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678E-FE4D-F50C-E305-633C09230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17AB7-3548-3DEB-0FEA-FDE530C64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686B8-BE24-34E2-490B-79A8E592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A1D0-F183-4491-8256-6922011FBF25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D7A0-1E17-92AF-1C7E-FF4B7EAF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DB30F-7F4E-D018-D3DD-60AF238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A533-0726-4AF2-B17C-D2A46E4FD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71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5B99-EFBB-1F26-8E67-EDC07B22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2492E-43BD-4F06-5F90-76806D84A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C537F-F5B3-942D-C766-0161DD9F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A1D0-F183-4491-8256-6922011FBF25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7B9C2-4B14-196A-756F-6DF0DEE2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3604-3809-952E-898F-E58839D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A533-0726-4AF2-B17C-D2A46E4FD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39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E51AE-983B-0C78-883C-604C32B12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608A9-9BBC-12BB-299A-E8F90EAE7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4FF15-C332-E696-F644-E6F99F40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A1D0-F183-4491-8256-6922011FBF25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46106-905B-A2F6-02A9-26FF6FD3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3EE8-FA56-3A32-9BDE-7114D70C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A533-0726-4AF2-B17C-D2A46E4FD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19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401D-66F7-BFB6-2963-F32259FC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5949F-A6E7-0D87-6A63-5CA5AD5B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193AD-2420-5AEC-C01D-32556496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A1D0-F183-4491-8256-6922011FBF25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0388-D818-0396-D1CE-DA78969C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309D-1DB7-A69E-6F4B-9286124B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A533-0726-4AF2-B17C-D2A46E4FD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40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C1CD-8D23-3071-AA07-C572BD8C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8AC9A-A71C-CA6D-E375-D7173EA3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7063-B6EE-F932-BB12-D5115687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A1D0-F183-4491-8256-6922011FBF25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6B5E-CF0C-0819-FFB5-7DB833C1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F5BA-2240-49D0-9AC4-4980C26E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A533-0726-4AF2-B17C-D2A46E4FD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37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21F7-D159-8FF8-14CA-F9F0EF09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A8A1-0363-97AD-E701-80DD99D28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32483-7116-A688-EF87-3A36C269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7AEFD-D672-214E-27A6-8A7D8769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A1D0-F183-4491-8256-6922011FBF25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F1210-C84E-E939-8495-A90DF0C3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315F4-110C-3015-3817-A58D5160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A533-0726-4AF2-B17C-D2A46E4FD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6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B612-9C5D-804D-CC4F-F222DB50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97622-1673-A5F7-BEC3-A2739DF03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001D9-CEF0-C0AE-854B-20AB6DB4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1B9B2-3852-B456-04A7-0558E4B8F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B15E4-8208-853E-5D6C-171CB8B44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4DD8A-39A4-2B9A-0E23-4B145B05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A1D0-F183-4491-8256-6922011FBF25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9A02D-A16A-E796-5A37-0F822AD1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2DFD8-6802-21A6-91DF-A1EE73B1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A533-0726-4AF2-B17C-D2A46E4FD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89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7848-90FE-0C0A-944C-00B50FF1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BCD3B-627D-BF69-AF64-57B802F6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A1D0-F183-4491-8256-6922011FBF25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71CBE-B87E-6949-E6FC-D4B50172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5C839-A7C7-5287-AD9F-043D5E54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A533-0726-4AF2-B17C-D2A46E4FD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9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8DF9B-0200-F7BE-E9F7-743E6226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A1D0-F183-4491-8256-6922011FBF25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D5242-A991-56F3-6F37-60D6F72E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8C1F3-572D-1F13-8DE9-B2E6529B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A533-0726-4AF2-B17C-D2A46E4FD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0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CAA2-D902-9A83-1D9A-CA65F169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9FC0-6E9F-34E9-4D09-F570FCA9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FC07B-819B-A798-50E7-D4AD41327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E17DE-D015-85BA-D6F4-2E0BF0FE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A1D0-F183-4491-8256-6922011FBF25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20729-4605-9356-7270-526E0B10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B6BA1-DE0F-5A9E-3BE8-06806660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A533-0726-4AF2-B17C-D2A46E4FD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2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CFB-577A-6B64-6FDE-6293D611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68DB8-AFD2-8060-C6B9-C3D6414BC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5006C-08EE-F175-5D69-C1FF067F4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799BF-0919-FC08-99CA-61C0D9F7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A1D0-F183-4491-8256-6922011FBF25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B9D66-77BC-7169-C325-6E0E152B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AD598-DE3A-A2E4-B6BB-D31A4873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A533-0726-4AF2-B17C-D2A46E4FD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6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898E1-871E-32B6-5BD6-179119BC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ABA3B-6745-97F8-8284-C68D6B43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6520D-35E5-7025-732F-003D208C3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3A1D0-F183-4491-8256-6922011FBF25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38B6-0EEF-804C-9C75-BF0229AD2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3A1D0-DF8C-C742-4B49-DA2553AC0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A533-0726-4AF2-B17C-D2A46E4FD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40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svg" /><Relationship Id="rId18" Type="http://schemas.openxmlformats.org/officeDocument/2006/relationships/image" Target="../media/image17.png" /><Relationship Id="rId3" Type="http://schemas.openxmlformats.org/officeDocument/2006/relationships/image" Target="../media/image2.svg" /><Relationship Id="rId21" Type="http://schemas.openxmlformats.org/officeDocument/2006/relationships/image" Target="../media/image20.svg" /><Relationship Id="rId7" Type="http://schemas.openxmlformats.org/officeDocument/2006/relationships/image" Target="../media/image6.svg" /><Relationship Id="rId12" Type="http://schemas.openxmlformats.org/officeDocument/2006/relationships/image" Target="../media/image11.png" /><Relationship Id="rId17" Type="http://schemas.openxmlformats.org/officeDocument/2006/relationships/image" Target="../media/image16.svg" /><Relationship Id="rId2" Type="http://schemas.openxmlformats.org/officeDocument/2006/relationships/image" Target="../media/image1.png" /><Relationship Id="rId16" Type="http://schemas.openxmlformats.org/officeDocument/2006/relationships/image" Target="../media/image15.png" /><Relationship Id="rId20" Type="http://schemas.openxmlformats.org/officeDocument/2006/relationships/image" Target="../media/image19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11" Type="http://schemas.openxmlformats.org/officeDocument/2006/relationships/image" Target="../media/image10.svg" /><Relationship Id="rId5" Type="http://schemas.openxmlformats.org/officeDocument/2006/relationships/image" Target="../media/image4.svg" /><Relationship Id="rId15" Type="http://schemas.openxmlformats.org/officeDocument/2006/relationships/image" Target="../media/image14.svg" /><Relationship Id="rId10" Type="http://schemas.openxmlformats.org/officeDocument/2006/relationships/image" Target="../media/image9.png" /><Relationship Id="rId19" Type="http://schemas.openxmlformats.org/officeDocument/2006/relationships/image" Target="../media/image18.svg" /><Relationship Id="rId4" Type="http://schemas.openxmlformats.org/officeDocument/2006/relationships/image" Target="../media/image3.png" /><Relationship Id="rId9" Type="http://schemas.openxmlformats.org/officeDocument/2006/relationships/image" Target="../media/image8.svg" /><Relationship Id="rId14" Type="http://schemas.openxmlformats.org/officeDocument/2006/relationships/image" Target="../media/image13.png" /><Relationship Id="rId22" Type="http://schemas.openxmlformats.org/officeDocument/2006/relationships/image" Target="../media/image21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4E941BD-B2C6-C919-712E-1B9FD8674841}"/>
              </a:ext>
            </a:extLst>
          </p:cNvPr>
          <p:cNvSpPr/>
          <p:nvPr/>
        </p:nvSpPr>
        <p:spPr>
          <a:xfrm>
            <a:off x="2700917" y="5453033"/>
            <a:ext cx="1240164" cy="10299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0A205-E71D-096F-C899-6C3F898A4B6D}"/>
              </a:ext>
            </a:extLst>
          </p:cNvPr>
          <p:cNvSpPr txBox="1"/>
          <p:nvPr/>
        </p:nvSpPr>
        <p:spPr>
          <a:xfrm>
            <a:off x="832627" y="634926"/>
            <a:ext cx="11910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Corporate Training Center – Tenancy to Platform as a B2B user with a Whitespace Application ownership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Tuition Center - Tenancy to Platform as a B2B user with a Whitespace Application ownership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Individual School - </a:t>
            </a:r>
            <a:r>
              <a:rPr lang="en-US" sz="1400" dirty="0"/>
              <a:t>Tenancy to Platform as a B2B user with a Whitespace Application ownership </a:t>
            </a: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Consortium( Trustee ) of School – Admin User of Platform  as Governance Entity with B2B users mapped and aligned to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Neon Edu ( Platform Admin ) - Admin User of Platform  as Governance Entity with all B2B users mapped and aligned to it.</a:t>
            </a:r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7B6F8-093C-8EA8-B227-148EC6265170}"/>
              </a:ext>
            </a:extLst>
          </p:cNvPr>
          <p:cNvSpPr txBox="1"/>
          <p:nvPr/>
        </p:nvSpPr>
        <p:spPr>
          <a:xfrm>
            <a:off x="631813" y="-89441"/>
            <a:ext cx="11210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Tenant Definition – Business &amp; Technology Alignment </a:t>
            </a:r>
            <a:endParaRPr lang="en-IN" sz="4000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58BE0A-40C0-E87F-54BF-FAC4AC5EB748}"/>
              </a:ext>
            </a:extLst>
          </p:cNvPr>
          <p:cNvSpPr/>
          <p:nvPr/>
        </p:nvSpPr>
        <p:spPr>
          <a:xfrm>
            <a:off x="8063416" y="2848710"/>
            <a:ext cx="3048321" cy="116057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 Business Delivery  Functions</a:t>
            </a:r>
            <a:endParaRPr lang="en-IN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078400-ACC6-E303-1BA9-A4A74B52E2EF}"/>
              </a:ext>
            </a:extLst>
          </p:cNvPr>
          <p:cNvSpPr/>
          <p:nvPr/>
        </p:nvSpPr>
        <p:spPr>
          <a:xfrm>
            <a:off x="6070700" y="2790287"/>
            <a:ext cx="1447800" cy="10678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Federation Management Functions</a:t>
            </a:r>
            <a:endParaRPr lang="en-IN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14E029-6E02-576E-D808-7EA144220340}"/>
              </a:ext>
            </a:extLst>
          </p:cNvPr>
          <p:cNvSpPr/>
          <p:nvPr/>
        </p:nvSpPr>
        <p:spPr>
          <a:xfrm>
            <a:off x="6085461" y="4015999"/>
            <a:ext cx="1447800" cy="10678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B2B Site  Admin </a:t>
            </a:r>
            <a:endParaRPr lang="en-IN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A5245-0AF6-E5D1-B4B2-12808B6653D8}"/>
              </a:ext>
            </a:extLst>
          </p:cNvPr>
          <p:cNvSpPr/>
          <p:nvPr/>
        </p:nvSpPr>
        <p:spPr>
          <a:xfrm>
            <a:off x="5959150" y="5430190"/>
            <a:ext cx="5327975" cy="47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 Functions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3E115D-857B-E1CA-5CD5-0DA3F5F4D17A}"/>
              </a:ext>
            </a:extLst>
          </p:cNvPr>
          <p:cNvSpPr/>
          <p:nvPr/>
        </p:nvSpPr>
        <p:spPr>
          <a:xfrm>
            <a:off x="8063416" y="4570673"/>
            <a:ext cx="1447800" cy="5698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Analytics</a:t>
            </a:r>
            <a:endParaRPr lang="en-IN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C46157-6F9B-1D45-4F8B-3FBF05390CEA}"/>
              </a:ext>
            </a:extLst>
          </p:cNvPr>
          <p:cNvSpPr/>
          <p:nvPr/>
        </p:nvSpPr>
        <p:spPr>
          <a:xfrm>
            <a:off x="9653971" y="4561194"/>
            <a:ext cx="1447800" cy="5698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Reporting</a:t>
            </a:r>
            <a:endParaRPr lang="en-IN" sz="16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6C44784-4DE8-9498-6C62-CFE4D91F4D40}"/>
              </a:ext>
            </a:extLst>
          </p:cNvPr>
          <p:cNvSpPr/>
          <p:nvPr/>
        </p:nvSpPr>
        <p:spPr>
          <a:xfrm>
            <a:off x="2700916" y="2454592"/>
            <a:ext cx="1231821" cy="28928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Graphic 15" descr="Users with solid fill">
            <a:extLst>
              <a:ext uri="{FF2B5EF4-FFF2-40B4-BE49-F238E27FC236}">
                <a16:creationId xmlns:a16="http://schemas.microsoft.com/office/drawing/2014/main" id="{C66D1300-9B39-7E67-F3E8-A31D5D491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4865" y="2648031"/>
            <a:ext cx="914400" cy="937607"/>
          </a:xfrm>
          <a:prstGeom prst="rect">
            <a:avLst/>
          </a:prstGeom>
        </p:spPr>
      </p:pic>
      <p:pic>
        <p:nvPicPr>
          <p:cNvPr id="18" name="Graphic 17" descr="Man and woman with solid fill">
            <a:extLst>
              <a:ext uri="{FF2B5EF4-FFF2-40B4-BE49-F238E27FC236}">
                <a16:creationId xmlns:a16="http://schemas.microsoft.com/office/drawing/2014/main" id="{734A95FA-70FF-EFCD-D892-34F0A3FDB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5584" y="4350964"/>
            <a:ext cx="914400" cy="937607"/>
          </a:xfrm>
          <a:prstGeom prst="rect">
            <a:avLst/>
          </a:prstGeom>
        </p:spPr>
      </p:pic>
      <p:pic>
        <p:nvPicPr>
          <p:cNvPr id="31" name="Graphic 30" descr="Teacher with solid fill">
            <a:extLst>
              <a:ext uri="{FF2B5EF4-FFF2-40B4-BE49-F238E27FC236}">
                <a16:creationId xmlns:a16="http://schemas.microsoft.com/office/drawing/2014/main" id="{15A0472A-70E4-0936-B884-9F0BB40856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32784" y="3447489"/>
            <a:ext cx="914400" cy="937607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CA9087-4EAD-5B3C-AB98-B45C63CF3E27}"/>
              </a:ext>
            </a:extLst>
          </p:cNvPr>
          <p:cNvSpPr/>
          <p:nvPr/>
        </p:nvSpPr>
        <p:spPr>
          <a:xfrm>
            <a:off x="4277836" y="2464504"/>
            <a:ext cx="1418491" cy="403218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8" name="Graphic 27" descr="Schoolhouse with solid fill">
            <a:extLst>
              <a:ext uri="{FF2B5EF4-FFF2-40B4-BE49-F238E27FC236}">
                <a16:creationId xmlns:a16="http://schemas.microsoft.com/office/drawing/2014/main" id="{FF54241F-5754-239D-569D-D68DBF6563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8985" y="3436230"/>
            <a:ext cx="914400" cy="941758"/>
          </a:xfrm>
          <a:prstGeom prst="rect">
            <a:avLst/>
          </a:prstGeom>
        </p:spPr>
      </p:pic>
      <p:pic>
        <p:nvPicPr>
          <p:cNvPr id="29" name="Graphic 28" descr="Classroom with solid fill">
            <a:extLst>
              <a:ext uri="{FF2B5EF4-FFF2-40B4-BE49-F238E27FC236}">
                <a16:creationId xmlns:a16="http://schemas.microsoft.com/office/drawing/2014/main" id="{92B4C977-2F93-2859-23F3-A17AF8F32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3904" y="4439582"/>
            <a:ext cx="914400" cy="94175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65323F2-23B7-262C-5959-96B77B3F1704}"/>
              </a:ext>
            </a:extLst>
          </p:cNvPr>
          <p:cNvSpPr/>
          <p:nvPr/>
        </p:nvSpPr>
        <p:spPr>
          <a:xfrm>
            <a:off x="8073382" y="4074247"/>
            <a:ext cx="3038355" cy="4031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Platform Admin Functions </a:t>
            </a:r>
            <a:endParaRPr lang="en-IN" sz="1600" dirty="0"/>
          </a:p>
        </p:txBody>
      </p:sp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127F32FC-5261-5DD8-7A45-6D5E08B8C0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49446" y="4034526"/>
            <a:ext cx="452325" cy="452325"/>
          </a:xfrm>
          <a:prstGeom prst="rect">
            <a:avLst/>
          </a:prstGeom>
        </p:spPr>
      </p:pic>
      <p:pic>
        <p:nvPicPr>
          <p:cNvPr id="37" name="Graphic 36" descr="Female Profile with solid fill">
            <a:extLst>
              <a:ext uri="{FF2B5EF4-FFF2-40B4-BE49-F238E27FC236}">
                <a16:creationId xmlns:a16="http://schemas.microsoft.com/office/drawing/2014/main" id="{DF37B2C0-823F-864E-2922-968E25B005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21050" y="4667546"/>
            <a:ext cx="451559" cy="45155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50549DC-A061-C6F6-F7A0-EAA3D7D6D1B2}"/>
              </a:ext>
            </a:extLst>
          </p:cNvPr>
          <p:cNvSpPr/>
          <p:nvPr/>
        </p:nvSpPr>
        <p:spPr>
          <a:xfrm>
            <a:off x="5949185" y="6020439"/>
            <a:ext cx="5337939" cy="47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Compliance Management Functions</a:t>
            </a:r>
            <a:endParaRPr lang="en-IN" dirty="0"/>
          </a:p>
        </p:txBody>
      </p:sp>
      <p:pic>
        <p:nvPicPr>
          <p:cNvPr id="39" name="Graphic 38" descr="Bank with solid fill">
            <a:extLst>
              <a:ext uri="{FF2B5EF4-FFF2-40B4-BE49-F238E27FC236}">
                <a16:creationId xmlns:a16="http://schemas.microsoft.com/office/drawing/2014/main" id="{DCEFABB1-2352-0A7E-F9D1-8A4D122AD0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37276" y="5989151"/>
            <a:ext cx="441846" cy="441846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78F0711-9069-CC9D-A7B6-45D9B0BD9765}"/>
              </a:ext>
            </a:extLst>
          </p:cNvPr>
          <p:cNvSpPr/>
          <p:nvPr/>
        </p:nvSpPr>
        <p:spPr>
          <a:xfrm>
            <a:off x="7942746" y="2492498"/>
            <a:ext cx="3344380" cy="2828925"/>
          </a:xfrm>
          <a:prstGeom prst="roundRect">
            <a:avLst>
              <a:gd name="adj" fmla="val 878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63BC58A-99A3-5DA9-6F8E-DC64A72720EB}"/>
              </a:ext>
            </a:extLst>
          </p:cNvPr>
          <p:cNvSpPr/>
          <p:nvPr/>
        </p:nvSpPr>
        <p:spPr>
          <a:xfrm>
            <a:off x="5959151" y="2499820"/>
            <a:ext cx="1656970" cy="2847659"/>
          </a:xfrm>
          <a:prstGeom prst="roundRect">
            <a:avLst>
              <a:gd name="adj" fmla="val 1066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182B92-0421-F8F4-07C5-1D1517B8C89B}"/>
              </a:ext>
            </a:extLst>
          </p:cNvPr>
          <p:cNvSpPr/>
          <p:nvPr/>
        </p:nvSpPr>
        <p:spPr>
          <a:xfrm>
            <a:off x="9077325" y="2387723"/>
            <a:ext cx="1143000" cy="224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B2C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95E6F9-FED6-131E-D172-B9F0B201A980}"/>
              </a:ext>
            </a:extLst>
          </p:cNvPr>
          <p:cNvSpPr/>
          <p:nvPr/>
        </p:nvSpPr>
        <p:spPr>
          <a:xfrm>
            <a:off x="6237276" y="2370686"/>
            <a:ext cx="1143000" cy="224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B2B</a:t>
            </a:r>
            <a:endParaRPr lang="en-IN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D4C3A74-19FE-1F87-D054-EA0589949342}"/>
              </a:ext>
            </a:extLst>
          </p:cNvPr>
          <p:cNvSpPr/>
          <p:nvPr/>
        </p:nvSpPr>
        <p:spPr>
          <a:xfrm>
            <a:off x="7629525" y="3273548"/>
            <a:ext cx="316798" cy="367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9E1ADED-BE15-31D5-1A32-63B321A7D7BD}"/>
              </a:ext>
            </a:extLst>
          </p:cNvPr>
          <p:cNvCxnSpPr/>
          <p:nvPr/>
        </p:nvCxnSpPr>
        <p:spPr>
          <a:xfrm>
            <a:off x="5870520" y="2076450"/>
            <a:ext cx="0" cy="462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B4270A-C9D1-C010-F3F8-01E6D446B81D}"/>
              </a:ext>
            </a:extLst>
          </p:cNvPr>
          <p:cNvCxnSpPr/>
          <p:nvPr/>
        </p:nvCxnSpPr>
        <p:spPr>
          <a:xfrm>
            <a:off x="4156020" y="2076450"/>
            <a:ext cx="0" cy="462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C0AC678-1239-992D-D597-D23072BD1859}"/>
              </a:ext>
            </a:extLst>
          </p:cNvPr>
          <p:cNvSpPr txBox="1"/>
          <p:nvPr/>
        </p:nvSpPr>
        <p:spPr>
          <a:xfrm>
            <a:off x="4106242" y="1957726"/>
            <a:ext cx="1979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Tenant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Subscription Space</a:t>
            </a:r>
            <a:endParaRPr lang="en-IN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31555A-50A1-3816-8E55-C8E79516F905}"/>
              </a:ext>
            </a:extLst>
          </p:cNvPr>
          <p:cNvSpPr txBox="1"/>
          <p:nvPr/>
        </p:nvSpPr>
        <p:spPr>
          <a:xfrm>
            <a:off x="2413269" y="1878771"/>
            <a:ext cx="231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Enrollment Space</a:t>
            </a:r>
            <a:endParaRPr lang="en-IN" sz="1400" b="1" dirty="0"/>
          </a:p>
        </p:txBody>
      </p:sp>
      <p:pic>
        <p:nvPicPr>
          <p:cNvPr id="54" name="Graphic 53" descr="Connections with solid fill">
            <a:extLst>
              <a:ext uri="{FF2B5EF4-FFF2-40B4-BE49-F238E27FC236}">
                <a16:creationId xmlns:a16="http://schemas.microsoft.com/office/drawing/2014/main" id="{760C968A-8227-758E-F3EE-9BA441C285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90376" y="5444147"/>
            <a:ext cx="914400" cy="914400"/>
          </a:xfrm>
          <a:prstGeom prst="rect">
            <a:avLst/>
          </a:prstGeom>
        </p:spPr>
      </p:pic>
      <p:pic>
        <p:nvPicPr>
          <p:cNvPr id="57" name="Graphic 56" descr="City with solid fill">
            <a:extLst>
              <a:ext uri="{FF2B5EF4-FFF2-40B4-BE49-F238E27FC236}">
                <a16:creationId xmlns:a16="http://schemas.microsoft.com/office/drawing/2014/main" id="{EDE973E6-F3DB-8CAD-E979-E6A6D3E5F3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52951" y="5430190"/>
            <a:ext cx="914400" cy="9144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AD91520-1062-CBD3-12C7-5FC3862F096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13915" y="2883006"/>
            <a:ext cx="914400" cy="5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3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D0A58F3-D94A-3510-482D-CFDEB9C85FF2}"/>
              </a:ext>
            </a:extLst>
          </p:cNvPr>
          <p:cNvCxnSpPr>
            <a:stCxn id="63" idx="3"/>
            <a:endCxn id="23" idx="2"/>
          </p:cNvCxnSpPr>
          <p:nvPr/>
        </p:nvCxnSpPr>
        <p:spPr>
          <a:xfrm flipV="1">
            <a:off x="5937043" y="5729304"/>
            <a:ext cx="2091415" cy="38273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85C361C-6BEB-AE62-137D-FC9D326E9687}"/>
              </a:ext>
            </a:extLst>
          </p:cNvPr>
          <p:cNvCxnSpPr>
            <a:cxnSpLocks/>
            <a:stCxn id="63" idx="3"/>
            <a:endCxn id="21" idx="2"/>
          </p:cNvCxnSpPr>
          <p:nvPr/>
        </p:nvCxnSpPr>
        <p:spPr>
          <a:xfrm flipV="1">
            <a:off x="5937043" y="4286485"/>
            <a:ext cx="2096387" cy="182555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CFF0486-DFAE-504A-FD54-F330270266CE}"/>
              </a:ext>
            </a:extLst>
          </p:cNvPr>
          <p:cNvCxnSpPr>
            <a:cxnSpLocks/>
            <a:stCxn id="63" idx="3"/>
            <a:endCxn id="22" idx="2"/>
          </p:cNvCxnSpPr>
          <p:nvPr/>
        </p:nvCxnSpPr>
        <p:spPr>
          <a:xfrm flipV="1">
            <a:off x="5937043" y="5056913"/>
            <a:ext cx="2091415" cy="105512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86D5D33-8064-55B4-FF44-663FF25B14E1}"/>
              </a:ext>
            </a:extLst>
          </p:cNvPr>
          <p:cNvSpPr/>
          <p:nvPr/>
        </p:nvSpPr>
        <p:spPr>
          <a:xfrm>
            <a:off x="1724025" y="1156995"/>
            <a:ext cx="10387499" cy="5700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2F61B1-0FFC-E7E0-22A9-C75AF6B41D13}"/>
              </a:ext>
            </a:extLst>
          </p:cNvPr>
          <p:cNvCxnSpPr/>
          <p:nvPr/>
        </p:nvCxnSpPr>
        <p:spPr>
          <a:xfrm>
            <a:off x="1623527" y="1968759"/>
            <a:ext cx="240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2C0EE49-EC5F-2FCA-87A5-0D559F4AB6C3}"/>
              </a:ext>
            </a:extLst>
          </p:cNvPr>
          <p:cNvSpPr/>
          <p:nvPr/>
        </p:nvSpPr>
        <p:spPr>
          <a:xfrm>
            <a:off x="4030824" y="1632857"/>
            <a:ext cx="1735494" cy="671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Creation Routine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636A55-218B-BB60-AFDB-07B6879110F0}"/>
              </a:ext>
            </a:extLst>
          </p:cNvPr>
          <p:cNvSpPr/>
          <p:nvPr/>
        </p:nvSpPr>
        <p:spPr>
          <a:xfrm>
            <a:off x="7374488" y="1632857"/>
            <a:ext cx="1987421" cy="671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Master Tenant Table </a:t>
            </a:r>
            <a:endParaRPr lang="en-IN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DA3FEE-8253-CB60-5861-A59580018C8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66318" y="1968759"/>
            <a:ext cx="1608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3C99E5-1DFE-8F35-117A-14B115E3C289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>
            <a:off x="5109438" y="4096056"/>
            <a:ext cx="2775" cy="46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FB9436-23B2-842C-4BC3-A7E37A55A061}"/>
              </a:ext>
            </a:extLst>
          </p:cNvPr>
          <p:cNvSpPr/>
          <p:nvPr/>
        </p:nvSpPr>
        <p:spPr>
          <a:xfrm>
            <a:off x="4284607" y="4560696"/>
            <a:ext cx="1655212" cy="895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Tenant Configuration Objects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36A04-A416-DDE7-DF86-44E3B8440155}"/>
              </a:ext>
            </a:extLst>
          </p:cNvPr>
          <p:cNvSpPr txBox="1"/>
          <p:nvPr/>
        </p:nvSpPr>
        <p:spPr>
          <a:xfrm>
            <a:off x="237930" y="1802754"/>
            <a:ext cx="198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School </a:t>
            </a:r>
            <a:endParaRPr lang="en-IN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BBD12DA-8C1D-586F-39F4-1C2B08989D05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5939819" y="3982658"/>
            <a:ext cx="1629415" cy="1025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D3A11-D12D-A6B0-E97E-B53FDCEB8DC7}"/>
              </a:ext>
            </a:extLst>
          </p:cNvPr>
          <p:cNvSpPr/>
          <p:nvPr/>
        </p:nvSpPr>
        <p:spPr>
          <a:xfrm>
            <a:off x="7569234" y="3678831"/>
            <a:ext cx="928392" cy="607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</a:t>
            </a:r>
          </a:p>
          <a:p>
            <a:pPr algn="ctr"/>
            <a:r>
              <a:rPr lang="en-US" sz="1000" dirty="0"/>
              <a:t>Tenant Specific DB Schema </a:t>
            </a:r>
            <a:endParaRPr lang="en-IN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418FD-5469-5813-EDC8-AB36810DBDFA}"/>
              </a:ext>
            </a:extLst>
          </p:cNvPr>
          <p:cNvSpPr/>
          <p:nvPr/>
        </p:nvSpPr>
        <p:spPr>
          <a:xfrm>
            <a:off x="7564262" y="4534593"/>
            <a:ext cx="928392" cy="52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 File </a:t>
            </a:r>
            <a:r>
              <a:rPr lang="en-US" sz="1000" dirty="0" err="1"/>
              <a:t>Stoarge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Space(S3) </a:t>
            </a:r>
            <a:endParaRPr lang="en-IN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6984E5-FF8D-362A-6E54-853E8299B8DD}"/>
              </a:ext>
            </a:extLst>
          </p:cNvPr>
          <p:cNvSpPr/>
          <p:nvPr/>
        </p:nvSpPr>
        <p:spPr>
          <a:xfrm>
            <a:off x="7564262" y="5216998"/>
            <a:ext cx="928392" cy="512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Instantiate </a:t>
            </a:r>
          </a:p>
          <a:p>
            <a:pPr algn="ctr"/>
            <a:r>
              <a:rPr lang="en-US" sz="1000" dirty="0"/>
              <a:t>Tenant URL</a:t>
            </a:r>
            <a:endParaRPr lang="en-IN" sz="10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A38A687-1708-7E90-8D5F-D864C6808492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5939819" y="4795753"/>
            <a:ext cx="1624443" cy="212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8787AF7-A265-4F02-96C3-F1A4AF0B7AB3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5939819" y="5008371"/>
            <a:ext cx="1624443" cy="464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0273038-3C25-AFC1-C9C8-09479E09FE31}"/>
              </a:ext>
            </a:extLst>
          </p:cNvPr>
          <p:cNvSpPr/>
          <p:nvPr/>
        </p:nvSpPr>
        <p:spPr>
          <a:xfrm>
            <a:off x="4256658" y="3616650"/>
            <a:ext cx="4525344" cy="32107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7373B-2DE0-9759-D495-F32C92BDECC9}"/>
              </a:ext>
            </a:extLst>
          </p:cNvPr>
          <p:cNvSpPr/>
          <p:nvPr/>
        </p:nvSpPr>
        <p:spPr>
          <a:xfrm>
            <a:off x="4761776" y="3839466"/>
            <a:ext cx="695323" cy="256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 </a:t>
            </a:r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F7028E-3A6B-A7AB-9C2B-848310DDFC0F}"/>
              </a:ext>
            </a:extLst>
          </p:cNvPr>
          <p:cNvSpPr/>
          <p:nvPr/>
        </p:nvSpPr>
        <p:spPr>
          <a:xfrm>
            <a:off x="7564262" y="5949013"/>
            <a:ext cx="928392" cy="573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Collaboration</a:t>
            </a:r>
          </a:p>
          <a:p>
            <a:pPr algn="ctr"/>
            <a:r>
              <a:rPr lang="en-US" sz="1000" dirty="0"/>
              <a:t>Workflow</a:t>
            </a:r>
            <a:endParaRPr lang="en-IN" sz="100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26AEE3D-A814-02EA-720E-CA9E0E8CEF12}"/>
              </a:ext>
            </a:extLst>
          </p:cNvPr>
          <p:cNvCxnSpPr>
            <a:cxnSpLocks/>
            <a:stCxn id="13" idx="3"/>
            <a:endCxn id="48" idx="1"/>
          </p:cNvCxnSpPr>
          <p:nvPr/>
        </p:nvCxnSpPr>
        <p:spPr>
          <a:xfrm>
            <a:off x="5939819" y="5008371"/>
            <a:ext cx="1624443" cy="1227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CEF520-B9FF-B84F-47CF-23C64411E57B}"/>
              </a:ext>
            </a:extLst>
          </p:cNvPr>
          <p:cNvSpPr txBox="1"/>
          <p:nvPr/>
        </p:nvSpPr>
        <p:spPr>
          <a:xfrm>
            <a:off x="6076562" y="1756588"/>
            <a:ext cx="82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PHP CRUD </a:t>
            </a:r>
            <a:endParaRPr lang="en-IN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4C65F7-25E3-9F12-8AE2-687D9974F946}"/>
              </a:ext>
            </a:extLst>
          </p:cNvPr>
          <p:cNvSpPr/>
          <p:nvPr/>
        </p:nvSpPr>
        <p:spPr>
          <a:xfrm>
            <a:off x="9462408" y="1632857"/>
            <a:ext cx="1735495" cy="671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Update Subscription Data Routine </a:t>
            </a:r>
            <a:endParaRPr lang="en-IN" sz="11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F0D3CC3-55E3-1CC2-92A4-403750545638}"/>
              </a:ext>
            </a:extLst>
          </p:cNvPr>
          <p:cNvCxnSpPr>
            <a:stCxn id="59" idx="2"/>
            <a:endCxn id="29" idx="0"/>
          </p:cNvCxnSpPr>
          <p:nvPr/>
        </p:nvCxnSpPr>
        <p:spPr>
          <a:xfrm rot="5400000">
            <a:off x="6952395" y="461704"/>
            <a:ext cx="1534805" cy="5220718"/>
          </a:xfrm>
          <a:prstGeom prst="bentConnector3">
            <a:avLst>
              <a:gd name="adj1" fmla="val 20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FCE847F-2E91-72A0-1F83-B710FCF55D99}"/>
              </a:ext>
            </a:extLst>
          </p:cNvPr>
          <p:cNvSpPr/>
          <p:nvPr/>
        </p:nvSpPr>
        <p:spPr>
          <a:xfrm>
            <a:off x="4281831" y="5664365"/>
            <a:ext cx="1655212" cy="895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Delete Tenant Configuration Data </a:t>
            </a:r>
            <a:endParaRPr lang="en-IN" sz="1600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C2C432F-7EDA-9900-D128-AAB4E5F5FFF9}"/>
              </a:ext>
            </a:extLst>
          </p:cNvPr>
          <p:cNvCxnSpPr>
            <a:stCxn id="63" idx="3"/>
            <a:endCxn id="48" idx="2"/>
          </p:cNvCxnSpPr>
          <p:nvPr/>
        </p:nvCxnSpPr>
        <p:spPr>
          <a:xfrm>
            <a:off x="5937043" y="6112040"/>
            <a:ext cx="2091415" cy="410757"/>
          </a:xfrm>
          <a:prstGeom prst="bentConnector4">
            <a:avLst>
              <a:gd name="adj1" fmla="val 24328"/>
              <a:gd name="adj2" fmla="val 13942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Database with solid fill">
            <a:extLst>
              <a:ext uri="{FF2B5EF4-FFF2-40B4-BE49-F238E27FC236}">
                <a16:creationId xmlns:a16="http://schemas.microsoft.com/office/drawing/2014/main" id="{C754D1AF-DE6A-6541-3070-8E706E012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7126" y="1477388"/>
            <a:ext cx="914400" cy="914400"/>
          </a:xfrm>
          <a:prstGeom prst="rect">
            <a:avLst/>
          </a:prstGeom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3652113-226B-9081-8953-E6E3EF9B7CC8}"/>
              </a:ext>
            </a:extLst>
          </p:cNvPr>
          <p:cNvSpPr/>
          <p:nvPr/>
        </p:nvSpPr>
        <p:spPr>
          <a:xfrm>
            <a:off x="7067550" y="1371600"/>
            <a:ext cx="4924425" cy="13716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D46B529-6A8E-D2F7-B899-EFC8D7E9015F}"/>
              </a:ext>
            </a:extLst>
          </p:cNvPr>
          <p:cNvGrpSpPr/>
          <p:nvPr/>
        </p:nvGrpSpPr>
        <p:grpSpPr>
          <a:xfrm>
            <a:off x="11120926" y="3539041"/>
            <a:ext cx="533400" cy="723900"/>
            <a:chOff x="10309348" y="3525263"/>
            <a:chExt cx="533400" cy="723900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00A4766-C946-FF2F-81B8-6D682E9A482F}"/>
                </a:ext>
              </a:extLst>
            </p:cNvPr>
            <p:cNvSpPr/>
            <p:nvPr/>
          </p:nvSpPr>
          <p:spPr>
            <a:xfrm>
              <a:off x="10309348" y="3525263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9DD0173-65AA-1837-E9DC-6A30FFFEB308}"/>
                </a:ext>
              </a:extLst>
            </p:cNvPr>
            <p:cNvSpPr/>
            <p:nvPr/>
          </p:nvSpPr>
          <p:spPr>
            <a:xfrm>
              <a:off x="10309348" y="3639563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D2FA89A-5688-8162-4A1A-3B67B0940816}"/>
                </a:ext>
              </a:extLst>
            </p:cNvPr>
            <p:cNvSpPr/>
            <p:nvPr/>
          </p:nvSpPr>
          <p:spPr>
            <a:xfrm>
              <a:off x="10309348" y="3830063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0AF385D-EC19-F394-6F5D-492FAD14B46A}"/>
                </a:ext>
              </a:extLst>
            </p:cNvPr>
            <p:cNvSpPr/>
            <p:nvPr/>
          </p:nvSpPr>
          <p:spPr>
            <a:xfrm>
              <a:off x="10309348" y="4020563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FA4D0AB-9A2A-8634-C545-82365690EC01}"/>
              </a:ext>
            </a:extLst>
          </p:cNvPr>
          <p:cNvCxnSpPr>
            <a:stCxn id="105" idx="7"/>
            <a:endCxn id="21" idx="3"/>
          </p:cNvCxnSpPr>
          <p:nvPr/>
        </p:nvCxnSpPr>
        <p:spPr>
          <a:xfrm flipH="1" flipV="1">
            <a:off x="8497626" y="3982658"/>
            <a:ext cx="2623300" cy="13583"/>
          </a:xfrm>
          <a:prstGeom prst="bentConnector5">
            <a:avLst>
              <a:gd name="adj1" fmla="val 8351"/>
              <a:gd name="adj2" fmla="val -2804977"/>
              <a:gd name="adj3" fmla="val 70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5D27E46-2FDA-7EB0-0C3C-07660D3DD55C}"/>
              </a:ext>
            </a:extLst>
          </p:cNvPr>
          <p:cNvSpPr txBox="1"/>
          <p:nvPr/>
        </p:nvSpPr>
        <p:spPr>
          <a:xfrm>
            <a:off x="6671805" y="3706863"/>
            <a:ext cx="172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#Shardkey</a:t>
            </a:r>
            <a:endParaRPr lang="en-IN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E2F89F8-007A-BEBC-DDFD-11753711A633}"/>
              </a:ext>
            </a:extLst>
          </p:cNvPr>
          <p:cNvSpPr txBox="1"/>
          <p:nvPr/>
        </p:nvSpPr>
        <p:spPr>
          <a:xfrm>
            <a:off x="9785837" y="4095638"/>
            <a:ext cx="172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#Shardkey</a:t>
            </a:r>
            <a:endParaRPr lang="en-IN" sz="1400" dirty="0"/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6A8D8462-18CD-D750-FB8D-CBB3C9AD3648}"/>
              </a:ext>
            </a:extLst>
          </p:cNvPr>
          <p:cNvCxnSpPr>
            <a:cxnSpLocks/>
            <a:endCxn id="104" idx="10"/>
          </p:cNvCxnSpPr>
          <p:nvPr/>
        </p:nvCxnSpPr>
        <p:spPr>
          <a:xfrm rot="16200000" flipH="1">
            <a:off x="10954144" y="2953158"/>
            <a:ext cx="1370479" cy="29885"/>
          </a:xfrm>
          <a:prstGeom prst="bentConnector4">
            <a:avLst>
              <a:gd name="adj1" fmla="val 50000"/>
              <a:gd name="adj2" fmla="val 8649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DCE6892-7085-AE50-0B76-2100140D0365}"/>
              </a:ext>
            </a:extLst>
          </p:cNvPr>
          <p:cNvCxnSpPr>
            <a:stCxn id="8" idx="2"/>
            <a:endCxn id="29" idx="0"/>
          </p:cNvCxnSpPr>
          <p:nvPr/>
        </p:nvCxnSpPr>
        <p:spPr>
          <a:xfrm rot="5400000">
            <a:off x="5971417" y="1442683"/>
            <a:ext cx="1534805" cy="3258761"/>
          </a:xfrm>
          <a:prstGeom prst="bentConnector3">
            <a:avLst>
              <a:gd name="adj1" fmla="val 2827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106E97CA-2680-3F35-7F95-6950E54A6CC6}"/>
              </a:ext>
            </a:extLst>
          </p:cNvPr>
          <p:cNvSpPr/>
          <p:nvPr/>
        </p:nvSpPr>
        <p:spPr>
          <a:xfrm>
            <a:off x="5937042" y="2391788"/>
            <a:ext cx="1001081" cy="593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Trigger Function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18904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6D98-3978-F976-A7DD-C01ACC06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701675"/>
          </a:xfrm>
        </p:spPr>
        <p:txBody>
          <a:bodyPr/>
          <a:lstStyle/>
          <a:p>
            <a:r>
              <a:rPr lang="en-US" dirty="0"/>
              <a:t>Business Entity Relationship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A2B071-1426-F16B-67A3-0E78D528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56" y="703058"/>
            <a:ext cx="7925487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9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Business Entity Relationship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Subrata Maity</dc:creator>
  <cp:lastModifiedBy>PK Das</cp:lastModifiedBy>
  <cp:revision>2</cp:revision>
  <dcterms:created xsi:type="dcterms:W3CDTF">2024-02-28T10:45:17Z</dcterms:created>
  <dcterms:modified xsi:type="dcterms:W3CDTF">2024-03-01T11:22:13Z</dcterms:modified>
</cp:coreProperties>
</file>