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1"/>
  </p:notesMasterIdLst>
  <p:sldIdLst>
    <p:sldId id="256" r:id="rId3"/>
    <p:sldId id="257" r:id="rId4"/>
    <p:sldId id="259" r:id="rId5"/>
    <p:sldId id="258" r:id="rId6"/>
    <p:sldId id="260" r:id="rId7"/>
    <p:sldId id="261" r:id="rId8"/>
    <p:sldId id="262" r:id="rId9"/>
    <p:sldId id="263" r:id="rId10"/>
    <p:sldId id="264" r:id="rId11"/>
    <p:sldId id="265" r:id="rId12"/>
    <p:sldId id="266" r:id="rId13"/>
    <p:sldId id="267" r:id="rId14"/>
    <p:sldId id="268" r:id="rId15"/>
    <p:sldId id="272" r:id="rId16"/>
    <p:sldId id="273" r:id="rId17"/>
    <p:sldId id="269" r:id="rId18"/>
    <p:sldId id="270" r:id="rId19"/>
    <p:sldId id="271" r:id="rId20"/>
  </p:sldIdLst>
  <p:sldSz cx="9144000" cy="6858000" type="screen4x3"/>
  <p:notesSz cx="6735763" cy="9869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IN" sz="4400" b="0" strike="noStrike" spc="-1">
                <a:latin typeface="Arial"/>
              </a:rPr>
              <a:t>Click to move the slide</a:t>
            </a:r>
          </a:p>
        </p:txBody>
      </p:sp>
      <p:sp>
        <p:nvSpPr>
          <p:cNvPr id="77" name="PlaceHolder 2"/>
          <p:cNvSpPr>
            <a:spLocks noGrp="1"/>
          </p:cNvSpPr>
          <p:nvPr>
            <p:ph type="body"/>
          </p:nvPr>
        </p:nvSpPr>
        <p:spPr>
          <a:xfrm>
            <a:off x="756000" y="5078520"/>
            <a:ext cx="6047640" cy="4811040"/>
          </a:xfrm>
          <a:prstGeom prst="rect">
            <a:avLst/>
          </a:prstGeom>
        </p:spPr>
        <p:txBody>
          <a:bodyPr lIns="0" tIns="0" rIns="0" bIns="0"/>
          <a:lstStyle/>
          <a:p>
            <a:r>
              <a:rPr lang="en-IN" sz="2000" b="0" strike="noStrike" spc="-1">
                <a:latin typeface="Arial"/>
              </a:rPr>
              <a:t>Click to edit the notes format</a:t>
            </a:r>
          </a:p>
        </p:txBody>
      </p:sp>
      <p:sp>
        <p:nvSpPr>
          <p:cNvPr id="78" name="PlaceHolder 3"/>
          <p:cNvSpPr>
            <a:spLocks noGrp="1"/>
          </p:cNvSpPr>
          <p:nvPr>
            <p:ph type="hdr"/>
          </p:nvPr>
        </p:nvSpPr>
        <p:spPr>
          <a:xfrm>
            <a:off x="0" y="0"/>
            <a:ext cx="3280680" cy="534240"/>
          </a:xfrm>
          <a:prstGeom prst="rect">
            <a:avLst/>
          </a:prstGeom>
        </p:spPr>
        <p:txBody>
          <a:bodyPr lIns="0" tIns="0" rIns="0" bIns="0"/>
          <a:lstStyle/>
          <a:p>
            <a:r>
              <a:rPr lang="en-IN" sz="1400" b="0" strike="noStrike" spc="-1">
                <a:latin typeface="Times New Roman"/>
              </a:rPr>
              <a:t> </a:t>
            </a:r>
          </a:p>
        </p:txBody>
      </p:sp>
      <p:sp>
        <p:nvSpPr>
          <p:cNvPr id="79" name="PlaceHolder 4"/>
          <p:cNvSpPr>
            <a:spLocks noGrp="1"/>
          </p:cNvSpPr>
          <p:nvPr>
            <p:ph type="dt"/>
          </p:nvPr>
        </p:nvSpPr>
        <p:spPr>
          <a:xfrm>
            <a:off x="4278960" y="0"/>
            <a:ext cx="3280680" cy="534240"/>
          </a:xfrm>
          <a:prstGeom prst="rect">
            <a:avLst/>
          </a:prstGeom>
        </p:spPr>
        <p:txBody>
          <a:bodyPr lIns="0" tIns="0" rIns="0" bIns="0"/>
          <a:lstStyle/>
          <a:p>
            <a:pPr algn="r"/>
            <a:r>
              <a:rPr lang="en-IN" sz="1400" b="0" strike="noStrike" spc="-1">
                <a:latin typeface="Times New Roman"/>
              </a:rPr>
              <a:t> </a:t>
            </a:r>
          </a:p>
        </p:txBody>
      </p:sp>
      <p:sp>
        <p:nvSpPr>
          <p:cNvPr id="80" name="PlaceHolder 5"/>
          <p:cNvSpPr>
            <a:spLocks noGrp="1"/>
          </p:cNvSpPr>
          <p:nvPr>
            <p:ph type="ftr"/>
          </p:nvPr>
        </p:nvSpPr>
        <p:spPr>
          <a:xfrm>
            <a:off x="0" y="10157400"/>
            <a:ext cx="3280680" cy="534240"/>
          </a:xfrm>
          <a:prstGeom prst="rect">
            <a:avLst/>
          </a:prstGeom>
        </p:spPr>
        <p:txBody>
          <a:bodyPr lIns="0" tIns="0" rIns="0" bIns="0" anchor="b"/>
          <a:lstStyle/>
          <a:p>
            <a:r>
              <a:rPr lang="en-IN" sz="1400" b="0" strike="noStrike" spc="-1">
                <a:latin typeface="Times New Roman"/>
              </a:rPr>
              <a:t> </a:t>
            </a:r>
          </a:p>
        </p:txBody>
      </p:sp>
      <p:sp>
        <p:nvSpPr>
          <p:cNvPr id="81" name="PlaceHolder 6"/>
          <p:cNvSpPr>
            <a:spLocks noGrp="1"/>
          </p:cNvSpPr>
          <p:nvPr>
            <p:ph type="sldNum"/>
          </p:nvPr>
        </p:nvSpPr>
        <p:spPr>
          <a:xfrm>
            <a:off x="4278960" y="10157400"/>
            <a:ext cx="3280680" cy="534240"/>
          </a:xfrm>
          <a:prstGeom prst="rect">
            <a:avLst/>
          </a:prstGeom>
        </p:spPr>
        <p:txBody>
          <a:bodyPr lIns="0" tIns="0" rIns="0" bIns="0" anchor="b"/>
          <a:lstStyle/>
          <a:p>
            <a:pPr algn="r"/>
            <a:fld id="{AD2B12B6-DBB6-4156-9183-A77389044AA8}" type="slidenum">
              <a:rPr lang="en-IN" sz="1400" b="0" strike="noStrike" spc="-1">
                <a:latin typeface="Times New Roman"/>
              </a:rPr>
              <a:pPr algn="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noRot="1" noChangeAspect="1"/>
          </p:cNvSpPr>
          <p:nvPr>
            <p:ph type="sldImg"/>
          </p:nvPr>
        </p:nvSpPr>
        <p:spPr>
          <a:xfrm>
            <a:off x="1147763" y="1233488"/>
            <a:ext cx="4438650" cy="3328987"/>
          </a:xfrm>
          <a:prstGeom prst="rect">
            <a:avLst/>
          </a:prstGeom>
        </p:spPr>
      </p:sp>
      <p:sp>
        <p:nvSpPr>
          <p:cNvPr id="182" name="PlaceHolder 2"/>
          <p:cNvSpPr>
            <a:spLocks noGrp="1"/>
          </p:cNvSpPr>
          <p:nvPr>
            <p:ph type="body"/>
          </p:nvPr>
        </p:nvSpPr>
        <p:spPr>
          <a:xfrm>
            <a:off x="673200" y="4749840"/>
            <a:ext cx="5388480" cy="3885120"/>
          </a:xfrm>
          <a:prstGeom prst="rect">
            <a:avLst/>
          </a:prstGeom>
        </p:spPr>
        <p:txBody>
          <a:bodyPr lIns="0" tIns="0" rIns="0" bIns="0"/>
          <a:lstStyle/>
          <a:p>
            <a:endParaRPr lang="en-IN" sz="2000" b="0" strike="noStrike" spc="-1">
              <a:latin typeface="Arial"/>
            </a:endParaRPr>
          </a:p>
        </p:txBody>
      </p:sp>
      <p:sp>
        <p:nvSpPr>
          <p:cNvPr id="183" name="CustomShape 3"/>
          <p:cNvSpPr/>
          <p:nvPr/>
        </p:nvSpPr>
        <p:spPr>
          <a:xfrm>
            <a:off x="3814920" y="9374040"/>
            <a:ext cx="2918160" cy="49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E2F6351-B110-46C9-8C61-20791218CE6C}" type="slidenum">
              <a:rPr lang="en-IN" sz="1200" b="0" strike="noStrike" spc="-1">
                <a:solidFill>
                  <a:srgbClr val="000000"/>
                </a:solidFill>
                <a:latin typeface="Arial"/>
                <a:ea typeface="Arial"/>
              </a:rPr>
              <a:pPr algn="r">
                <a:lnSpc>
                  <a:spcPct val="100000"/>
                </a:lnSpc>
              </a:pPr>
              <a:t>1</a:t>
            </a:fld>
            <a:endParaRPr lang="en-IN"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noRot="1" noChangeAspect="1"/>
          </p:cNvSpPr>
          <p:nvPr>
            <p:ph type="sldImg"/>
          </p:nvPr>
        </p:nvSpPr>
        <p:spPr>
          <a:xfrm>
            <a:off x="1147763" y="1233488"/>
            <a:ext cx="4438650" cy="3328987"/>
          </a:xfrm>
          <a:prstGeom prst="rect">
            <a:avLst/>
          </a:prstGeom>
        </p:spPr>
      </p:sp>
      <p:sp>
        <p:nvSpPr>
          <p:cNvPr id="185" name="PlaceHolder 2"/>
          <p:cNvSpPr>
            <a:spLocks noGrp="1"/>
          </p:cNvSpPr>
          <p:nvPr>
            <p:ph type="body"/>
          </p:nvPr>
        </p:nvSpPr>
        <p:spPr>
          <a:xfrm>
            <a:off x="673200" y="4749840"/>
            <a:ext cx="5388480" cy="3885120"/>
          </a:xfrm>
          <a:prstGeom prst="rect">
            <a:avLst/>
          </a:prstGeom>
        </p:spPr>
        <p:txBody>
          <a:bodyPr lIns="0" tIns="0" rIns="0" bIns="0"/>
          <a:lstStyle/>
          <a:p>
            <a:endParaRPr lang="en-IN" sz="2000" b="0" strike="noStrike" spc="-1">
              <a:latin typeface="Arial"/>
            </a:endParaRPr>
          </a:p>
        </p:txBody>
      </p:sp>
      <p:sp>
        <p:nvSpPr>
          <p:cNvPr id="186" name="CustomShape 3"/>
          <p:cNvSpPr/>
          <p:nvPr/>
        </p:nvSpPr>
        <p:spPr>
          <a:xfrm>
            <a:off x="3814920" y="9374040"/>
            <a:ext cx="2918160" cy="49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62F0EBC-4412-4B66-8414-5BCBC2BDE7BF}" type="slidenum">
              <a:rPr lang="en-IN" sz="1200" b="0" strike="noStrike" spc="-1">
                <a:solidFill>
                  <a:srgbClr val="000000"/>
                </a:solidFill>
                <a:latin typeface="Arial"/>
                <a:ea typeface="Arial"/>
              </a:rPr>
              <a:pPr algn="r">
                <a:lnSpc>
                  <a:spcPct val="100000"/>
                </a:lnSpc>
              </a:pPr>
              <a:t>7</a:t>
            </a:fld>
            <a:endParaRPr lang="en-IN"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transition>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transition>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transition>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transition>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transition>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transition>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transition>
    <p:wipe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transition>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transition>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transition>
    <p:wipe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transition>
    <p:wipe di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8880" cy="1144440"/>
          </a:xfrm>
          <a:prstGeom prst="rect">
            <a:avLst/>
          </a:prstGeom>
        </p:spPr>
        <p:txBody>
          <a:bodyPr lIns="0" tIns="0" rIns="0" bIns="0" anchor="ctr"/>
          <a:lstStyle/>
          <a:p>
            <a:r>
              <a:rPr lang="en-IN" sz="18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wipe dir="d"/>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wipe dir="d"/>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emf"/><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914400" y="5943600"/>
            <a:ext cx="7693560" cy="82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400" b="0" strike="noStrike" spc="-1" dirty="0">
                <a:solidFill>
                  <a:srgbClr val="000000"/>
                </a:solidFill>
                <a:latin typeface="Times New Roman"/>
                <a:ea typeface="Times New Roman"/>
              </a:rPr>
              <a:t>Bansilal Ramnath Agarwal Charitable Trust’s</a:t>
            </a:r>
            <a:endParaRPr lang="en-IN" sz="1400" b="0" strike="noStrike" spc="-1" dirty="0">
              <a:latin typeface="Arial"/>
            </a:endParaRPr>
          </a:p>
          <a:p>
            <a:pPr algn="ctr">
              <a:lnSpc>
                <a:spcPct val="100000"/>
              </a:lnSpc>
            </a:pPr>
            <a:r>
              <a:rPr lang="en-IN" sz="1800" b="0" strike="noStrike" spc="-1" dirty="0">
                <a:solidFill>
                  <a:srgbClr val="000000"/>
                </a:solidFill>
                <a:latin typeface="Times New Roman"/>
                <a:ea typeface="Times New Roman"/>
              </a:rPr>
              <a:t>Vishwakarma Institute of Information Technology</a:t>
            </a:r>
            <a:endParaRPr lang="en-IN" sz="1800" b="0" strike="noStrike" spc="-1" dirty="0">
              <a:latin typeface="Arial"/>
            </a:endParaRPr>
          </a:p>
          <a:p>
            <a:pPr algn="ctr">
              <a:lnSpc>
                <a:spcPct val="100000"/>
              </a:lnSpc>
            </a:pPr>
            <a:r>
              <a:rPr lang="en-IN" sz="1600" b="0" strike="noStrike" spc="-1" dirty="0">
                <a:solidFill>
                  <a:srgbClr val="000000"/>
                </a:solidFill>
                <a:latin typeface="Times New Roman"/>
                <a:ea typeface="Times New Roman"/>
              </a:rPr>
              <a:t>Department of Electronics &amp; Telecommunication</a:t>
            </a:r>
            <a:endParaRPr lang="en-IN" sz="1600" b="0" strike="noStrike" spc="-1" dirty="0">
              <a:latin typeface="Arial"/>
            </a:endParaRPr>
          </a:p>
        </p:txBody>
      </p:sp>
      <p:sp>
        <p:nvSpPr>
          <p:cNvPr id="83" name="CustomShape 2"/>
          <p:cNvSpPr/>
          <p:nvPr/>
        </p:nvSpPr>
        <p:spPr>
          <a:xfrm>
            <a:off x="0" y="5791320"/>
            <a:ext cx="9142920" cy="45719"/>
          </a:xfrm>
          <a:prstGeom prst="rect">
            <a:avLst/>
          </a:prstGeom>
          <a:solidFill>
            <a:srgbClr val="003366"/>
          </a:solidFill>
          <a:ln w="9360">
            <a:solidFill>
              <a:srgbClr val="003366"/>
            </a:solidFill>
            <a:miter/>
          </a:ln>
        </p:spPr>
        <p:style>
          <a:lnRef idx="0">
            <a:scrgbClr r="0" g="0" b="0"/>
          </a:lnRef>
          <a:fillRef idx="0">
            <a:scrgbClr r="0" g="0" b="0"/>
          </a:fillRef>
          <a:effectRef idx="0">
            <a:scrgbClr r="0" g="0" b="0"/>
          </a:effectRef>
          <a:fontRef idx="minor"/>
        </p:style>
      </p:sp>
      <p:sp>
        <p:nvSpPr>
          <p:cNvPr id="84" name="CustomShape 3"/>
          <p:cNvSpPr/>
          <p:nvPr/>
        </p:nvSpPr>
        <p:spPr>
          <a:xfrm>
            <a:off x="191880" y="152280"/>
            <a:ext cx="8646120" cy="546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200" b="0" strike="noStrike" spc="-1" dirty="0">
                <a:solidFill>
                  <a:srgbClr val="000000"/>
                </a:solidFill>
                <a:latin typeface="Times New Roman"/>
                <a:ea typeface="Times New Roman"/>
              </a:rPr>
              <a:t>  Project Phase – I </a:t>
            </a:r>
            <a:endParaRPr lang="en-IN" sz="3200" b="0" strike="noStrike" spc="-1" dirty="0">
              <a:latin typeface="Arial"/>
            </a:endParaRPr>
          </a:p>
          <a:p>
            <a:pPr algn="ctr">
              <a:lnSpc>
                <a:spcPct val="100000"/>
              </a:lnSpc>
            </a:pPr>
            <a:r>
              <a:rPr lang="en-IN" sz="3200" b="0" strike="noStrike" spc="-1" dirty="0">
                <a:solidFill>
                  <a:srgbClr val="000000"/>
                </a:solidFill>
                <a:latin typeface="Times New Roman"/>
                <a:ea typeface="Times New Roman"/>
              </a:rPr>
              <a:t> Presentation on</a:t>
            </a:r>
            <a:endParaRPr lang="en-IN" sz="3200" b="0" strike="noStrike" spc="-1" dirty="0">
              <a:latin typeface="Arial"/>
            </a:endParaRPr>
          </a:p>
          <a:p>
            <a:pPr algn="ctr">
              <a:lnSpc>
                <a:spcPct val="100000"/>
              </a:lnSpc>
            </a:pPr>
            <a:r>
              <a:rPr lang="en-IN" sz="3200" b="0" strike="noStrike" spc="-1" dirty="0">
                <a:solidFill>
                  <a:srgbClr val="000000"/>
                </a:solidFill>
                <a:latin typeface="Times New Roman"/>
                <a:ea typeface="Times New Roman"/>
              </a:rPr>
              <a:t>“AUTOMATED FIELD SECURITY”</a:t>
            </a:r>
            <a:endParaRPr lang="en-IN" sz="3200" b="0" strike="noStrike" spc="-1" dirty="0">
              <a:latin typeface="Arial"/>
            </a:endParaRPr>
          </a:p>
          <a:p>
            <a:pPr algn="ctr">
              <a:lnSpc>
                <a:spcPct val="100000"/>
              </a:lnSpc>
            </a:pPr>
            <a:r>
              <a:rPr lang="en-IN" sz="3200" b="0" strike="noStrike" spc="-1" dirty="0">
                <a:solidFill>
                  <a:srgbClr val="000000"/>
                </a:solidFill>
                <a:latin typeface="Times New Roman"/>
                <a:ea typeface="Times New Roman"/>
              </a:rPr>
              <a:t>  (Domain : IOT)</a:t>
            </a:r>
            <a:endParaRPr lang="en-IN" sz="3200" b="0" strike="noStrike" spc="-1" dirty="0">
              <a:latin typeface="Arial"/>
            </a:endParaRPr>
          </a:p>
          <a:p>
            <a:pPr algn="ctr">
              <a:lnSpc>
                <a:spcPct val="100000"/>
              </a:lnSpc>
            </a:pPr>
            <a:r>
              <a:rPr lang="en-IN" sz="3200" b="0" strike="noStrike" spc="-1" dirty="0">
                <a:solidFill>
                  <a:srgbClr val="000000"/>
                </a:solidFill>
                <a:latin typeface="Times New Roman"/>
                <a:ea typeface="Times New Roman"/>
              </a:rPr>
              <a:t>   By : Group No. - A9</a:t>
            </a:r>
            <a:endParaRPr lang="en-IN" sz="3200" b="0" strike="noStrike" spc="-1" dirty="0">
              <a:latin typeface="Arial"/>
            </a:endParaRPr>
          </a:p>
          <a:p>
            <a:pPr algn="ctr">
              <a:lnSpc>
                <a:spcPct val="100000"/>
              </a:lnSpc>
            </a:pPr>
            <a:endParaRPr lang="en-IN" sz="3200" b="0" strike="noStrike" spc="-1" dirty="0">
              <a:latin typeface="Arial"/>
            </a:endParaRPr>
          </a:p>
          <a:p>
            <a:pPr algn="ctr">
              <a:lnSpc>
                <a:spcPct val="100000"/>
              </a:lnSpc>
            </a:pPr>
            <a:endParaRPr lang="en-IN" sz="3200" b="0" strike="noStrike" spc="-1" dirty="0">
              <a:latin typeface="Arial"/>
            </a:endParaRPr>
          </a:p>
          <a:p>
            <a:pPr algn="ctr">
              <a:lnSpc>
                <a:spcPct val="100000"/>
              </a:lnSpc>
            </a:pPr>
            <a:endParaRPr lang="en-IN" sz="3200" b="0" strike="noStrike" spc="-1" dirty="0">
              <a:latin typeface="Arial"/>
            </a:endParaRPr>
          </a:p>
          <a:p>
            <a:pPr algn="ctr">
              <a:lnSpc>
                <a:spcPct val="100000"/>
              </a:lnSpc>
            </a:pPr>
            <a:endParaRPr lang="en-IN" sz="3200" b="0" strike="noStrike" spc="-1" dirty="0">
              <a:latin typeface="Arial"/>
            </a:endParaRPr>
          </a:p>
          <a:p>
            <a:pPr algn="ctr">
              <a:lnSpc>
                <a:spcPct val="100000"/>
              </a:lnSpc>
            </a:pPr>
            <a:endParaRPr lang="en-IN" sz="3200" b="0" strike="noStrike" spc="-1" dirty="0">
              <a:latin typeface="Arial"/>
            </a:endParaRPr>
          </a:p>
          <a:p>
            <a:pPr algn="ctr">
              <a:lnSpc>
                <a:spcPct val="100000"/>
              </a:lnSpc>
            </a:pPr>
            <a:endParaRPr lang="en-IN" sz="3200" b="0" strike="noStrike" spc="-1" dirty="0">
              <a:latin typeface="Arial"/>
            </a:endParaRPr>
          </a:p>
          <a:p>
            <a:pPr algn="ctr">
              <a:lnSpc>
                <a:spcPct val="100000"/>
              </a:lnSpc>
            </a:pPr>
            <a:r>
              <a:t/>
            </a:r>
            <a:br/>
            <a:r>
              <a:t/>
            </a:r>
            <a:br/>
            <a:endParaRPr lang="en-IN" sz="3200" b="0" strike="noStrike" spc="-1" dirty="0">
              <a:latin typeface="Arial"/>
            </a:endParaRPr>
          </a:p>
          <a:p>
            <a:pPr algn="ctr">
              <a:lnSpc>
                <a:spcPct val="100000"/>
              </a:lnSpc>
            </a:pPr>
            <a:endParaRPr lang="en-IN" sz="3200" b="0" strike="noStrike" spc="-1" dirty="0">
              <a:latin typeface="Arial"/>
            </a:endParaRPr>
          </a:p>
          <a:p>
            <a:pPr algn="ctr">
              <a:lnSpc>
                <a:spcPct val="100000"/>
              </a:lnSpc>
            </a:pPr>
            <a:endParaRPr lang="en-IN" sz="3200" b="0" strike="noStrike" spc="-1" dirty="0">
              <a:latin typeface="Arial"/>
            </a:endParaRPr>
          </a:p>
        </p:txBody>
      </p:sp>
      <p:pic>
        <p:nvPicPr>
          <p:cNvPr id="85" name="Google Shape;125;p27"/>
          <p:cNvPicPr/>
          <p:nvPr/>
        </p:nvPicPr>
        <p:blipFill>
          <a:blip r:embed="rId3"/>
          <a:stretch/>
        </p:blipFill>
        <p:spPr>
          <a:xfrm>
            <a:off x="76320" y="5943600"/>
            <a:ext cx="837000" cy="837000"/>
          </a:xfrm>
          <a:prstGeom prst="rect">
            <a:avLst/>
          </a:prstGeom>
          <a:ln w="88920">
            <a:solidFill>
              <a:srgbClr val="FFFFFF"/>
            </a:solidFill>
            <a:miter/>
          </a:ln>
          <a:effectLst>
            <a:outerShdw dist="18000" dir="5400000">
              <a:srgbClr val="000000">
                <a:alpha val="40000"/>
              </a:srgbClr>
            </a:outerShdw>
          </a:effectLst>
        </p:spPr>
      </p:pic>
      <p:sp>
        <p:nvSpPr>
          <p:cNvPr id="86" name="CustomShape 4"/>
          <p:cNvSpPr/>
          <p:nvPr/>
        </p:nvSpPr>
        <p:spPr>
          <a:xfrm>
            <a:off x="6553080" y="6245280"/>
            <a:ext cx="2132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E0DE3C38-C9D5-486B-88FA-DF773A97D241}" type="slidenum">
              <a:rPr lang="en-IN" sz="1400" b="0" strike="noStrike" spc="-1">
                <a:solidFill>
                  <a:srgbClr val="000000"/>
                </a:solidFill>
                <a:latin typeface="Arial"/>
                <a:ea typeface="Arial"/>
              </a:rPr>
              <a:pPr algn="r">
                <a:lnSpc>
                  <a:spcPct val="100000"/>
                </a:lnSpc>
              </a:pPr>
              <a:t>1</a:t>
            </a:fld>
            <a:endParaRPr lang="en-IN" sz="1400" b="0" strike="noStrike" spc="-1">
              <a:latin typeface="Arial"/>
            </a:endParaRPr>
          </a:p>
        </p:txBody>
      </p:sp>
      <p:pic>
        <p:nvPicPr>
          <p:cNvPr id="87" name="Google Shape;127;p27"/>
          <p:cNvPicPr/>
          <p:nvPr/>
        </p:nvPicPr>
        <p:blipFill>
          <a:blip r:embed="rId4"/>
          <a:stretch/>
        </p:blipFill>
        <p:spPr>
          <a:xfrm>
            <a:off x="3939120" y="3701880"/>
            <a:ext cx="4362480" cy="1847520"/>
          </a:xfrm>
          <a:prstGeom prst="rect">
            <a:avLst/>
          </a:prstGeom>
          <a:ln>
            <a:noFill/>
          </a:ln>
        </p:spPr>
      </p:pic>
      <p:sp>
        <p:nvSpPr>
          <p:cNvPr id="88" name="CustomShape 5"/>
          <p:cNvSpPr/>
          <p:nvPr/>
        </p:nvSpPr>
        <p:spPr>
          <a:xfrm>
            <a:off x="335880" y="4704480"/>
            <a:ext cx="3351960" cy="100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dirty="0">
                <a:solidFill>
                  <a:srgbClr val="000000"/>
                </a:solidFill>
                <a:latin typeface="Times New Roman"/>
                <a:ea typeface="Times New Roman"/>
              </a:rPr>
              <a:t>Guided by -</a:t>
            </a:r>
            <a:endParaRPr lang="en-IN" sz="2000" b="0" strike="noStrike" spc="-1" dirty="0">
              <a:latin typeface="Arial"/>
            </a:endParaRPr>
          </a:p>
          <a:p>
            <a:pPr>
              <a:lnSpc>
                <a:spcPct val="100000"/>
              </a:lnSpc>
            </a:pPr>
            <a:r>
              <a:rPr lang="en-IN" sz="2000" b="0" strike="noStrike" spc="-1" dirty="0">
                <a:solidFill>
                  <a:srgbClr val="000000"/>
                </a:solidFill>
                <a:latin typeface="Times New Roman"/>
                <a:ea typeface="Times New Roman"/>
              </a:rPr>
              <a:t>Mrs. </a:t>
            </a:r>
            <a:r>
              <a:rPr lang="en-IN" sz="2000" b="0" strike="noStrike" spc="-1" dirty="0" smtClean="0">
                <a:solidFill>
                  <a:srgbClr val="000000"/>
                </a:solidFill>
                <a:latin typeface="Times New Roman"/>
                <a:ea typeface="Times New Roman"/>
              </a:rPr>
              <a:t>Aher V.N. </a:t>
            </a:r>
            <a:endParaRPr lang="en-IN" sz="2000" b="0" strike="noStrike" spc="-1" dirty="0">
              <a:latin typeface="Arial"/>
            </a:endParaRPr>
          </a:p>
        </p:txBody>
      </p:sp>
      <p:sp>
        <p:nvSpPr>
          <p:cNvPr id="89" name="CustomShape 6"/>
          <p:cNvSpPr/>
          <p:nvPr/>
        </p:nvSpPr>
        <p:spPr>
          <a:xfrm>
            <a:off x="335880" y="4056480"/>
            <a:ext cx="2928240" cy="1492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ransition>
    <p:wipe dir="d"/>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 name="Picture 145"/>
          <p:cNvPicPr/>
          <p:nvPr/>
        </p:nvPicPr>
        <p:blipFill>
          <a:blip r:embed="rId2"/>
          <a:stretch/>
        </p:blipFill>
        <p:spPr>
          <a:xfrm rot="5400000">
            <a:off x="5463000" y="1341166"/>
            <a:ext cx="3802874" cy="3221502"/>
          </a:xfrm>
          <a:prstGeom prst="rect">
            <a:avLst/>
          </a:prstGeom>
          <a:ln>
            <a:noFill/>
          </a:ln>
        </p:spPr>
      </p:pic>
      <p:sp>
        <p:nvSpPr>
          <p:cNvPr id="140" name="CustomShape 1"/>
          <p:cNvSpPr/>
          <p:nvPr/>
        </p:nvSpPr>
        <p:spPr>
          <a:xfrm>
            <a:off x="914400" y="5943600"/>
            <a:ext cx="7693560" cy="82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400" b="0" strike="noStrike" spc="-1" dirty="0">
                <a:solidFill>
                  <a:srgbClr val="000000"/>
                </a:solidFill>
                <a:latin typeface="Times New Roman"/>
                <a:ea typeface="Times New Roman"/>
              </a:rPr>
              <a:t>Bansilal Ramnath Agarwal Charitable Trust’s</a:t>
            </a:r>
            <a:endParaRPr lang="en-IN" sz="1400" b="0" strike="noStrike" spc="-1" dirty="0">
              <a:latin typeface="Arial"/>
            </a:endParaRPr>
          </a:p>
          <a:p>
            <a:pPr algn="ctr">
              <a:lnSpc>
                <a:spcPct val="100000"/>
              </a:lnSpc>
            </a:pPr>
            <a:r>
              <a:rPr lang="en-IN" sz="1800" b="0" strike="noStrike" spc="-1" dirty="0">
                <a:solidFill>
                  <a:srgbClr val="000000"/>
                </a:solidFill>
                <a:latin typeface="Times New Roman"/>
                <a:ea typeface="Times New Roman"/>
              </a:rPr>
              <a:t>Vishwakarma Institute of Information Technology</a:t>
            </a:r>
            <a:endParaRPr lang="en-IN" sz="1800" b="0" strike="noStrike" spc="-1" dirty="0">
              <a:latin typeface="Arial"/>
            </a:endParaRPr>
          </a:p>
          <a:p>
            <a:pPr algn="ctr">
              <a:lnSpc>
                <a:spcPct val="100000"/>
              </a:lnSpc>
            </a:pPr>
            <a:r>
              <a:rPr lang="en-IN" sz="1600" b="0" strike="noStrike" spc="-1" dirty="0">
                <a:solidFill>
                  <a:srgbClr val="000000"/>
                </a:solidFill>
                <a:latin typeface="Times New Roman"/>
                <a:ea typeface="Times New Roman"/>
              </a:rPr>
              <a:t>Department of Electronics &amp; Telecommunication</a:t>
            </a:r>
            <a:endParaRPr lang="en-IN" sz="1600" b="0" strike="noStrike" spc="-1" dirty="0">
              <a:latin typeface="Arial"/>
            </a:endParaRPr>
          </a:p>
        </p:txBody>
      </p:sp>
      <p:sp>
        <p:nvSpPr>
          <p:cNvPr id="141" name="CustomShape 2"/>
          <p:cNvSpPr/>
          <p:nvPr/>
        </p:nvSpPr>
        <p:spPr>
          <a:xfrm>
            <a:off x="0" y="5791320"/>
            <a:ext cx="9142920" cy="46772"/>
          </a:xfrm>
          <a:prstGeom prst="rect">
            <a:avLst/>
          </a:prstGeom>
          <a:solidFill>
            <a:srgbClr val="003366"/>
          </a:solidFill>
          <a:ln w="9360">
            <a:solidFill>
              <a:srgbClr val="003366"/>
            </a:solidFill>
            <a:miter/>
          </a:ln>
        </p:spPr>
        <p:style>
          <a:lnRef idx="0">
            <a:scrgbClr r="0" g="0" b="0"/>
          </a:lnRef>
          <a:fillRef idx="0">
            <a:scrgbClr r="0" g="0" b="0"/>
          </a:fillRef>
          <a:effectRef idx="0">
            <a:scrgbClr r="0" g="0" b="0"/>
          </a:effectRef>
          <a:fontRef idx="minor"/>
        </p:style>
      </p:sp>
      <p:pic>
        <p:nvPicPr>
          <p:cNvPr id="142" name="Google Shape;209;p35"/>
          <p:cNvPicPr/>
          <p:nvPr/>
        </p:nvPicPr>
        <p:blipFill>
          <a:blip r:embed="rId3"/>
          <a:stretch/>
        </p:blipFill>
        <p:spPr>
          <a:xfrm>
            <a:off x="76320" y="5943600"/>
            <a:ext cx="837000" cy="837000"/>
          </a:xfrm>
          <a:prstGeom prst="rect">
            <a:avLst/>
          </a:prstGeom>
          <a:ln w="88920">
            <a:solidFill>
              <a:srgbClr val="FFFFFF"/>
            </a:solidFill>
            <a:miter/>
          </a:ln>
          <a:effectLst>
            <a:outerShdw dist="18000" dir="5400000">
              <a:srgbClr val="000000">
                <a:alpha val="40000"/>
              </a:srgbClr>
            </a:outerShdw>
          </a:effectLst>
        </p:spPr>
      </p:pic>
      <p:sp>
        <p:nvSpPr>
          <p:cNvPr id="143" name="CustomShape 3"/>
          <p:cNvSpPr/>
          <p:nvPr/>
        </p:nvSpPr>
        <p:spPr>
          <a:xfrm>
            <a:off x="457200" y="76320"/>
            <a:ext cx="8228520" cy="837000"/>
          </a:xfrm>
          <a:prstGeom prst="rect">
            <a:avLst/>
          </a:prstGeom>
          <a:solidFill>
            <a:srgbClr val="BFBFBF"/>
          </a:solidFill>
          <a:ln w="936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0" strike="noStrike" spc="-1">
                <a:solidFill>
                  <a:srgbClr val="000000"/>
                </a:solidFill>
                <a:latin typeface="Times New Roman"/>
                <a:ea typeface="Times New Roman"/>
              </a:rPr>
              <a:t>HARDWARE AND SOFTWARE</a:t>
            </a:r>
            <a:endParaRPr lang="en-IN" sz="3200" b="0" strike="noStrike" spc="-1">
              <a:latin typeface="Arial"/>
            </a:endParaRPr>
          </a:p>
        </p:txBody>
      </p:sp>
      <p:sp>
        <p:nvSpPr>
          <p:cNvPr id="144" name="CustomShape 4"/>
          <p:cNvSpPr/>
          <p:nvPr/>
        </p:nvSpPr>
        <p:spPr>
          <a:xfrm>
            <a:off x="0" y="913680"/>
            <a:ext cx="822852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354960">
              <a:lnSpc>
                <a:spcPct val="80000"/>
              </a:lnSpc>
              <a:spcBef>
                <a:spcPts val="337"/>
              </a:spcBef>
              <a:buClr>
                <a:srgbClr val="3E3D2D"/>
              </a:buClr>
              <a:buFont typeface="Times New Roman"/>
              <a:buChar char="●"/>
            </a:pPr>
            <a:r>
              <a:rPr lang="en-IN" sz="2000" b="1" strike="noStrike" spc="-1" dirty="0">
                <a:solidFill>
                  <a:srgbClr val="3E3D2D"/>
                </a:solidFill>
                <a:latin typeface="Times New Roman"/>
                <a:ea typeface="Times New Roman"/>
              </a:rPr>
              <a:t>Arduino Uno Microcontroller AT Mega328P</a:t>
            </a:r>
            <a:r>
              <a:rPr lang="en-IN" sz="1600" b="0" strike="noStrike" spc="-1" dirty="0">
                <a:solidFill>
                  <a:srgbClr val="3E3D2D"/>
                </a:solidFill>
                <a:latin typeface="Times New Roman"/>
                <a:ea typeface="Times New Roman"/>
              </a:rPr>
              <a:t>-</a:t>
            </a:r>
            <a:endParaRPr lang="en-IN" sz="1600" b="0" strike="noStrike" spc="-1" dirty="0">
              <a:latin typeface="Arial"/>
            </a:endParaRPr>
          </a:p>
          <a:p>
            <a:pPr marL="457200" indent="-354960">
              <a:lnSpc>
                <a:spcPct val="80000"/>
              </a:lnSpc>
              <a:spcBef>
                <a:spcPts val="337"/>
              </a:spcBef>
              <a:buClr>
                <a:srgbClr val="3E3D2D"/>
              </a:buClr>
              <a:buFont typeface="Times New Roman"/>
              <a:buChar char="●"/>
            </a:pPr>
            <a:endParaRPr lang="en-IN" sz="1600" b="0" strike="noStrike" spc="-1" dirty="0">
              <a:latin typeface="Arial"/>
            </a:endParaRPr>
          </a:p>
          <a:p>
            <a:pPr marL="102240">
              <a:lnSpc>
                <a:spcPct val="80000"/>
              </a:lnSpc>
              <a:spcBef>
                <a:spcPts val="337"/>
              </a:spcBef>
              <a:buClr>
                <a:srgbClr val="3E3D2D"/>
              </a:buClr>
            </a:pPr>
            <a:r>
              <a:rPr lang="en-IN" b="0" strike="noStrike" spc="-1" dirty="0">
                <a:solidFill>
                  <a:srgbClr val="3E3D2D"/>
                </a:solidFill>
                <a:latin typeface="Times New Roman"/>
                <a:ea typeface="Times New Roman"/>
              </a:rPr>
              <a:t>ATmega328 is a single chip microcontroller created by</a:t>
            </a:r>
            <a:endParaRPr lang="en-IN" b="0" strike="noStrike" spc="-1" dirty="0">
              <a:latin typeface="Arial"/>
            </a:endParaRPr>
          </a:p>
          <a:p>
            <a:pPr marL="102240">
              <a:lnSpc>
                <a:spcPct val="80000"/>
              </a:lnSpc>
              <a:spcBef>
                <a:spcPts val="337"/>
              </a:spcBef>
              <a:buClr>
                <a:srgbClr val="3E3D2D"/>
              </a:buClr>
            </a:pPr>
            <a:r>
              <a:rPr lang="en-IN" b="0" strike="noStrike" spc="-1" dirty="0">
                <a:solidFill>
                  <a:srgbClr val="3E3D2D"/>
                </a:solidFill>
                <a:latin typeface="Times New Roman"/>
                <a:ea typeface="Times New Roman"/>
              </a:rPr>
              <a:t>Atmel in the mega AVR family. The Atmel 8-bit AVR </a:t>
            </a:r>
            <a:r>
              <a:rPr lang="en-IN" b="0" strike="noStrike" spc="-1" dirty="0" smtClean="0">
                <a:solidFill>
                  <a:srgbClr val="3E3D2D"/>
                </a:solidFill>
                <a:latin typeface="Times New Roman"/>
                <a:ea typeface="Times New Roman"/>
              </a:rPr>
              <a:t>RISC-</a:t>
            </a:r>
            <a:endParaRPr lang="en-IN" b="0" strike="noStrike" spc="-1" dirty="0" smtClean="0">
              <a:latin typeface="Arial"/>
            </a:endParaRPr>
          </a:p>
          <a:p>
            <a:pPr marL="102240">
              <a:lnSpc>
                <a:spcPct val="80000"/>
              </a:lnSpc>
              <a:spcBef>
                <a:spcPts val="337"/>
              </a:spcBef>
              <a:buClr>
                <a:srgbClr val="3E3D2D"/>
              </a:buClr>
            </a:pPr>
            <a:r>
              <a:rPr lang="en-IN" b="0" strike="noStrike" spc="-1" dirty="0" smtClean="0">
                <a:solidFill>
                  <a:srgbClr val="3E3D2D"/>
                </a:solidFill>
                <a:latin typeface="Times New Roman"/>
                <a:ea typeface="Times New Roman"/>
              </a:rPr>
              <a:t>based microcontroller combines 32 kB ISP flash memory</a:t>
            </a:r>
            <a:endParaRPr lang="en-IN" b="0" strike="noStrike" spc="-1" dirty="0" smtClean="0">
              <a:latin typeface="Arial"/>
            </a:endParaRPr>
          </a:p>
          <a:p>
            <a:pPr marL="102240">
              <a:lnSpc>
                <a:spcPct val="80000"/>
              </a:lnSpc>
              <a:spcBef>
                <a:spcPts val="337"/>
              </a:spcBef>
              <a:buClr>
                <a:srgbClr val="3E3D2D"/>
              </a:buClr>
            </a:pPr>
            <a:r>
              <a:rPr lang="en-IN" b="0" strike="noStrike" spc="-1" dirty="0" smtClean="0">
                <a:solidFill>
                  <a:srgbClr val="3E3D2D"/>
                </a:solidFill>
                <a:latin typeface="Times New Roman"/>
                <a:ea typeface="Times New Roman"/>
              </a:rPr>
              <a:t>with </a:t>
            </a:r>
            <a:r>
              <a:rPr lang="en-IN" b="0" strike="noStrike" spc="-1" dirty="0">
                <a:solidFill>
                  <a:srgbClr val="3E3D2D"/>
                </a:solidFill>
                <a:latin typeface="Times New Roman"/>
                <a:ea typeface="Times New Roman"/>
              </a:rPr>
              <a:t>read-while-write capabilities, 1 kB EEPROM, 2 kB</a:t>
            </a:r>
            <a:endParaRPr lang="en-IN" b="0" strike="noStrike" spc="-1" dirty="0">
              <a:latin typeface="Arial"/>
            </a:endParaRPr>
          </a:p>
          <a:p>
            <a:pPr marL="102240">
              <a:lnSpc>
                <a:spcPct val="80000"/>
              </a:lnSpc>
              <a:spcBef>
                <a:spcPts val="337"/>
              </a:spcBef>
              <a:buClr>
                <a:srgbClr val="3E3D2D"/>
              </a:buClr>
            </a:pPr>
            <a:r>
              <a:rPr lang="en-IN" b="0" strike="noStrike" spc="-1" dirty="0">
                <a:solidFill>
                  <a:srgbClr val="3E3D2D"/>
                </a:solidFill>
                <a:latin typeface="Times New Roman"/>
                <a:ea typeface="Times New Roman"/>
              </a:rPr>
              <a:t>SRAM, 23 general purpose I/O lines, 32 general purpose</a:t>
            </a:r>
            <a:endParaRPr lang="en-IN" b="0" strike="noStrike" spc="-1" dirty="0">
              <a:latin typeface="Arial"/>
            </a:endParaRPr>
          </a:p>
          <a:p>
            <a:pPr marL="102240">
              <a:lnSpc>
                <a:spcPct val="80000"/>
              </a:lnSpc>
              <a:spcBef>
                <a:spcPts val="337"/>
              </a:spcBef>
              <a:buClr>
                <a:srgbClr val="3E3D2D"/>
              </a:buClr>
            </a:pPr>
            <a:r>
              <a:rPr lang="en-IN" b="0" strike="noStrike" spc="-1" dirty="0">
                <a:solidFill>
                  <a:srgbClr val="3E3D2D"/>
                </a:solidFill>
                <a:latin typeface="Times New Roman"/>
                <a:ea typeface="Times New Roman"/>
              </a:rPr>
              <a:t>working registers, three flexible timer/counters with compare</a:t>
            </a:r>
            <a:endParaRPr lang="en-IN" b="0" strike="noStrike" spc="-1" dirty="0">
              <a:latin typeface="Arial"/>
            </a:endParaRPr>
          </a:p>
          <a:p>
            <a:pPr marL="102240">
              <a:lnSpc>
                <a:spcPct val="80000"/>
              </a:lnSpc>
              <a:spcBef>
                <a:spcPts val="337"/>
              </a:spcBef>
              <a:buClr>
                <a:srgbClr val="3E3D2D"/>
              </a:buClr>
            </a:pPr>
            <a:r>
              <a:rPr lang="en-IN" b="0" strike="noStrike" spc="-1" dirty="0">
                <a:solidFill>
                  <a:srgbClr val="3E3D2D"/>
                </a:solidFill>
                <a:latin typeface="Times New Roman"/>
                <a:ea typeface="Times New Roman"/>
              </a:rPr>
              <a:t>modes, internal and external interrupts, serial programmable</a:t>
            </a:r>
            <a:endParaRPr lang="en-IN" b="0" strike="noStrike" spc="-1" dirty="0">
              <a:latin typeface="Arial"/>
            </a:endParaRPr>
          </a:p>
          <a:p>
            <a:pPr marL="102240">
              <a:lnSpc>
                <a:spcPct val="80000"/>
              </a:lnSpc>
              <a:spcBef>
                <a:spcPts val="337"/>
              </a:spcBef>
              <a:buClr>
                <a:srgbClr val="3E3D2D"/>
              </a:buClr>
            </a:pPr>
            <a:r>
              <a:rPr lang="en-IN" b="0" strike="noStrike" spc="-1" dirty="0">
                <a:solidFill>
                  <a:srgbClr val="3E3D2D"/>
                </a:solidFill>
                <a:latin typeface="Times New Roman"/>
                <a:ea typeface="Times New Roman"/>
              </a:rPr>
              <a:t>USART, a byte-oriented 2-wire serial interface, SPI serial</a:t>
            </a:r>
            <a:endParaRPr lang="en-IN" b="0" strike="noStrike" spc="-1" dirty="0">
              <a:latin typeface="Arial"/>
            </a:endParaRPr>
          </a:p>
          <a:p>
            <a:pPr marL="102240">
              <a:lnSpc>
                <a:spcPct val="80000"/>
              </a:lnSpc>
              <a:spcBef>
                <a:spcPts val="337"/>
              </a:spcBef>
              <a:buClr>
                <a:srgbClr val="3E3D2D"/>
              </a:buClr>
            </a:pPr>
            <a:r>
              <a:rPr lang="en-IN" b="0" strike="noStrike" spc="-1" dirty="0">
                <a:solidFill>
                  <a:srgbClr val="3E3D2D"/>
                </a:solidFill>
                <a:latin typeface="Times New Roman"/>
                <a:ea typeface="Times New Roman"/>
              </a:rPr>
              <a:t>port, 6-channel 10-bit A/D converter (8-channels in TQFP</a:t>
            </a:r>
            <a:endParaRPr lang="en-IN" b="0" strike="noStrike" spc="-1" dirty="0">
              <a:latin typeface="Arial"/>
            </a:endParaRPr>
          </a:p>
          <a:p>
            <a:pPr marL="102240">
              <a:lnSpc>
                <a:spcPct val="80000"/>
              </a:lnSpc>
              <a:spcBef>
                <a:spcPts val="337"/>
              </a:spcBef>
              <a:buClr>
                <a:srgbClr val="3E3D2D"/>
              </a:buClr>
            </a:pPr>
            <a:r>
              <a:rPr lang="en-IN" b="0" strike="noStrike" spc="-1" dirty="0">
                <a:solidFill>
                  <a:srgbClr val="3E3D2D"/>
                </a:solidFill>
                <a:latin typeface="Times New Roman"/>
                <a:ea typeface="Times New Roman"/>
              </a:rPr>
              <a:t>and QFN/MLF packages), programmable watchdog timer</a:t>
            </a:r>
            <a:endParaRPr lang="en-IN" b="0" strike="noStrike" spc="-1" dirty="0">
              <a:latin typeface="Arial"/>
            </a:endParaRPr>
          </a:p>
          <a:p>
            <a:pPr marL="102240">
              <a:lnSpc>
                <a:spcPct val="80000"/>
              </a:lnSpc>
              <a:spcBef>
                <a:spcPts val="337"/>
              </a:spcBef>
              <a:buClr>
                <a:srgbClr val="3E3D2D"/>
              </a:buClr>
            </a:pPr>
            <a:r>
              <a:rPr lang="en-IN" b="0" strike="noStrike" spc="-1" dirty="0">
                <a:solidFill>
                  <a:srgbClr val="3E3D2D"/>
                </a:solidFill>
                <a:latin typeface="Times New Roman"/>
                <a:ea typeface="Times New Roman"/>
              </a:rPr>
              <a:t>with internal oscillator, and five software selectable power</a:t>
            </a:r>
            <a:endParaRPr lang="en-IN" b="0" strike="noStrike" spc="-1" dirty="0">
              <a:latin typeface="Arial"/>
            </a:endParaRPr>
          </a:p>
          <a:p>
            <a:pPr marL="102240">
              <a:lnSpc>
                <a:spcPct val="80000"/>
              </a:lnSpc>
              <a:spcBef>
                <a:spcPts val="337"/>
              </a:spcBef>
              <a:buClr>
                <a:srgbClr val="3E3D2D"/>
              </a:buClr>
            </a:pPr>
            <a:r>
              <a:rPr lang="en-IN" b="0" strike="noStrike" spc="-1" dirty="0">
                <a:solidFill>
                  <a:srgbClr val="3E3D2D"/>
                </a:solidFill>
                <a:latin typeface="Times New Roman"/>
                <a:ea typeface="Times New Roman"/>
              </a:rPr>
              <a:t>saving modes. The device operates between 1.8-5.5 volts.</a:t>
            </a:r>
            <a:endParaRPr lang="en-IN" b="0" strike="noStrike" spc="-1" dirty="0">
              <a:latin typeface="Arial"/>
            </a:endParaRPr>
          </a:p>
          <a:p>
            <a:pPr marL="102240">
              <a:lnSpc>
                <a:spcPct val="80000"/>
              </a:lnSpc>
              <a:spcBef>
                <a:spcPts val="337"/>
              </a:spcBef>
              <a:buClr>
                <a:srgbClr val="3E3D2D"/>
              </a:buClr>
            </a:pPr>
            <a:r>
              <a:rPr lang="en-IN" b="0" strike="noStrike" spc="-1" dirty="0">
                <a:solidFill>
                  <a:srgbClr val="3E3D2D"/>
                </a:solidFill>
                <a:latin typeface="Times New Roman"/>
                <a:ea typeface="Times New Roman"/>
              </a:rPr>
              <a:t>The device achieves throughput approaching 1 MIPS per</a:t>
            </a:r>
            <a:endParaRPr lang="en-IN" b="0" strike="noStrike" spc="-1" dirty="0">
              <a:latin typeface="Arial"/>
            </a:endParaRPr>
          </a:p>
          <a:p>
            <a:pPr marL="102240">
              <a:lnSpc>
                <a:spcPct val="80000"/>
              </a:lnSpc>
              <a:spcBef>
                <a:spcPts val="337"/>
              </a:spcBef>
              <a:buClr>
                <a:srgbClr val="3E3D2D"/>
              </a:buClr>
            </a:pPr>
            <a:r>
              <a:rPr lang="en-IN" b="0" strike="noStrike" spc="-1" dirty="0" err="1">
                <a:solidFill>
                  <a:srgbClr val="3E3D2D"/>
                </a:solidFill>
                <a:latin typeface="Times New Roman"/>
                <a:ea typeface="Times New Roman"/>
              </a:rPr>
              <a:t>MHz.</a:t>
            </a:r>
            <a:endParaRPr lang="en-IN" b="0" strike="noStrike" spc="-1" dirty="0">
              <a:latin typeface="Arial"/>
            </a:endParaRPr>
          </a:p>
          <a:p>
            <a:pPr>
              <a:lnSpc>
                <a:spcPct val="80000"/>
              </a:lnSpc>
              <a:spcBef>
                <a:spcPts val="337"/>
              </a:spcBef>
            </a:pPr>
            <a:endParaRPr lang="en-IN" sz="1600" b="0" strike="noStrike" spc="-1" dirty="0">
              <a:latin typeface="Arial"/>
            </a:endParaRPr>
          </a:p>
          <a:p>
            <a:pPr marL="432000" indent="-263160">
              <a:lnSpc>
                <a:spcPct val="100000"/>
              </a:lnSpc>
              <a:spcBef>
                <a:spcPts val="420"/>
              </a:spcBef>
            </a:pPr>
            <a:endParaRPr lang="en-IN" sz="1600" b="0" strike="noStrike" spc="-1" dirty="0">
              <a:latin typeface="Arial"/>
            </a:endParaRPr>
          </a:p>
          <a:p>
            <a:pPr marL="432000" indent="-263160">
              <a:lnSpc>
                <a:spcPct val="100000"/>
              </a:lnSpc>
              <a:spcBef>
                <a:spcPts val="420"/>
              </a:spcBef>
            </a:pPr>
            <a:endParaRPr lang="en-IN" sz="1600" b="0" strike="noStrike" spc="-1" dirty="0">
              <a:latin typeface="Arial"/>
            </a:endParaRPr>
          </a:p>
        </p:txBody>
      </p:sp>
      <p:sp>
        <p:nvSpPr>
          <p:cNvPr id="145" name="CustomShape 5"/>
          <p:cNvSpPr/>
          <p:nvPr/>
        </p:nvSpPr>
        <p:spPr>
          <a:xfrm>
            <a:off x="6553080" y="6245280"/>
            <a:ext cx="2132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9B207036-4D86-40E8-A971-F0D6E223C4CC}" type="slidenum">
              <a:rPr lang="en-IN" sz="1400" b="0" strike="noStrike" spc="-1">
                <a:solidFill>
                  <a:srgbClr val="000000"/>
                </a:solidFill>
                <a:latin typeface="Arial"/>
                <a:ea typeface="Arial"/>
              </a:rPr>
              <a:pPr algn="r">
                <a:lnSpc>
                  <a:spcPct val="100000"/>
                </a:lnSpc>
              </a:pPr>
              <a:t>10</a:t>
            </a:fld>
            <a:endParaRPr lang="en-IN" sz="1400" b="0" strike="noStrike" spc="-1">
              <a:latin typeface="Arial"/>
            </a:endParaRPr>
          </a:p>
        </p:txBody>
      </p:sp>
    </p:spTree>
  </p:cSld>
  <p:clrMapOvr>
    <a:masterClrMapping/>
  </p:clrMapOvr>
  <p:transition>
    <p:wipe dir="d"/>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Picture 152"/>
          <p:cNvPicPr/>
          <p:nvPr/>
        </p:nvPicPr>
        <p:blipFill>
          <a:blip r:embed="rId2"/>
          <a:stretch/>
        </p:blipFill>
        <p:spPr>
          <a:xfrm>
            <a:off x="4121834" y="3179298"/>
            <a:ext cx="2979443" cy="2600058"/>
          </a:xfrm>
          <a:prstGeom prst="rect">
            <a:avLst/>
          </a:prstGeom>
          <a:ln>
            <a:noFill/>
          </a:ln>
        </p:spPr>
      </p:pic>
      <p:sp>
        <p:nvSpPr>
          <p:cNvPr id="147" name="CustomShape 1"/>
          <p:cNvSpPr/>
          <p:nvPr/>
        </p:nvSpPr>
        <p:spPr>
          <a:xfrm>
            <a:off x="914400" y="5943600"/>
            <a:ext cx="7693560" cy="82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400" b="0" strike="noStrike" spc="-1" dirty="0">
                <a:solidFill>
                  <a:srgbClr val="000000"/>
                </a:solidFill>
                <a:latin typeface="Times New Roman"/>
                <a:ea typeface="Times New Roman"/>
              </a:rPr>
              <a:t>Bansilal Ramnath Agarwal Charitable Trust’s</a:t>
            </a:r>
            <a:endParaRPr lang="en-IN" sz="1400" b="0" strike="noStrike" spc="-1" dirty="0">
              <a:latin typeface="Arial"/>
            </a:endParaRPr>
          </a:p>
          <a:p>
            <a:pPr algn="ctr">
              <a:lnSpc>
                <a:spcPct val="100000"/>
              </a:lnSpc>
            </a:pPr>
            <a:r>
              <a:rPr lang="en-IN" sz="1800" b="0" strike="noStrike" spc="-1" dirty="0">
                <a:solidFill>
                  <a:srgbClr val="000000"/>
                </a:solidFill>
                <a:latin typeface="Times New Roman"/>
                <a:ea typeface="Times New Roman"/>
              </a:rPr>
              <a:t>Vishwakarma Institute of Information Technology</a:t>
            </a:r>
            <a:endParaRPr lang="en-IN" sz="1800" b="0" strike="noStrike" spc="-1" dirty="0">
              <a:latin typeface="Arial"/>
            </a:endParaRPr>
          </a:p>
          <a:p>
            <a:pPr algn="ctr">
              <a:lnSpc>
                <a:spcPct val="100000"/>
              </a:lnSpc>
            </a:pPr>
            <a:r>
              <a:rPr lang="en-IN" sz="1600" b="0" strike="noStrike" spc="-1" dirty="0">
                <a:solidFill>
                  <a:srgbClr val="000000"/>
                </a:solidFill>
                <a:latin typeface="Times New Roman"/>
                <a:ea typeface="Times New Roman"/>
              </a:rPr>
              <a:t>Department of Electronics &amp; Telecommunication</a:t>
            </a:r>
            <a:endParaRPr lang="en-IN" sz="1600" b="0" strike="noStrike" spc="-1" dirty="0">
              <a:latin typeface="Arial"/>
            </a:endParaRPr>
          </a:p>
        </p:txBody>
      </p:sp>
      <p:sp>
        <p:nvSpPr>
          <p:cNvPr id="148" name="CustomShape 2"/>
          <p:cNvSpPr/>
          <p:nvPr/>
        </p:nvSpPr>
        <p:spPr>
          <a:xfrm flipV="1">
            <a:off x="0" y="5745601"/>
            <a:ext cx="9142920" cy="45719"/>
          </a:xfrm>
          <a:prstGeom prst="rect">
            <a:avLst/>
          </a:prstGeom>
          <a:solidFill>
            <a:srgbClr val="003366"/>
          </a:solidFill>
          <a:ln w="9360">
            <a:solidFill>
              <a:srgbClr val="003366"/>
            </a:solidFill>
            <a:miter/>
          </a:ln>
        </p:spPr>
        <p:style>
          <a:lnRef idx="0">
            <a:scrgbClr r="0" g="0" b="0"/>
          </a:lnRef>
          <a:fillRef idx="0">
            <a:scrgbClr r="0" g="0" b="0"/>
          </a:fillRef>
          <a:effectRef idx="0">
            <a:scrgbClr r="0" g="0" b="0"/>
          </a:effectRef>
          <a:fontRef idx="minor"/>
        </p:style>
      </p:sp>
      <p:pic>
        <p:nvPicPr>
          <p:cNvPr id="149" name="Google Shape;209;p35"/>
          <p:cNvPicPr/>
          <p:nvPr/>
        </p:nvPicPr>
        <p:blipFill>
          <a:blip r:embed="rId3"/>
          <a:stretch/>
        </p:blipFill>
        <p:spPr>
          <a:xfrm>
            <a:off x="76320" y="5943600"/>
            <a:ext cx="837000" cy="837000"/>
          </a:xfrm>
          <a:prstGeom prst="rect">
            <a:avLst/>
          </a:prstGeom>
          <a:ln w="88920">
            <a:solidFill>
              <a:srgbClr val="FFFFFF"/>
            </a:solidFill>
            <a:miter/>
          </a:ln>
          <a:effectLst>
            <a:outerShdw dist="18000" dir="5400000">
              <a:srgbClr val="000000">
                <a:alpha val="40000"/>
              </a:srgbClr>
            </a:outerShdw>
          </a:effectLst>
        </p:spPr>
      </p:pic>
      <p:sp>
        <p:nvSpPr>
          <p:cNvPr id="150" name="CustomShape 3"/>
          <p:cNvSpPr/>
          <p:nvPr/>
        </p:nvSpPr>
        <p:spPr>
          <a:xfrm>
            <a:off x="457200" y="76320"/>
            <a:ext cx="8228520" cy="837000"/>
          </a:xfrm>
          <a:prstGeom prst="rect">
            <a:avLst/>
          </a:prstGeom>
          <a:solidFill>
            <a:srgbClr val="BFBFBF"/>
          </a:solidFill>
          <a:ln w="936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0" strike="noStrike" spc="-1">
                <a:solidFill>
                  <a:srgbClr val="000000"/>
                </a:solidFill>
                <a:latin typeface="Times New Roman"/>
                <a:ea typeface="Times New Roman"/>
              </a:rPr>
              <a:t>HARDWARE AND SOFTWARE</a:t>
            </a:r>
            <a:endParaRPr lang="en-IN" sz="3200" b="0" strike="noStrike" spc="-1">
              <a:latin typeface="Arial"/>
            </a:endParaRPr>
          </a:p>
        </p:txBody>
      </p:sp>
      <p:sp>
        <p:nvSpPr>
          <p:cNvPr id="151" name="CustomShape 4"/>
          <p:cNvSpPr/>
          <p:nvPr/>
        </p:nvSpPr>
        <p:spPr>
          <a:xfrm>
            <a:off x="457200" y="1066680"/>
            <a:ext cx="822852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354960">
              <a:lnSpc>
                <a:spcPct val="80000"/>
              </a:lnSpc>
              <a:spcBef>
                <a:spcPts val="337"/>
              </a:spcBef>
              <a:buClr>
                <a:srgbClr val="3E3D2D"/>
              </a:buClr>
              <a:buFont typeface="Times New Roman"/>
              <a:buChar char="●"/>
            </a:pPr>
            <a:r>
              <a:rPr lang="en-IN" sz="2000" b="1" strike="noStrike" spc="-1" dirty="0">
                <a:solidFill>
                  <a:srgbClr val="3E3D2D"/>
                </a:solidFill>
                <a:latin typeface="Times New Roman"/>
                <a:ea typeface="Times New Roman"/>
              </a:rPr>
              <a:t>PASSIVE INFRARED SENSOR (PIR)</a:t>
            </a:r>
            <a:endParaRPr lang="en-IN" sz="2000" b="0" strike="noStrike" spc="-1" dirty="0">
              <a:latin typeface="Arial"/>
            </a:endParaRPr>
          </a:p>
          <a:p>
            <a:pPr>
              <a:lnSpc>
                <a:spcPct val="80000"/>
              </a:lnSpc>
              <a:spcBef>
                <a:spcPts val="337"/>
              </a:spcBef>
            </a:pPr>
            <a:endParaRPr lang="en-IN" sz="2000" b="0" strike="noStrike" spc="-1" dirty="0">
              <a:latin typeface="Arial"/>
            </a:endParaRPr>
          </a:p>
          <a:p>
            <a:pPr marL="457200" indent="-354960">
              <a:lnSpc>
                <a:spcPct val="80000"/>
              </a:lnSpc>
              <a:spcBef>
                <a:spcPts val="337"/>
              </a:spcBef>
              <a:buClr>
                <a:srgbClr val="3E3D2D"/>
              </a:buClr>
              <a:buFont typeface="Times New Roman"/>
              <a:buChar char="●"/>
            </a:pPr>
            <a:r>
              <a:rPr lang="en-IN" sz="2000" b="0" strike="noStrike" spc="-1" dirty="0">
                <a:solidFill>
                  <a:srgbClr val="3E3D2D"/>
                </a:solidFill>
                <a:latin typeface="Times New Roman"/>
                <a:ea typeface="Times New Roman"/>
              </a:rPr>
              <a:t>Output: Digital pulse high (3V) when triggered (motion</a:t>
            </a:r>
            <a:endParaRPr lang="en-IN" sz="2000" b="0" strike="noStrike" spc="-1" dirty="0">
              <a:latin typeface="Arial"/>
            </a:endParaRPr>
          </a:p>
          <a:p>
            <a:pPr marL="457200" indent="-354960">
              <a:lnSpc>
                <a:spcPct val="80000"/>
              </a:lnSpc>
              <a:spcBef>
                <a:spcPts val="337"/>
              </a:spcBef>
              <a:buClr>
                <a:srgbClr val="3E3D2D"/>
              </a:buClr>
            </a:pPr>
            <a:r>
              <a:rPr lang="en-IN" sz="2000" b="0" strike="noStrike" spc="-1" dirty="0" smtClean="0">
                <a:solidFill>
                  <a:srgbClr val="3E3D2D"/>
                </a:solidFill>
                <a:latin typeface="Times New Roman"/>
                <a:ea typeface="Times New Roman"/>
              </a:rPr>
              <a:t>	detected</a:t>
            </a:r>
            <a:r>
              <a:rPr lang="en-IN" sz="2000" b="0" strike="noStrike" spc="-1" dirty="0">
                <a:solidFill>
                  <a:srgbClr val="3E3D2D"/>
                </a:solidFill>
                <a:latin typeface="Times New Roman"/>
                <a:ea typeface="Times New Roman"/>
              </a:rPr>
              <a:t>) digital low when idle (no motion detected). Pulse</a:t>
            </a:r>
            <a:endParaRPr lang="en-IN" sz="2000" b="0" strike="noStrike" spc="-1" dirty="0">
              <a:latin typeface="Arial"/>
            </a:endParaRPr>
          </a:p>
          <a:p>
            <a:pPr marL="457200" indent="-354960">
              <a:lnSpc>
                <a:spcPct val="80000"/>
              </a:lnSpc>
              <a:spcBef>
                <a:spcPts val="337"/>
              </a:spcBef>
              <a:buClr>
                <a:srgbClr val="3E3D2D"/>
              </a:buClr>
            </a:pPr>
            <a:r>
              <a:rPr lang="en-IN" sz="2000" b="0" strike="noStrike" spc="-1" dirty="0" smtClean="0">
                <a:solidFill>
                  <a:srgbClr val="3E3D2D"/>
                </a:solidFill>
                <a:latin typeface="Times New Roman"/>
                <a:ea typeface="Times New Roman"/>
              </a:rPr>
              <a:t>	lengths </a:t>
            </a:r>
            <a:r>
              <a:rPr lang="en-IN" sz="2000" b="0" strike="noStrike" spc="-1" dirty="0">
                <a:solidFill>
                  <a:srgbClr val="3E3D2D"/>
                </a:solidFill>
                <a:latin typeface="Times New Roman"/>
                <a:ea typeface="Times New Roman"/>
              </a:rPr>
              <a:t>are determined by resistors and capacitors on the</a:t>
            </a:r>
            <a:endParaRPr lang="en-IN" sz="2000" b="0" strike="noStrike" spc="-1" dirty="0">
              <a:latin typeface="Arial"/>
            </a:endParaRPr>
          </a:p>
          <a:p>
            <a:pPr marL="457200" indent="-354960">
              <a:lnSpc>
                <a:spcPct val="80000"/>
              </a:lnSpc>
              <a:spcBef>
                <a:spcPts val="337"/>
              </a:spcBef>
              <a:buClr>
                <a:srgbClr val="3E3D2D"/>
              </a:buClr>
              <a:buFont typeface="Times New Roman"/>
              <a:buChar char="●"/>
            </a:pPr>
            <a:r>
              <a:rPr lang="en-IN" sz="2000" b="0" strike="noStrike" spc="-1" dirty="0">
                <a:solidFill>
                  <a:srgbClr val="3E3D2D"/>
                </a:solidFill>
                <a:latin typeface="Times New Roman"/>
                <a:ea typeface="Times New Roman"/>
              </a:rPr>
              <a:t>PCB and differ from sensor to sensor.</a:t>
            </a:r>
            <a:endParaRPr lang="en-IN" sz="2000" b="0" strike="noStrike" spc="-1" dirty="0">
              <a:latin typeface="Arial"/>
            </a:endParaRPr>
          </a:p>
          <a:p>
            <a:pPr marL="457200" indent="-354960">
              <a:lnSpc>
                <a:spcPct val="80000"/>
              </a:lnSpc>
              <a:spcBef>
                <a:spcPts val="337"/>
              </a:spcBef>
              <a:buClr>
                <a:srgbClr val="3E3D2D"/>
              </a:buClr>
              <a:buFont typeface="Times New Roman"/>
              <a:buChar char="●"/>
            </a:pPr>
            <a:r>
              <a:rPr lang="en-IN" sz="2000" b="0" strike="noStrike" spc="-1" dirty="0">
                <a:solidFill>
                  <a:srgbClr val="3E3D2D"/>
                </a:solidFill>
                <a:latin typeface="Times New Roman"/>
                <a:ea typeface="Times New Roman"/>
              </a:rPr>
              <a:t>Power supply: 5V-12V input voltage for most modules (they</a:t>
            </a:r>
            <a:endParaRPr lang="en-IN" sz="2000" b="0" strike="noStrike" spc="-1" dirty="0">
              <a:latin typeface="Arial"/>
            </a:endParaRPr>
          </a:p>
          <a:p>
            <a:pPr marL="457200" indent="-354960">
              <a:lnSpc>
                <a:spcPct val="80000"/>
              </a:lnSpc>
              <a:spcBef>
                <a:spcPts val="337"/>
              </a:spcBef>
              <a:buClr>
                <a:srgbClr val="3E3D2D"/>
              </a:buClr>
            </a:pPr>
            <a:r>
              <a:rPr lang="en-IN" sz="2000" b="0" strike="noStrike" spc="-1" dirty="0" smtClean="0">
                <a:solidFill>
                  <a:srgbClr val="3E3D2D"/>
                </a:solidFill>
                <a:latin typeface="Times New Roman"/>
                <a:ea typeface="Times New Roman"/>
              </a:rPr>
              <a:t>	have </a:t>
            </a:r>
            <a:r>
              <a:rPr lang="en-IN" sz="2000" b="0" strike="noStrike" spc="-1" dirty="0">
                <a:solidFill>
                  <a:srgbClr val="3E3D2D"/>
                </a:solidFill>
                <a:latin typeface="Times New Roman"/>
                <a:ea typeface="Times New Roman"/>
              </a:rPr>
              <a:t>a 3.3V regulator), but 5V is ideal in case the regulator</a:t>
            </a:r>
            <a:endParaRPr lang="en-IN" sz="2000" b="0" strike="noStrike" spc="-1" dirty="0">
              <a:latin typeface="Arial"/>
            </a:endParaRPr>
          </a:p>
          <a:p>
            <a:pPr marL="457200" indent="-354960">
              <a:lnSpc>
                <a:spcPct val="80000"/>
              </a:lnSpc>
              <a:spcBef>
                <a:spcPts val="337"/>
              </a:spcBef>
              <a:buClr>
                <a:srgbClr val="3E3D2D"/>
              </a:buClr>
            </a:pPr>
            <a:r>
              <a:rPr lang="en-IN" sz="2000" b="0" strike="noStrike" spc="-1" dirty="0" smtClean="0">
                <a:solidFill>
                  <a:srgbClr val="3E3D2D"/>
                </a:solidFill>
                <a:latin typeface="Times New Roman"/>
                <a:ea typeface="Times New Roman"/>
              </a:rPr>
              <a:t>	has </a:t>
            </a:r>
            <a:r>
              <a:rPr lang="en-IN" sz="2000" b="0" strike="noStrike" spc="-1" dirty="0">
                <a:solidFill>
                  <a:srgbClr val="3E3D2D"/>
                </a:solidFill>
                <a:latin typeface="Times New Roman"/>
                <a:ea typeface="Times New Roman"/>
              </a:rPr>
              <a:t>different specs</a:t>
            </a:r>
            <a:r>
              <a:rPr lang="en-IN" sz="2000" b="0" strike="noStrike" spc="-1" dirty="0" smtClean="0">
                <a:solidFill>
                  <a:srgbClr val="3E3D2D"/>
                </a:solidFill>
                <a:latin typeface="Times New Roman"/>
                <a:ea typeface="Times New Roman"/>
              </a:rPr>
              <a:t>.</a:t>
            </a:r>
          </a:p>
          <a:p>
            <a:pPr marL="457200" indent="-354960">
              <a:lnSpc>
                <a:spcPct val="80000"/>
              </a:lnSpc>
              <a:spcBef>
                <a:spcPts val="337"/>
              </a:spcBef>
              <a:buClr>
                <a:srgbClr val="3E3D2D"/>
              </a:buClr>
              <a:buFont typeface="Courier New" pitchFamily="49" charset="0"/>
              <a:buChar char="o"/>
            </a:pPr>
            <a:r>
              <a:rPr lang="en-IN" sz="2000" spc="-1" dirty="0" smtClean="0">
                <a:latin typeface="Times New Roman" pitchFamily="18" charset="0"/>
                <a:cs typeface="Times New Roman" pitchFamily="18" charset="0"/>
              </a:rPr>
              <a:t>Range in between 5 to 12m.</a:t>
            </a:r>
            <a:endParaRPr lang="en-IN" sz="2000" b="0" strike="noStrike" spc="-1" dirty="0">
              <a:latin typeface="Times New Roman" pitchFamily="18" charset="0"/>
              <a:cs typeface="Times New Roman" pitchFamily="18" charset="0"/>
            </a:endParaRPr>
          </a:p>
        </p:txBody>
      </p:sp>
      <p:sp>
        <p:nvSpPr>
          <p:cNvPr id="152" name="CustomShape 5"/>
          <p:cNvSpPr/>
          <p:nvPr/>
        </p:nvSpPr>
        <p:spPr>
          <a:xfrm>
            <a:off x="6553080" y="6245280"/>
            <a:ext cx="2132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E7E394F6-D52F-4B64-A95B-1EDDC78EB58A}" type="slidenum">
              <a:rPr lang="en-IN" sz="1400" b="0" strike="noStrike" spc="-1">
                <a:solidFill>
                  <a:srgbClr val="000000"/>
                </a:solidFill>
                <a:latin typeface="Arial"/>
                <a:ea typeface="Arial"/>
              </a:rPr>
              <a:pPr algn="r">
                <a:lnSpc>
                  <a:spcPct val="100000"/>
                </a:lnSpc>
              </a:pPr>
              <a:t>11</a:t>
            </a:fld>
            <a:endParaRPr lang="en-IN" sz="1400" b="0" strike="noStrike" spc="-1">
              <a:latin typeface="Arial"/>
            </a:endParaRPr>
          </a:p>
        </p:txBody>
      </p:sp>
    </p:spTree>
  </p:cSld>
  <p:clrMapOvr>
    <a:masterClrMapping/>
  </p:clrMapOvr>
  <p:transition>
    <p:wipe dir="d"/>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 name="Picture 160"/>
          <p:cNvPicPr/>
          <p:nvPr/>
        </p:nvPicPr>
        <p:blipFill>
          <a:blip r:embed="rId2" cstate="print"/>
          <a:stretch/>
        </p:blipFill>
        <p:spPr>
          <a:xfrm>
            <a:off x="2897945" y="2765795"/>
            <a:ext cx="3107492" cy="2987889"/>
          </a:xfrm>
          <a:prstGeom prst="rect">
            <a:avLst/>
          </a:prstGeom>
          <a:ln>
            <a:noFill/>
          </a:ln>
        </p:spPr>
      </p:pic>
      <p:pic>
        <p:nvPicPr>
          <p:cNvPr id="160" name="Picture 159"/>
          <p:cNvPicPr/>
          <p:nvPr/>
        </p:nvPicPr>
        <p:blipFill>
          <a:blip r:embed="rId3"/>
          <a:stretch/>
        </p:blipFill>
        <p:spPr>
          <a:xfrm>
            <a:off x="6189785" y="2518117"/>
            <a:ext cx="2954215" cy="2855741"/>
          </a:xfrm>
          <a:prstGeom prst="rect">
            <a:avLst/>
          </a:prstGeom>
          <a:ln>
            <a:noFill/>
          </a:ln>
        </p:spPr>
      </p:pic>
      <p:sp>
        <p:nvSpPr>
          <p:cNvPr id="154" name="CustomShape 1"/>
          <p:cNvSpPr/>
          <p:nvPr/>
        </p:nvSpPr>
        <p:spPr>
          <a:xfrm>
            <a:off x="914400" y="5943600"/>
            <a:ext cx="7693560" cy="82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400" b="0" strike="noStrike" spc="-1" dirty="0">
                <a:solidFill>
                  <a:srgbClr val="000000"/>
                </a:solidFill>
                <a:latin typeface="Times New Roman"/>
                <a:ea typeface="Times New Roman"/>
              </a:rPr>
              <a:t>Bansilal Ramnath Agarwal Charitable Trust’s</a:t>
            </a:r>
            <a:endParaRPr lang="en-IN" sz="1400" b="0" strike="noStrike" spc="-1" dirty="0">
              <a:latin typeface="Arial"/>
            </a:endParaRPr>
          </a:p>
          <a:p>
            <a:pPr algn="ctr">
              <a:lnSpc>
                <a:spcPct val="100000"/>
              </a:lnSpc>
            </a:pPr>
            <a:r>
              <a:rPr lang="en-IN" sz="1800" b="0" strike="noStrike" spc="-1" dirty="0">
                <a:solidFill>
                  <a:srgbClr val="000000"/>
                </a:solidFill>
                <a:latin typeface="Times New Roman"/>
                <a:ea typeface="Times New Roman"/>
              </a:rPr>
              <a:t>Vishwakarma Institute of Information Technology</a:t>
            </a:r>
            <a:endParaRPr lang="en-IN" sz="1800" b="0" strike="noStrike" spc="-1" dirty="0">
              <a:latin typeface="Arial"/>
            </a:endParaRPr>
          </a:p>
          <a:p>
            <a:pPr algn="ctr">
              <a:lnSpc>
                <a:spcPct val="100000"/>
              </a:lnSpc>
            </a:pPr>
            <a:r>
              <a:rPr lang="en-IN" sz="1600" b="0" strike="noStrike" spc="-1" dirty="0">
                <a:solidFill>
                  <a:srgbClr val="000000"/>
                </a:solidFill>
                <a:latin typeface="Times New Roman"/>
                <a:ea typeface="Times New Roman"/>
              </a:rPr>
              <a:t>Department of Electronics &amp; Telecommunication</a:t>
            </a:r>
            <a:endParaRPr lang="en-IN" sz="1600" b="0" strike="noStrike" spc="-1" dirty="0">
              <a:latin typeface="Arial"/>
            </a:endParaRPr>
          </a:p>
        </p:txBody>
      </p:sp>
      <p:sp>
        <p:nvSpPr>
          <p:cNvPr id="155" name="CustomShape 2"/>
          <p:cNvSpPr/>
          <p:nvPr/>
        </p:nvSpPr>
        <p:spPr>
          <a:xfrm>
            <a:off x="0" y="5791320"/>
            <a:ext cx="9142920" cy="45719"/>
          </a:xfrm>
          <a:prstGeom prst="rect">
            <a:avLst/>
          </a:prstGeom>
          <a:solidFill>
            <a:srgbClr val="003366"/>
          </a:solidFill>
          <a:ln w="9360">
            <a:solidFill>
              <a:srgbClr val="003366"/>
            </a:solidFill>
            <a:miter/>
          </a:ln>
        </p:spPr>
        <p:style>
          <a:lnRef idx="0">
            <a:scrgbClr r="0" g="0" b="0"/>
          </a:lnRef>
          <a:fillRef idx="0">
            <a:scrgbClr r="0" g="0" b="0"/>
          </a:fillRef>
          <a:effectRef idx="0">
            <a:scrgbClr r="0" g="0" b="0"/>
          </a:effectRef>
          <a:fontRef idx="minor"/>
        </p:style>
      </p:sp>
      <p:pic>
        <p:nvPicPr>
          <p:cNvPr id="156" name="Google Shape;209;p35"/>
          <p:cNvPicPr/>
          <p:nvPr/>
        </p:nvPicPr>
        <p:blipFill>
          <a:blip r:embed="rId4"/>
          <a:stretch/>
        </p:blipFill>
        <p:spPr>
          <a:xfrm>
            <a:off x="76320" y="5943600"/>
            <a:ext cx="837000" cy="837000"/>
          </a:xfrm>
          <a:prstGeom prst="rect">
            <a:avLst/>
          </a:prstGeom>
          <a:ln w="88920">
            <a:solidFill>
              <a:srgbClr val="FFFFFF"/>
            </a:solidFill>
            <a:miter/>
          </a:ln>
          <a:effectLst>
            <a:outerShdw dist="18000" dir="5400000">
              <a:srgbClr val="000000">
                <a:alpha val="40000"/>
              </a:srgbClr>
            </a:outerShdw>
          </a:effectLst>
        </p:spPr>
      </p:pic>
      <p:sp>
        <p:nvSpPr>
          <p:cNvPr id="157" name="CustomShape 3"/>
          <p:cNvSpPr/>
          <p:nvPr/>
        </p:nvSpPr>
        <p:spPr>
          <a:xfrm>
            <a:off x="457200" y="76320"/>
            <a:ext cx="8228520" cy="837000"/>
          </a:xfrm>
          <a:prstGeom prst="rect">
            <a:avLst/>
          </a:prstGeom>
          <a:solidFill>
            <a:srgbClr val="BFBFBF"/>
          </a:solidFill>
          <a:ln w="936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0" strike="noStrike" spc="-1">
                <a:solidFill>
                  <a:srgbClr val="000000"/>
                </a:solidFill>
                <a:latin typeface="Times New Roman"/>
                <a:ea typeface="Times New Roman"/>
              </a:rPr>
              <a:t>HARDWARE AND SOFTWARE</a:t>
            </a:r>
            <a:endParaRPr lang="en-IN" sz="3200" b="0" strike="noStrike" spc="-1">
              <a:latin typeface="Arial"/>
            </a:endParaRPr>
          </a:p>
        </p:txBody>
      </p:sp>
      <p:sp>
        <p:nvSpPr>
          <p:cNvPr id="158" name="CustomShape 4"/>
          <p:cNvSpPr/>
          <p:nvPr/>
        </p:nvSpPr>
        <p:spPr>
          <a:xfrm>
            <a:off x="288000" y="1080000"/>
            <a:ext cx="822852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354960">
              <a:lnSpc>
                <a:spcPct val="80000"/>
              </a:lnSpc>
              <a:spcBef>
                <a:spcPts val="337"/>
              </a:spcBef>
              <a:buClr>
                <a:srgbClr val="3E3D2D"/>
              </a:buClr>
              <a:buFont typeface="Times New Roman"/>
              <a:buChar char="●"/>
            </a:pPr>
            <a:r>
              <a:rPr lang="en-IN" sz="2000" b="1" strike="noStrike" spc="-1" dirty="0">
                <a:solidFill>
                  <a:srgbClr val="3E3D2D"/>
                </a:solidFill>
                <a:latin typeface="Times New Roman"/>
                <a:ea typeface="Times New Roman"/>
              </a:rPr>
              <a:t>Ultra- Sonic Sensor</a:t>
            </a:r>
            <a:endParaRPr lang="en-IN" sz="2000" b="0" strike="noStrike" spc="-1" dirty="0">
              <a:latin typeface="Arial"/>
            </a:endParaRPr>
          </a:p>
          <a:p>
            <a:pPr>
              <a:lnSpc>
                <a:spcPct val="80000"/>
              </a:lnSpc>
              <a:spcBef>
                <a:spcPts val="337"/>
              </a:spcBef>
            </a:pPr>
            <a:endParaRPr lang="en-IN" sz="2000" b="0" strike="noStrike" spc="-1" dirty="0">
              <a:latin typeface="Arial"/>
            </a:endParaRPr>
          </a:p>
          <a:p>
            <a:pPr marL="457200" indent="-354960">
              <a:lnSpc>
                <a:spcPct val="80000"/>
              </a:lnSpc>
              <a:spcBef>
                <a:spcPts val="337"/>
              </a:spcBef>
              <a:buClr>
                <a:srgbClr val="3E3D2D"/>
              </a:buClr>
              <a:buFont typeface="Times New Roman"/>
              <a:buChar char="●"/>
            </a:pPr>
            <a:r>
              <a:rPr lang="en-IN" b="0" strike="noStrike" spc="-1" dirty="0">
                <a:solidFill>
                  <a:srgbClr val="3E3D2D"/>
                </a:solidFill>
                <a:latin typeface="Times New Roman"/>
                <a:ea typeface="Times New Roman"/>
              </a:rPr>
              <a:t>Measuring the distance: By the help of ultrasonic sensor the exact distance of the rodent can be measured from its system through the transmitter and receiver components. And that data</a:t>
            </a:r>
            <a:endParaRPr lang="en-IN" b="0" strike="noStrike" spc="-1" dirty="0">
              <a:latin typeface="Arial"/>
            </a:endParaRPr>
          </a:p>
          <a:p>
            <a:pPr marL="102240">
              <a:lnSpc>
                <a:spcPct val="80000"/>
              </a:lnSpc>
              <a:spcBef>
                <a:spcPts val="337"/>
              </a:spcBef>
              <a:buClr>
                <a:srgbClr val="3E3D2D"/>
              </a:buClr>
            </a:pPr>
            <a:r>
              <a:rPr lang="en-IN" spc="-1" dirty="0">
                <a:solidFill>
                  <a:srgbClr val="3E3D2D"/>
                </a:solidFill>
                <a:latin typeface="Times New Roman"/>
                <a:ea typeface="Times New Roman"/>
              </a:rPr>
              <a:t> </a:t>
            </a:r>
            <a:r>
              <a:rPr lang="en-IN" spc="-1" dirty="0" smtClean="0">
                <a:solidFill>
                  <a:srgbClr val="3E3D2D"/>
                </a:solidFill>
                <a:latin typeface="Times New Roman"/>
                <a:ea typeface="Times New Roman"/>
              </a:rPr>
              <a:t>       </a:t>
            </a:r>
            <a:r>
              <a:rPr lang="en-IN" b="0" strike="noStrike" spc="-1" dirty="0" smtClean="0">
                <a:solidFill>
                  <a:srgbClr val="3E3D2D"/>
                </a:solidFill>
                <a:latin typeface="Times New Roman"/>
                <a:ea typeface="Times New Roman"/>
              </a:rPr>
              <a:t>will </a:t>
            </a:r>
            <a:r>
              <a:rPr lang="en-IN" b="0" strike="noStrike" spc="-1" dirty="0">
                <a:solidFill>
                  <a:srgbClr val="3E3D2D"/>
                </a:solidFill>
                <a:latin typeface="Times New Roman"/>
                <a:ea typeface="Times New Roman"/>
              </a:rPr>
              <a:t>sends to raspberry pi memory and stored in database.</a:t>
            </a:r>
            <a:endParaRPr lang="en-IN" b="0" strike="noStrike" spc="-1" dirty="0">
              <a:latin typeface="Arial"/>
            </a:endParaRPr>
          </a:p>
          <a:p>
            <a:pPr marL="457200" indent="-354960">
              <a:lnSpc>
                <a:spcPct val="80000"/>
              </a:lnSpc>
              <a:spcBef>
                <a:spcPts val="337"/>
              </a:spcBef>
              <a:buClr>
                <a:srgbClr val="3E3D2D"/>
              </a:buClr>
              <a:buFont typeface="Times New Roman"/>
              <a:buChar char="●"/>
            </a:pPr>
            <a:endParaRPr lang="en-IN" sz="1500" b="0" strike="noStrike" spc="-1" dirty="0">
              <a:latin typeface="Arial"/>
            </a:endParaRPr>
          </a:p>
          <a:p>
            <a:pPr marL="457200" indent="-354960">
              <a:lnSpc>
                <a:spcPct val="80000"/>
              </a:lnSpc>
              <a:spcBef>
                <a:spcPts val="337"/>
              </a:spcBef>
              <a:buClr>
                <a:srgbClr val="3E3D2D"/>
              </a:buClr>
              <a:buFont typeface="Times New Roman"/>
              <a:buChar char="●"/>
            </a:pPr>
            <a:r>
              <a:rPr lang="en-IN" b="0" strike="noStrike" spc="-1" dirty="0">
                <a:solidFill>
                  <a:srgbClr val="3E3D2D"/>
                </a:solidFill>
                <a:latin typeface="Times New Roman"/>
                <a:ea typeface="Times New Roman"/>
              </a:rPr>
              <a:t>Detecting range: </a:t>
            </a:r>
            <a:r>
              <a:rPr lang="en-IN" b="0" strike="noStrike" spc="-1" dirty="0" smtClean="0">
                <a:solidFill>
                  <a:srgbClr val="3E3D2D"/>
                </a:solidFill>
                <a:latin typeface="Times New Roman"/>
                <a:ea typeface="Times New Roman"/>
              </a:rPr>
              <a:t>3cm-4m Best </a:t>
            </a:r>
            <a:r>
              <a:rPr lang="en-IN" b="0" strike="noStrike" spc="-1" dirty="0">
                <a:solidFill>
                  <a:srgbClr val="3E3D2D"/>
                </a:solidFill>
                <a:latin typeface="Times New Roman"/>
                <a:ea typeface="Times New Roman"/>
              </a:rPr>
              <a:t>in 30 degree angle</a:t>
            </a:r>
            <a:endParaRPr lang="en-IN" b="0" strike="noStrike" spc="-1" dirty="0">
              <a:latin typeface="Arial"/>
            </a:endParaRPr>
          </a:p>
          <a:p>
            <a:pPr marL="457200" indent="-354960">
              <a:lnSpc>
                <a:spcPct val="80000"/>
              </a:lnSpc>
              <a:spcBef>
                <a:spcPts val="337"/>
              </a:spcBef>
              <a:buClr>
                <a:srgbClr val="3E3D2D"/>
              </a:buClr>
              <a:buFont typeface="Times New Roman"/>
              <a:buChar char="●"/>
            </a:pPr>
            <a:r>
              <a:rPr lang="en-IN" b="0" strike="noStrike" spc="-1" dirty="0">
                <a:solidFill>
                  <a:srgbClr val="3E3D2D"/>
                </a:solidFill>
                <a:latin typeface="Times New Roman"/>
                <a:ea typeface="Times New Roman"/>
              </a:rPr>
              <a:t>Electronic brick compatible interface</a:t>
            </a:r>
            <a:endParaRPr lang="en-IN" b="0" strike="noStrike" spc="-1" dirty="0">
              <a:latin typeface="Arial"/>
            </a:endParaRPr>
          </a:p>
          <a:p>
            <a:pPr marL="457200" indent="-354960">
              <a:lnSpc>
                <a:spcPct val="80000"/>
              </a:lnSpc>
              <a:spcBef>
                <a:spcPts val="337"/>
              </a:spcBef>
              <a:buClr>
                <a:srgbClr val="3E3D2D"/>
              </a:buClr>
              <a:buFont typeface="Times New Roman"/>
              <a:buChar char="●"/>
            </a:pPr>
            <a:r>
              <a:rPr lang="en-IN" b="0" strike="noStrike" spc="-1" dirty="0">
                <a:solidFill>
                  <a:srgbClr val="3E3D2D"/>
                </a:solidFill>
                <a:latin typeface="Times New Roman"/>
                <a:ea typeface="Times New Roman"/>
              </a:rPr>
              <a:t>5VDC power supply</a:t>
            </a:r>
            <a:endParaRPr lang="en-IN" b="0" strike="noStrike" spc="-1" dirty="0">
              <a:latin typeface="Arial"/>
            </a:endParaRPr>
          </a:p>
          <a:p>
            <a:pPr marL="457200" indent="-354960">
              <a:lnSpc>
                <a:spcPct val="80000"/>
              </a:lnSpc>
              <a:spcBef>
                <a:spcPts val="337"/>
              </a:spcBef>
              <a:buClr>
                <a:srgbClr val="3E3D2D"/>
              </a:buClr>
              <a:buFont typeface="Times New Roman"/>
              <a:buChar char="●"/>
            </a:pPr>
            <a:r>
              <a:rPr lang="en-IN" b="0" strike="noStrike" spc="-1" dirty="0">
                <a:solidFill>
                  <a:srgbClr val="3E3D2D"/>
                </a:solidFill>
                <a:latin typeface="Times New Roman"/>
                <a:ea typeface="Times New Roman"/>
              </a:rPr>
              <a:t>Breadboard friendly</a:t>
            </a:r>
            <a:endParaRPr lang="en-IN" b="0" strike="noStrike" spc="-1" dirty="0">
              <a:latin typeface="Arial"/>
            </a:endParaRPr>
          </a:p>
          <a:p>
            <a:pPr marL="457200" indent="-354960">
              <a:lnSpc>
                <a:spcPct val="80000"/>
              </a:lnSpc>
              <a:spcBef>
                <a:spcPts val="337"/>
              </a:spcBef>
              <a:buClr>
                <a:srgbClr val="3E3D2D"/>
              </a:buClr>
              <a:buFont typeface="Times New Roman"/>
              <a:buChar char="●"/>
            </a:pPr>
            <a:r>
              <a:rPr lang="en-IN" b="0" strike="noStrike" spc="-1" dirty="0">
                <a:solidFill>
                  <a:srgbClr val="3E3D2D"/>
                </a:solidFill>
                <a:latin typeface="Times New Roman"/>
                <a:ea typeface="Times New Roman"/>
              </a:rPr>
              <a:t>Dual transducer</a:t>
            </a:r>
            <a:endParaRPr lang="en-IN" b="0" strike="noStrike" spc="-1" dirty="0">
              <a:latin typeface="Arial"/>
            </a:endParaRPr>
          </a:p>
        </p:txBody>
      </p:sp>
      <p:sp>
        <p:nvSpPr>
          <p:cNvPr id="159" name="CustomShape 5"/>
          <p:cNvSpPr/>
          <p:nvPr/>
        </p:nvSpPr>
        <p:spPr>
          <a:xfrm>
            <a:off x="6553080" y="6245280"/>
            <a:ext cx="2132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A8A0B3CE-1EE8-440F-BC16-4F537C66389A}" type="slidenum">
              <a:rPr lang="en-IN" sz="1400" b="0" strike="noStrike" spc="-1">
                <a:solidFill>
                  <a:srgbClr val="000000"/>
                </a:solidFill>
                <a:latin typeface="Arial"/>
                <a:ea typeface="Arial"/>
              </a:rPr>
              <a:pPr algn="r">
                <a:lnSpc>
                  <a:spcPct val="100000"/>
                </a:lnSpc>
              </a:pPr>
              <a:t>12</a:t>
            </a:fld>
            <a:endParaRPr lang="en-IN" sz="1400" b="0" strike="noStrike" spc="-1">
              <a:latin typeface="Arial"/>
            </a:endParaRPr>
          </a:p>
        </p:txBody>
      </p:sp>
    </p:spTree>
  </p:cSld>
  <p:clrMapOvr>
    <a:masterClrMapping/>
  </p:clrMapOvr>
  <p:transition>
    <p:wipe dir="d"/>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icture 167"/>
          <p:cNvPicPr/>
          <p:nvPr/>
        </p:nvPicPr>
        <p:blipFill>
          <a:blip r:embed="rId2"/>
          <a:stretch/>
        </p:blipFill>
        <p:spPr>
          <a:xfrm>
            <a:off x="6048000" y="1685880"/>
            <a:ext cx="2418480" cy="1913760"/>
          </a:xfrm>
          <a:prstGeom prst="rect">
            <a:avLst/>
          </a:prstGeom>
          <a:ln>
            <a:noFill/>
          </a:ln>
        </p:spPr>
      </p:pic>
      <p:sp>
        <p:nvSpPr>
          <p:cNvPr id="162" name="CustomShape 1"/>
          <p:cNvSpPr/>
          <p:nvPr/>
        </p:nvSpPr>
        <p:spPr>
          <a:xfrm>
            <a:off x="914400" y="5943600"/>
            <a:ext cx="7693560" cy="82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400" b="0" strike="noStrike" spc="-1" dirty="0">
                <a:solidFill>
                  <a:srgbClr val="000000"/>
                </a:solidFill>
                <a:latin typeface="Times New Roman"/>
                <a:ea typeface="Times New Roman"/>
              </a:rPr>
              <a:t>Bansilal Ramnath Agarwal Charitable Trust’s</a:t>
            </a:r>
            <a:endParaRPr lang="en-IN" sz="1400" b="0" strike="noStrike" spc="-1" dirty="0">
              <a:latin typeface="Arial"/>
            </a:endParaRPr>
          </a:p>
          <a:p>
            <a:pPr algn="ctr">
              <a:lnSpc>
                <a:spcPct val="100000"/>
              </a:lnSpc>
            </a:pPr>
            <a:r>
              <a:rPr lang="en-IN" sz="1800" b="0" strike="noStrike" spc="-1" dirty="0">
                <a:solidFill>
                  <a:srgbClr val="000000"/>
                </a:solidFill>
                <a:latin typeface="Times New Roman"/>
                <a:ea typeface="Times New Roman"/>
              </a:rPr>
              <a:t>Vishwakarma Institute of Information Technology</a:t>
            </a:r>
            <a:endParaRPr lang="en-IN" sz="1800" b="0" strike="noStrike" spc="-1" dirty="0">
              <a:latin typeface="Arial"/>
            </a:endParaRPr>
          </a:p>
          <a:p>
            <a:pPr algn="ctr">
              <a:lnSpc>
                <a:spcPct val="100000"/>
              </a:lnSpc>
            </a:pPr>
            <a:r>
              <a:rPr lang="en-IN" sz="1600" b="0" strike="noStrike" spc="-1" dirty="0">
                <a:solidFill>
                  <a:srgbClr val="000000"/>
                </a:solidFill>
                <a:latin typeface="Times New Roman"/>
                <a:ea typeface="Times New Roman"/>
              </a:rPr>
              <a:t>Department of Electronics &amp; Telecommunication</a:t>
            </a:r>
            <a:endParaRPr lang="en-IN" sz="1600" b="0" strike="noStrike" spc="-1" dirty="0">
              <a:latin typeface="Arial"/>
            </a:endParaRPr>
          </a:p>
        </p:txBody>
      </p:sp>
      <p:sp>
        <p:nvSpPr>
          <p:cNvPr id="163" name="CustomShape 2"/>
          <p:cNvSpPr/>
          <p:nvPr/>
        </p:nvSpPr>
        <p:spPr>
          <a:xfrm flipV="1">
            <a:off x="0" y="5745601"/>
            <a:ext cx="9142920" cy="45719"/>
          </a:xfrm>
          <a:prstGeom prst="rect">
            <a:avLst/>
          </a:prstGeom>
          <a:solidFill>
            <a:srgbClr val="003366"/>
          </a:solidFill>
          <a:ln w="9360">
            <a:solidFill>
              <a:srgbClr val="003366"/>
            </a:solidFill>
            <a:miter/>
          </a:ln>
        </p:spPr>
        <p:style>
          <a:lnRef idx="0">
            <a:scrgbClr r="0" g="0" b="0"/>
          </a:lnRef>
          <a:fillRef idx="0">
            <a:scrgbClr r="0" g="0" b="0"/>
          </a:fillRef>
          <a:effectRef idx="0">
            <a:scrgbClr r="0" g="0" b="0"/>
          </a:effectRef>
          <a:fontRef idx="minor"/>
        </p:style>
      </p:sp>
      <p:pic>
        <p:nvPicPr>
          <p:cNvPr id="164" name="Google Shape;209;p35"/>
          <p:cNvPicPr/>
          <p:nvPr/>
        </p:nvPicPr>
        <p:blipFill>
          <a:blip r:embed="rId3"/>
          <a:stretch/>
        </p:blipFill>
        <p:spPr>
          <a:xfrm>
            <a:off x="76320" y="5943600"/>
            <a:ext cx="837000" cy="837000"/>
          </a:xfrm>
          <a:prstGeom prst="rect">
            <a:avLst/>
          </a:prstGeom>
          <a:ln w="88920">
            <a:solidFill>
              <a:srgbClr val="FFFFFF"/>
            </a:solidFill>
            <a:miter/>
          </a:ln>
          <a:effectLst>
            <a:outerShdw dist="18000" dir="5400000">
              <a:srgbClr val="000000">
                <a:alpha val="40000"/>
              </a:srgbClr>
            </a:outerShdw>
          </a:effectLst>
        </p:spPr>
      </p:pic>
      <p:sp>
        <p:nvSpPr>
          <p:cNvPr id="165" name="CustomShape 3"/>
          <p:cNvSpPr/>
          <p:nvPr/>
        </p:nvSpPr>
        <p:spPr>
          <a:xfrm>
            <a:off x="457200" y="76320"/>
            <a:ext cx="8228520" cy="837000"/>
          </a:xfrm>
          <a:prstGeom prst="rect">
            <a:avLst/>
          </a:prstGeom>
          <a:solidFill>
            <a:srgbClr val="BFBFBF"/>
          </a:solidFill>
          <a:ln w="936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0" strike="noStrike" spc="-1">
                <a:solidFill>
                  <a:srgbClr val="000000"/>
                </a:solidFill>
                <a:latin typeface="Times New Roman"/>
                <a:ea typeface="Times New Roman"/>
              </a:rPr>
              <a:t>HARDWARE AND SOFTWARE</a:t>
            </a:r>
            <a:endParaRPr lang="en-IN" sz="3200" b="0" strike="noStrike" spc="-1">
              <a:latin typeface="Arial"/>
            </a:endParaRPr>
          </a:p>
        </p:txBody>
      </p:sp>
      <p:sp>
        <p:nvSpPr>
          <p:cNvPr id="166" name="CustomShape 4"/>
          <p:cNvSpPr/>
          <p:nvPr/>
        </p:nvSpPr>
        <p:spPr>
          <a:xfrm>
            <a:off x="457200" y="1066680"/>
            <a:ext cx="822852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354960">
              <a:lnSpc>
                <a:spcPct val="80000"/>
              </a:lnSpc>
              <a:spcBef>
                <a:spcPts val="337"/>
              </a:spcBef>
              <a:buClr>
                <a:srgbClr val="3E3D2D"/>
              </a:buClr>
              <a:buFont typeface="Times New Roman"/>
              <a:buChar char="●"/>
            </a:pPr>
            <a:r>
              <a:rPr lang="en-IN" sz="1600" b="1" strike="noStrike" spc="-1" dirty="0">
                <a:solidFill>
                  <a:srgbClr val="3E3D2D"/>
                </a:solidFill>
                <a:latin typeface="Times New Roman"/>
                <a:ea typeface="Times New Roman"/>
              </a:rPr>
              <a:t>BUZZER</a:t>
            </a:r>
            <a:endParaRPr lang="en-IN" sz="1600" b="0" strike="noStrike" spc="-1" dirty="0">
              <a:latin typeface="Arial"/>
            </a:endParaRPr>
          </a:p>
          <a:p>
            <a:pPr>
              <a:lnSpc>
                <a:spcPct val="80000"/>
              </a:lnSpc>
              <a:spcBef>
                <a:spcPts val="337"/>
              </a:spcBef>
            </a:pPr>
            <a:endParaRPr lang="en-IN" b="0" strike="noStrike" spc="-1" dirty="0">
              <a:latin typeface="Arial"/>
            </a:endParaRPr>
          </a:p>
          <a:p>
            <a:pPr marL="457200" indent="-354960">
              <a:lnSpc>
                <a:spcPct val="80000"/>
              </a:lnSpc>
              <a:spcBef>
                <a:spcPts val="337"/>
              </a:spcBef>
              <a:buClr>
                <a:srgbClr val="3E3D2D"/>
              </a:buClr>
              <a:buFont typeface="Times New Roman"/>
              <a:buChar char="●"/>
            </a:pPr>
            <a:r>
              <a:rPr lang="en-IN" b="0" strike="noStrike" spc="-1" dirty="0">
                <a:solidFill>
                  <a:srgbClr val="3E3D2D"/>
                </a:solidFill>
                <a:latin typeface="Times New Roman"/>
                <a:ea typeface="Times New Roman"/>
              </a:rPr>
              <a:t>Rated Voltage : 6V DC</a:t>
            </a:r>
            <a:endParaRPr lang="en-IN" b="0" strike="noStrike" spc="-1" dirty="0">
              <a:latin typeface="Arial"/>
            </a:endParaRPr>
          </a:p>
          <a:p>
            <a:pPr marL="457200" indent="-354960">
              <a:lnSpc>
                <a:spcPct val="80000"/>
              </a:lnSpc>
              <a:spcBef>
                <a:spcPts val="337"/>
              </a:spcBef>
              <a:buClr>
                <a:srgbClr val="3E3D2D"/>
              </a:buClr>
              <a:buFont typeface="Times New Roman"/>
              <a:buChar char="●"/>
            </a:pPr>
            <a:r>
              <a:rPr lang="en-IN" b="0" strike="noStrike" spc="-1" dirty="0" smtClean="0">
                <a:solidFill>
                  <a:srgbClr val="3E3D2D"/>
                </a:solidFill>
                <a:latin typeface="Times New Roman"/>
                <a:ea typeface="Times New Roman"/>
              </a:rPr>
              <a:t>Operating </a:t>
            </a:r>
            <a:r>
              <a:rPr lang="en-IN" b="0" strike="noStrike" spc="-1" dirty="0">
                <a:solidFill>
                  <a:srgbClr val="3E3D2D"/>
                </a:solidFill>
                <a:latin typeface="Times New Roman"/>
                <a:ea typeface="Times New Roman"/>
              </a:rPr>
              <a:t>Voltage : 4 to 8V DC</a:t>
            </a:r>
            <a:endParaRPr lang="en-IN" b="0" strike="noStrike" spc="-1" dirty="0">
              <a:latin typeface="Arial"/>
            </a:endParaRPr>
          </a:p>
          <a:p>
            <a:pPr marL="457200" indent="-354960">
              <a:lnSpc>
                <a:spcPct val="80000"/>
              </a:lnSpc>
              <a:spcBef>
                <a:spcPts val="337"/>
              </a:spcBef>
              <a:buClr>
                <a:srgbClr val="3E3D2D"/>
              </a:buClr>
              <a:buFont typeface="Times New Roman"/>
              <a:buChar char="●"/>
            </a:pPr>
            <a:r>
              <a:rPr lang="en-IN" b="0" strike="noStrike" spc="-1" dirty="0" smtClean="0">
                <a:solidFill>
                  <a:srgbClr val="3E3D2D"/>
                </a:solidFill>
                <a:latin typeface="Times New Roman"/>
                <a:ea typeface="Times New Roman"/>
              </a:rPr>
              <a:t> </a:t>
            </a:r>
            <a:r>
              <a:rPr lang="en-IN" b="0" strike="noStrike" spc="-1" dirty="0">
                <a:solidFill>
                  <a:srgbClr val="3E3D2D"/>
                </a:solidFill>
                <a:latin typeface="Times New Roman"/>
                <a:ea typeface="Times New Roman"/>
              </a:rPr>
              <a:t>Rated Current* : ≤30mA</a:t>
            </a:r>
            <a:endParaRPr lang="en-IN" b="0" strike="noStrike" spc="-1" dirty="0">
              <a:latin typeface="Arial"/>
            </a:endParaRPr>
          </a:p>
          <a:p>
            <a:pPr marL="457200" indent="-354960">
              <a:lnSpc>
                <a:spcPct val="80000"/>
              </a:lnSpc>
              <a:spcBef>
                <a:spcPts val="337"/>
              </a:spcBef>
              <a:buClr>
                <a:srgbClr val="3E3D2D"/>
              </a:buClr>
              <a:buFont typeface="Times New Roman"/>
              <a:buChar char="●"/>
            </a:pPr>
            <a:r>
              <a:rPr lang="en-IN" b="0" strike="noStrike" spc="-1" dirty="0" smtClean="0">
                <a:solidFill>
                  <a:srgbClr val="3E3D2D"/>
                </a:solidFill>
                <a:latin typeface="Times New Roman"/>
                <a:ea typeface="Times New Roman"/>
              </a:rPr>
              <a:t> </a:t>
            </a:r>
            <a:r>
              <a:rPr lang="en-IN" b="0" strike="noStrike" spc="-1" dirty="0">
                <a:solidFill>
                  <a:srgbClr val="3E3D2D"/>
                </a:solidFill>
                <a:latin typeface="Times New Roman"/>
                <a:ea typeface="Times New Roman"/>
              </a:rPr>
              <a:t>Sound Output at 10cm* : ≥85dB</a:t>
            </a:r>
            <a:endParaRPr lang="en-IN" b="0" strike="noStrike" spc="-1" dirty="0">
              <a:latin typeface="Arial"/>
            </a:endParaRPr>
          </a:p>
          <a:p>
            <a:pPr marL="457200" indent="-354960">
              <a:lnSpc>
                <a:spcPct val="80000"/>
              </a:lnSpc>
              <a:spcBef>
                <a:spcPts val="337"/>
              </a:spcBef>
              <a:buClr>
                <a:srgbClr val="3E3D2D"/>
              </a:buClr>
              <a:buFont typeface="Times New Roman"/>
              <a:buChar char="●"/>
            </a:pPr>
            <a:r>
              <a:rPr lang="en-IN" b="0" strike="noStrike" spc="-1" dirty="0" smtClean="0">
                <a:solidFill>
                  <a:srgbClr val="3E3D2D"/>
                </a:solidFill>
                <a:latin typeface="Times New Roman"/>
                <a:ea typeface="Times New Roman"/>
              </a:rPr>
              <a:t> </a:t>
            </a:r>
            <a:r>
              <a:rPr lang="en-IN" b="0" strike="noStrike" spc="-1" dirty="0">
                <a:solidFill>
                  <a:srgbClr val="3E3D2D"/>
                </a:solidFill>
                <a:latin typeface="Times New Roman"/>
                <a:ea typeface="Times New Roman"/>
              </a:rPr>
              <a:t>Resonant Frequency : 2300 ±300Hz</a:t>
            </a:r>
            <a:endParaRPr lang="en-IN" b="0" strike="noStrike" spc="-1" dirty="0">
              <a:latin typeface="Arial"/>
            </a:endParaRPr>
          </a:p>
          <a:p>
            <a:pPr marL="457200" indent="-354960">
              <a:lnSpc>
                <a:spcPct val="80000"/>
              </a:lnSpc>
              <a:spcBef>
                <a:spcPts val="337"/>
              </a:spcBef>
              <a:buClr>
                <a:srgbClr val="3E3D2D"/>
              </a:buClr>
              <a:buFont typeface="Times New Roman"/>
              <a:buChar char="●"/>
            </a:pPr>
            <a:r>
              <a:rPr lang="en-IN" b="0" strike="noStrike" spc="-1" dirty="0" smtClean="0">
                <a:solidFill>
                  <a:srgbClr val="3E3D2D"/>
                </a:solidFill>
                <a:latin typeface="Times New Roman"/>
                <a:ea typeface="Times New Roman"/>
              </a:rPr>
              <a:t> </a:t>
            </a:r>
            <a:r>
              <a:rPr lang="en-IN" b="0" strike="noStrike" spc="-1" dirty="0">
                <a:solidFill>
                  <a:srgbClr val="3E3D2D"/>
                </a:solidFill>
                <a:latin typeface="Times New Roman"/>
                <a:ea typeface="Times New Roman"/>
              </a:rPr>
              <a:t>Tone : Continuous</a:t>
            </a:r>
            <a:endParaRPr lang="en-IN" b="0" strike="noStrike" spc="-1" dirty="0">
              <a:latin typeface="Arial"/>
            </a:endParaRPr>
          </a:p>
          <a:p>
            <a:pPr marL="102240">
              <a:lnSpc>
                <a:spcPct val="80000"/>
              </a:lnSpc>
              <a:spcBef>
                <a:spcPts val="337"/>
              </a:spcBef>
              <a:buClr>
                <a:srgbClr val="3E3D2D"/>
              </a:buClr>
            </a:pPr>
            <a:endParaRPr lang="en-IN" b="0" strike="noStrike" spc="-1" dirty="0">
              <a:latin typeface="Times New Roman" pitchFamily="18" charset="0"/>
              <a:cs typeface="Times New Roman" pitchFamily="18" charset="0"/>
            </a:endParaRPr>
          </a:p>
          <a:p>
            <a:pPr marL="102240">
              <a:lnSpc>
                <a:spcPct val="80000"/>
              </a:lnSpc>
              <a:spcBef>
                <a:spcPts val="337"/>
              </a:spcBef>
              <a:buClr>
                <a:srgbClr val="3E3D2D"/>
              </a:buClr>
            </a:pPr>
            <a:r>
              <a:rPr lang="en-IN" b="0" strike="noStrike" spc="-1" dirty="0">
                <a:solidFill>
                  <a:srgbClr val="3E3D2D"/>
                </a:solidFill>
                <a:latin typeface="Times New Roman" pitchFamily="18" charset="0"/>
                <a:ea typeface="Times New Roman"/>
                <a:cs typeface="Times New Roman" pitchFamily="18" charset="0"/>
              </a:rPr>
              <a:t>A buzzer is a loud noise maker. Most modern ones are civil</a:t>
            </a:r>
            <a:endParaRPr lang="en-IN" b="0" strike="noStrike" spc="-1" dirty="0">
              <a:latin typeface="Times New Roman" pitchFamily="18" charset="0"/>
              <a:cs typeface="Times New Roman" pitchFamily="18" charset="0"/>
            </a:endParaRPr>
          </a:p>
          <a:p>
            <a:pPr marL="102240">
              <a:lnSpc>
                <a:spcPct val="80000"/>
              </a:lnSpc>
              <a:spcBef>
                <a:spcPts val="337"/>
              </a:spcBef>
              <a:buClr>
                <a:srgbClr val="3E3D2D"/>
              </a:buClr>
            </a:pPr>
            <a:r>
              <a:rPr lang="en-IN" b="0" strike="noStrike" spc="-1" dirty="0" smtClean="0">
                <a:solidFill>
                  <a:srgbClr val="3E3D2D"/>
                </a:solidFill>
                <a:latin typeface="Times New Roman" pitchFamily="18" charset="0"/>
                <a:ea typeface="Times New Roman"/>
                <a:cs typeface="Times New Roman" pitchFamily="18" charset="0"/>
              </a:rPr>
              <a:t>defence </a:t>
            </a:r>
            <a:r>
              <a:rPr lang="en-IN" b="0" strike="noStrike" spc="-1" dirty="0">
                <a:solidFill>
                  <a:srgbClr val="3E3D2D"/>
                </a:solidFill>
                <a:latin typeface="Times New Roman" pitchFamily="18" charset="0"/>
                <a:ea typeface="Times New Roman"/>
                <a:cs typeface="Times New Roman" pitchFamily="18" charset="0"/>
              </a:rPr>
              <a:t>or air- raid sirens, tornado sirens, or the sirens on</a:t>
            </a:r>
            <a:endParaRPr lang="en-IN" b="0" strike="noStrike" spc="-1" dirty="0">
              <a:latin typeface="Times New Roman" pitchFamily="18" charset="0"/>
              <a:cs typeface="Times New Roman" pitchFamily="18" charset="0"/>
            </a:endParaRPr>
          </a:p>
          <a:p>
            <a:pPr marL="102240">
              <a:lnSpc>
                <a:spcPct val="80000"/>
              </a:lnSpc>
              <a:spcBef>
                <a:spcPts val="337"/>
              </a:spcBef>
              <a:buClr>
                <a:srgbClr val="3E3D2D"/>
              </a:buClr>
            </a:pPr>
            <a:r>
              <a:rPr lang="en-IN" b="0" strike="noStrike" spc="-1" dirty="0">
                <a:solidFill>
                  <a:srgbClr val="3E3D2D"/>
                </a:solidFill>
                <a:latin typeface="Times New Roman" pitchFamily="18" charset="0"/>
                <a:ea typeface="Times New Roman"/>
                <a:cs typeface="Times New Roman" pitchFamily="18" charset="0"/>
              </a:rPr>
              <a:t>emergency service vehicles such as ambulances, police cars</a:t>
            </a:r>
            <a:endParaRPr lang="en-IN" b="0" strike="noStrike" spc="-1" dirty="0">
              <a:latin typeface="Times New Roman" pitchFamily="18" charset="0"/>
              <a:cs typeface="Times New Roman" pitchFamily="18" charset="0"/>
            </a:endParaRPr>
          </a:p>
          <a:p>
            <a:pPr marL="102240">
              <a:lnSpc>
                <a:spcPct val="80000"/>
              </a:lnSpc>
              <a:spcBef>
                <a:spcPts val="337"/>
              </a:spcBef>
              <a:buClr>
                <a:srgbClr val="3E3D2D"/>
              </a:buClr>
            </a:pPr>
            <a:r>
              <a:rPr lang="en-IN" b="0" strike="noStrike" spc="-1" dirty="0">
                <a:solidFill>
                  <a:srgbClr val="3E3D2D"/>
                </a:solidFill>
                <a:latin typeface="Times New Roman" pitchFamily="18" charset="0"/>
                <a:ea typeface="Times New Roman"/>
                <a:cs typeface="Times New Roman" pitchFamily="18" charset="0"/>
              </a:rPr>
              <a:t>and fire trucks. There are two general types, pneumatic and</a:t>
            </a:r>
            <a:endParaRPr lang="en-IN" b="0" strike="noStrike" spc="-1" dirty="0">
              <a:latin typeface="Times New Roman" pitchFamily="18" charset="0"/>
              <a:cs typeface="Times New Roman" pitchFamily="18" charset="0"/>
            </a:endParaRPr>
          </a:p>
          <a:p>
            <a:pPr marL="102240">
              <a:lnSpc>
                <a:spcPct val="80000"/>
              </a:lnSpc>
              <a:spcBef>
                <a:spcPts val="337"/>
              </a:spcBef>
              <a:buClr>
                <a:srgbClr val="3E3D2D"/>
              </a:buClr>
            </a:pPr>
            <a:r>
              <a:rPr lang="en-IN" b="0" strike="noStrike" spc="-1" dirty="0">
                <a:solidFill>
                  <a:srgbClr val="3E3D2D"/>
                </a:solidFill>
                <a:latin typeface="Times New Roman" pitchFamily="18" charset="0"/>
                <a:ea typeface="Times New Roman"/>
                <a:cs typeface="Times New Roman" pitchFamily="18" charset="0"/>
              </a:rPr>
              <a:t>electronic</a:t>
            </a:r>
            <a:r>
              <a:rPr lang="en-IN" b="0" strike="noStrike" spc="-1" dirty="0">
                <a:solidFill>
                  <a:srgbClr val="3E3D2D"/>
                </a:solidFill>
                <a:latin typeface="Times New Roman"/>
                <a:ea typeface="Times New Roman"/>
              </a:rPr>
              <a:t>.</a:t>
            </a:r>
            <a:endParaRPr lang="en-IN" b="0" strike="noStrike" spc="-1" dirty="0">
              <a:latin typeface="Arial"/>
            </a:endParaRPr>
          </a:p>
        </p:txBody>
      </p:sp>
      <p:sp>
        <p:nvSpPr>
          <p:cNvPr id="167" name="CustomShape 5"/>
          <p:cNvSpPr/>
          <p:nvPr/>
        </p:nvSpPr>
        <p:spPr>
          <a:xfrm>
            <a:off x="6553080" y="6245280"/>
            <a:ext cx="2132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3A9735E2-5223-4D58-9B3A-F89645369F7C}" type="slidenum">
              <a:rPr lang="en-IN" sz="1400" b="0" strike="noStrike" spc="-1">
                <a:solidFill>
                  <a:srgbClr val="000000"/>
                </a:solidFill>
                <a:latin typeface="Arial"/>
                <a:ea typeface="Arial"/>
              </a:rPr>
              <a:pPr algn="r">
                <a:lnSpc>
                  <a:spcPct val="100000"/>
                </a:lnSpc>
              </a:pPr>
              <a:t>13</a:t>
            </a:fld>
            <a:endParaRPr lang="en-IN" sz="1400" b="0" strike="noStrike" spc="-1">
              <a:latin typeface="Arial"/>
            </a:endParaRPr>
          </a:p>
        </p:txBody>
      </p:sp>
    </p:spTree>
  </p:cSld>
  <p:clrMapOvr>
    <a:masterClrMapping/>
  </p:clrMapOvr>
  <p:transition>
    <p:wipe dir="d"/>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3"/>
          <p:cNvPicPr/>
          <p:nvPr/>
        </p:nvPicPr>
        <p:blipFill>
          <a:blip r:embed="rId2"/>
          <a:stretch>
            <a:fillRect/>
          </a:stretch>
        </p:blipFill>
        <p:spPr bwMode="auto">
          <a:xfrm>
            <a:off x="4684542" y="2321169"/>
            <a:ext cx="3722239" cy="3273683"/>
          </a:xfrm>
          <a:prstGeom prst="rect">
            <a:avLst/>
          </a:prstGeom>
        </p:spPr>
      </p:pic>
      <p:sp>
        <p:nvSpPr>
          <p:cNvPr id="147" name="CustomShape 1"/>
          <p:cNvSpPr/>
          <p:nvPr/>
        </p:nvSpPr>
        <p:spPr>
          <a:xfrm>
            <a:off x="914400" y="5943600"/>
            <a:ext cx="7693560" cy="82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400" b="0" strike="noStrike" spc="-1" dirty="0">
                <a:solidFill>
                  <a:srgbClr val="000000"/>
                </a:solidFill>
                <a:latin typeface="Times New Roman"/>
                <a:ea typeface="Times New Roman"/>
              </a:rPr>
              <a:t>Bansilal Ramnath Agarwal Charitable Trust’s</a:t>
            </a:r>
            <a:endParaRPr lang="en-IN" sz="1400" b="0" strike="noStrike" spc="-1" dirty="0">
              <a:latin typeface="Arial"/>
            </a:endParaRPr>
          </a:p>
          <a:p>
            <a:pPr algn="ctr">
              <a:lnSpc>
                <a:spcPct val="100000"/>
              </a:lnSpc>
            </a:pPr>
            <a:r>
              <a:rPr lang="en-IN" sz="1800" b="0" strike="noStrike" spc="-1" dirty="0">
                <a:solidFill>
                  <a:srgbClr val="000000"/>
                </a:solidFill>
                <a:latin typeface="Times New Roman"/>
                <a:ea typeface="Times New Roman"/>
              </a:rPr>
              <a:t>Vishwakarma Institute of Information Technology</a:t>
            </a:r>
            <a:endParaRPr lang="en-IN" sz="1800" b="0" strike="noStrike" spc="-1" dirty="0">
              <a:latin typeface="Arial"/>
            </a:endParaRPr>
          </a:p>
          <a:p>
            <a:pPr algn="ctr">
              <a:lnSpc>
                <a:spcPct val="100000"/>
              </a:lnSpc>
            </a:pPr>
            <a:r>
              <a:rPr lang="en-IN" sz="1600" b="0" strike="noStrike" spc="-1" dirty="0">
                <a:solidFill>
                  <a:srgbClr val="000000"/>
                </a:solidFill>
                <a:latin typeface="Times New Roman"/>
                <a:ea typeface="Times New Roman"/>
              </a:rPr>
              <a:t>Department of Electronics &amp; Telecommunication</a:t>
            </a:r>
            <a:endParaRPr lang="en-IN" sz="1600" b="0" strike="noStrike" spc="-1" dirty="0">
              <a:latin typeface="Arial"/>
            </a:endParaRPr>
          </a:p>
        </p:txBody>
      </p:sp>
      <p:sp>
        <p:nvSpPr>
          <p:cNvPr id="148" name="CustomShape 2"/>
          <p:cNvSpPr/>
          <p:nvPr/>
        </p:nvSpPr>
        <p:spPr>
          <a:xfrm flipV="1">
            <a:off x="0" y="5745601"/>
            <a:ext cx="9142920" cy="45719"/>
          </a:xfrm>
          <a:prstGeom prst="rect">
            <a:avLst/>
          </a:prstGeom>
          <a:solidFill>
            <a:srgbClr val="003366"/>
          </a:solidFill>
          <a:ln w="9360">
            <a:solidFill>
              <a:srgbClr val="003366"/>
            </a:solidFill>
            <a:miter/>
          </a:ln>
        </p:spPr>
        <p:style>
          <a:lnRef idx="0">
            <a:scrgbClr r="0" g="0" b="0"/>
          </a:lnRef>
          <a:fillRef idx="0">
            <a:scrgbClr r="0" g="0" b="0"/>
          </a:fillRef>
          <a:effectRef idx="0">
            <a:scrgbClr r="0" g="0" b="0"/>
          </a:effectRef>
          <a:fontRef idx="minor"/>
        </p:style>
      </p:sp>
      <p:pic>
        <p:nvPicPr>
          <p:cNvPr id="149" name="Google Shape;209;p35"/>
          <p:cNvPicPr/>
          <p:nvPr/>
        </p:nvPicPr>
        <p:blipFill>
          <a:blip r:embed="rId3"/>
          <a:stretch/>
        </p:blipFill>
        <p:spPr>
          <a:xfrm>
            <a:off x="76320" y="5943600"/>
            <a:ext cx="837000" cy="837000"/>
          </a:xfrm>
          <a:prstGeom prst="rect">
            <a:avLst/>
          </a:prstGeom>
          <a:ln w="88920">
            <a:solidFill>
              <a:srgbClr val="FFFFFF"/>
            </a:solidFill>
            <a:miter/>
          </a:ln>
          <a:effectLst>
            <a:outerShdw dist="18000" dir="5400000">
              <a:srgbClr val="000000">
                <a:alpha val="40000"/>
              </a:srgbClr>
            </a:outerShdw>
          </a:effectLst>
        </p:spPr>
      </p:pic>
      <p:sp>
        <p:nvSpPr>
          <p:cNvPr id="150" name="CustomShape 3"/>
          <p:cNvSpPr/>
          <p:nvPr/>
        </p:nvSpPr>
        <p:spPr>
          <a:xfrm>
            <a:off x="457200" y="76320"/>
            <a:ext cx="8228520" cy="837000"/>
          </a:xfrm>
          <a:prstGeom prst="rect">
            <a:avLst/>
          </a:prstGeom>
          <a:solidFill>
            <a:srgbClr val="BFBFBF"/>
          </a:solidFill>
          <a:ln w="936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0" strike="noStrike" spc="-1">
                <a:solidFill>
                  <a:srgbClr val="000000"/>
                </a:solidFill>
                <a:latin typeface="Times New Roman"/>
                <a:ea typeface="Times New Roman"/>
              </a:rPr>
              <a:t>HARDWARE AND SOFTWARE</a:t>
            </a:r>
            <a:endParaRPr lang="en-IN" sz="3200" b="0" strike="noStrike" spc="-1">
              <a:latin typeface="Arial"/>
            </a:endParaRPr>
          </a:p>
        </p:txBody>
      </p:sp>
      <p:sp>
        <p:nvSpPr>
          <p:cNvPr id="151" name="CustomShape 4"/>
          <p:cNvSpPr/>
          <p:nvPr/>
        </p:nvSpPr>
        <p:spPr>
          <a:xfrm>
            <a:off x="457200" y="1066680"/>
            <a:ext cx="822852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354960">
              <a:lnSpc>
                <a:spcPct val="80000"/>
              </a:lnSpc>
              <a:spcBef>
                <a:spcPts val="337"/>
              </a:spcBef>
              <a:buClr>
                <a:srgbClr val="3E3D2D"/>
              </a:buClr>
              <a:buFont typeface="Times New Roman"/>
              <a:buChar char="●"/>
            </a:pPr>
            <a:endParaRPr lang="en-IN" sz="2000" b="0" strike="noStrike" spc="-1" dirty="0">
              <a:latin typeface="Times New Roman" pitchFamily="18" charset="0"/>
              <a:cs typeface="Times New Roman" pitchFamily="18" charset="0"/>
            </a:endParaRPr>
          </a:p>
        </p:txBody>
      </p:sp>
      <p:sp>
        <p:nvSpPr>
          <p:cNvPr id="152" name="CustomShape 5"/>
          <p:cNvSpPr/>
          <p:nvPr/>
        </p:nvSpPr>
        <p:spPr>
          <a:xfrm>
            <a:off x="6553080" y="6245280"/>
            <a:ext cx="2132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E7E394F6-D52F-4B64-A95B-1EDDC78EB58A}" type="slidenum">
              <a:rPr lang="en-IN" sz="1400" b="0" strike="noStrike" spc="-1">
                <a:solidFill>
                  <a:srgbClr val="000000"/>
                </a:solidFill>
                <a:latin typeface="Arial"/>
                <a:ea typeface="Arial"/>
              </a:rPr>
              <a:pPr algn="r">
                <a:lnSpc>
                  <a:spcPct val="100000"/>
                </a:lnSpc>
              </a:pPr>
              <a:t>14</a:t>
            </a:fld>
            <a:endParaRPr lang="en-IN" sz="1400" b="0" strike="noStrike" spc="-1">
              <a:latin typeface="Arial"/>
            </a:endParaRPr>
          </a:p>
        </p:txBody>
      </p:sp>
      <p:sp>
        <p:nvSpPr>
          <p:cNvPr id="9" name="TextBox 8"/>
          <p:cNvSpPr txBox="1"/>
          <p:nvPr/>
        </p:nvSpPr>
        <p:spPr>
          <a:xfrm>
            <a:off x="464234" y="1111348"/>
            <a:ext cx="8370277" cy="4801314"/>
          </a:xfrm>
          <a:prstGeom prst="rect">
            <a:avLst/>
          </a:prstGeom>
          <a:noFill/>
        </p:spPr>
        <p:txBody>
          <a:bodyPr wrap="square" rtlCol="0">
            <a:spAutoFit/>
          </a:bodyPr>
          <a:lstStyle/>
          <a:p>
            <a:pPr>
              <a:buFont typeface="Arial" pitchFamily="34" charset="0"/>
              <a:buChar char="•"/>
            </a:pPr>
            <a:r>
              <a:rPr lang="en-US" dirty="0" smtClean="0"/>
              <a:t>The </a:t>
            </a:r>
            <a:r>
              <a:rPr lang="en-US" b="1" dirty="0" smtClean="0"/>
              <a:t>OV7670 Camera Module</a:t>
            </a:r>
            <a:r>
              <a:rPr lang="en-US" dirty="0" smtClean="0"/>
              <a:t> is a small image sensor, low operating voltage, providing all functions of a single chip of VGA camera and image processor</a:t>
            </a:r>
            <a:r>
              <a:rPr lang="en-US" dirty="0" smtClean="0"/>
              <a:t>.</a:t>
            </a:r>
          </a:p>
          <a:p>
            <a:r>
              <a:rPr lang="en-US" dirty="0" smtClean="0"/>
              <a:t> </a:t>
            </a:r>
          </a:p>
          <a:p>
            <a:pPr>
              <a:buFont typeface="Arial" pitchFamily="34" charset="0"/>
              <a:buChar char="•"/>
            </a:pPr>
            <a:r>
              <a:rPr lang="en-US" dirty="0" smtClean="0"/>
              <a:t>Through </a:t>
            </a:r>
            <a:r>
              <a:rPr lang="en-US" dirty="0" smtClean="0"/>
              <a:t>SCCB bus control, the sensor can output the whole frame, sampling, and various resolution 8 bits of data.  </a:t>
            </a:r>
            <a:endParaRPr lang="en-US" dirty="0" smtClean="0"/>
          </a:p>
          <a:p>
            <a:endParaRPr lang="en-US" dirty="0" smtClean="0"/>
          </a:p>
          <a:p>
            <a:pPr>
              <a:buFont typeface="Arial" pitchFamily="34" charset="0"/>
              <a:buChar char="•"/>
            </a:pPr>
            <a:r>
              <a:rPr lang="en-US" dirty="0" smtClean="0"/>
              <a:t>The </a:t>
            </a:r>
            <a:r>
              <a:rPr lang="en-US" dirty="0" smtClean="0"/>
              <a:t>product VGA image can reach </a:t>
            </a:r>
            <a:r>
              <a:rPr lang="en-US" dirty="0" smtClean="0"/>
              <a:t>up</a:t>
            </a:r>
          </a:p>
          <a:p>
            <a:r>
              <a:rPr lang="en-US" dirty="0" smtClean="0"/>
              <a:t> </a:t>
            </a:r>
            <a:r>
              <a:rPr lang="en-US" dirty="0" smtClean="0"/>
              <a:t>to a maximum of 30 frames per second. </a:t>
            </a:r>
            <a:endParaRPr lang="en-US" dirty="0" smtClean="0"/>
          </a:p>
          <a:p>
            <a:r>
              <a:rPr lang="en-US" dirty="0" smtClean="0"/>
              <a:t>Users </a:t>
            </a:r>
            <a:r>
              <a:rPr lang="en-US" dirty="0" smtClean="0"/>
              <a:t>can completely control the image </a:t>
            </a:r>
            <a:endParaRPr lang="en-US" dirty="0" smtClean="0"/>
          </a:p>
          <a:p>
            <a:r>
              <a:rPr lang="en-US" dirty="0" smtClean="0"/>
              <a:t>quality</a:t>
            </a:r>
            <a:r>
              <a:rPr lang="en-US" dirty="0" smtClean="0"/>
              <a:t>, data format and transmission mode. </a:t>
            </a:r>
            <a:endParaRPr lang="en-US" dirty="0" smtClean="0"/>
          </a:p>
          <a:p>
            <a:endParaRPr lang="en-US" dirty="0" smtClean="0"/>
          </a:p>
          <a:p>
            <a:pPr>
              <a:buFont typeface="Arial" pitchFamily="34" charset="0"/>
              <a:buChar char="•"/>
            </a:pPr>
            <a:r>
              <a:rPr lang="en-US" dirty="0" smtClean="0"/>
              <a:t>All </a:t>
            </a:r>
            <a:r>
              <a:rPr lang="en-US" dirty="0" smtClean="0"/>
              <a:t>the process of image processing </a:t>
            </a:r>
            <a:endParaRPr lang="en-US" dirty="0" smtClean="0"/>
          </a:p>
          <a:p>
            <a:r>
              <a:rPr lang="en-US" dirty="0" smtClean="0"/>
              <a:t>functions </a:t>
            </a:r>
            <a:r>
              <a:rPr lang="en-US" dirty="0" smtClean="0"/>
              <a:t>can through the SCCB </a:t>
            </a:r>
            <a:endParaRPr lang="en-US" dirty="0" smtClean="0"/>
          </a:p>
          <a:p>
            <a:r>
              <a:rPr lang="en-US" dirty="0" smtClean="0"/>
              <a:t>programming </a:t>
            </a:r>
            <a:r>
              <a:rPr lang="en-US" dirty="0" smtClean="0"/>
              <a:t>interface, including </a:t>
            </a:r>
            <a:endParaRPr lang="en-US" dirty="0" smtClean="0"/>
          </a:p>
          <a:p>
            <a:r>
              <a:rPr lang="en-US" dirty="0" smtClean="0"/>
              <a:t>gamma </a:t>
            </a:r>
            <a:r>
              <a:rPr lang="en-US" dirty="0" smtClean="0"/>
              <a:t>curve, white balance</a:t>
            </a:r>
            <a:r>
              <a:rPr lang="en-US" dirty="0" smtClean="0"/>
              <a:t>,</a:t>
            </a:r>
          </a:p>
          <a:p>
            <a:r>
              <a:rPr lang="en-US" dirty="0" smtClean="0"/>
              <a:t> </a:t>
            </a:r>
            <a:r>
              <a:rPr lang="en-US" dirty="0" smtClean="0"/>
              <a:t>saturation and </a:t>
            </a:r>
            <a:r>
              <a:rPr lang="en-US" dirty="0" err="1" smtClean="0"/>
              <a:t>chroma</a:t>
            </a:r>
            <a:r>
              <a:rPr lang="en-US" dirty="0" smtClean="0"/>
              <a:t>. </a:t>
            </a:r>
            <a:endParaRPr lang="en-US" dirty="0" smtClean="0"/>
          </a:p>
          <a:p>
            <a:endParaRPr lang="en-US" dirty="0"/>
          </a:p>
        </p:txBody>
      </p:sp>
    </p:spTree>
  </p:cSld>
  <p:clrMapOvr>
    <a:masterClrMapping/>
  </p:clrMapOvr>
  <p:transition>
    <p:wipe dir="d"/>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2"/>
          <a:srcRect l="1015" t="8797" r="21624"/>
          <a:stretch>
            <a:fillRect/>
          </a:stretch>
        </p:blipFill>
        <p:spPr bwMode="auto">
          <a:xfrm>
            <a:off x="5261317" y="1026942"/>
            <a:ext cx="3882683" cy="4332849"/>
          </a:xfrm>
          <a:prstGeom prst="rect">
            <a:avLst/>
          </a:prstGeom>
        </p:spPr>
      </p:pic>
      <p:sp>
        <p:nvSpPr>
          <p:cNvPr id="147" name="CustomShape 1"/>
          <p:cNvSpPr/>
          <p:nvPr/>
        </p:nvSpPr>
        <p:spPr>
          <a:xfrm>
            <a:off x="914400" y="5943600"/>
            <a:ext cx="7693560" cy="82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400" b="0" strike="noStrike" spc="-1" dirty="0">
                <a:solidFill>
                  <a:srgbClr val="000000"/>
                </a:solidFill>
                <a:latin typeface="Times New Roman"/>
                <a:ea typeface="Times New Roman"/>
              </a:rPr>
              <a:t>Bansilal Ramnath Agarwal Charitable Trust’s</a:t>
            </a:r>
            <a:endParaRPr lang="en-IN" sz="1400" b="0" strike="noStrike" spc="-1" dirty="0">
              <a:latin typeface="Arial"/>
            </a:endParaRPr>
          </a:p>
          <a:p>
            <a:pPr algn="ctr">
              <a:lnSpc>
                <a:spcPct val="100000"/>
              </a:lnSpc>
            </a:pPr>
            <a:r>
              <a:rPr lang="en-IN" sz="1800" b="0" strike="noStrike" spc="-1" dirty="0">
                <a:solidFill>
                  <a:srgbClr val="000000"/>
                </a:solidFill>
                <a:latin typeface="Times New Roman"/>
                <a:ea typeface="Times New Roman"/>
              </a:rPr>
              <a:t>Vishwakarma Institute of Information Technology</a:t>
            </a:r>
            <a:endParaRPr lang="en-IN" sz="1800" b="0" strike="noStrike" spc="-1" dirty="0">
              <a:latin typeface="Arial"/>
            </a:endParaRPr>
          </a:p>
          <a:p>
            <a:pPr algn="ctr">
              <a:lnSpc>
                <a:spcPct val="100000"/>
              </a:lnSpc>
            </a:pPr>
            <a:r>
              <a:rPr lang="en-IN" sz="1600" b="0" strike="noStrike" spc="-1" dirty="0">
                <a:solidFill>
                  <a:srgbClr val="000000"/>
                </a:solidFill>
                <a:latin typeface="Times New Roman"/>
                <a:ea typeface="Times New Roman"/>
              </a:rPr>
              <a:t>Department of Electronics &amp; Telecommunication</a:t>
            </a:r>
            <a:endParaRPr lang="en-IN" sz="1600" b="0" strike="noStrike" spc="-1" dirty="0">
              <a:latin typeface="Arial"/>
            </a:endParaRPr>
          </a:p>
        </p:txBody>
      </p:sp>
      <p:sp>
        <p:nvSpPr>
          <p:cNvPr id="148" name="CustomShape 2"/>
          <p:cNvSpPr/>
          <p:nvPr/>
        </p:nvSpPr>
        <p:spPr>
          <a:xfrm flipV="1">
            <a:off x="0" y="5745601"/>
            <a:ext cx="9142920" cy="45719"/>
          </a:xfrm>
          <a:prstGeom prst="rect">
            <a:avLst/>
          </a:prstGeom>
          <a:solidFill>
            <a:srgbClr val="003366"/>
          </a:solidFill>
          <a:ln w="9360">
            <a:solidFill>
              <a:srgbClr val="003366"/>
            </a:solidFill>
            <a:miter/>
          </a:ln>
        </p:spPr>
        <p:style>
          <a:lnRef idx="0">
            <a:scrgbClr r="0" g="0" b="0"/>
          </a:lnRef>
          <a:fillRef idx="0">
            <a:scrgbClr r="0" g="0" b="0"/>
          </a:fillRef>
          <a:effectRef idx="0">
            <a:scrgbClr r="0" g="0" b="0"/>
          </a:effectRef>
          <a:fontRef idx="minor"/>
        </p:style>
      </p:sp>
      <p:pic>
        <p:nvPicPr>
          <p:cNvPr id="149" name="Google Shape;209;p35"/>
          <p:cNvPicPr/>
          <p:nvPr/>
        </p:nvPicPr>
        <p:blipFill>
          <a:blip r:embed="rId3"/>
          <a:stretch/>
        </p:blipFill>
        <p:spPr>
          <a:xfrm>
            <a:off x="76320" y="5943600"/>
            <a:ext cx="837000" cy="837000"/>
          </a:xfrm>
          <a:prstGeom prst="rect">
            <a:avLst/>
          </a:prstGeom>
          <a:ln w="88920">
            <a:solidFill>
              <a:srgbClr val="FFFFFF"/>
            </a:solidFill>
            <a:miter/>
          </a:ln>
          <a:effectLst>
            <a:outerShdw dist="18000" dir="5400000">
              <a:srgbClr val="000000">
                <a:alpha val="40000"/>
              </a:srgbClr>
            </a:outerShdw>
          </a:effectLst>
        </p:spPr>
      </p:pic>
      <p:sp>
        <p:nvSpPr>
          <p:cNvPr id="150" name="CustomShape 3"/>
          <p:cNvSpPr/>
          <p:nvPr/>
        </p:nvSpPr>
        <p:spPr>
          <a:xfrm>
            <a:off x="457200" y="76320"/>
            <a:ext cx="8228520" cy="837000"/>
          </a:xfrm>
          <a:prstGeom prst="rect">
            <a:avLst/>
          </a:prstGeom>
          <a:solidFill>
            <a:srgbClr val="BFBFBF"/>
          </a:solidFill>
          <a:ln w="936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0" strike="noStrike" spc="-1">
                <a:solidFill>
                  <a:srgbClr val="000000"/>
                </a:solidFill>
                <a:latin typeface="Times New Roman"/>
                <a:ea typeface="Times New Roman"/>
              </a:rPr>
              <a:t>HARDWARE AND SOFTWARE</a:t>
            </a:r>
            <a:endParaRPr lang="en-IN" sz="3200" b="0" strike="noStrike" spc="-1">
              <a:latin typeface="Arial"/>
            </a:endParaRPr>
          </a:p>
        </p:txBody>
      </p:sp>
      <p:sp>
        <p:nvSpPr>
          <p:cNvPr id="151" name="CustomShape 4"/>
          <p:cNvSpPr/>
          <p:nvPr/>
        </p:nvSpPr>
        <p:spPr>
          <a:xfrm>
            <a:off x="457200" y="1066680"/>
            <a:ext cx="822852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354960">
              <a:lnSpc>
                <a:spcPct val="80000"/>
              </a:lnSpc>
              <a:spcBef>
                <a:spcPts val="337"/>
              </a:spcBef>
              <a:buClr>
                <a:srgbClr val="3E3D2D"/>
              </a:buClr>
              <a:buFont typeface="Times New Roman"/>
              <a:buChar char="●"/>
            </a:pPr>
            <a:endParaRPr lang="en-IN" sz="2000" b="0" strike="noStrike" spc="-1" dirty="0">
              <a:latin typeface="Times New Roman" pitchFamily="18" charset="0"/>
              <a:cs typeface="Times New Roman" pitchFamily="18" charset="0"/>
            </a:endParaRPr>
          </a:p>
        </p:txBody>
      </p:sp>
      <p:sp>
        <p:nvSpPr>
          <p:cNvPr id="152" name="CustomShape 5"/>
          <p:cNvSpPr/>
          <p:nvPr/>
        </p:nvSpPr>
        <p:spPr>
          <a:xfrm>
            <a:off x="6553080" y="6245280"/>
            <a:ext cx="2132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E7E394F6-D52F-4B64-A95B-1EDDC78EB58A}" type="slidenum">
              <a:rPr lang="en-IN" sz="1400" b="0" strike="noStrike" spc="-1">
                <a:solidFill>
                  <a:srgbClr val="000000"/>
                </a:solidFill>
                <a:latin typeface="Arial"/>
                <a:ea typeface="Arial"/>
              </a:rPr>
              <a:pPr algn="r">
                <a:lnSpc>
                  <a:spcPct val="100000"/>
                </a:lnSpc>
              </a:pPr>
              <a:t>15</a:t>
            </a:fld>
            <a:endParaRPr lang="en-IN" sz="1400" b="0" strike="noStrike" spc="-1">
              <a:latin typeface="Arial"/>
            </a:endParaRPr>
          </a:p>
        </p:txBody>
      </p:sp>
      <p:sp>
        <p:nvSpPr>
          <p:cNvPr id="10" name="TextBox 9"/>
          <p:cNvSpPr txBox="1"/>
          <p:nvPr/>
        </p:nvSpPr>
        <p:spPr>
          <a:xfrm>
            <a:off x="267286" y="928469"/>
            <a:ext cx="5556739" cy="5078313"/>
          </a:xfrm>
          <a:prstGeom prst="rect">
            <a:avLst/>
          </a:prstGeom>
          <a:noFill/>
        </p:spPr>
        <p:txBody>
          <a:bodyPr wrap="square" rtlCol="0">
            <a:spAutoFit/>
          </a:bodyPr>
          <a:lstStyle/>
          <a:p>
            <a:pPr lvl="1"/>
            <a:r>
              <a:rPr lang="en-US" b="1" dirty="0" smtClean="0"/>
              <a:t>ARDUINO COMPILER</a:t>
            </a:r>
            <a:endParaRPr lang="en-US" sz="2400" b="1" dirty="0" smtClean="0"/>
          </a:p>
          <a:p>
            <a:pPr>
              <a:buFont typeface="Arial" pitchFamily="34" charset="0"/>
              <a:buChar char="•"/>
            </a:pPr>
            <a:r>
              <a:rPr lang="en-IN" dirty="0" smtClean="0"/>
              <a:t>A cross-platform </a:t>
            </a:r>
            <a:r>
              <a:rPr lang="en-IN" dirty="0" smtClean="0"/>
              <a:t>application written in Java, and is derived from the IDE for the Processing programming language and the Wiring project. </a:t>
            </a:r>
            <a:endParaRPr lang="en-IN" dirty="0" smtClean="0"/>
          </a:p>
          <a:p>
            <a:pPr>
              <a:buFont typeface="Arial" pitchFamily="34" charset="0"/>
              <a:buChar char="•"/>
            </a:pPr>
            <a:r>
              <a:rPr lang="en-IN" dirty="0" smtClean="0"/>
              <a:t>designed </a:t>
            </a:r>
            <a:r>
              <a:rPr lang="en-IN" dirty="0" smtClean="0"/>
              <a:t>to introduce programming to artists and other newcomers unfamiliar with software development. </a:t>
            </a:r>
            <a:endParaRPr lang="en-IN" dirty="0" smtClean="0"/>
          </a:p>
          <a:p>
            <a:pPr>
              <a:buFont typeface="Arial" pitchFamily="34" charset="0"/>
              <a:buChar char="•"/>
            </a:pPr>
            <a:r>
              <a:rPr lang="en-IN" dirty="0" smtClean="0"/>
              <a:t>includes </a:t>
            </a:r>
            <a:r>
              <a:rPr lang="en-IN" dirty="0" smtClean="0"/>
              <a:t>a code </a:t>
            </a:r>
            <a:r>
              <a:rPr lang="en-IN" dirty="0" smtClean="0"/>
              <a:t>editor features </a:t>
            </a:r>
          </a:p>
          <a:p>
            <a:pPr marL="342900" indent="-342900">
              <a:buFont typeface="+mj-lt"/>
              <a:buAutoNum type="arabicPeriod"/>
            </a:pPr>
            <a:r>
              <a:rPr lang="en-IN" dirty="0" smtClean="0"/>
              <a:t>syntax </a:t>
            </a:r>
            <a:r>
              <a:rPr lang="en-IN" dirty="0" smtClean="0"/>
              <a:t>highlighting, </a:t>
            </a:r>
            <a:endParaRPr lang="en-IN" dirty="0" smtClean="0"/>
          </a:p>
          <a:p>
            <a:pPr marL="342900" indent="-342900">
              <a:buFont typeface="+mj-lt"/>
              <a:buAutoNum type="arabicPeriod"/>
            </a:pPr>
            <a:r>
              <a:rPr lang="en-IN" dirty="0" smtClean="0"/>
              <a:t>brace matching</a:t>
            </a:r>
          </a:p>
          <a:p>
            <a:pPr marL="342900" indent="-342900">
              <a:buFont typeface="+mj-lt"/>
              <a:buAutoNum type="arabicPeriod"/>
            </a:pPr>
            <a:r>
              <a:rPr lang="en-IN" dirty="0" smtClean="0"/>
              <a:t>automatic indentation</a:t>
            </a:r>
          </a:p>
          <a:p>
            <a:pPr marL="342900" indent="-342900">
              <a:buFont typeface="+mj-lt"/>
              <a:buAutoNum type="arabicPeriod"/>
            </a:pPr>
            <a:r>
              <a:rPr lang="en-IN" dirty="0" smtClean="0"/>
              <a:t>capable </a:t>
            </a:r>
            <a:r>
              <a:rPr lang="en-IN" dirty="0" smtClean="0"/>
              <a:t>of compiling and uploading programs to the board with a single click. </a:t>
            </a:r>
            <a:endParaRPr lang="en-IN" dirty="0" smtClean="0"/>
          </a:p>
          <a:p>
            <a:pPr>
              <a:buFont typeface="Arial" pitchFamily="34" charset="0"/>
              <a:buChar char="•"/>
            </a:pPr>
            <a:r>
              <a:rPr lang="en-IN" dirty="0" smtClean="0"/>
              <a:t>No need </a:t>
            </a:r>
            <a:r>
              <a:rPr lang="en-IN" dirty="0" smtClean="0"/>
              <a:t>to edit make files or run programs on a command-line interface. Although building on command-line is possible if required with some third-party tools such </a:t>
            </a:r>
            <a:r>
              <a:rPr lang="en-IN" dirty="0" smtClean="0"/>
              <a:t>as Uno. </a:t>
            </a:r>
            <a:endParaRPr lang="en-US" dirty="0" smtClean="0"/>
          </a:p>
          <a:p>
            <a:endParaRPr lang="en-US" dirty="0"/>
          </a:p>
        </p:txBody>
      </p:sp>
    </p:spTree>
  </p:cSld>
  <p:clrMapOvr>
    <a:masterClrMapping/>
  </p:clrMapOvr>
  <p:transition>
    <p:wipe dir="d"/>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914400" y="5943600"/>
            <a:ext cx="7693560" cy="82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400" b="0" strike="noStrike" spc="-1" dirty="0">
                <a:solidFill>
                  <a:srgbClr val="000000"/>
                </a:solidFill>
                <a:latin typeface="Times New Roman"/>
                <a:ea typeface="Times New Roman"/>
              </a:rPr>
              <a:t>Bansilal Ramnath Agarwal Charitable Trust’s</a:t>
            </a:r>
            <a:endParaRPr lang="en-IN" sz="1400" b="0" strike="noStrike" spc="-1" dirty="0">
              <a:latin typeface="Arial"/>
            </a:endParaRPr>
          </a:p>
          <a:p>
            <a:pPr algn="ctr">
              <a:lnSpc>
                <a:spcPct val="100000"/>
              </a:lnSpc>
            </a:pPr>
            <a:r>
              <a:rPr lang="en-IN" sz="1800" b="0" strike="noStrike" spc="-1" dirty="0">
                <a:solidFill>
                  <a:srgbClr val="000000"/>
                </a:solidFill>
                <a:latin typeface="Times New Roman"/>
                <a:ea typeface="Times New Roman"/>
              </a:rPr>
              <a:t>Vishwakarma Institute of Information Technology</a:t>
            </a:r>
            <a:endParaRPr lang="en-IN" sz="1800" b="0" strike="noStrike" spc="-1" dirty="0">
              <a:latin typeface="Arial"/>
            </a:endParaRPr>
          </a:p>
          <a:p>
            <a:pPr algn="ctr">
              <a:lnSpc>
                <a:spcPct val="100000"/>
              </a:lnSpc>
            </a:pPr>
            <a:r>
              <a:rPr lang="en-IN" sz="1600" b="0" strike="noStrike" spc="-1" dirty="0">
                <a:solidFill>
                  <a:srgbClr val="000000"/>
                </a:solidFill>
                <a:latin typeface="Times New Roman"/>
                <a:ea typeface="Times New Roman"/>
              </a:rPr>
              <a:t>Department of Electronics &amp; Telecommunication</a:t>
            </a:r>
            <a:endParaRPr lang="en-IN" sz="1600" b="0" strike="noStrike" spc="-1" dirty="0">
              <a:latin typeface="Arial"/>
            </a:endParaRPr>
          </a:p>
        </p:txBody>
      </p:sp>
      <p:sp>
        <p:nvSpPr>
          <p:cNvPr id="170" name="CustomShape 2"/>
          <p:cNvSpPr/>
          <p:nvPr/>
        </p:nvSpPr>
        <p:spPr>
          <a:xfrm flipV="1">
            <a:off x="0" y="5745601"/>
            <a:ext cx="9142920" cy="45719"/>
          </a:xfrm>
          <a:prstGeom prst="rect">
            <a:avLst/>
          </a:prstGeom>
          <a:solidFill>
            <a:srgbClr val="003366"/>
          </a:solidFill>
          <a:ln w="9360">
            <a:solidFill>
              <a:srgbClr val="003366"/>
            </a:solidFill>
            <a:miter/>
          </a:ln>
        </p:spPr>
        <p:style>
          <a:lnRef idx="0">
            <a:scrgbClr r="0" g="0" b="0"/>
          </a:lnRef>
          <a:fillRef idx="0">
            <a:scrgbClr r="0" g="0" b="0"/>
          </a:fillRef>
          <a:effectRef idx="0">
            <a:scrgbClr r="0" g="0" b="0"/>
          </a:effectRef>
          <a:fontRef idx="minor"/>
        </p:style>
      </p:sp>
      <p:pic>
        <p:nvPicPr>
          <p:cNvPr id="171" name="Google Shape;219;p36"/>
          <p:cNvPicPr/>
          <p:nvPr/>
        </p:nvPicPr>
        <p:blipFill>
          <a:blip r:embed="rId2"/>
          <a:stretch/>
        </p:blipFill>
        <p:spPr>
          <a:xfrm>
            <a:off x="76320" y="5943600"/>
            <a:ext cx="837000" cy="837000"/>
          </a:xfrm>
          <a:prstGeom prst="rect">
            <a:avLst/>
          </a:prstGeom>
          <a:ln w="88920">
            <a:solidFill>
              <a:srgbClr val="FFFFFF"/>
            </a:solidFill>
            <a:miter/>
          </a:ln>
          <a:effectLst>
            <a:outerShdw dist="18000" dir="5400000">
              <a:srgbClr val="000000">
                <a:alpha val="40000"/>
              </a:srgbClr>
            </a:outerShdw>
          </a:effectLst>
        </p:spPr>
      </p:pic>
      <p:sp>
        <p:nvSpPr>
          <p:cNvPr id="172" name="CustomShape 3"/>
          <p:cNvSpPr/>
          <p:nvPr/>
        </p:nvSpPr>
        <p:spPr>
          <a:xfrm>
            <a:off x="457200" y="76320"/>
            <a:ext cx="8228520" cy="837000"/>
          </a:xfrm>
          <a:prstGeom prst="rect">
            <a:avLst/>
          </a:prstGeom>
          <a:solidFill>
            <a:srgbClr val="BFBFBF"/>
          </a:solidFill>
          <a:ln w="936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0" strike="noStrike" spc="-1">
                <a:solidFill>
                  <a:srgbClr val="000000"/>
                </a:solidFill>
                <a:latin typeface="Times New Roman"/>
                <a:ea typeface="Times New Roman"/>
              </a:rPr>
              <a:t>FUTURE ENHANCEMENT</a:t>
            </a:r>
            <a:endParaRPr lang="en-IN" sz="3200" b="0" strike="noStrike" spc="-1">
              <a:latin typeface="Arial"/>
            </a:endParaRPr>
          </a:p>
        </p:txBody>
      </p:sp>
      <p:sp>
        <p:nvSpPr>
          <p:cNvPr id="173" name="CustomShape 4"/>
          <p:cNvSpPr/>
          <p:nvPr/>
        </p:nvSpPr>
        <p:spPr>
          <a:xfrm>
            <a:off x="457200" y="1066680"/>
            <a:ext cx="822852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354960">
              <a:lnSpc>
                <a:spcPct val="100000"/>
              </a:lnSpc>
              <a:spcBef>
                <a:spcPts val="479"/>
              </a:spcBef>
              <a:buClr>
                <a:srgbClr val="3E3D2D"/>
              </a:buClr>
              <a:buFont typeface="Times New Roman"/>
              <a:buChar char="●"/>
            </a:pPr>
            <a:r>
              <a:rPr lang="en-IN" sz="2000" b="0" strike="noStrike" spc="-1" dirty="0">
                <a:solidFill>
                  <a:srgbClr val="3E3D2D"/>
                </a:solidFill>
                <a:latin typeface="Times New Roman"/>
                <a:ea typeface="Times New Roman"/>
              </a:rPr>
              <a:t>The proposed system has an elegant way of monitoring the animal movement by placing the Passive Infrared sensor in various places across the field and the temperature samples are taken by using the Infrared Temperature sensor without touching it and harming the wild.</a:t>
            </a:r>
            <a:endParaRPr lang="en-IN" sz="2000" b="0" strike="noStrike" spc="-1" dirty="0">
              <a:latin typeface="Arial"/>
            </a:endParaRPr>
          </a:p>
          <a:p>
            <a:pPr marL="457200" indent="-354960">
              <a:lnSpc>
                <a:spcPct val="100000"/>
              </a:lnSpc>
              <a:buClr>
                <a:srgbClr val="3E3D2D"/>
              </a:buClr>
              <a:buFont typeface="Times New Roman"/>
              <a:buChar char="●"/>
            </a:pPr>
            <a:r>
              <a:rPr lang="en-IN" sz="2000" b="0" strike="noStrike" spc="-1" dirty="0">
                <a:solidFill>
                  <a:srgbClr val="3E3D2D"/>
                </a:solidFill>
                <a:latin typeface="Times New Roman"/>
                <a:ea typeface="Times New Roman"/>
              </a:rPr>
              <a:t>The reliability of the system is increased thereby decreasing the unwanted animal attacks.</a:t>
            </a:r>
            <a:endParaRPr lang="en-IN" sz="2000" b="0" strike="noStrike" spc="-1" dirty="0">
              <a:latin typeface="Arial"/>
            </a:endParaRPr>
          </a:p>
          <a:p>
            <a:pPr marL="457200" indent="-354960">
              <a:lnSpc>
                <a:spcPct val="100000"/>
              </a:lnSpc>
              <a:buClr>
                <a:srgbClr val="3E3D2D"/>
              </a:buClr>
              <a:buFont typeface="Times New Roman"/>
              <a:buChar char="●"/>
            </a:pPr>
            <a:r>
              <a:rPr lang="en-IN" sz="2000" b="0" strike="noStrike" spc="-1" dirty="0">
                <a:solidFill>
                  <a:srgbClr val="3E3D2D"/>
                </a:solidFill>
                <a:latin typeface="Times New Roman"/>
                <a:ea typeface="Times New Roman"/>
              </a:rPr>
              <a:t>Thus the system proposed serves as a lifesaving equipment</a:t>
            </a:r>
            <a:endParaRPr lang="en-IN" sz="2000" b="0" strike="noStrike" spc="-1" dirty="0">
              <a:latin typeface="Arial"/>
            </a:endParaRPr>
          </a:p>
          <a:p>
            <a:pPr marL="343080" indent="-157680">
              <a:lnSpc>
                <a:spcPct val="100000"/>
              </a:lnSpc>
              <a:spcBef>
                <a:spcPts val="479"/>
              </a:spcBef>
            </a:pPr>
            <a:r>
              <a:rPr lang="en-IN" sz="2000" b="0" strike="noStrike" spc="-1" dirty="0">
                <a:solidFill>
                  <a:srgbClr val="3E3D2D"/>
                </a:solidFill>
                <a:latin typeface="Times New Roman"/>
                <a:ea typeface="Times New Roman"/>
              </a:rPr>
              <a:t>      for human beings as well as the animals.</a:t>
            </a:r>
            <a:endParaRPr lang="en-IN" sz="2000" b="0" strike="noStrike" spc="-1" dirty="0">
              <a:latin typeface="Arial"/>
            </a:endParaRPr>
          </a:p>
          <a:p>
            <a:pPr marL="343080" indent="-157680">
              <a:lnSpc>
                <a:spcPct val="100000"/>
              </a:lnSpc>
              <a:spcBef>
                <a:spcPts val="420"/>
              </a:spcBef>
            </a:pPr>
            <a:endParaRPr lang="en-IN" sz="2000" b="0" strike="noStrike" spc="-1" dirty="0">
              <a:latin typeface="Arial"/>
            </a:endParaRPr>
          </a:p>
        </p:txBody>
      </p:sp>
      <p:sp>
        <p:nvSpPr>
          <p:cNvPr id="174" name="CustomShape 5"/>
          <p:cNvSpPr/>
          <p:nvPr/>
        </p:nvSpPr>
        <p:spPr>
          <a:xfrm>
            <a:off x="6553080" y="6245280"/>
            <a:ext cx="2132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582A2BAD-EE66-4F80-B0A4-71781799A514}" type="slidenum">
              <a:rPr lang="en-IN" sz="1400" b="0" strike="noStrike" spc="-1">
                <a:solidFill>
                  <a:srgbClr val="000000"/>
                </a:solidFill>
                <a:latin typeface="Arial"/>
                <a:ea typeface="Arial"/>
              </a:rPr>
              <a:pPr algn="r">
                <a:lnSpc>
                  <a:spcPct val="100000"/>
                </a:lnSpc>
              </a:pPr>
              <a:t>16</a:t>
            </a:fld>
            <a:endParaRPr lang="en-IN" sz="1400" b="0" strike="noStrike" spc="-1">
              <a:latin typeface="Arial"/>
            </a:endParaRPr>
          </a:p>
        </p:txBody>
      </p:sp>
    </p:spTree>
  </p:cSld>
  <p:clrMapOvr>
    <a:masterClrMapping/>
  </p:clrMapOvr>
  <p:transition>
    <p:wipe dir="d"/>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914399" y="5943600"/>
            <a:ext cx="7920111" cy="82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400" b="0" strike="noStrike" spc="-1" dirty="0">
                <a:solidFill>
                  <a:srgbClr val="000000"/>
                </a:solidFill>
                <a:latin typeface="Times New Roman"/>
                <a:ea typeface="Times New Roman"/>
              </a:rPr>
              <a:t>Bansilal Ramnath Agarwal Charitable Trust’s</a:t>
            </a:r>
            <a:endParaRPr lang="en-IN" sz="1400" b="0" strike="noStrike" spc="-1" dirty="0">
              <a:latin typeface="Arial"/>
            </a:endParaRPr>
          </a:p>
          <a:p>
            <a:pPr algn="ctr">
              <a:lnSpc>
                <a:spcPct val="100000"/>
              </a:lnSpc>
            </a:pPr>
            <a:r>
              <a:rPr lang="en-IN" sz="1800" b="0" strike="noStrike" spc="-1" dirty="0">
                <a:solidFill>
                  <a:srgbClr val="000000"/>
                </a:solidFill>
                <a:latin typeface="Times New Roman"/>
                <a:ea typeface="Times New Roman"/>
              </a:rPr>
              <a:t>Vishwakarma Institute of Information Technology</a:t>
            </a:r>
            <a:endParaRPr lang="en-IN" sz="1800" b="0" strike="noStrike" spc="-1" dirty="0">
              <a:latin typeface="Arial"/>
            </a:endParaRPr>
          </a:p>
          <a:p>
            <a:pPr algn="ctr">
              <a:lnSpc>
                <a:spcPct val="100000"/>
              </a:lnSpc>
            </a:pPr>
            <a:r>
              <a:rPr lang="en-IN" sz="1600" b="0" strike="noStrike" spc="-1" dirty="0">
                <a:solidFill>
                  <a:srgbClr val="000000"/>
                </a:solidFill>
                <a:latin typeface="Times New Roman"/>
                <a:ea typeface="Times New Roman"/>
              </a:rPr>
              <a:t>Department of Electronics &amp; Telecommunication</a:t>
            </a:r>
            <a:endParaRPr lang="en-IN" sz="1600" b="0" strike="noStrike" spc="-1" dirty="0">
              <a:latin typeface="Arial"/>
            </a:endParaRPr>
          </a:p>
        </p:txBody>
      </p:sp>
      <p:sp>
        <p:nvSpPr>
          <p:cNvPr id="176" name="CustomShape 2"/>
          <p:cNvSpPr/>
          <p:nvPr/>
        </p:nvSpPr>
        <p:spPr>
          <a:xfrm>
            <a:off x="1080" y="5781820"/>
            <a:ext cx="9142920" cy="45719"/>
          </a:xfrm>
          <a:prstGeom prst="rect">
            <a:avLst/>
          </a:prstGeom>
          <a:solidFill>
            <a:srgbClr val="003366"/>
          </a:solidFill>
          <a:ln w="9360">
            <a:solidFill>
              <a:srgbClr val="003366"/>
            </a:solidFill>
            <a:miter/>
          </a:ln>
        </p:spPr>
        <p:style>
          <a:lnRef idx="0">
            <a:scrgbClr r="0" g="0" b="0"/>
          </a:lnRef>
          <a:fillRef idx="0">
            <a:scrgbClr r="0" g="0" b="0"/>
          </a:fillRef>
          <a:effectRef idx="0">
            <a:scrgbClr r="0" g="0" b="0"/>
          </a:effectRef>
          <a:fontRef idx="minor"/>
        </p:style>
      </p:sp>
      <p:pic>
        <p:nvPicPr>
          <p:cNvPr id="177" name="Google Shape;229;p37"/>
          <p:cNvPicPr/>
          <p:nvPr/>
        </p:nvPicPr>
        <p:blipFill>
          <a:blip r:embed="rId2"/>
          <a:stretch/>
        </p:blipFill>
        <p:spPr>
          <a:xfrm>
            <a:off x="76320" y="5943600"/>
            <a:ext cx="837000" cy="837000"/>
          </a:xfrm>
          <a:prstGeom prst="rect">
            <a:avLst/>
          </a:prstGeom>
          <a:ln w="88920">
            <a:solidFill>
              <a:srgbClr val="FFFFFF"/>
            </a:solidFill>
            <a:miter/>
          </a:ln>
          <a:effectLst>
            <a:outerShdw dist="18000" dir="5400000">
              <a:srgbClr val="000000">
                <a:alpha val="40000"/>
              </a:srgbClr>
            </a:outerShdw>
          </a:effectLst>
        </p:spPr>
      </p:pic>
      <p:sp>
        <p:nvSpPr>
          <p:cNvPr id="178" name="CustomShape 3"/>
          <p:cNvSpPr/>
          <p:nvPr/>
        </p:nvSpPr>
        <p:spPr>
          <a:xfrm>
            <a:off x="457200" y="76320"/>
            <a:ext cx="8228520" cy="837000"/>
          </a:xfrm>
          <a:prstGeom prst="rect">
            <a:avLst/>
          </a:prstGeom>
          <a:solidFill>
            <a:srgbClr val="BFBFBF"/>
          </a:solidFill>
          <a:ln w="936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0" strike="noStrike" spc="-1">
                <a:solidFill>
                  <a:srgbClr val="000000"/>
                </a:solidFill>
                <a:latin typeface="Times New Roman"/>
                <a:ea typeface="Times New Roman"/>
              </a:rPr>
              <a:t>REFERENCES</a:t>
            </a:r>
            <a:endParaRPr lang="en-IN" sz="3200" b="0" strike="noStrike" spc="-1">
              <a:latin typeface="Arial"/>
            </a:endParaRPr>
          </a:p>
        </p:txBody>
      </p:sp>
      <p:sp>
        <p:nvSpPr>
          <p:cNvPr id="179" name="CustomShape 4"/>
          <p:cNvSpPr/>
          <p:nvPr/>
        </p:nvSpPr>
        <p:spPr>
          <a:xfrm>
            <a:off x="457200" y="1067040"/>
            <a:ext cx="822852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354960">
              <a:lnSpc>
                <a:spcPct val="80000"/>
              </a:lnSpc>
              <a:buClr>
                <a:srgbClr val="3E3D2D"/>
              </a:buClr>
              <a:buFont typeface="Times New Roman"/>
              <a:buChar char="●"/>
            </a:pPr>
            <a:r>
              <a:rPr lang="en-IN" sz="2000" b="0" strike="noStrike" spc="-1" dirty="0">
                <a:solidFill>
                  <a:srgbClr val="3E3D2D"/>
                </a:solidFill>
                <a:latin typeface="Times New Roman"/>
                <a:ea typeface="Times New Roman"/>
              </a:rPr>
              <a:t>Nikkila, R., Seilonen, I., Koskinen, K. 2010.‘</a:t>
            </a:r>
            <a:r>
              <a:rPr lang="en-IN" sz="2000" b="0" i="1" strike="noStrike" spc="-1" dirty="0">
                <a:solidFill>
                  <a:srgbClr val="3E3D2D"/>
                </a:solidFill>
                <a:latin typeface="Times New Roman"/>
                <a:ea typeface="Times New Roman"/>
              </a:rPr>
              <a:t>Software Architecture for Farm Management</a:t>
            </a:r>
            <a:endParaRPr lang="en-IN" sz="2000" b="0" strike="noStrike" spc="-1" dirty="0">
              <a:latin typeface="Arial"/>
            </a:endParaRPr>
          </a:p>
          <a:p>
            <a:pPr marL="68760" indent="388800">
              <a:lnSpc>
                <a:spcPct val="80000"/>
              </a:lnSpc>
              <a:spcBef>
                <a:spcPts val="337"/>
              </a:spcBef>
            </a:pPr>
            <a:r>
              <a:rPr lang="en-IN" sz="2000" b="0" i="1" strike="noStrike" spc="-1" dirty="0">
                <a:solidFill>
                  <a:srgbClr val="3E3D2D"/>
                </a:solidFill>
                <a:latin typeface="Times New Roman"/>
                <a:ea typeface="Times New Roman"/>
              </a:rPr>
              <a:t>Information Systems in Precision Agriculture.</a:t>
            </a:r>
            <a:r>
              <a:rPr lang="en-IN" sz="2000" b="0" strike="noStrike" spc="-1" dirty="0">
                <a:solidFill>
                  <a:srgbClr val="3E3D2D"/>
                </a:solidFill>
                <a:latin typeface="Times New Roman"/>
                <a:ea typeface="Times New Roman"/>
              </a:rPr>
              <a:t>’’ </a:t>
            </a:r>
            <a:r>
              <a:rPr lang="en-IN" sz="2000" b="0" strike="noStrike" spc="-1" dirty="0" err="1">
                <a:solidFill>
                  <a:srgbClr val="3E3D2D"/>
                </a:solidFill>
                <a:latin typeface="Times New Roman"/>
                <a:ea typeface="Times New Roman"/>
              </a:rPr>
              <a:t>Comput</a:t>
            </a:r>
            <a:r>
              <a:rPr lang="en-IN" sz="2000" b="0" strike="noStrike" spc="-1" dirty="0">
                <a:solidFill>
                  <a:srgbClr val="3E3D2D"/>
                </a:solidFill>
                <a:latin typeface="Times New Roman"/>
                <a:ea typeface="Times New Roman"/>
              </a:rPr>
              <a:t>.</a:t>
            </a:r>
            <a:endParaRPr lang="en-IN" sz="2000" b="0" strike="noStrike" spc="-1" dirty="0">
              <a:latin typeface="Arial"/>
            </a:endParaRPr>
          </a:p>
          <a:p>
            <a:pPr marL="68760" indent="388800">
              <a:lnSpc>
                <a:spcPct val="80000"/>
              </a:lnSpc>
              <a:spcBef>
                <a:spcPts val="337"/>
              </a:spcBef>
            </a:pPr>
            <a:r>
              <a:rPr lang="en-IN" sz="2000" b="0" strike="noStrike" spc="-1" dirty="0">
                <a:solidFill>
                  <a:srgbClr val="3E3D2D"/>
                </a:solidFill>
                <a:latin typeface="Times New Roman"/>
                <a:ea typeface="Times New Roman"/>
              </a:rPr>
              <a:t>Electron. Agric. 70 (2), 328-336.</a:t>
            </a:r>
            <a:endParaRPr lang="en-IN" sz="2000" b="0" strike="noStrike" spc="-1" dirty="0">
              <a:latin typeface="Arial"/>
            </a:endParaRPr>
          </a:p>
          <a:p>
            <a:pPr marL="68760" indent="388800">
              <a:lnSpc>
                <a:spcPct val="80000"/>
              </a:lnSpc>
              <a:spcBef>
                <a:spcPts val="337"/>
              </a:spcBef>
            </a:pPr>
            <a:endParaRPr lang="en-IN" sz="2000" b="0" strike="noStrike" spc="-1" dirty="0">
              <a:latin typeface="Arial"/>
            </a:endParaRPr>
          </a:p>
          <a:p>
            <a:pPr marL="457200" indent="-354960">
              <a:lnSpc>
                <a:spcPct val="80000"/>
              </a:lnSpc>
              <a:spcBef>
                <a:spcPts val="337"/>
              </a:spcBef>
              <a:buClr>
                <a:srgbClr val="3E3D2D"/>
              </a:buClr>
              <a:buFont typeface="Times New Roman"/>
              <a:buChar char="●"/>
            </a:pPr>
            <a:r>
              <a:rPr lang="en-IN" sz="2000" b="0" strike="noStrike" spc="-1" dirty="0">
                <a:solidFill>
                  <a:srgbClr val="3E3D2D"/>
                </a:solidFill>
                <a:latin typeface="Times New Roman"/>
                <a:ea typeface="Times New Roman"/>
              </a:rPr>
              <a:t>J.Syed Ali 1 , K.Sivaraman 2 , P.Venkatesh 3 , </a:t>
            </a:r>
            <a:r>
              <a:rPr lang="en-IN" sz="2000" b="0" strike="noStrike" spc="-1" dirty="0" err="1">
                <a:solidFill>
                  <a:srgbClr val="3E3D2D"/>
                </a:solidFill>
                <a:latin typeface="Times New Roman"/>
                <a:ea typeface="Times New Roman"/>
              </a:rPr>
              <a:t>M.Vignesh</a:t>
            </a:r>
            <a:r>
              <a:rPr lang="en-IN" sz="2000" b="0" strike="noStrike" spc="-1" dirty="0">
                <a:solidFill>
                  <a:srgbClr val="3E3D2D"/>
                </a:solidFill>
                <a:latin typeface="Times New Roman"/>
                <a:ea typeface="Times New Roman"/>
              </a:rPr>
              <a:t> 4 , </a:t>
            </a:r>
            <a:r>
              <a:rPr lang="en-IN" sz="2000" b="0" strike="noStrike" spc="-1" dirty="0" err="1">
                <a:solidFill>
                  <a:srgbClr val="3E3D2D"/>
                </a:solidFill>
                <a:latin typeface="Times New Roman"/>
                <a:ea typeface="Times New Roman"/>
              </a:rPr>
              <a:t>M.Prathik</a:t>
            </a:r>
            <a:r>
              <a:rPr lang="en-IN" sz="2000" b="0" strike="noStrike" spc="-1" dirty="0">
                <a:solidFill>
                  <a:srgbClr val="3E3D2D"/>
                </a:solidFill>
                <a:latin typeface="Times New Roman"/>
                <a:ea typeface="Times New Roman"/>
              </a:rPr>
              <a:t> 5 “ Animal Sensing Using Smart Sensors and       Intimation over Wireless </a:t>
            </a:r>
            <a:r>
              <a:rPr lang="en-IN" sz="2000" b="0" strike="noStrike" spc="-1" dirty="0" err="1">
                <a:solidFill>
                  <a:srgbClr val="3E3D2D"/>
                </a:solidFill>
                <a:latin typeface="Times New Roman"/>
                <a:ea typeface="Times New Roman"/>
              </a:rPr>
              <a:t>Gears”,A</a:t>
            </a:r>
            <a:r>
              <a:rPr lang="en-IN" sz="2000" b="0" strike="noStrike" spc="-1" dirty="0">
                <a:solidFill>
                  <a:srgbClr val="3E3D2D"/>
                </a:solidFill>
                <a:latin typeface="Times New Roman"/>
                <a:ea typeface="Times New Roman"/>
              </a:rPr>
              <a:t> High Impact </a:t>
            </a:r>
            <a:r>
              <a:rPr lang="en-IN" sz="2000" b="0" strike="noStrike" spc="-1" dirty="0" err="1">
                <a:solidFill>
                  <a:srgbClr val="3E3D2D"/>
                </a:solidFill>
                <a:latin typeface="Times New Roman"/>
                <a:ea typeface="Times New Roman"/>
              </a:rPr>
              <a:t>Factor,Peer</a:t>
            </a:r>
            <a:r>
              <a:rPr lang="en-IN" sz="2000" b="0" strike="noStrike" spc="-1" dirty="0">
                <a:solidFill>
                  <a:srgbClr val="3E3D2D"/>
                </a:solidFill>
                <a:latin typeface="Times New Roman"/>
                <a:ea typeface="Times New Roman"/>
              </a:rPr>
              <a:t> Reviewed Journal Vol. 6, Issue 3, March 2018.</a:t>
            </a:r>
            <a:endParaRPr lang="en-IN" sz="2000" b="0" strike="noStrike" spc="-1" dirty="0">
              <a:latin typeface="Arial"/>
            </a:endParaRPr>
          </a:p>
          <a:p>
            <a:pPr>
              <a:lnSpc>
                <a:spcPct val="80000"/>
              </a:lnSpc>
              <a:spcBef>
                <a:spcPts val="337"/>
              </a:spcBef>
            </a:pPr>
            <a:endParaRPr lang="en-IN" sz="2000" b="0" strike="noStrike" spc="-1" dirty="0">
              <a:latin typeface="Arial"/>
            </a:endParaRPr>
          </a:p>
          <a:p>
            <a:pPr marL="457200" indent="-354960">
              <a:lnSpc>
                <a:spcPct val="80000"/>
              </a:lnSpc>
              <a:spcBef>
                <a:spcPts val="337"/>
              </a:spcBef>
              <a:buClr>
                <a:srgbClr val="3E3D2D"/>
              </a:buClr>
              <a:buFont typeface="Times New Roman"/>
              <a:buChar char="●"/>
            </a:pPr>
            <a:r>
              <a:rPr lang="en-IN" sz="2000" b="0" strike="noStrike" spc="-1" dirty="0" err="1">
                <a:solidFill>
                  <a:srgbClr val="3E3D2D"/>
                </a:solidFill>
                <a:latin typeface="Times New Roman"/>
                <a:ea typeface="Times New Roman"/>
              </a:rPr>
              <a:t>Vikhram.B</a:t>
            </a:r>
            <a:r>
              <a:rPr lang="en-IN" sz="2000" b="0" strike="noStrike" spc="-1" dirty="0">
                <a:solidFill>
                  <a:srgbClr val="3E3D2D"/>
                </a:solidFill>
                <a:latin typeface="Times New Roman"/>
                <a:ea typeface="Times New Roman"/>
              </a:rPr>
              <a:t> 1 , </a:t>
            </a:r>
            <a:r>
              <a:rPr lang="en-IN" sz="2000" b="0" strike="noStrike" spc="-1" dirty="0" err="1">
                <a:solidFill>
                  <a:srgbClr val="3E3D2D"/>
                </a:solidFill>
                <a:latin typeface="Times New Roman"/>
                <a:ea typeface="Times New Roman"/>
              </a:rPr>
              <a:t>Revathi.B</a:t>
            </a:r>
            <a:r>
              <a:rPr lang="en-IN" sz="2000" b="0" strike="noStrike" spc="-1" dirty="0">
                <a:solidFill>
                  <a:srgbClr val="3E3D2D"/>
                </a:solidFill>
                <a:latin typeface="Times New Roman"/>
                <a:ea typeface="Times New Roman"/>
              </a:rPr>
              <a:t> 2 , </a:t>
            </a:r>
            <a:r>
              <a:rPr lang="en-IN" sz="2000" b="0" strike="noStrike" spc="-1" dirty="0" err="1">
                <a:solidFill>
                  <a:srgbClr val="3E3D2D"/>
                </a:solidFill>
                <a:latin typeface="Times New Roman"/>
                <a:ea typeface="Times New Roman"/>
              </a:rPr>
              <a:t>Shanmugapriya.R</a:t>
            </a:r>
            <a:r>
              <a:rPr lang="en-IN" sz="2000" b="0" strike="noStrike" spc="-1" dirty="0">
                <a:solidFill>
                  <a:srgbClr val="3E3D2D"/>
                </a:solidFill>
                <a:latin typeface="Times New Roman"/>
                <a:ea typeface="Times New Roman"/>
              </a:rPr>
              <a:t> 3 , </a:t>
            </a:r>
            <a:r>
              <a:rPr lang="en-IN" sz="2000" b="0" strike="noStrike" spc="-1" dirty="0" err="1">
                <a:solidFill>
                  <a:srgbClr val="3E3D2D"/>
                </a:solidFill>
                <a:latin typeface="Times New Roman"/>
                <a:ea typeface="Times New Roman"/>
              </a:rPr>
              <a:t>Sowmiya.S</a:t>
            </a:r>
            <a:r>
              <a:rPr lang="en-IN" sz="2000" b="0" strike="noStrike" spc="-1" dirty="0">
                <a:solidFill>
                  <a:srgbClr val="3E3D2D"/>
                </a:solidFill>
                <a:latin typeface="Times New Roman"/>
                <a:ea typeface="Times New Roman"/>
              </a:rPr>
              <a:t> 4 , </a:t>
            </a:r>
            <a:r>
              <a:rPr lang="en-IN" sz="2000" b="0" strike="noStrike" spc="-1" dirty="0" err="1">
                <a:solidFill>
                  <a:srgbClr val="3E3D2D"/>
                </a:solidFill>
                <a:latin typeface="Times New Roman"/>
                <a:ea typeface="Times New Roman"/>
              </a:rPr>
              <a:t>Pragadeeswaran.G</a:t>
            </a:r>
            <a:r>
              <a:rPr lang="en-IN" sz="2000" b="0" strike="noStrike" spc="-1" dirty="0">
                <a:solidFill>
                  <a:srgbClr val="3E3D2D"/>
                </a:solidFill>
                <a:latin typeface="Times New Roman"/>
                <a:ea typeface="Times New Roman"/>
              </a:rPr>
              <a:t> 5 “ Animal Detection System in Farm Areas” International Journal of Advanced Research in Computer and Communication Engineering.</a:t>
            </a:r>
            <a:endParaRPr lang="en-IN" sz="2000" b="0" strike="noStrike" spc="-1" dirty="0">
              <a:latin typeface="Arial"/>
            </a:endParaRPr>
          </a:p>
          <a:p>
            <a:pPr marL="457200">
              <a:lnSpc>
                <a:spcPct val="80000"/>
              </a:lnSpc>
              <a:spcBef>
                <a:spcPts val="337"/>
              </a:spcBef>
            </a:pPr>
            <a:r>
              <a:rPr lang="en-IN" sz="2000" b="0" strike="noStrike" spc="-1" dirty="0">
                <a:solidFill>
                  <a:srgbClr val="3E3D2D"/>
                </a:solidFill>
                <a:latin typeface="Times New Roman"/>
                <a:ea typeface="Times New Roman"/>
              </a:rPr>
              <a:t> ISO 3297:2007 Certified Vol. 6, Issue 3, March 2017</a:t>
            </a:r>
            <a:r>
              <a:rPr lang="en-IN" sz="2000" b="0" strike="noStrike" spc="-1" dirty="0" smtClean="0">
                <a:solidFill>
                  <a:srgbClr val="3E3D2D"/>
                </a:solidFill>
                <a:latin typeface="Times New Roman"/>
                <a:ea typeface="Times New Roman"/>
              </a:rPr>
              <a:t>.</a:t>
            </a:r>
            <a:r>
              <a:rPr lang="en-US" sz="2000" dirty="0" smtClean="0"/>
              <a:t> </a:t>
            </a:r>
          </a:p>
          <a:p>
            <a:endParaRPr lang="en-IN" sz="2000" b="0" strike="noStrike" spc="-1" dirty="0">
              <a:latin typeface="Arial"/>
            </a:endParaRPr>
          </a:p>
        </p:txBody>
      </p:sp>
      <p:sp>
        <p:nvSpPr>
          <p:cNvPr id="180" name="CustomShape 5"/>
          <p:cNvSpPr/>
          <p:nvPr/>
        </p:nvSpPr>
        <p:spPr>
          <a:xfrm>
            <a:off x="6553080" y="6245280"/>
            <a:ext cx="2132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554C2157-7AD8-468D-829B-1A1085680C03}" type="slidenum">
              <a:rPr lang="en-IN" sz="1400" b="0" strike="noStrike" spc="-1">
                <a:solidFill>
                  <a:srgbClr val="000000"/>
                </a:solidFill>
                <a:latin typeface="Arial"/>
                <a:ea typeface="Arial"/>
              </a:rPr>
              <a:pPr algn="r">
                <a:lnSpc>
                  <a:spcPct val="100000"/>
                </a:lnSpc>
              </a:pPr>
              <a:t>17</a:t>
            </a:fld>
            <a:endParaRPr lang="en-IN" sz="1400" b="0" strike="noStrike" spc="-1" dirty="0">
              <a:latin typeface="Arial"/>
            </a:endParaRPr>
          </a:p>
        </p:txBody>
      </p:sp>
    </p:spTree>
  </p:cSld>
  <p:clrMapOvr>
    <a:masterClrMapping/>
  </p:clrMapOvr>
  <p:transition>
    <p:wipe dir="d"/>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3"/>
          <p:cNvSpPr>
            <a:spLocks noGrp="1"/>
          </p:cNvSpPr>
          <p:nvPr>
            <p:ph type="title"/>
          </p:nvPr>
        </p:nvSpPr>
        <p:spPr>
          <a:prstGeom prst="rect">
            <a:avLst/>
          </a:prstGeom>
          <a:solidFill>
            <a:srgbClr val="BFBFBF"/>
          </a:solidFill>
          <a:ln w="936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0" strike="noStrike" spc="-1">
                <a:solidFill>
                  <a:srgbClr val="000000"/>
                </a:solidFill>
                <a:latin typeface="Times New Roman"/>
                <a:ea typeface="Times New Roman"/>
              </a:rPr>
              <a:t>REFERENCES</a:t>
            </a:r>
            <a:endParaRPr lang="en-IN" sz="3200" b="0" strike="noStrike" spc="-1">
              <a:latin typeface="Arial"/>
            </a:endParaRPr>
          </a:p>
        </p:txBody>
      </p:sp>
      <p:pic>
        <p:nvPicPr>
          <p:cNvPr id="7" name="Google Shape;229;p37"/>
          <p:cNvPicPr/>
          <p:nvPr/>
        </p:nvPicPr>
        <p:blipFill>
          <a:blip r:embed="rId2"/>
          <a:stretch/>
        </p:blipFill>
        <p:spPr>
          <a:xfrm>
            <a:off x="76320" y="5943600"/>
            <a:ext cx="837000" cy="837000"/>
          </a:xfrm>
          <a:prstGeom prst="rect">
            <a:avLst/>
          </a:prstGeom>
          <a:ln w="88920">
            <a:solidFill>
              <a:srgbClr val="FFFFFF"/>
            </a:solidFill>
            <a:miter/>
          </a:ln>
          <a:effectLst>
            <a:outerShdw dist="18000" dir="5400000">
              <a:srgbClr val="000000">
                <a:alpha val="40000"/>
              </a:srgbClr>
            </a:outerShdw>
          </a:effectLst>
        </p:spPr>
      </p:pic>
      <p:sp>
        <p:nvSpPr>
          <p:cNvPr id="10" name="TextBox 9"/>
          <p:cNvSpPr txBox="1"/>
          <p:nvPr/>
        </p:nvSpPr>
        <p:spPr>
          <a:xfrm>
            <a:off x="1969477" y="5964702"/>
            <a:ext cx="5233181" cy="830997"/>
          </a:xfrm>
          <a:prstGeom prst="rect">
            <a:avLst/>
          </a:prstGeom>
          <a:noFill/>
        </p:spPr>
        <p:txBody>
          <a:bodyPr wrap="square" rtlCol="0">
            <a:spAutoFit/>
          </a:bodyPr>
          <a:lstStyle/>
          <a:p>
            <a:pPr algn="ctr">
              <a:lnSpc>
                <a:spcPct val="100000"/>
              </a:lnSpc>
            </a:pPr>
            <a:r>
              <a:rPr lang="en-IN" sz="1400" spc="-1" dirty="0" smtClean="0">
                <a:solidFill>
                  <a:srgbClr val="000000"/>
                </a:solidFill>
                <a:latin typeface="Times New Roman"/>
                <a:ea typeface="Times New Roman"/>
              </a:rPr>
              <a:t>Bansilal Ramnath Agarwal Charitable Trust’s</a:t>
            </a:r>
            <a:endParaRPr lang="en-IN" sz="1400" spc="-1" dirty="0" smtClean="0"/>
          </a:p>
          <a:p>
            <a:pPr algn="ctr">
              <a:lnSpc>
                <a:spcPct val="100000"/>
              </a:lnSpc>
            </a:pPr>
            <a:r>
              <a:rPr lang="en-IN" spc="-1" dirty="0" smtClean="0">
                <a:solidFill>
                  <a:srgbClr val="000000"/>
                </a:solidFill>
                <a:latin typeface="Times New Roman"/>
                <a:ea typeface="Times New Roman"/>
              </a:rPr>
              <a:t>Vishwakarma Institute of Information Technology</a:t>
            </a:r>
            <a:endParaRPr lang="en-IN" spc="-1" dirty="0" smtClean="0"/>
          </a:p>
          <a:p>
            <a:pPr algn="ctr">
              <a:lnSpc>
                <a:spcPct val="100000"/>
              </a:lnSpc>
            </a:pPr>
            <a:r>
              <a:rPr lang="en-IN" sz="1600" spc="-1" dirty="0" smtClean="0">
                <a:solidFill>
                  <a:srgbClr val="000000"/>
                </a:solidFill>
                <a:latin typeface="Times New Roman"/>
                <a:ea typeface="Times New Roman"/>
              </a:rPr>
              <a:t>Department of Electronics &amp; Telecommunication</a:t>
            </a:r>
            <a:endParaRPr lang="en-US" dirty="0"/>
          </a:p>
        </p:txBody>
      </p:sp>
      <p:sp>
        <p:nvSpPr>
          <p:cNvPr id="11" name="TextBox 10"/>
          <p:cNvSpPr txBox="1"/>
          <p:nvPr/>
        </p:nvSpPr>
        <p:spPr>
          <a:xfrm>
            <a:off x="7765366" y="6246056"/>
            <a:ext cx="1378634" cy="307777"/>
          </a:xfrm>
          <a:prstGeom prst="rect">
            <a:avLst/>
          </a:prstGeom>
          <a:noFill/>
        </p:spPr>
        <p:txBody>
          <a:bodyPr wrap="square" rtlCol="0">
            <a:spAutoFit/>
          </a:bodyPr>
          <a:lstStyle/>
          <a:p>
            <a:r>
              <a:rPr lang="en-IN" sz="1400" dirty="0" smtClean="0"/>
              <a:t>16</a:t>
            </a:r>
            <a:endParaRPr lang="en-US" sz="1400" dirty="0"/>
          </a:p>
        </p:txBody>
      </p:sp>
      <p:sp>
        <p:nvSpPr>
          <p:cNvPr id="12" name="TextBox 11"/>
          <p:cNvSpPr txBox="1"/>
          <p:nvPr/>
        </p:nvSpPr>
        <p:spPr>
          <a:xfrm>
            <a:off x="478302" y="1505243"/>
            <a:ext cx="8412480" cy="4955203"/>
          </a:xfrm>
          <a:prstGeom prst="rect">
            <a:avLst/>
          </a:prstGeom>
          <a:noFill/>
        </p:spPr>
        <p:txBody>
          <a:bodyPr wrap="square" rtlCol="0">
            <a:spAutoFit/>
          </a:bodyPr>
          <a:lstStyle/>
          <a:p>
            <a:pPr>
              <a:buFont typeface="Arial" pitchFamily="34" charset="0"/>
              <a:buChar char="•"/>
            </a:pPr>
            <a:r>
              <a:rPr lang="en-US" sz="2000" dirty="0" smtClean="0">
                <a:latin typeface="Times New Roman" pitchFamily="18" charset="0"/>
                <a:cs typeface="Times New Roman" pitchFamily="18" charset="0"/>
              </a:rPr>
              <a:t>Dr</a:t>
            </a:r>
            <a:r>
              <a:rPr lang="en-US" sz="2000" dirty="0" smtClean="0">
                <a:latin typeface="Times New Roman" pitchFamily="18" charset="0"/>
                <a:cs typeface="Times New Roman" pitchFamily="18" charset="0"/>
              </a:rPr>
              <a:t>. Wilson, "ELECTRIC FENCE," Handbook of Texas, Project report published by the Texas State Historical Association. August 4, 2011</a:t>
            </a:r>
          </a:p>
          <a:p>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a:t>
            </a:r>
            <a:r>
              <a:rPr lang="en-US" sz="2000" dirty="0" smtClean="0">
                <a:latin typeface="Times New Roman" pitchFamily="18" charset="0"/>
                <a:cs typeface="Times New Roman" pitchFamily="18" charset="0"/>
              </a:rPr>
              <a:t>. Day and R. Mac Gibbon, “Multiple-Species Exclusion Fencing and Technology for Mainland Sites.”, Project Report published by National Wildlife Research Centre, 2007.</a:t>
            </a:r>
          </a:p>
          <a:p>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R</a:t>
            </a:r>
            <a:r>
              <a:rPr lang="en-US" sz="2000" dirty="0" smtClean="0">
                <a:latin typeface="Times New Roman" pitchFamily="18" charset="0"/>
                <a:cs typeface="Times New Roman" pitchFamily="18" charset="0"/>
              </a:rPr>
              <a:t>. Padula and W. Head, “Fencing System” Project Report</a:t>
            </a:r>
          </a:p>
          <a:p>
            <a:r>
              <a:rPr lang="en-US" sz="2000" dirty="0" smtClean="0">
                <a:latin typeface="Times New Roman" pitchFamily="18" charset="0"/>
                <a:cs typeface="Times New Roman" pitchFamily="18" charset="0"/>
              </a:rPr>
              <a:t>     Published </a:t>
            </a:r>
            <a:r>
              <a:rPr lang="en-US" sz="2000" dirty="0" smtClean="0">
                <a:latin typeface="Times New Roman" pitchFamily="18" charset="0"/>
                <a:cs typeface="Times New Roman" pitchFamily="18" charset="0"/>
              </a:rPr>
              <a:t>by University of Minnesota, 2003.</a:t>
            </a:r>
          </a:p>
          <a:p>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Astif bherani, Gauravkumar N. raut, pawan D. kale “smart design of microcontroller monitoring system for agriculture,” international conference on circuit, power and computing technologies,IEEE 2014.</a:t>
            </a:r>
          </a:p>
          <a:p>
            <a:endParaRPr lang="en-US" sz="2000" dirty="0" smtClean="0">
              <a:latin typeface="Times New Roman" pitchFamily="18" charset="0"/>
              <a:cs typeface="Times New Roman" pitchFamily="18" charset="0"/>
            </a:endParaRPr>
          </a:p>
          <a:p>
            <a:endParaRPr lang="en-US" dirty="0" smtClean="0"/>
          </a:p>
          <a:p>
            <a:endParaRPr lang="en-US" dirty="0"/>
          </a:p>
        </p:txBody>
      </p:sp>
      <p:sp>
        <p:nvSpPr>
          <p:cNvPr id="13" name="CustomShape 2"/>
          <p:cNvSpPr/>
          <p:nvPr/>
        </p:nvSpPr>
        <p:spPr>
          <a:xfrm flipV="1">
            <a:off x="1080" y="5787805"/>
            <a:ext cx="9142920" cy="45719"/>
          </a:xfrm>
          <a:prstGeom prst="rect">
            <a:avLst/>
          </a:prstGeom>
          <a:solidFill>
            <a:srgbClr val="003366"/>
          </a:solidFill>
          <a:ln w="9360">
            <a:solidFill>
              <a:srgbClr val="003366"/>
            </a:solidFill>
            <a:miter/>
          </a:ln>
        </p:spPr>
        <p:style>
          <a:lnRef idx="0">
            <a:scrgbClr r="0" g="0" b="0"/>
          </a:lnRef>
          <a:fillRef idx="0">
            <a:scrgbClr r="0" g="0" b="0"/>
          </a:fillRef>
          <a:effectRef idx="0">
            <a:scrgbClr r="0" g="0" b="0"/>
          </a:effectRef>
          <a:fontRef idx="minor"/>
        </p:style>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914400" y="5943600"/>
            <a:ext cx="7693560" cy="82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400" b="0" strike="noStrike" spc="-1" dirty="0">
                <a:solidFill>
                  <a:srgbClr val="000000"/>
                </a:solidFill>
                <a:latin typeface="Times New Roman"/>
                <a:ea typeface="Times New Roman"/>
              </a:rPr>
              <a:t>Bansilal Ramnath Agarwal Charitable Trust’s</a:t>
            </a:r>
            <a:endParaRPr lang="en-IN" sz="1400" b="0" strike="noStrike" spc="-1" dirty="0">
              <a:latin typeface="Arial"/>
            </a:endParaRPr>
          </a:p>
          <a:p>
            <a:pPr algn="ctr">
              <a:lnSpc>
                <a:spcPct val="100000"/>
              </a:lnSpc>
            </a:pPr>
            <a:r>
              <a:rPr lang="en-IN" sz="1800" b="0" strike="noStrike" spc="-1" dirty="0">
                <a:solidFill>
                  <a:srgbClr val="000000"/>
                </a:solidFill>
                <a:latin typeface="Times New Roman"/>
                <a:ea typeface="Times New Roman"/>
              </a:rPr>
              <a:t>Vishwakarma Institute of Information Technology</a:t>
            </a:r>
            <a:endParaRPr lang="en-IN" sz="1800" b="0" strike="noStrike" spc="-1" dirty="0">
              <a:latin typeface="Arial"/>
            </a:endParaRPr>
          </a:p>
          <a:p>
            <a:pPr algn="ctr">
              <a:lnSpc>
                <a:spcPct val="100000"/>
              </a:lnSpc>
            </a:pPr>
            <a:r>
              <a:rPr lang="en-IN" sz="1600" b="0" strike="noStrike" spc="-1" dirty="0">
                <a:solidFill>
                  <a:srgbClr val="000000"/>
                </a:solidFill>
                <a:latin typeface="Times New Roman"/>
                <a:ea typeface="Times New Roman"/>
              </a:rPr>
              <a:t>Department of Electronics &amp; Telecommunication</a:t>
            </a:r>
            <a:endParaRPr lang="en-IN" sz="1600" b="0" strike="noStrike" spc="-1" dirty="0">
              <a:latin typeface="Arial"/>
            </a:endParaRPr>
          </a:p>
        </p:txBody>
      </p:sp>
      <p:sp>
        <p:nvSpPr>
          <p:cNvPr id="91" name="CustomShape 2"/>
          <p:cNvSpPr/>
          <p:nvPr/>
        </p:nvSpPr>
        <p:spPr>
          <a:xfrm flipV="1">
            <a:off x="0" y="5745601"/>
            <a:ext cx="9142920" cy="45719"/>
          </a:xfrm>
          <a:prstGeom prst="rect">
            <a:avLst/>
          </a:prstGeom>
          <a:solidFill>
            <a:srgbClr val="003366"/>
          </a:solidFill>
          <a:ln w="9360">
            <a:solidFill>
              <a:srgbClr val="003366"/>
            </a:solidFill>
            <a:miter/>
          </a:ln>
        </p:spPr>
        <p:style>
          <a:lnRef idx="0">
            <a:scrgbClr r="0" g="0" b="0"/>
          </a:lnRef>
          <a:fillRef idx="0">
            <a:scrgbClr r="0" g="0" b="0"/>
          </a:fillRef>
          <a:effectRef idx="0">
            <a:scrgbClr r="0" g="0" b="0"/>
          </a:effectRef>
          <a:fontRef idx="minor"/>
        </p:style>
      </p:sp>
      <p:pic>
        <p:nvPicPr>
          <p:cNvPr id="92" name="Google Shape;136;p28"/>
          <p:cNvPicPr/>
          <p:nvPr/>
        </p:nvPicPr>
        <p:blipFill>
          <a:blip r:embed="rId2"/>
          <a:stretch/>
        </p:blipFill>
        <p:spPr>
          <a:xfrm>
            <a:off x="76320" y="5943600"/>
            <a:ext cx="837000" cy="837000"/>
          </a:xfrm>
          <a:prstGeom prst="rect">
            <a:avLst/>
          </a:prstGeom>
          <a:ln w="88920">
            <a:solidFill>
              <a:srgbClr val="FFFFFF"/>
            </a:solidFill>
            <a:miter/>
          </a:ln>
          <a:effectLst>
            <a:outerShdw dist="18000" dir="5400000">
              <a:srgbClr val="000000">
                <a:alpha val="40000"/>
              </a:srgbClr>
            </a:outerShdw>
          </a:effectLst>
        </p:spPr>
      </p:pic>
      <p:sp>
        <p:nvSpPr>
          <p:cNvPr id="93" name="CustomShape 3"/>
          <p:cNvSpPr/>
          <p:nvPr/>
        </p:nvSpPr>
        <p:spPr>
          <a:xfrm>
            <a:off x="457200" y="76320"/>
            <a:ext cx="8228520" cy="837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0" strike="noStrike" spc="-1">
                <a:solidFill>
                  <a:srgbClr val="000000"/>
                </a:solidFill>
                <a:latin typeface="Times New Roman"/>
                <a:ea typeface="Times New Roman"/>
              </a:rPr>
              <a:t>  OUTLINE</a:t>
            </a:r>
            <a:endParaRPr lang="en-IN" sz="3200" b="0" strike="noStrike" spc="-1">
              <a:latin typeface="Arial"/>
            </a:endParaRPr>
          </a:p>
        </p:txBody>
      </p:sp>
      <p:sp>
        <p:nvSpPr>
          <p:cNvPr id="94" name="CustomShape 4"/>
          <p:cNvSpPr/>
          <p:nvPr/>
        </p:nvSpPr>
        <p:spPr>
          <a:xfrm>
            <a:off x="457200" y="1066680"/>
            <a:ext cx="822852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buClr>
                <a:srgbClr val="000000"/>
              </a:buClr>
              <a:buFont typeface="StarSymbol"/>
              <a:buAutoNum type="arabicPeriod"/>
            </a:pPr>
            <a:r>
              <a:rPr lang="en-IN" sz="2100" b="0" strike="noStrike" spc="-1">
                <a:solidFill>
                  <a:srgbClr val="000000"/>
                </a:solidFill>
                <a:latin typeface="Times New Roman"/>
                <a:ea typeface="Times New Roman"/>
              </a:rPr>
              <a:t>INTRODUCTION</a:t>
            </a:r>
            <a:endParaRPr lang="en-IN" sz="2100" b="0" strike="noStrike" spc="-1">
              <a:latin typeface="Arial"/>
            </a:endParaRPr>
          </a:p>
          <a:p>
            <a:pPr marL="457200" indent="-456120">
              <a:lnSpc>
                <a:spcPct val="100000"/>
              </a:lnSpc>
              <a:spcBef>
                <a:spcPts val="420"/>
              </a:spcBef>
              <a:buClr>
                <a:srgbClr val="000000"/>
              </a:buClr>
              <a:buFont typeface="StarSymbol"/>
              <a:buAutoNum type="arabicPeriod"/>
            </a:pPr>
            <a:r>
              <a:rPr lang="en-IN" sz="2100" b="0" strike="noStrike" spc="-1">
                <a:solidFill>
                  <a:srgbClr val="000000"/>
                </a:solidFill>
                <a:latin typeface="Times New Roman"/>
                <a:ea typeface="Times New Roman"/>
              </a:rPr>
              <a:t>LITERATURE SURVEY</a:t>
            </a:r>
            <a:endParaRPr lang="en-IN" sz="2100" b="0" strike="noStrike" spc="-1">
              <a:latin typeface="Arial"/>
            </a:endParaRPr>
          </a:p>
          <a:p>
            <a:pPr marL="457200" indent="-456120">
              <a:lnSpc>
                <a:spcPct val="100000"/>
              </a:lnSpc>
              <a:spcBef>
                <a:spcPts val="420"/>
              </a:spcBef>
              <a:buClr>
                <a:srgbClr val="000000"/>
              </a:buClr>
              <a:buFont typeface="StarSymbol"/>
              <a:buAutoNum type="arabicPeriod"/>
            </a:pPr>
            <a:r>
              <a:rPr lang="en-IN" sz="2100" b="0" strike="noStrike" spc="-1">
                <a:solidFill>
                  <a:srgbClr val="000000"/>
                </a:solidFill>
                <a:latin typeface="Times New Roman"/>
                <a:ea typeface="Times New Roman"/>
              </a:rPr>
              <a:t>OBJECTIVES</a:t>
            </a:r>
            <a:endParaRPr lang="en-IN" sz="2100" b="0" strike="noStrike" spc="-1">
              <a:latin typeface="Arial"/>
            </a:endParaRPr>
          </a:p>
          <a:p>
            <a:pPr marL="457200" indent="-456120">
              <a:lnSpc>
                <a:spcPct val="100000"/>
              </a:lnSpc>
              <a:spcBef>
                <a:spcPts val="420"/>
              </a:spcBef>
              <a:buClr>
                <a:srgbClr val="000000"/>
              </a:buClr>
              <a:buFont typeface="StarSymbol"/>
              <a:buAutoNum type="arabicPeriod"/>
            </a:pPr>
            <a:r>
              <a:rPr lang="en-IN" sz="2100" b="0" strike="noStrike" spc="-1">
                <a:solidFill>
                  <a:srgbClr val="000000"/>
                </a:solidFill>
                <a:latin typeface="Times New Roman"/>
                <a:ea typeface="Times New Roman"/>
              </a:rPr>
              <a:t>MOTIVATION</a:t>
            </a:r>
            <a:endParaRPr lang="en-IN" sz="2100" b="0" strike="noStrike" spc="-1">
              <a:latin typeface="Arial"/>
            </a:endParaRPr>
          </a:p>
          <a:p>
            <a:pPr marL="457200" indent="-456120">
              <a:lnSpc>
                <a:spcPct val="100000"/>
              </a:lnSpc>
              <a:spcBef>
                <a:spcPts val="420"/>
              </a:spcBef>
              <a:buClr>
                <a:srgbClr val="000000"/>
              </a:buClr>
              <a:buFont typeface="StarSymbol"/>
              <a:buAutoNum type="arabicPeriod"/>
            </a:pPr>
            <a:r>
              <a:rPr lang="en-IN" sz="2100" b="0" strike="noStrike" spc="-1">
                <a:solidFill>
                  <a:srgbClr val="000000"/>
                </a:solidFill>
                <a:latin typeface="Times New Roman"/>
                <a:ea typeface="Times New Roman"/>
              </a:rPr>
              <a:t>SYSTEM OVERVIEW</a:t>
            </a:r>
            <a:endParaRPr lang="en-IN" sz="2100" b="0" strike="noStrike" spc="-1">
              <a:latin typeface="Arial"/>
            </a:endParaRPr>
          </a:p>
          <a:p>
            <a:pPr marL="457200" indent="-456120">
              <a:lnSpc>
                <a:spcPct val="100000"/>
              </a:lnSpc>
              <a:spcBef>
                <a:spcPts val="420"/>
              </a:spcBef>
              <a:buClr>
                <a:srgbClr val="000000"/>
              </a:buClr>
              <a:buFont typeface="StarSymbol"/>
              <a:buAutoNum type="arabicPeriod"/>
            </a:pPr>
            <a:r>
              <a:rPr lang="en-IN" sz="2100" b="0" strike="noStrike" spc="-1">
                <a:solidFill>
                  <a:srgbClr val="000000"/>
                </a:solidFill>
                <a:latin typeface="Times New Roman"/>
                <a:ea typeface="Times New Roman"/>
              </a:rPr>
              <a:t>METHODOLOGY</a:t>
            </a:r>
            <a:endParaRPr lang="en-IN" sz="2100" b="0" strike="noStrike" spc="-1">
              <a:latin typeface="Arial"/>
            </a:endParaRPr>
          </a:p>
          <a:p>
            <a:pPr marL="457200" indent="-456120">
              <a:lnSpc>
                <a:spcPct val="100000"/>
              </a:lnSpc>
              <a:spcBef>
                <a:spcPts val="420"/>
              </a:spcBef>
              <a:buClr>
                <a:srgbClr val="000000"/>
              </a:buClr>
              <a:buFont typeface="StarSymbol"/>
              <a:buAutoNum type="arabicPeriod"/>
            </a:pPr>
            <a:r>
              <a:rPr lang="en-IN" sz="2100" b="0" strike="noStrike" spc="-1">
                <a:solidFill>
                  <a:srgbClr val="000000"/>
                </a:solidFill>
                <a:latin typeface="Times New Roman"/>
                <a:ea typeface="Times New Roman"/>
              </a:rPr>
              <a:t>HARDWARE  AND SOFTWARE SPECIFICATION</a:t>
            </a:r>
            <a:endParaRPr lang="en-IN" sz="2100" b="0" strike="noStrike" spc="-1">
              <a:latin typeface="Arial"/>
            </a:endParaRPr>
          </a:p>
          <a:p>
            <a:pPr marL="457200" indent="-456120">
              <a:lnSpc>
                <a:spcPct val="100000"/>
              </a:lnSpc>
              <a:spcBef>
                <a:spcPts val="420"/>
              </a:spcBef>
              <a:buClr>
                <a:srgbClr val="000000"/>
              </a:buClr>
              <a:buFont typeface="StarSymbol"/>
              <a:buAutoNum type="arabicPeriod"/>
            </a:pPr>
            <a:r>
              <a:rPr lang="en-IN" sz="2100" b="0" strike="noStrike" spc="-1">
                <a:solidFill>
                  <a:srgbClr val="000000"/>
                </a:solidFill>
                <a:latin typeface="Times New Roman"/>
                <a:ea typeface="Times New Roman"/>
              </a:rPr>
              <a:t>APPLICATIONS</a:t>
            </a:r>
            <a:endParaRPr lang="en-IN" sz="2100" b="0" strike="noStrike" spc="-1">
              <a:latin typeface="Arial"/>
            </a:endParaRPr>
          </a:p>
          <a:p>
            <a:pPr marL="457200" indent="-456120">
              <a:lnSpc>
                <a:spcPct val="100000"/>
              </a:lnSpc>
              <a:spcBef>
                <a:spcPts val="420"/>
              </a:spcBef>
              <a:buClr>
                <a:srgbClr val="000000"/>
              </a:buClr>
              <a:buFont typeface="StarSymbol"/>
              <a:buAutoNum type="arabicPeriod"/>
            </a:pPr>
            <a:r>
              <a:rPr lang="en-IN" sz="2100" b="0" strike="noStrike" spc="-1">
                <a:solidFill>
                  <a:srgbClr val="000000"/>
                </a:solidFill>
                <a:latin typeface="Times New Roman"/>
                <a:ea typeface="Times New Roman"/>
              </a:rPr>
              <a:t>FUTURE SCOPE</a:t>
            </a:r>
            <a:endParaRPr lang="en-IN" sz="2100" b="0" strike="noStrike" spc="-1">
              <a:latin typeface="Arial"/>
            </a:endParaRPr>
          </a:p>
          <a:p>
            <a:pPr marL="457200">
              <a:lnSpc>
                <a:spcPct val="100000"/>
              </a:lnSpc>
              <a:spcBef>
                <a:spcPts val="420"/>
              </a:spcBef>
            </a:pPr>
            <a:endParaRPr lang="en-IN" sz="2100" b="0" strike="noStrike" spc="-1">
              <a:latin typeface="Arial"/>
            </a:endParaRPr>
          </a:p>
        </p:txBody>
      </p:sp>
      <p:sp>
        <p:nvSpPr>
          <p:cNvPr id="95" name="CustomShape 5"/>
          <p:cNvSpPr/>
          <p:nvPr/>
        </p:nvSpPr>
        <p:spPr>
          <a:xfrm>
            <a:off x="6553080" y="6245280"/>
            <a:ext cx="2132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55EA4B78-666F-4723-93DE-F7A7EBE820DD}" type="slidenum">
              <a:rPr lang="en-IN" sz="1400" b="0" strike="noStrike" spc="-1">
                <a:solidFill>
                  <a:srgbClr val="000000"/>
                </a:solidFill>
                <a:latin typeface="Arial"/>
                <a:ea typeface="Arial"/>
              </a:rPr>
              <a:pPr algn="r">
                <a:lnSpc>
                  <a:spcPct val="100000"/>
                </a:lnSpc>
              </a:pPr>
              <a:t>2</a:t>
            </a:fld>
            <a:endParaRPr lang="en-IN" sz="1400" b="0" strike="noStrike" spc="-1">
              <a:latin typeface="Arial"/>
            </a:endParaRPr>
          </a:p>
        </p:txBody>
      </p:sp>
    </p:spTree>
  </p:cSld>
  <p:clrMapOvr>
    <a:masterClrMapping/>
  </p:clrMapOvr>
  <p:transition>
    <p:wipe dir="d"/>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914400" y="5943600"/>
            <a:ext cx="7693560" cy="82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400" b="0" strike="noStrike" spc="-1" dirty="0">
                <a:solidFill>
                  <a:srgbClr val="000000"/>
                </a:solidFill>
                <a:latin typeface="Times New Roman"/>
                <a:ea typeface="Times New Roman"/>
              </a:rPr>
              <a:t>Bansilal Ramnath Agarwal Charitable Trust’s</a:t>
            </a:r>
            <a:endParaRPr lang="en-IN" sz="1400" b="0" strike="noStrike" spc="-1" dirty="0">
              <a:latin typeface="Arial"/>
            </a:endParaRPr>
          </a:p>
          <a:p>
            <a:pPr algn="ctr">
              <a:lnSpc>
                <a:spcPct val="100000"/>
              </a:lnSpc>
            </a:pPr>
            <a:r>
              <a:rPr lang="en-IN" sz="1800" b="0" strike="noStrike" spc="-1" dirty="0">
                <a:solidFill>
                  <a:srgbClr val="000000"/>
                </a:solidFill>
                <a:latin typeface="Times New Roman"/>
                <a:ea typeface="Times New Roman"/>
              </a:rPr>
              <a:t>Vishwakarma Institute of Information Technology</a:t>
            </a:r>
            <a:endParaRPr lang="en-IN" sz="1800" b="0" strike="noStrike" spc="-1" dirty="0">
              <a:latin typeface="Arial"/>
            </a:endParaRPr>
          </a:p>
          <a:p>
            <a:pPr algn="ctr">
              <a:lnSpc>
                <a:spcPct val="100000"/>
              </a:lnSpc>
            </a:pPr>
            <a:r>
              <a:rPr lang="en-IN" sz="1600" b="0" strike="noStrike" spc="-1" dirty="0">
                <a:solidFill>
                  <a:srgbClr val="000000"/>
                </a:solidFill>
                <a:latin typeface="Times New Roman"/>
                <a:ea typeface="Times New Roman"/>
              </a:rPr>
              <a:t>Department of Electronics &amp; Telecommunication</a:t>
            </a:r>
            <a:endParaRPr lang="en-IN" sz="1600" b="0" strike="noStrike" spc="-1" dirty="0">
              <a:latin typeface="Arial"/>
            </a:endParaRPr>
          </a:p>
        </p:txBody>
      </p:sp>
      <p:sp>
        <p:nvSpPr>
          <p:cNvPr id="103" name="CustomShape 2"/>
          <p:cNvSpPr/>
          <p:nvPr/>
        </p:nvSpPr>
        <p:spPr>
          <a:xfrm>
            <a:off x="0" y="5791320"/>
            <a:ext cx="9142920" cy="45719"/>
          </a:xfrm>
          <a:prstGeom prst="rect">
            <a:avLst/>
          </a:prstGeom>
          <a:solidFill>
            <a:srgbClr val="003366"/>
          </a:solidFill>
          <a:ln w="9360">
            <a:solidFill>
              <a:srgbClr val="003366"/>
            </a:solidFill>
            <a:miter/>
          </a:ln>
        </p:spPr>
        <p:style>
          <a:lnRef idx="0">
            <a:scrgbClr r="0" g="0" b="0"/>
          </a:lnRef>
          <a:fillRef idx="0">
            <a:scrgbClr r="0" g="0" b="0"/>
          </a:fillRef>
          <a:effectRef idx="0">
            <a:scrgbClr r="0" g="0" b="0"/>
          </a:effectRef>
          <a:fontRef idx="minor"/>
        </p:style>
      </p:sp>
      <p:pic>
        <p:nvPicPr>
          <p:cNvPr id="104" name="Google Shape;156;p30"/>
          <p:cNvPicPr/>
          <p:nvPr/>
        </p:nvPicPr>
        <p:blipFill>
          <a:blip r:embed="rId2"/>
          <a:stretch/>
        </p:blipFill>
        <p:spPr>
          <a:xfrm>
            <a:off x="76320" y="5943600"/>
            <a:ext cx="837000" cy="837000"/>
          </a:xfrm>
          <a:prstGeom prst="rect">
            <a:avLst/>
          </a:prstGeom>
          <a:ln w="88920">
            <a:solidFill>
              <a:srgbClr val="FFFFFF"/>
            </a:solidFill>
            <a:miter/>
          </a:ln>
          <a:effectLst>
            <a:outerShdw dist="18000" dir="5400000">
              <a:srgbClr val="000000">
                <a:alpha val="40000"/>
              </a:srgbClr>
            </a:outerShdw>
          </a:effectLst>
        </p:spPr>
      </p:pic>
      <p:sp>
        <p:nvSpPr>
          <p:cNvPr id="105" name="CustomShape 3"/>
          <p:cNvSpPr/>
          <p:nvPr/>
        </p:nvSpPr>
        <p:spPr>
          <a:xfrm>
            <a:off x="457200" y="76320"/>
            <a:ext cx="8228520" cy="837000"/>
          </a:xfrm>
          <a:prstGeom prst="rect">
            <a:avLst/>
          </a:prstGeom>
          <a:solidFill>
            <a:srgbClr val="BFBFBF"/>
          </a:solidFill>
          <a:ln w="936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0" strike="noStrike" spc="-1">
                <a:solidFill>
                  <a:srgbClr val="000000"/>
                </a:solidFill>
                <a:latin typeface="Times New Roman"/>
                <a:ea typeface="Times New Roman"/>
              </a:rPr>
              <a:t>LITERATURE SURVEY</a:t>
            </a:r>
            <a:endParaRPr lang="en-IN" sz="3200" b="0" strike="noStrike" spc="-1">
              <a:latin typeface="Arial"/>
            </a:endParaRPr>
          </a:p>
        </p:txBody>
      </p:sp>
      <p:sp>
        <p:nvSpPr>
          <p:cNvPr id="106" name="CustomShape 4"/>
          <p:cNvSpPr/>
          <p:nvPr/>
        </p:nvSpPr>
        <p:spPr>
          <a:xfrm>
            <a:off x="457200" y="1066680"/>
            <a:ext cx="822852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3280">
              <a:lnSpc>
                <a:spcPct val="100000"/>
              </a:lnSpc>
              <a:buClr>
                <a:srgbClr val="000000"/>
              </a:buClr>
              <a:buFont typeface="Noto Sans Symbols"/>
              <a:buChar char="◆"/>
            </a:pPr>
            <a:r>
              <a:rPr lang="en-IN" sz="2100" b="0" strike="noStrike" spc="-1">
                <a:solidFill>
                  <a:srgbClr val="000000"/>
                </a:solidFill>
                <a:latin typeface="Times New Roman"/>
                <a:ea typeface="Times New Roman"/>
              </a:rPr>
              <a:t>The existing systems for the detection and classification of animal mainly use Thermal imaging cameras, Image processing, Seismic data which are produced by the object in motion and PIR sensors.</a:t>
            </a:r>
            <a:endParaRPr lang="en-IN" sz="2100" b="0" strike="noStrike" spc="-1">
              <a:latin typeface="Arial"/>
            </a:endParaRPr>
          </a:p>
          <a:p>
            <a:pPr marL="432000" indent="-323280">
              <a:lnSpc>
                <a:spcPct val="100000"/>
              </a:lnSpc>
              <a:spcBef>
                <a:spcPts val="420"/>
              </a:spcBef>
              <a:buClr>
                <a:srgbClr val="000000"/>
              </a:buClr>
              <a:buFont typeface="Noto Sans Symbols"/>
              <a:buChar char="◆"/>
            </a:pPr>
            <a:r>
              <a:rPr lang="en-IN" sz="2100" b="0" strike="noStrike" spc="-1">
                <a:solidFill>
                  <a:srgbClr val="000000"/>
                </a:solidFill>
                <a:latin typeface="Times New Roman"/>
                <a:ea typeface="Times New Roman"/>
              </a:rPr>
              <a:t>In the previously proposed systems, for automatic animal detection used computer vision techniques.</a:t>
            </a:r>
            <a:endParaRPr lang="en-IN" sz="2100" b="0" strike="noStrike" spc="-1">
              <a:latin typeface="Arial"/>
            </a:endParaRPr>
          </a:p>
          <a:p>
            <a:pPr marL="432000" indent="-323280">
              <a:lnSpc>
                <a:spcPct val="100000"/>
              </a:lnSpc>
              <a:spcBef>
                <a:spcPts val="420"/>
              </a:spcBef>
              <a:buClr>
                <a:srgbClr val="000000"/>
              </a:buClr>
              <a:buFont typeface="Noto Sans Symbols"/>
              <a:buChar char="◆"/>
            </a:pPr>
            <a:r>
              <a:rPr lang="en-IN" sz="2100" b="0" strike="noStrike" spc="-1">
                <a:solidFill>
                  <a:srgbClr val="000000"/>
                </a:solidFill>
                <a:latin typeface="Times New Roman"/>
                <a:ea typeface="Times New Roman"/>
              </a:rPr>
              <a:t>Israel agricultural development in spite of the land conditions </a:t>
            </a:r>
            <a:endParaRPr lang="en-IN" sz="2100" b="0" strike="noStrike" spc="-1">
              <a:latin typeface="Arial"/>
            </a:endParaRPr>
          </a:p>
          <a:p>
            <a:pPr marL="432000" indent="-263160">
              <a:lnSpc>
                <a:spcPct val="100000"/>
              </a:lnSpc>
              <a:spcBef>
                <a:spcPts val="420"/>
              </a:spcBef>
            </a:pPr>
            <a:endParaRPr lang="en-IN" sz="2100" b="0" strike="noStrike" spc="-1">
              <a:latin typeface="Arial"/>
            </a:endParaRPr>
          </a:p>
          <a:p>
            <a:pPr marL="432000" indent="-263160">
              <a:lnSpc>
                <a:spcPct val="100000"/>
              </a:lnSpc>
              <a:spcBef>
                <a:spcPts val="420"/>
              </a:spcBef>
            </a:pPr>
            <a:endParaRPr lang="en-IN" sz="2100" b="0" strike="noStrike" spc="-1">
              <a:latin typeface="Arial"/>
            </a:endParaRPr>
          </a:p>
        </p:txBody>
      </p:sp>
      <p:sp>
        <p:nvSpPr>
          <p:cNvPr id="107" name="CustomShape 5"/>
          <p:cNvSpPr/>
          <p:nvPr/>
        </p:nvSpPr>
        <p:spPr>
          <a:xfrm>
            <a:off x="6553080" y="6245280"/>
            <a:ext cx="2132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A0ED2903-9DAC-440A-AFB0-11EA332EE334}" type="slidenum">
              <a:rPr lang="en-IN" sz="1400" b="0" strike="noStrike" spc="-1">
                <a:solidFill>
                  <a:srgbClr val="000000"/>
                </a:solidFill>
                <a:latin typeface="Arial"/>
                <a:ea typeface="Arial"/>
              </a:rPr>
              <a:pPr algn="r">
                <a:lnSpc>
                  <a:spcPct val="100000"/>
                </a:lnSpc>
              </a:pPr>
              <a:t>3</a:t>
            </a:fld>
            <a:endParaRPr lang="en-IN" sz="1400" b="0" strike="noStrike" spc="-1">
              <a:latin typeface="Arial"/>
            </a:endParaRPr>
          </a:p>
        </p:txBody>
      </p:sp>
    </p:spTree>
  </p:cSld>
  <p:clrMapOvr>
    <a:masterClrMapping/>
  </p:clrMapOvr>
  <p:transition>
    <p:wipe dir="d"/>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914400" y="5943600"/>
            <a:ext cx="7693560" cy="82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400" b="0" strike="noStrike" spc="-1" dirty="0">
                <a:solidFill>
                  <a:srgbClr val="000000"/>
                </a:solidFill>
                <a:latin typeface="Times New Roman"/>
                <a:ea typeface="Times New Roman"/>
              </a:rPr>
              <a:t>Bansilal Ramnath Agarwal Charitable Trust’s</a:t>
            </a:r>
            <a:endParaRPr lang="en-IN" sz="1400" b="0" strike="noStrike" spc="-1" dirty="0">
              <a:latin typeface="Arial"/>
            </a:endParaRPr>
          </a:p>
          <a:p>
            <a:pPr algn="ctr">
              <a:lnSpc>
                <a:spcPct val="100000"/>
              </a:lnSpc>
            </a:pPr>
            <a:r>
              <a:rPr lang="en-IN" sz="1800" b="0" strike="noStrike" spc="-1" dirty="0">
                <a:solidFill>
                  <a:srgbClr val="000000"/>
                </a:solidFill>
                <a:latin typeface="Times New Roman"/>
                <a:ea typeface="Times New Roman"/>
              </a:rPr>
              <a:t>Vishwakarma Institute of Information Technology</a:t>
            </a:r>
            <a:endParaRPr lang="en-IN" sz="1800" b="0" strike="noStrike" spc="-1" dirty="0">
              <a:latin typeface="Arial"/>
            </a:endParaRPr>
          </a:p>
          <a:p>
            <a:pPr algn="ctr">
              <a:lnSpc>
                <a:spcPct val="100000"/>
              </a:lnSpc>
            </a:pPr>
            <a:r>
              <a:rPr lang="en-IN" sz="1600" b="0" strike="noStrike" spc="-1" dirty="0">
                <a:solidFill>
                  <a:srgbClr val="000000"/>
                </a:solidFill>
                <a:latin typeface="Times New Roman"/>
                <a:ea typeface="Times New Roman"/>
              </a:rPr>
              <a:t>Department of Electronics &amp; Telecommunication</a:t>
            </a:r>
            <a:endParaRPr lang="en-IN" sz="1600" b="0" strike="noStrike" spc="-1" dirty="0">
              <a:latin typeface="Arial"/>
            </a:endParaRPr>
          </a:p>
        </p:txBody>
      </p:sp>
      <p:sp>
        <p:nvSpPr>
          <p:cNvPr id="97" name="CustomShape 2"/>
          <p:cNvSpPr/>
          <p:nvPr/>
        </p:nvSpPr>
        <p:spPr>
          <a:xfrm>
            <a:off x="0" y="5791320"/>
            <a:ext cx="9142920" cy="45719"/>
          </a:xfrm>
          <a:prstGeom prst="rect">
            <a:avLst/>
          </a:prstGeom>
          <a:solidFill>
            <a:srgbClr val="003366"/>
          </a:solidFill>
          <a:ln w="9360">
            <a:solidFill>
              <a:srgbClr val="003366"/>
            </a:solidFill>
            <a:miter/>
          </a:ln>
        </p:spPr>
        <p:style>
          <a:lnRef idx="0">
            <a:scrgbClr r="0" g="0" b="0"/>
          </a:lnRef>
          <a:fillRef idx="0">
            <a:scrgbClr r="0" g="0" b="0"/>
          </a:fillRef>
          <a:effectRef idx="0">
            <a:scrgbClr r="0" g="0" b="0"/>
          </a:effectRef>
          <a:fontRef idx="minor"/>
        </p:style>
      </p:sp>
      <p:pic>
        <p:nvPicPr>
          <p:cNvPr id="98" name="Google Shape;146;p29"/>
          <p:cNvPicPr/>
          <p:nvPr/>
        </p:nvPicPr>
        <p:blipFill>
          <a:blip r:embed="rId2"/>
          <a:stretch/>
        </p:blipFill>
        <p:spPr>
          <a:xfrm>
            <a:off x="76320" y="5943600"/>
            <a:ext cx="837000" cy="837000"/>
          </a:xfrm>
          <a:prstGeom prst="rect">
            <a:avLst/>
          </a:prstGeom>
          <a:ln w="88920">
            <a:solidFill>
              <a:srgbClr val="FFFFFF"/>
            </a:solidFill>
            <a:miter/>
          </a:ln>
          <a:effectLst>
            <a:outerShdw dist="18000" dir="5400000">
              <a:srgbClr val="000000">
                <a:alpha val="40000"/>
              </a:srgbClr>
            </a:outerShdw>
          </a:effectLst>
        </p:spPr>
      </p:pic>
      <p:sp>
        <p:nvSpPr>
          <p:cNvPr id="99" name="CustomShape 3"/>
          <p:cNvSpPr/>
          <p:nvPr/>
        </p:nvSpPr>
        <p:spPr>
          <a:xfrm>
            <a:off x="457200" y="76320"/>
            <a:ext cx="8228520" cy="837000"/>
          </a:xfrm>
          <a:prstGeom prst="rect">
            <a:avLst/>
          </a:prstGeom>
          <a:solidFill>
            <a:srgbClr val="BFBFBF"/>
          </a:solidFill>
          <a:ln w="936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0" strike="noStrike" spc="-1">
                <a:solidFill>
                  <a:srgbClr val="000000"/>
                </a:solidFill>
                <a:latin typeface="Times New Roman"/>
                <a:ea typeface="Times New Roman"/>
              </a:rPr>
              <a:t>INTRODUCTION</a:t>
            </a:r>
            <a:endParaRPr lang="en-IN" sz="3200" b="0" strike="noStrike" spc="-1">
              <a:latin typeface="Arial"/>
            </a:endParaRPr>
          </a:p>
        </p:txBody>
      </p:sp>
      <p:sp>
        <p:nvSpPr>
          <p:cNvPr id="100" name="CustomShape 4"/>
          <p:cNvSpPr/>
          <p:nvPr/>
        </p:nvSpPr>
        <p:spPr>
          <a:xfrm>
            <a:off x="457200" y="1067400"/>
            <a:ext cx="822852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3280">
              <a:lnSpc>
                <a:spcPct val="100000"/>
              </a:lnSpc>
              <a:buClr>
                <a:srgbClr val="000000"/>
              </a:buClr>
              <a:buFont typeface="Noto Sans Symbols"/>
              <a:buChar char="◆"/>
            </a:pPr>
            <a:r>
              <a:rPr lang="en-IN" sz="2100" b="0" strike="noStrike" spc="-1">
                <a:solidFill>
                  <a:srgbClr val="000000"/>
                </a:solidFill>
                <a:latin typeface="Times New Roman"/>
                <a:ea typeface="Times New Roman"/>
              </a:rPr>
              <a:t>Modernization and cultivating procedure .</a:t>
            </a:r>
            <a:endParaRPr lang="en-IN" sz="2100" b="0" strike="noStrike" spc="-1">
              <a:latin typeface="Arial"/>
            </a:endParaRPr>
          </a:p>
          <a:p>
            <a:pPr marL="432000" indent="-323280">
              <a:lnSpc>
                <a:spcPct val="100000"/>
              </a:lnSpc>
              <a:spcBef>
                <a:spcPts val="420"/>
              </a:spcBef>
              <a:buClr>
                <a:srgbClr val="000000"/>
              </a:buClr>
              <a:buFont typeface="Noto Sans Symbols"/>
              <a:buChar char="◆"/>
            </a:pPr>
            <a:r>
              <a:rPr lang="en-IN" sz="2100" b="0" strike="noStrike" spc="-1">
                <a:solidFill>
                  <a:srgbClr val="000000"/>
                </a:solidFill>
                <a:latin typeface="Times New Roman"/>
                <a:ea typeface="Times New Roman"/>
              </a:rPr>
              <a:t>One of the real difficulties of the agribusiness is issues regarding the disturbance and intruder interruption.</a:t>
            </a:r>
            <a:endParaRPr lang="en-IN" sz="2100" b="0" strike="noStrike" spc="-1">
              <a:latin typeface="Arial"/>
            </a:endParaRPr>
          </a:p>
          <a:p>
            <a:pPr marL="432000" indent="-323280">
              <a:lnSpc>
                <a:spcPct val="100000"/>
              </a:lnSpc>
              <a:spcBef>
                <a:spcPts val="420"/>
              </a:spcBef>
              <a:buClr>
                <a:srgbClr val="000000"/>
              </a:buClr>
              <a:buFont typeface="Noto Sans Symbols"/>
              <a:buChar char="◆"/>
            </a:pPr>
            <a:r>
              <a:rPr lang="en-IN" sz="2100" b="0" strike="noStrike" spc="-1">
                <a:solidFill>
                  <a:srgbClr val="000000"/>
                </a:solidFill>
                <a:latin typeface="Times New Roman"/>
                <a:ea typeface="Times New Roman"/>
              </a:rPr>
              <a:t>Another situation is giving security from assaults of rodents or creepy crawlies, in fields or grain stores.</a:t>
            </a:r>
            <a:endParaRPr lang="en-IN" sz="2100" b="0" strike="noStrike" spc="-1">
              <a:latin typeface="Arial"/>
            </a:endParaRPr>
          </a:p>
          <a:p>
            <a:pPr marL="432000" indent="-323280">
              <a:lnSpc>
                <a:spcPct val="100000"/>
              </a:lnSpc>
              <a:spcBef>
                <a:spcPts val="420"/>
              </a:spcBef>
              <a:buClr>
                <a:srgbClr val="000000"/>
              </a:buClr>
              <a:buFont typeface="Noto Sans Symbols"/>
              <a:buChar char="◆"/>
            </a:pPr>
            <a:r>
              <a:rPr lang="en-IN" sz="2100" b="0" strike="noStrike" spc="-1">
                <a:solidFill>
                  <a:srgbClr val="000000"/>
                </a:solidFill>
                <a:latin typeface="Times New Roman"/>
                <a:ea typeface="Times New Roman"/>
              </a:rPr>
              <a:t>These problems can be actually controlled by using a gadget which is fit for detected data and transmitting it to the client which can be useful in giving security to grain stores and agrarian fields.</a:t>
            </a:r>
            <a:endParaRPr lang="en-IN" sz="2100" b="0" strike="noStrike" spc="-1">
              <a:latin typeface="Arial"/>
            </a:endParaRPr>
          </a:p>
          <a:p>
            <a:pPr>
              <a:lnSpc>
                <a:spcPct val="100000"/>
              </a:lnSpc>
              <a:spcBef>
                <a:spcPts val="420"/>
              </a:spcBef>
            </a:pPr>
            <a:endParaRPr lang="en-IN" sz="2100" b="0" strike="noStrike" spc="-1">
              <a:latin typeface="Arial"/>
            </a:endParaRPr>
          </a:p>
        </p:txBody>
      </p:sp>
      <p:sp>
        <p:nvSpPr>
          <p:cNvPr id="101" name="CustomShape 5"/>
          <p:cNvSpPr/>
          <p:nvPr/>
        </p:nvSpPr>
        <p:spPr>
          <a:xfrm>
            <a:off x="6553080" y="6245280"/>
            <a:ext cx="2132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6B808EC0-ABA0-42CA-978E-4680170708CB}" type="slidenum">
              <a:rPr lang="en-IN" sz="1400" b="0" strike="noStrike" spc="-1">
                <a:solidFill>
                  <a:srgbClr val="000000"/>
                </a:solidFill>
                <a:latin typeface="Arial"/>
                <a:ea typeface="Arial"/>
              </a:rPr>
              <a:pPr algn="r">
                <a:lnSpc>
                  <a:spcPct val="100000"/>
                </a:lnSpc>
              </a:pPr>
              <a:t>4</a:t>
            </a:fld>
            <a:endParaRPr lang="en-IN" sz="1400" b="0" strike="noStrike" spc="-1">
              <a:latin typeface="Arial"/>
            </a:endParaRPr>
          </a:p>
        </p:txBody>
      </p:sp>
    </p:spTree>
  </p:cSld>
  <p:clrMapOvr>
    <a:masterClrMapping/>
  </p:clrMapOvr>
  <p:transition>
    <p:wipe dir="d"/>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914400" y="5943600"/>
            <a:ext cx="7693560" cy="82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400" b="0" strike="noStrike" spc="-1" dirty="0">
                <a:solidFill>
                  <a:srgbClr val="000000"/>
                </a:solidFill>
                <a:latin typeface="Times New Roman"/>
                <a:ea typeface="Times New Roman"/>
              </a:rPr>
              <a:t>Bansilal Ramnath Agarwal Charitable Trust’s</a:t>
            </a:r>
            <a:endParaRPr lang="en-IN" sz="1400" b="0" strike="noStrike" spc="-1" dirty="0">
              <a:latin typeface="Arial"/>
            </a:endParaRPr>
          </a:p>
          <a:p>
            <a:pPr algn="ctr">
              <a:lnSpc>
                <a:spcPct val="100000"/>
              </a:lnSpc>
            </a:pPr>
            <a:r>
              <a:rPr lang="en-IN" sz="1800" b="0" strike="noStrike" spc="-1" dirty="0">
                <a:solidFill>
                  <a:srgbClr val="000000"/>
                </a:solidFill>
                <a:latin typeface="Times New Roman"/>
                <a:ea typeface="Times New Roman"/>
              </a:rPr>
              <a:t>Vishwakarma Institute of Information Technology</a:t>
            </a:r>
            <a:endParaRPr lang="en-IN" sz="1800" b="0" strike="noStrike" spc="-1" dirty="0">
              <a:latin typeface="Arial"/>
            </a:endParaRPr>
          </a:p>
          <a:p>
            <a:pPr algn="ctr">
              <a:lnSpc>
                <a:spcPct val="100000"/>
              </a:lnSpc>
            </a:pPr>
            <a:r>
              <a:rPr lang="en-IN" sz="1600" b="0" strike="noStrike" spc="-1" dirty="0">
                <a:solidFill>
                  <a:srgbClr val="000000"/>
                </a:solidFill>
                <a:latin typeface="Times New Roman"/>
                <a:ea typeface="Times New Roman"/>
              </a:rPr>
              <a:t>Department of Electronics &amp; Telecommunication</a:t>
            </a:r>
            <a:endParaRPr lang="en-IN" sz="1600" b="0" strike="noStrike" spc="-1" dirty="0">
              <a:latin typeface="Arial"/>
            </a:endParaRPr>
          </a:p>
        </p:txBody>
      </p:sp>
      <p:sp>
        <p:nvSpPr>
          <p:cNvPr id="109" name="CustomShape 2"/>
          <p:cNvSpPr/>
          <p:nvPr/>
        </p:nvSpPr>
        <p:spPr>
          <a:xfrm>
            <a:off x="0" y="5791320"/>
            <a:ext cx="9142920" cy="45719"/>
          </a:xfrm>
          <a:prstGeom prst="rect">
            <a:avLst/>
          </a:prstGeom>
          <a:solidFill>
            <a:srgbClr val="003366"/>
          </a:solidFill>
          <a:ln w="9360">
            <a:solidFill>
              <a:srgbClr val="003366"/>
            </a:solidFill>
            <a:miter/>
          </a:ln>
        </p:spPr>
        <p:style>
          <a:lnRef idx="0">
            <a:scrgbClr r="0" g="0" b="0"/>
          </a:lnRef>
          <a:fillRef idx="0">
            <a:scrgbClr r="0" g="0" b="0"/>
          </a:fillRef>
          <a:effectRef idx="0">
            <a:scrgbClr r="0" g="0" b="0"/>
          </a:effectRef>
          <a:fontRef idx="minor"/>
        </p:style>
      </p:sp>
      <p:pic>
        <p:nvPicPr>
          <p:cNvPr id="110" name="Google Shape;166;p31"/>
          <p:cNvPicPr/>
          <p:nvPr/>
        </p:nvPicPr>
        <p:blipFill>
          <a:blip r:embed="rId2"/>
          <a:stretch/>
        </p:blipFill>
        <p:spPr>
          <a:xfrm>
            <a:off x="76320" y="5943600"/>
            <a:ext cx="837000" cy="837000"/>
          </a:xfrm>
          <a:prstGeom prst="rect">
            <a:avLst/>
          </a:prstGeom>
          <a:ln w="88920">
            <a:solidFill>
              <a:srgbClr val="FFFFFF"/>
            </a:solidFill>
            <a:miter/>
          </a:ln>
          <a:effectLst>
            <a:outerShdw dist="18000" dir="5400000">
              <a:srgbClr val="000000">
                <a:alpha val="40000"/>
              </a:srgbClr>
            </a:outerShdw>
          </a:effectLst>
        </p:spPr>
      </p:pic>
      <p:sp>
        <p:nvSpPr>
          <p:cNvPr id="111" name="CustomShape 3"/>
          <p:cNvSpPr/>
          <p:nvPr/>
        </p:nvSpPr>
        <p:spPr>
          <a:xfrm>
            <a:off x="457200" y="76320"/>
            <a:ext cx="8228520" cy="837000"/>
          </a:xfrm>
          <a:prstGeom prst="rect">
            <a:avLst/>
          </a:prstGeom>
          <a:solidFill>
            <a:srgbClr val="BFBFBF"/>
          </a:solidFill>
          <a:ln w="936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0" strike="noStrike" spc="-1">
                <a:solidFill>
                  <a:srgbClr val="000000"/>
                </a:solidFill>
                <a:latin typeface="Times New Roman"/>
                <a:ea typeface="Times New Roman"/>
              </a:rPr>
              <a:t>OBJECTIVES</a:t>
            </a:r>
            <a:endParaRPr lang="en-IN" sz="3200" b="0" strike="noStrike" spc="-1">
              <a:latin typeface="Arial"/>
            </a:endParaRPr>
          </a:p>
        </p:txBody>
      </p:sp>
      <p:sp>
        <p:nvSpPr>
          <p:cNvPr id="112" name="CustomShape 4"/>
          <p:cNvSpPr/>
          <p:nvPr/>
        </p:nvSpPr>
        <p:spPr>
          <a:xfrm>
            <a:off x="457200" y="1066680"/>
            <a:ext cx="822852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1620" indent="-342900">
              <a:lnSpc>
                <a:spcPct val="100000"/>
              </a:lnSpc>
              <a:buClr>
                <a:srgbClr val="000000"/>
              </a:buClr>
              <a:buFont typeface="Arial" panose="020B0604020202020204" pitchFamily="34" charset="0"/>
              <a:buChar char="•"/>
            </a:pPr>
            <a:r>
              <a:rPr lang="en-IN" sz="2100" b="0" strike="noStrike" spc="-1" dirty="0">
                <a:solidFill>
                  <a:srgbClr val="000000"/>
                </a:solidFill>
                <a:latin typeface="Times New Roman"/>
                <a:ea typeface="Times New Roman"/>
              </a:rPr>
              <a:t>Creating an intelligent system which will give a security system for farm protection and also prohibit the entry of animal into the farm.</a:t>
            </a:r>
            <a:endParaRPr lang="en-IN" sz="2100" b="0" strike="noStrike" spc="-1" dirty="0">
              <a:latin typeface="Arial"/>
            </a:endParaRPr>
          </a:p>
          <a:p>
            <a:pPr marL="451620" indent="-342900">
              <a:lnSpc>
                <a:spcPct val="100000"/>
              </a:lnSpc>
              <a:spcBef>
                <a:spcPts val="420"/>
              </a:spcBef>
              <a:buClr>
                <a:srgbClr val="000000"/>
              </a:buClr>
              <a:buFont typeface="Arial" panose="020B0604020202020204" pitchFamily="34" charset="0"/>
              <a:buChar char="•"/>
            </a:pPr>
            <a:r>
              <a:rPr lang="en-IN" sz="2100" b="0" strike="noStrike" spc="-1" dirty="0" smtClean="0">
                <a:solidFill>
                  <a:srgbClr val="000000"/>
                </a:solidFill>
                <a:latin typeface="Times New Roman"/>
                <a:ea typeface="Times New Roman"/>
              </a:rPr>
              <a:t>To </a:t>
            </a:r>
            <a:r>
              <a:rPr lang="en-IN" sz="2100" b="0" strike="noStrike" spc="-1" dirty="0">
                <a:solidFill>
                  <a:srgbClr val="000000"/>
                </a:solidFill>
                <a:latin typeface="Times New Roman"/>
                <a:ea typeface="Times New Roman"/>
              </a:rPr>
              <a:t>detect and provide the real time information to the farmer  about the field we are operating</a:t>
            </a:r>
            <a:endParaRPr lang="en-IN" sz="2100" b="0" strike="noStrike" spc="-1" dirty="0">
              <a:latin typeface="Arial"/>
            </a:endParaRPr>
          </a:p>
          <a:p>
            <a:pPr marL="451620" indent="-342900">
              <a:lnSpc>
                <a:spcPct val="100000"/>
              </a:lnSpc>
              <a:spcBef>
                <a:spcPts val="420"/>
              </a:spcBef>
              <a:buClr>
                <a:srgbClr val="000000"/>
              </a:buClr>
              <a:buFont typeface="Arial" panose="020B0604020202020204" pitchFamily="34" charset="0"/>
              <a:buChar char="•"/>
            </a:pPr>
            <a:r>
              <a:rPr lang="en-IN" sz="2100" b="0" strike="noStrike" spc="-1" dirty="0">
                <a:solidFill>
                  <a:srgbClr val="000000"/>
                </a:solidFill>
                <a:latin typeface="Times New Roman"/>
                <a:ea typeface="Times New Roman"/>
              </a:rPr>
              <a:t>To keep the prizing of the product affordable.</a:t>
            </a:r>
            <a:endParaRPr lang="en-IN" sz="2100" b="0" strike="noStrike" spc="-1" dirty="0">
              <a:latin typeface="Arial"/>
            </a:endParaRPr>
          </a:p>
          <a:p>
            <a:pPr marL="451620" indent="-342900">
              <a:lnSpc>
                <a:spcPct val="100000"/>
              </a:lnSpc>
              <a:spcBef>
                <a:spcPts val="420"/>
              </a:spcBef>
              <a:buClr>
                <a:srgbClr val="000000"/>
              </a:buClr>
              <a:buFont typeface="Arial" panose="020B0604020202020204" pitchFamily="34" charset="0"/>
              <a:buChar char="•"/>
            </a:pPr>
            <a:r>
              <a:rPr lang="en-IN" sz="2100" b="0" strike="noStrike" spc="-1" dirty="0">
                <a:solidFill>
                  <a:srgbClr val="000000"/>
                </a:solidFill>
                <a:latin typeface="Times New Roman"/>
                <a:ea typeface="Times New Roman"/>
              </a:rPr>
              <a:t>Monitor the field status using camera. </a:t>
            </a:r>
            <a:endParaRPr lang="en-IN" sz="2100" b="0" strike="noStrike" spc="-1" dirty="0">
              <a:latin typeface="Arial"/>
            </a:endParaRPr>
          </a:p>
          <a:p>
            <a:pPr marL="451620" indent="-342900">
              <a:lnSpc>
                <a:spcPct val="100000"/>
              </a:lnSpc>
              <a:spcBef>
                <a:spcPts val="420"/>
              </a:spcBef>
              <a:buClr>
                <a:srgbClr val="000000"/>
              </a:buClr>
              <a:buFont typeface="Arial" panose="020B0604020202020204" pitchFamily="34" charset="0"/>
              <a:buChar char="•"/>
            </a:pPr>
            <a:r>
              <a:rPr lang="en-IN" sz="2100" b="0" strike="noStrike" spc="-1" dirty="0">
                <a:solidFill>
                  <a:srgbClr val="000000"/>
                </a:solidFill>
                <a:latin typeface="Times New Roman"/>
                <a:ea typeface="Times New Roman"/>
              </a:rPr>
              <a:t>Design a system that sounds and alerts  when animal tries to enter into the farm.</a:t>
            </a:r>
            <a:endParaRPr lang="en-IN" sz="2100" b="0" strike="noStrike" spc="-1" dirty="0">
              <a:latin typeface="Arial"/>
            </a:endParaRPr>
          </a:p>
        </p:txBody>
      </p:sp>
      <p:sp>
        <p:nvSpPr>
          <p:cNvPr id="113" name="CustomShape 5"/>
          <p:cNvSpPr/>
          <p:nvPr/>
        </p:nvSpPr>
        <p:spPr>
          <a:xfrm>
            <a:off x="6553080" y="6245280"/>
            <a:ext cx="2132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ABDCAF38-6B74-47F2-92B2-923D295B6C10}" type="slidenum">
              <a:rPr lang="en-IN" sz="1400" b="0" strike="noStrike" spc="-1">
                <a:solidFill>
                  <a:srgbClr val="000000"/>
                </a:solidFill>
                <a:latin typeface="Arial"/>
                <a:ea typeface="Arial"/>
              </a:rPr>
              <a:pPr algn="r">
                <a:lnSpc>
                  <a:spcPct val="100000"/>
                </a:lnSpc>
              </a:pPr>
              <a:t>5</a:t>
            </a:fld>
            <a:endParaRPr lang="en-IN" sz="1400" b="0" strike="noStrike" spc="-1">
              <a:latin typeface="Arial"/>
            </a:endParaRPr>
          </a:p>
        </p:txBody>
      </p:sp>
    </p:spTree>
  </p:cSld>
  <p:clrMapOvr>
    <a:masterClrMapping/>
  </p:clrMapOvr>
  <p:transition>
    <p:wipe dir="d"/>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914400" y="5943600"/>
            <a:ext cx="7693560" cy="82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400" b="0" strike="noStrike" spc="-1" dirty="0">
                <a:solidFill>
                  <a:srgbClr val="000000"/>
                </a:solidFill>
                <a:latin typeface="Times New Roman"/>
                <a:ea typeface="Times New Roman"/>
              </a:rPr>
              <a:t>Bansilal Ramnath Agarwal Charitable Trust’s</a:t>
            </a:r>
            <a:endParaRPr lang="en-IN" sz="1400" b="0" strike="noStrike" spc="-1" dirty="0">
              <a:latin typeface="Arial"/>
            </a:endParaRPr>
          </a:p>
          <a:p>
            <a:pPr algn="ctr">
              <a:lnSpc>
                <a:spcPct val="100000"/>
              </a:lnSpc>
            </a:pPr>
            <a:r>
              <a:rPr lang="en-IN" sz="1800" b="0" strike="noStrike" spc="-1" dirty="0">
                <a:solidFill>
                  <a:srgbClr val="000000"/>
                </a:solidFill>
                <a:latin typeface="Times New Roman"/>
                <a:ea typeface="Times New Roman"/>
              </a:rPr>
              <a:t>Vishwakarma Institute of Information Technology</a:t>
            </a:r>
            <a:endParaRPr lang="en-IN" sz="1800" b="0" strike="noStrike" spc="-1" dirty="0">
              <a:latin typeface="Arial"/>
            </a:endParaRPr>
          </a:p>
          <a:p>
            <a:pPr algn="ctr">
              <a:lnSpc>
                <a:spcPct val="100000"/>
              </a:lnSpc>
            </a:pPr>
            <a:r>
              <a:rPr lang="en-IN" sz="1600" b="0" strike="noStrike" spc="-1" dirty="0">
                <a:solidFill>
                  <a:srgbClr val="000000"/>
                </a:solidFill>
                <a:latin typeface="Times New Roman"/>
                <a:ea typeface="Times New Roman"/>
              </a:rPr>
              <a:t>Department of Electronics &amp; Telecommunication</a:t>
            </a:r>
            <a:endParaRPr lang="en-IN" sz="1600" b="0" strike="noStrike" spc="-1" dirty="0">
              <a:latin typeface="Arial"/>
            </a:endParaRPr>
          </a:p>
        </p:txBody>
      </p:sp>
      <p:sp>
        <p:nvSpPr>
          <p:cNvPr id="115" name="CustomShape 2"/>
          <p:cNvSpPr/>
          <p:nvPr/>
        </p:nvSpPr>
        <p:spPr>
          <a:xfrm flipV="1">
            <a:off x="0" y="5745601"/>
            <a:ext cx="9142920" cy="45719"/>
          </a:xfrm>
          <a:prstGeom prst="rect">
            <a:avLst/>
          </a:prstGeom>
          <a:solidFill>
            <a:srgbClr val="003366"/>
          </a:solidFill>
          <a:ln w="9360">
            <a:solidFill>
              <a:srgbClr val="003366"/>
            </a:solidFill>
            <a:miter/>
          </a:ln>
        </p:spPr>
        <p:style>
          <a:lnRef idx="0">
            <a:scrgbClr r="0" g="0" b="0"/>
          </a:lnRef>
          <a:fillRef idx="0">
            <a:scrgbClr r="0" g="0" b="0"/>
          </a:fillRef>
          <a:effectRef idx="0">
            <a:scrgbClr r="0" g="0" b="0"/>
          </a:effectRef>
          <a:fontRef idx="minor"/>
        </p:style>
      </p:sp>
      <p:pic>
        <p:nvPicPr>
          <p:cNvPr id="116" name="Google Shape;176;p32"/>
          <p:cNvPicPr/>
          <p:nvPr/>
        </p:nvPicPr>
        <p:blipFill>
          <a:blip r:embed="rId2"/>
          <a:stretch/>
        </p:blipFill>
        <p:spPr>
          <a:xfrm>
            <a:off x="76320" y="5943600"/>
            <a:ext cx="837000" cy="837000"/>
          </a:xfrm>
          <a:prstGeom prst="rect">
            <a:avLst/>
          </a:prstGeom>
          <a:ln w="88920">
            <a:solidFill>
              <a:srgbClr val="FFFFFF"/>
            </a:solidFill>
            <a:miter/>
          </a:ln>
          <a:effectLst>
            <a:outerShdw dist="18000" dir="5400000">
              <a:srgbClr val="000000">
                <a:alpha val="40000"/>
              </a:srgbClr>
            </a:outerShdw>
          </a:effectLst>
        </p:spPr>
      </p:pic>
      <p:sp>
        <p:nvSpPr>
          <p:cNvPr id="117" name="CustomShape 3"/>
          <p:cNvSpPr/>
          <p:nvPr/>
        </p:nvSpPr>
        <p:spPr>
          <a:xfrm>
            <a:off x="457200" y="76320"/>
            <a:ext cx="8228520" cy="837000"/>
          </a:xfrm>
          <a:prstGeom prst="rect">
            <a:avLst/>
          </a:prstGeom>
          <a:solidFill>
            <a:srgbClr val="BFBFBF"/>
          </a:solidFill>
          <a:ln w="936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0" strike="noStrike" spc="-1">
                <a:solidFill>
                  <a:srgbClr val="000000"/>
                </a:solidFill>
                <a:latin typeface="Times New Roman"/>
                <a:ea typeface="Times New Roman"/>
              </a:rPr>
              <a:t>MOTIVATION</a:t>
            </a:r>
            <a:endParaRPr lang="en-IN" sz="3200" b="0" strike="noStrike" spc="-1">
              <a:latin typeface="Arial"/>
            </a:endParaRPr>
          </a:p>
        </p:txBody>
      </p:sp>
      <p:sp>
        <p:nvSpPr>
          <p:cNvPr id="118" name="CustomShape 4"/>
          <p:cNvSpPr/>
          <p:nvPr/>
        </p:nvSpPr>
        <p:spPr>
          <a:xfrm>
            <a:off x="457200" y="1066680"/>
            <a:ext cx="822852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1620" indent="-342900">
              <a:lnSpc>
                <a:spcPct val="100000"/>
              </a:lnSpc>
              <a:buClr>
                <a:srgbClr val="000000"/>
              </a:buClr>
              <a:buFont typeface="Arial" panose="020B0604020202020204" pitchFamily="34" charset="0"/>
              <a:buChar char="•"/>
            </a:pPr>
            <a:r>
              <a:rPr lang="en-IN" sz="2100" b="0" strike="noStrike" spc="-1" dirty="0">
                <a:solidFill>
                  <a:srgbClr val="000000"/>
                </a:solidFill>
                <a:latin typeface="Times New Roman"/>
                <a:ea typeface="Times New Roman"/>
              </a:rPr>
              <a:t>Agriculture is a basic occupation of every 2nd family in India. </a:t>
            </a:r>
            <a:endParaRPr lang="en-IN" sz="2100" b="0" strike="noStrike" spc="-1" dirty="0">
              <a:latin typeface="Arial"/>
            </a:endParaRPr>
          </a:p>
          <a:p>
            <a:pPr marL="451620" indent="-342900">
              <a:lnSpc>
                <a:spcPct val="100000"/>
              </a:lnSpc>
              <a:spcBef>
                <a:spcPts val="420"/>
              </a:spcBef>
              <a:buClr>
                <a:srgbClr val="000000"/>
              </a:buClr>
              <a:buFont typeface="Arial" panose="020B0604020202020204" pitchFamily="34" charset="0"/>
              <a:buChar char="•"/>
            </a:pPr>
            <a:r>
              <a:rPr lang="en-IN" sz="2100" b="0" strike="noStrike" spc="-1" dirty="0">
                <a:solidFill>
                  <a:srgbClr val="000000"/>
                </a:solidFill>
                <a:latin typeface="Times New Roman"/>
                <a:ea typeface="Times New Roman"/>
              </a:rPr>
              <a:t>We get to know about the time wastage in surveillance on farm it is important to stop that and utilize that time in other work so for that we need to have a device which will monitor the farm in absence of the farmer.</a:t>
            </a:r>
            <a:endParaRPr lang="en-IN" sz="2100" b="0" strike="noStrike" spc="-1" dirty="0">
              <a:latin typeface="Arial"/>
            </a:endParaRPr>
          </a:p>
          <a:p>
            <a:pPr marL="451620" indent="-342900">
              <a:lnSpc>
                <a:spcPct val="100000"/>
              </a:lnSpc>
              <a:spcBef>
                <a:spcPts val="420"/>
              </a:spcBef>
              <a:buClr>
                <a:srgbClr val="000000"/>
              </a:buClr>
              <a:buFont typeface="Arial" panose="020B0604020202020204" pitchFamily="34" charset="0"/>
              <a:buChar char="•"/>
            </a:pPr>
            <a:r>
              <a:rPr lang="en-IN" sz="2100" b="0" strike="noStrike" spc="-1" dirty="0">
                <a:solidFill>
                  <a:srgbClr val="000000"/>
                </a:solidFill>
                <a:latin typeface="Times New Roman"/>
                <a:ea typeface="Times New Roman"/>
              </a:rPr>
              <a:t>Less IOT sector for agriculture in </a:t>
            </a:r>
            <a:r>
              <a:rPr lang="en-IN" sz="2100" b="0" strike="noStrike" spc="-1" dirty="0" err="1">
                <a:solidFill>
                  <a:srgbClr val="000000"/>
                </a:solidFill>
                <a:latin typeface="Times New Roman"/>
                <a:ea typeface="Times New Roman"/>
              </a:rPr>
              <a:t>india</a:t>
            </a:r>
            <a:endParaRPr lang="en-IN" sz="2100" b="0" strike="noStrike" spc="-1" dirty="0">
              <a:latin typeface="Arial"/>
            </a:endParaRPr>
          </a:p>
          <a:p>
            <a:pPr marL="451620" indent="-342900">
              <a:lnSpc>
                <a:spcPct val="100000"/>
              </a:lnSpc>
              <a:spcBef>
                <a:spcPts val="420"/>
              </a:spcBef>
              <a:buClr>
                <a:srgbClr val="000000"/>
              </a:buClr>
              <a:buFont typeface="Arial" panose="020B0604020202020204" pitchFamily="34" charset="0"/>
              <a:buChar char="•"/>
            </a:pPr>
            <a:r>
              <a:rPr lang="en-IN" sz="2100" b="0" strike="noStrike" spc="-1" dirty="0">
                <a:solidFill>
                  <a:srgbClr val="000000"/>
                </a:solidFill>
                <a:latin typeface="Times New Roman"/>
                <a:ea typeface="Times New Roman"/>
              </a:rPr>
              <a:t>Israel agricultural development in spite of the land conditions </a:t>
            </a:r>
            <a:endParaRPr lang="en-IN" sz="2100" b="0" strike="noStrike" spc="-1" dirty="0">
              <a:latin typeface="Arial"/>
            </a:endParaRPr>
          </a:p>
          <a:p>
            <a:pPr>
              <a:lnSpc>
                <a:spcPct val="100000"/>
              </a:lnSpc>
              <a:spcBef>
                <a:spcPts val="420"/>
              </a:spcBef>
            </a:pPr>
            <a:r>
              <a:rPr lang="en-IN" sz="2100" b="0" strike="noStrike" spc="-1" dirty="0">
                <a:solidFill>
                  <a:srgbClr val="000000"/>
                </a:solidFill>
                <a:latin typeface="Times New Roman"/>
                <a:ea typeface="Times New Roman"/>
              </a:rPr>
              <a:t>           </a:t>
            </a:r>
            <a:endParaRPr lang="en-IN" sz="2100" b="0" strike="noStrike" spc="-1" dirty="0">
              <a:latin typeface="Arial"/>
            </a:endParaRPr>
          </a:p>
          <a:p>
            <a:pPr>
              <a:lnSpc>
                <a:spcPct val="100000"/>
              </a:lnSpc>
              <a:spcBef>
                <a:spcPts val="420"/>
              </a:spcBef>
            </a:pPr>
            <a:endParaRPr lang="en-IN" sz="2100" b="0" strike="noStrike" spc="-1" dirty="0">
              <a:latin typeface="Arial"/>
            </a:endParaRPr>
          </a:p>
        </p:txBody>
      </p:sp>
      <p:sp>
        <p:nvSpPr>
          <p:cNvPr id="119" name="CustomShape 5"/>
          <p:cNvSpPr/>
          <p:nvPr/>
        </p:nvSpPr>
        <p:spPr>
          <a:xfrm>
            <a:off x="6553080" y="6245280"/>
            <a:ext cx="2132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93C19A8A-8225-4A31-BADF-9DA8CC5D0740}" type="slidenum">
              <a:rPr lang="en-IN" sz="1400" b="0" strike="noStrike" spc="-1">
                <a:solidFill>
                  <a:srgbClr val="000000"/>
                </a:solidFill>
                <a:latin typeface="Arial"/>
                <a:ea typeface="Arial"/>
              </a:rPr>
              <a:pPr algn="r">
                <a:lnSpc>
                  <a:spcPct val="100000"/>
                </a:lnSpc>
              </a:pPr>
              <a:t>6</a:t>
            </a:fld>
            <a:endParaRPr lang="en-IN" sz="1400" b="0" strike="noStrike" spc="-1">
              <a:latin typeface="Arial"/>
            </a:endParaRPr>
          </a:p>
        </p:txBody>
      </p:sp>
    </p:spTree>
  </p:cSld>
  <p:clrMapOvr>
    <a:masterClrMapping/>
  </p:clrMapOvr>
  <p:transition>
    <p:wipe dir="d"/>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914400" y="5943600"/>
            <a:ext cx="7693560" cy="82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400" b="0" strike="noStrike" spc="-1" dirty="0">
                <a:solidFill>
                  <a:srgbClr val="000000"/>
                </a:solidFill>
                <a:latin typeface="Times New Roman"/>
                <a:ea typeface="Times New Roman"/>
              </a:rPr>
              <a:t>Bansilal Ramnath Agarwal Charitable Trust’s</a:t>
            </a:r>
            <a:endParaRPr lang="en-IN" sz="1400" b="0" strike="noStrike" spc="-1" dirty="0">
              <a:latin typeface="Arial"/>
            </a:endParaRPr>
          </a:p>
          <a:p>
            <a:pPr algn="ctr">
              <a:lnSpc>
                <a:spcPct val="100000"/>
              </a:lnSpc>
            </a:pPr>
            <a:r>
              <a:rPr lang="en-IN" sz="1800" b="0" strike="noStrike" spc="-1" dirty="0">
                <a:solidFill>
                  <a:srgbClr val="000000"/>
                </a:solidFill>
                <a:latin typeface="Times New Roman"/>
                <a:ea typeface="Times New Roman"/>
              </a:rPr>
              <a:t>Vishwakarma Institute of Information Technology</a:t>
            </a:r>
            <a:endParaRPr lang="en-IN" sz="1800" b="0" strike="noStrike" spc="-1" dirty="0">
              <a:latin typeface="Arial"/>
            </a:endParaRPr>
          </a:p>
          <a:p>
            <a:pPr algn="ctr">
              <a:lnSpc>
                <a:spcPct val="100000"/>
              </a:lnSpc>
            </a:pPr>
            <a:r>
              <a:rPr lang="en-IN" sz="1600" b="0" strike="noStrike" spc="-1" dirty="0">
                <a:solidFill>
                  <a:srgbClr val="000000"/>
                </a:solidFill>
                <a:latin typeface="Times New Roman"/>
                <a:ea typeface="Times New Roman"/>
              </a:rPr>
              <a:t>Department of Electronics &amp; Telecommunication</a:t>
            </a:r>
            <a:endParaRPr lang="en-IN" sz="1600" b="0" strike="noStrike" spc="-1" dirty="0">
              <a:latin typeface="Arial"/>
            </a:endParaRPr>
          </a:p>
        </p:txBody>
      </p:sp>
      <p:sp>
        <p:nvSpPr>
          <p:cNvPr id="121" name="CustomShape 2"/>
          <p:cNvSpPr/>
          <p:nvPr/>
        </p:nvSpPr>
        <p:spPr>
          <a:xfrm>
            <a:off x="0" y="5791320"/>
            <a:ext cx="9142920" cy="45719"/>
          </a:xfrm>
          <a:prstGeom prst="rect">
            <a:avLst/>
          </a:prstGeom>
          <a:solidFill>
            <a:srgbClr val="003366"/>
          </a:solidFill>
          <a:ln w="9360">
            <a:solidFill>
              <a:srgbClr val="003366"/>
            </a:solidFill>
            <a:miter/>
          </a:ln>
        </p:spPr>
        <p:style>
          <a:lnRef idx="0">
            <a:scrgbClr r="0" g="0" b="0"/>
          </a:lnRef>
          <a:fillRef idx="0">
            <a:scrgbClr r="0" g="0" b="0"/>
          </a:fillRef>
          <a:effectRef idx="0">
            <a:scrgbClr r="0" g="0" b="0"/>
          </a:effectRef>
          <a:fontRef idx="minor"/>
        </p:style>
      </p:sp>
      <p:pic>
        <p:nvPicPr>
          <p:cNvPr id="122" name="Google Shape;187;p33"/>
          <p:cNvPicPr/>
          <p:nvPr/>
        </p:nvPicPr>
        <p:blipFill>
          <a:blip r:embed="rId3"/>
          <a:stretch/>
        </p:blipFill>
        <p:spPr>
          <a:xfrm>
            <a:off x="76320" y="5943600"/>
            <a:ext cx="837000" cy="837000"/>
          </a:xfrm>
          <a:prstGeom prst="rect">
            <a:avLst/>
          </a:prstGeom>
          <a:ln w="88920">
            <a:solidFill>
              <a:srgbClr val="FFFFFF"/>
            </a:solidFill>
            <a:miter/>
          </a:ln>
          <a:effectLst>
            <a:outerShdw dist="18000" dir="5400000">
              <a:srgbClr val="000000">
                <a:alpha val="40000"/>
              </a:srgbClr>
            </a:outerShdw>
          </a:effectLst>
        </p:spPr>
      </p:pic>
      <p:sp>
        <p:nvSpPr>
          <p:cNvPr id="123" name="CustomShape 3"/>
          <p:cNvSpPr/>
          <p:nvPr/>
        </p:nvSpPr>
        <p:spPr>
          <a:xfrm>
            <a:off x="457200" y="76320"/>
            <a:ext cx="8228520" cy="837000"/>
          </a:xfrm>
          <a:prstGeom prst="rect">
            <a:avLst/>
          </a:prstGeom>
          <a:solidFill>
            <a:srgbClr val="BFBFBF"/>
          </a:solidFill>
          <a:ln w="936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0" strike="noStrike" spc="-1">
                <a:solidFill>
                  <a:srgbClr val="000000"/>
                </a:solidFill>
                <a:latin typeface="Times New Roman"/>
                <a:ea typeface="Times New Roman"/>
              </a:rPr>
              <a:t>BLOCK DIAGRAM</a:t>
            </a:r>
            <a:endParaRPr lang="en-IN" sz="3200" b="0" strike="noStrike" spc="-1">
              <a:latin typeface="Arial"/>
            </a:endParaRPr>
          </a:p>
        </p:txBody>
      </p:sp>
      <p:sp>
        <p:nvSpPr>
          <p:cNvPr id="124" name="CustomShape 4"/>
          <p:cNvSpPr/>
          <p:nvPr/>
        </p:nvSpPr>
        <p:spPr>
          <a:xfrm>
            <a:off x="457200" y="1066680"/>
            <a:ext cx="822852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latin typeface="Arial"/>
            </a:endParaRPr>
          </a:p>
          <a:p>
            <a:pPr>
              <a:lnSpc>
                <a:spcPct val="100000"/>
              </a:lnSpc>
              <a:spcBef>
                <a:spcPts val="420"/>
              </a:spcBef>
            </a:pPr>
            <a:endParaRPr lang="en-IN" sz="1800" b="0" strike="noStrike" spc="-1">
              <a:latin typeface="Arial"/>
            </a:endParaRPr>
          </a:p>
          <a:p>
            <a:pPr>
              <a:lnSpc>
                <a:spcPct val="100000"/>
              </a:lnSpc>
              <a:spcBef>
                <a:spcPts val="420"/>
              </a:spcBef>
            </a:pPr>
            <a:endParaRPr lang="en-IN" sz="1800" b="0" strike="noStrike" spc="-1">
              <a:latin typeface="Arial"/>
            </a:endParaRPr>
          </a:p>
          <a:p>
            <a:pPr>
              <a:lnSpc>
                <a:spcPct val="100000"/>
              </a:lnSpc>
              <a:spcBef>
                <a:spcPts val="420"/>
              </a:spcBef>
            </a:pPr>
            <a:endParaRPr lang="en-IN" sz="1800" b="0" strike="noStrike" spc="-1">
              <a:latin typeface="Arial"/>
            </a:endParaRPr>
          </a:p>
          <a:p>
            <a:pPr>
              <a:lnSpc>
                <a:spcPct val="100000"/>
              </a:lnSpc>
              <a:spcBef>
                <a:spcPts val="420"/>
              </a:spcBef>
            </a:pPr>
            <a:endParaRPr lang="en-IN" sz="1800" b="0" strike="noStrike" spc="-1">
              <a:latin typeface="Arial"/>
            </a:endParaRPr>
          </a:p>
          <a:p>
            <a:pPr>
              <a:lnSpc>
                <a:spcPct val="100000"/>
              </a:lnSpc>
              <a:spcBef>
                <a:spcPts val="420"/>
              </a:spcBef>
            </a:pPr>
            <a:endParaRPr lang="en-IN" sz="1800" b="0" strike="noStrike" spc="-1">
              <a:latin typeface="Arial"/>
            </a:endParaRPr>
          </a:p>
          <a:p>
            <a:pPr>
              <a:lnSpc>
                <a:spcPct val="100000"/>
              </a:lnSpc>
              <a:spcBef>
                <a:spcPts val="420"/>
              </a:spcBef>
            </a:pPr>
            <a:endParaRPr lang="en-IN" sz="1800" b="0" strike="noStrike" spc="-1">
              <a:latin typeface="Arial"/>
            </a:endParaRPr>
          </a:p>
          <a:p>
            <a:pPr>
              <a:lnSpc>
                <a:spcPct val="100000"/>
              </a:lnSpc>
              <a:spcBef>
                <a:spcPts val="420"/>
              </a:spcBef>
            </a:pPr>
            <a:endParaRPr lang="en-IN" sz="1800" b="0" strike="noStrike" spc="-1">
              <a:latin typeface="Arial"/>
            </a:endParaRPr>
          </a:p>
          <a:p>
            <a:pPr>
              <a:lnSpc>
                <a:spcPct val="100000"/>
              </a:lnSpc>
              <a:spcBef>
                <a:spcPts val="420"/>
              </a:spcBef>
            </a:pPr>
            <a:endParaRPr lang="en-IN" sz="1800" b="0" strike="noStrike" spc="-1">
              <a:latin typeface="Arial"/>
            </a:endParaRPr>
          </a:p>
          <a:p>
            <a:pPr>
              <a:lnSpc>
                <a:spcPct val="100000"/>
              </a:lnSpc>
              <a:spcBef>
                <a:spcPts val="420"/>
              </a:spcBef>
            </a:pPr>
            <a:endParaRPr lang="en-IN" sz="1800" b="0" strike="noStrike" spc="-1">
              <a:latin typeface="Arial"/>
            </a:endParaRPr>
          </a:p>
          <a:p>
            <a:pPr>
              <a:lnSpc>
                <a:spcPct val="100000"/>
              </a:lnSpc>
              <a:spcBef>
                <a:spcPts val="420"/>
              </a:spcBef>
            </a:pPr>
            <a:endParaRPr lang="en-IN" sz="1800" b="0" strike="noStrike" spc="-1">
              <a:latin typeface="Arial"/>
            </a:endParaRPr>
          </a:p>
          <a:p>
            <a:pPr>
              <a:lnSpc>
                <a:spcPct val="100000"/>
              </a:lnSpc>
              <a:spcBef>
                <a:spcPts val="420"/>
              </a:spcBef>
            </a:pPr>
            <a:endParaRPr lang="en-IN" sz="1800" b="0" strike="noStrike" spc="-1">
              <a:latin typeface="Arial"/>
            </a:endParaRPr>
          </a:p>
        </p:txBody>
      </p:sp>
      <p:sp>
        <p:nvSpPr>
          <p:cNvPr id="125" name="CustomShape 5"/>
          <p:cNvSpPr/>
          <p:nvPr/>
        </p:nvSpPr>
        <p:spPr>
          <a:xfrm>
            <a:off x="6553080" y="6245280"/>
            <a:ext cx="2132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044FFB26-5BF7-4576-8F77-4BAF7151B84A}" type="slidenum">
              <a:rPr lang="en-IN" sz="1400" b="0" strike="noStrike" spc="-1">
                <a:solidFill>
                  <a:srgbClr val="000000"/>
                </a:solidFill>
                <a:latin typeface="Arial"/>
                <a:ea typeface="Arial"/>
              </a:rPr>
              <a:pPr algn="r">
                <a:lnSpc>
                  <a:spcPct val="100000"/>
                </a:lnSpc>
              </a:pPr>
              <a:t>7</a:t>
            </a:fld>
            <a:endParaRPr lang="en-IN" sz="1400" b="0" strike="noStrike" spc="-1">
              <a:latin typeface="Arial"/>
            </a:endParaRPr>
          </a:p>
        </p:txBody>
      </p:sp>
      <p:sp>
        <p:nvSpPr>
          <p:cNvPr id="126" name="CustomShape 6"/>
          <p:cNvSpPr/>
          <p:nvPr/>
        </p:nvSpPr>
        <p:spPr>
          <a:xfrm>
            <a:off x="4504320" y="3029400"/>
            <a:ext cx="180000" cy="231840"/>
          </a:xfrm>
          <a:prstGeom prst="rect">
            <a:avLst/>
          </a:prstGeom>
          <a:noFill/>
          <a:ln>
            <a:noFill/>
          </a:ln>
        </p:spPr>
        <p:style>
          <a:lnRef idx="0">
            <a:scrgbClr r="0" g="0" b="0"/>
          </a:lnRef>
          <a:fillRef idx="0">
            <a:scrgbClr r="0" g="0" b="0"/>
          </a:fillRef>
          <a:effectRef idx="0">
            <a:scrgbClr r="0" g="0" b="0"/>
          </a:effectRef>
          <a:fontRef idx="minor"/>
        </p:style>
      </p:sp>
      <p:pic>
        <p:nvPicPr>
          <p:cNvPr id="127" name="Picture 126"/>
          <p:cNvPicPr/>
          <p:nvPr/>
        </p:nvPicPr>
        <p:blipFill>
          <a:blip r:embed="rId4"/>
          <a:stretch/>
        </p:blipFill>
        <p:spPr>
          <a:xfrm>
            <a:off x="864000" y="1008000"/>
            <a:ext cx="6767640" cy="4726440"/>
          </a:xfrm>
          <a:prstGeom prst="rect">
            <a:avLst/>
          </a:prstGeom>
          <a:ln>
            <a:noFill/>
          </a:ln>
        </p:spPr>
      </p:pic>
    </p:spTree>
  </p:cSld>
  <p:clrMapOvr>
    <a:masterClrMapping/>
  </p:clrMapOvr>
  <p:transition>
    <p:wipe dir="d"/>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914400" y="5943600"/>
            <a:ext cx="7693560" cy="82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400" b="0" strike="noStrike" spc="-1" dirty="0">
                <a:solidFill>
                  <a:srgbClr val="000000"/>
                </a:solidFill>
                <a:latin typeface="Times New Roman"/>
                <a:ea typeface="Times New Roman"/>
              </a:rPr>
              <a:t>Bansilal Ramnath Agarwal Charitable Trust’s</a:t>
            </a:r>
            <a:endParaRPr lang="en-IN" sz="1400" b="0" strike="noStrike" spc="-1" dirty="0">
              <a:latin typeface="Arial"/>
            </a:endParaRPr>
          </a:p>
          <a:p>
            <a:pPr algn="ctr">
              <a:lnSpc>
                <a:spcPct val="100000"/>
              </a:lnSpc>
            </a:pPr>
            <a:r>
              <a:rPr lang="en-IN" sz="1800" b="0" strike="noStrike" spc="-1" dirty="0">
                <a:solidFill>
                  <a:srgbClr val="000000"/>
                </a:solidFill>
                <a:latin typeface="Times New Roman"/>
                <a:ea typeface="Times New Roman"/>
              </a:rPr>
              <a:t>Vishwakarma Institute of Information Technology</a:t>
            </a:r>
            <a:endParaRPr lang="en-IN" sz="1800" b="0" strike="noStrike" spc="-1" dirty="0">
              <a:latin typeface="Arial"/>
            </a:endParaRPr>
          </a:p>
          <a:p>
            <a:pPr algn="ctr">
              <a:lnSpc>
                <a:spcPct val="100000"/>
              </a:lnSpc>
            </a:pPr>
            <a:r>
              <a:rPr lang="en-IN" sz="1600" b="0" strike="noStrike" spc="-1" dirty="0">
                <a:solidFill>
                  <a:srgbClr val="000000"/>
                </a:solidFill>
                <a:latin typeface="Times New Roman"/>
                <a:ea typeface="Times New Roman"/>
              </a:rPr>
              <a:t>Department of Electronics &amp; Telecommunication</a:t>
            </a:r>
            <a:endParaRPr lang="en-IN" sz="1600" b="0" strike="noStrike" spc="-1" dirty="0">
              <a:latin typeface="Arial"/>
            </a:endParaRPr>
          </a:p>
        </p:txBody>
      </p:sp>
      <p:sp>
        <p:nvSpPr>
          <p:cNvPr id="129" name="CustomShape 2"/>
          <p:cNvSpPr/>
          <p:nvPr/>
        </p:nvSpPr>
        <p:spPr>
          <a:xfrm>
            <a:off x="0" y="5791320"/>
            <a:ext cx="9142920" cy="45719"/>
          </a:xfrm>
          <a:prstGeom prst="rect">
            <a:avLst/>
          </a:prstGeom>
          <a:solidFill>
            <a:srgbClr val="003366"/>
          </a:solidFill>
          <a:ln w="9360">
            <a:solidFill>
              <a:srgbClr val="003366"/>
            </a:solidFill>
            <a:miter/>
          </a:ln>
        </p:spPr>
        <p:style>
          <a:lnRef idx="0">
            <a:scrgbClr r="0" g="0" b="0"/>
          </a:lnRef>
          <a:fillRef idx="0">
            <a:scrgbClr r="0" g="0" b="0"/>
          </a:fillRef>
          <a:effectRef idx="0">
            <a:scrgbClr r="0" g="0" b="0"/>
          </a:effectRef>
          <a:fontRef idx="minor"/>
        </p:style>
      </p:sp>
      <p:pic>
        <p:nvPicPr>
          <p:cNvPr id="130" name="Google Shape;199;p34"/>
          <p:cNvPicPr/>
          <p:nvPr/>
        </p:nvPicPr>
        <p:blipFill>
          <a:blip r:embed="rId2"/>
          <a:stretch/>
        </p:blipFill>
        <p:spPr>
          <a:xfrm>
            <a:off x="76320" y="5943600"/>
            <a:ext cx="837000" cy="837000"/>
          </a:xfrm>
          <a:prstGeom prst="rect">
            <a:avLst/>
          </a:prstGeom>
          <a:ln w="88920">
            <a:solidFill>
              <a:srgbClr val="FFFFFF"/>
            </a:solidFill>
            <a:miter/>
          </a:ln>
          <a:effectLst>
            <a:outerShdw dist="18000" dir="5400000">
              <a:srgbClr val="000000">
                <a:alpha val="40000"/>
              </a:srgbClr>
            </a:outerShdw>
          </a:effectLst>
        </p:spPr>
      </p:pic>
      <p:sp>
        <p:nvSpPr>
          <p:cNvPr id="131" name="CustomShape 3"/>
          <p:cNvSpPr/>
          <p:nvPr/>
        </p:nvSpPr>
        <p:spPr>
          <a:xfrm>
            <a:off x="457200" y="76320"/>
            <a:ext cx="8228520" cy="837000"/>
          </a:xfrm>
          <a:prstGeom prst="rect">
            <a:avLst/>
          </a:prstGeom>
          <a:solidFill>
            <a:srgbClr val="BFBFBF"/>
          </a:solidFill>
          <a:ln w="936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0" strike="noStrike" spc="-1">
                <a:solidFill>
                  <a:srgbClr val="000000"/>
                </a:solidFill>
                <a:latin typeface="Times New Roman"/>
                <a:ea typeface="Times New Roman"/>
              </a:rPr>
              <a:t>METHODOLOGY</a:t>
            </a:r>
            <a:endParaRPr lang="en-IN" sz="3200" b="0" strike="noStrike" spc="-1">
              <a:latin typeface="Arial"/>
            </a:endParaRPr>
          </a:p>
        </p:txBody>
      </p:sp>
      <p:sp>
        <p:nvSpPr>
          <p:cNvPr id="132" name="CustomShape 4"/>
          <p:cNvSpPr/>
          <p:nvPr/>
        </p:nvSpPr>
        <p:spPr>
          <a:xfrm>
            <a:off x="504000" y="1008000"/>
            <a:ext cx="822852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360"/>
              </a:spcBef>
            </a:pPr>
            <a:r>
              <a:rPr lang="en-IN" sz="2000" b="0" strike="noStrike" spc="-1" dirty="0">
                <a:solidFill>
                  <a:srgbClr val="3E3D2D"/>
                </a:solidFill>
                <a:latin typeface="Times New Roman"/>
                <a:ea typeface="Times New Roman"/>
              </a:rPr>
              <a:t>The proposed system mainly consists of 3 major sections:</a:t>
            </a:r>
            <a:endParaRPr lang="en-IN" sz="2000" b="0" strike="noStrike" spc="-1" dirty="0">
              <a:latin typeface="Arial"/>
            </a:endParaRPr>
          </a:p>
          <a:p>
            <a:pPr marL="342900" indent="-342900">
              <a:lnSpc>
                <a:spcPct val="100000"/>
              </a:lnSpc>
              <a:spcBef>
                <a:spcPts val="360"/>
              </a:spcBef>
              <a:buAutoNum type="arabicPeriod"/>
            </a:pPr>
            <a:r>
              <a:rPr lang="en-IN" sz="2000" b="1" strike="noStrike" spc="-1" dirty="0" smtClean="0">
                <a:solidFill>
                  <a:srgbClr val="3E3D2D"/>
                </a:solidFill>
                <a:latin typeface="Times New Roman"/>
                <a:ea typeface="Times New Roman"/>
              </a:rPr>
              <a:t>Field </a:t>
            </a:r>
            <a:r>
              <a:rPr lang="en-IN" sz="2000" b="1" strike="noStrike" spc="-1" dirty="0">
                <a:solidFill>
                  <a:srgbClr val="3E3D2D"/>
                </a:solidFill>
                <a:latin typeface="Times New Roman"/>
                <a:ea typeface="Times New Roman"/>
              </a:rPr>
              <a:t>Area</a:t>
            </a:r>
            <a:r>
              <a:rPr lang="en-IN" sz="2000" b="0" strike="noStrike" spc="-1" dirty="0">
                <a:solidFill>
                  <a:srgbClr val="3E3D2D"/>
                </a:solidFill>
                <a:latin typeface="Times New Roman"/>
                <a:ea typeface="Times New Roman"/>
              </a:rPr>
              <a:t>-    The field area primarily consists of PIR sensors and IR </a:t>
            </a:r>
            <a:r>
              <a:rPr lang="en-IN" sz="2000" b="0" strike="noStrike" spc="-1" dirty="0" smtClean="0">
                <a:solidFill>
                  <a:srgbClr val="3E3D2D"/>
                </a:solidFill>
                <a:latin typeface="Times New Roman"/>
                <a:ea typeface="Times New Roman"/>
              </a:rPr>
              <a:t>Temperature sensors placed  in various locations of the field and are considered to be </a:t>
            </a:r>
            <a:r>
              <a:rPr lang="en-IN" sz="2000" b="0" strike="noStrike" spc="-1" dirty="0">
                <a:solidFill>
                  <a:srgbClr val="3E3D2D"/>
                </a:solidFill>
                <a:latin typeface="Times New Roman"/>
                <a:ea typeface="Times New Roman"/>
              </a:rPr>
              <a:t>the main part in the field section</a:t>
            </a:r>
            <a:r>
              <a:rPr lang="en-IN" sz="2000" b="0" strike="noStrike" spc="-1" dirty="0" smtClean="0">
                <a:solidFill>
                  <a:srgbClr val="3E3D2D"/>
                </a:solidFill>
                <a:latin typeface="Times New Roman"/>
                <a:ea typeface="Times New Roman"/>
              </a:rPr>
              <a:t>. The </a:t>
            </a:r>
            <a:r>
              <a:rPr lang="en-IN" sz="2000" b="0" strike="noStrike" spc="-1" dirty="0">
                <a:solidFill>
                  <a:srgbClr val="3E3D2D"/>
                </a:solidFill>
                <a:latin typeface="Times New Roman"/>
                <a:ea typeface="Times New Roman"/>
              </a:rPr>
              <a:t>animal’s presence is monitored </a:t>
            </a:r>
            <a:r>
              <a:rPr lang="en-IN" sz="2000" b="0" strike="noStrike" spc="-1" dirty="0" smtClean="0">
                <a:solidFill>
                  <a:srgbClr val="3E3D2D"/>
                </a:solidFill>
                <a:latin typeface="Times New Roman"/>
                <a:ea typeface="Times New Roman"/>
              </a:rPr>
              <a:t>using </a:t>
            </a:r>
            <a:r>
              <a:rPr lang="en-IN" sz="2000" b="0" strike="noStrike" spc="-1" dirty="0">
                <a:solidFill>
                  <a:srgbClr val="3E3D2D"/>
                </a:solidFill>
                <a:latin typeface="Times New Roman"/>
                <a:ea typeface="Times New Roman"/>
              </a:rPr>
              <a:t>the PIR sensor and if any object in motion crosses it within its </a:t>
            </a:r>
            <a:r>
              <a:rPr lang="en-IN" sz="2000" b="0" strike="noStrike" spc="-1" dirty="0" smtClean="0">
                <a:solidFill>
                  <a:srgbClr val="3E3D2D"/>
                </a:solidFill>
                <a:latin typeface="Times New Roman"/>
                <a:ea typeface="Times New Roman"/>
              </a:rPr>
              <a:t>range </a:t>
            </a:r>
            <a:r>
              <a:rPr lang="en-IN" sz="2000" b="0" strike="noStrike" spc="-1" dirty="0">
                <a:solidFill>
                  <a:srgbClr val="3E3D2D"/>
                </a:solidFill>
                <a:latin typeface="Times New Roman"/>
                <a:ea typeface="Times New Roman"/>
              </a:rPr>
              <a:t>it gets detected by the sensor and then it sends  a data to </a:t>
            </a:r>
            <a:r>
              <a:rPr lang="en-IN" sz="2000" b="0" strike="noStrike" spc="-1" dirty="0" smtClean="0">
                <a:solidFill>
                  <a:srgbClr val="3E3D2D"/>
                </a:solidFill>
                <a:latin typeface="Times New Roman"/>
                <a:ea typeface="Times New Roman"/>
              </a:rPr>
              <a:t>the</a:t>
            </a:r>
            <a:r>
              <a:rPr lang="en-IN" sz="2000" spc="-1" dirty="0">
                <a:latin typeface="Arial"/>
              </a:rPr>
              <a:t> </a:t>
            </a:r>
            <a:r>
              <a:rPr lang="en-IN" sz="2000" b="0" strike="noStrike" spc="-1" dirty="0" smtClean="0">
                <a:solidFill>
                  <a:srgbClr val="3E3D2D"/>
                </a:solidFill>
                <a:latin typeface="Times New Roman"/>
                <a:ea typeface="Times New Roman"/>
              </a:rPr>
              <a:t>microcontroller to which it is connected.</a:t>
            </a:r>
            <a:endParaRPr lang="en-IN" sz="2000" spc="-1" dirty="0">
              <a:latin typeface="Arial"/>
            </a:endParaRPr>
          </a:p>
          <a:p>
            <a:pPr marL="342900" indent="-342900">
              <a:lnSpc>
                <a:spcPct val="100000"/>
              </a:lnSpc>
              <a:spcBef>
                <a:spcPts val="360"/>
              </a:spcBef>
              <a:buAutoNum type="arabicPeriod"/>
            </a:pPr>
            <a:r>
              <a:rPr lang="en-IN" sz="2000" b="1" strike="noStrike" spc="-1" dirty="0" smtClean="0">
                <a:solidFill>
                  <a:srgbClr val="3E3D2D"/>
                </a:solidFill>
                <a:latin typeface="Times New Roman"/>
                <a:ea typeface="Times New Roman"/>
              </a:rPr>
              <a:t>Base Station</a:t>
            </a:r>
            <a:r>
              <a:rPr lang="en-IN" sz="2000" b="0" strike="noStrike" spc="-1" dirty="0" smtClean="0">
                <a:solidFill>
                  <a:srgbClr val="3E3D2D"/>
                </a:solidFill>
                <a:latin typeface="Times New Roman"/>
                <a:ea typeface="Times New Roman"/>
              </a:rPr>
              <a:t>- The base station has a processing unit which process the data received from the field area and here too a transceiver module is used to receive and </a:t>
            </a:r>
            <a:r>
              <a:rPr lang="en-IN" sz="2000" b="0" strike="noStrike" spc="-1" dirty="0">
                <a:solidFill>
                  <a:srgbClr val="3E3D2D"/>
                </a:solidFill>
                <a:latin typeface="Times New Roman"/>
                <a:ea typeface="Times New Roman"/>
              </a:rPr>
              <a:t>transmit the </a:t>
            </a:r>
            <a:r>
              <a:rPr lang="en-IN" sz="2000" b="0" strike="noStrike" spc="-1" dirty="0" smtClean="0">
                <a:solidFill>
                  <a:srgbClr val="3E3D2D"/>
                </a:solidFill>
                <a:latin typeface="Times New Roman"/>
                <a:ea typeface="Times New Roman"/>
              </a:rPr>
              <a:t>data.</a:t>
            </a:r>
            <a:endParaRPr lang="en-IN" sz="2000" spc="-1" dirty="0">
              <a:latin typeface="Arial"/>
            </a:endParaRPr>
          </a:p>
          <a:p>
            <a:pPr marL="342900" indent="-342900">
              <a:lnSpc>
                <a:spcPct val="100000"/>
              </a:lnSpc>
              <a:spcBef>
                <a:spcPts val="360"/>
              </a:spcBef>
              <a:buAutoNum type="arabicPeriod"/>
            </a:pPr>
            <a:r>
              <a:rPr lang="en-IN" sz="2000" b="1" strike="noStrike" spc="-1" dirty="0" smtClean="0">
                <a:solidFill>
                  <a:srgbClr val="3E3D2D"/>
                </a:solidFill>
                <a:latin typeface="Times New Roman"/>
                <a:ea typeface="Times New Roman"/>
              </a:rPr>
              <a:t>Worker’s </a:t>
            </a:r>
            <a:r>
              <a:rPr lang="en-IN" sz="2000" b="1" strike="noStrike" spc="-1" dirty="0">
                <a:solidFill>
                  <a:srgbClr val="3E3D2D"/>
                </a:solidFill>
                <a:latin typeface="Times New Roman"/>
                <a:ea typeface="Times New Roman"/>
              </a:rPr>
              <a:t>Gadget</a:t>
            </a:r>
            <a:r>
              <a:rPr lang="en-IN" sz="2000" b="0" strike="noStrike" spc="-1" dirty="0">
                <a:solidFill>
                  <a:srgbClr val="3E3D2D"/>
                </a:solidFill>
                <a:latin typeface="Times New Roman"/>
                <a:ea typeface="Times New Roman"/>
              </a:rPr>
              <a:t>- The worker has a gear which consists of an alarm and a </a:t>
            </a:r>
            <a:r>
              <a:rPr lang="en-IN" sz="2000" b="0" strike="noStrike" spc="-1" dirty="0" smtClean="0">
                <a:solidFill>
                  <a:srgbClr val="3E3D2D"/>
                </a:solidFill>
                <a:latin typeface="Times New Roman"/>
                <a:ea typeface="Times New Roman"/>
              </a:rPr>
              <a:t>display </a:t>
            </a:r>
            <a:r>
              <a:rPr lang="en-IN" sz="2000" b="0" strike="noStrike" spc="-1" dirty="0">
                <a:solidFill>
                  <a:srgbClr val="3E3D2D"/>
                </a:solidFill>
                <a:latin typeface="Times New Roman"/>
                <a:ea typeface="Times New Roman"/>
              </a:rPr>
              <a:t>in which they get notified of animal’s presence. The data </a:t>
            </a:r>
            <a:r>
              <a:rPr lang="en-IN" sz="2000" b="0" strike="noStrike" spc="-1" dirty="0" smtClean="0">
                <a:solidFill>
                  <a:srgbClr val="3E3D2D"/>
                </a:solidFill>
                <a:latin typeface="Times New Roman"/>
                <a:ea typeface="Times New Roman"/>
              </a:rPr>
              <a:t>which </a:t>
            </a:r>
            <a:r>
              <a:rPr lang="en-IN" sz="2000" b="0" strike="noStrike" spc="-1" dirty="0">
                <a:solidFill>
                  <a:srgbClr val="3E3D2D"/>
                </a:solidFill>
                <a:latin typeface="Times New Roman"/>
                <a:ea typeface="Times New Roman"/>
              </a:rPr>
              <a:t>is received from the base station is displayed in the LCD </a:t>
            </a:r>
            <a:r>
              <a:rPr lang="en-IN" sz="2000" b="0" strike="noStrike" spc="-1" dirty="0" smtClean="0">
                <a:solidFill>
                  <a:srgbClr val="3E3D2D"/>
                </a:solidFill>
                <a:latin typeface="Times New Roman"/>
                <a:ea typeface="Times New Roman"/>
              </a:rPr>
              <a:t>Display </a:t>
            </a:r>
            <a:r>
              <a:rPr lang="en-IN" sz="2000" b="0" strike="noStrike" spc="-1" dirty="0">
                <a:solidFill>
                  <a:srgbClr val="3E3D2D"/>
                </a:solidFill>
                <a:latin typeface="Times New Roman"/>
                <a:ea typeface="Times New Roman"/>
              </a:rPr>
              <a:t>and Buzzer is turned on for few seconds</a:t>
            </a:r>
            <a:r>
              <a:rPr lang="en-IN" sz="1600" b="0" strike="noStrike" spc="-1" dirty="0">
                <a:solidFill>
                  <a:srgbClr val="3E3D2D"/>
                </a:solidFill>
                <a:latin typeface="Times New Roman"/>
                <a:ea typeface="Times New Roman"/>
              </a:rPr>
              <a:t>.</a:t>
            </a:r>
            <a:endParaRPr lang="en-IN" sz="1600" b="0" strike="noStrike" spc="-1" dirty="0">
              <a:latin typeface="Arial"/>
            </a:endParaRPr>
          </a:p>
          <a:p>
            <a:pPr marL="1828800" indent="457200">
              <a:lnSpc>
                <a:spcPct val="100000"/>
              </a:lnSpc>
              <a:spcBef>
                <a:spcPts val="420"/>
              </a:spcBef>
            </a:pPr>
            <a:endParaRPr lang="en-IN" sz="1600" b="0" strike="noStrike" spc="-1" dirty="0">
              <a:latin typeface="Arial"/>
            </a:endParaRPr>
          </a:p>
          <a:p>
            <a:pPr marL="1828800" indent="457200">
              <a:lnSpc>
                <a:spcPct val="100000"/>
              </a:lnSpc>
              <a:spcBef>
                <a:spcPts val="420"/>
              </a:spcBef>
            </a:pPr>
            <a:endParaRPr lang="en-IN" sz="1600" b="0" strike="noStrike" spc="-1" dirty="0">
              <a:latin typeface="Arial"/>
            </a:endParaRPr>
          </a:p>
        </p:txBody>
      </p:sp>
      <p:sp>
        <p:nvSpPr>
          <p:cNvPr id="133" name="CustomShape 5"/>
          <p:cNvSpPr/>
          <p:nvPr/>
        </p:nvSpPr>
        <p:spPr>
          <a:xfrm>
            <a:off x="6553080" y="6245280"/>
            <a:ext cx="2132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A45928D-8F52-4FF6-81EB-6C43D00B3664}" type="slidenum">
              <a:rPr lang="en-IN" sz="1400" b="0" strike="noStrike" spc="-1">
                <a:solidFill>
                  <a:srgbClr val="000000"/>
                </a:solidFill>
                <a:latin typeface="Arial"/>
                <a:ea typeface="Arial"/>
              </a:rPr>
              <a:pPr algn="r">
                <a:lnSpc>
                  <a:spcPct val="100000"/>
                </a:lnSpc>
              </a:pPr>
              <a:t>8</a:t>
            </a:fld>
            <a:endParaRPr lang="en-IN" sz="1400" b="0" strike="noStrike" spc="-1">
              <a:latin typeface="Arial"/>
            </a:endParaRPr>
          </a:p>
        </p:txBody>
      </p:sp>
    </p:spTree>
  </p:cSld>
  <p:clrMapOvr>
    <a:masterClrMapping/>
  </p:clrMapOvr>
  <p:transition>
    <p:wipe dir="d"/>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914400" y="5943600"/>
            <a:ext cx="7693560" cy="82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400" b="0" strike="noStrike" spc="-1" dirty="0">
                <a:solidFill>
                  <a:srgbClr val="000000"/>
                </a:solidFill>
                <a:latin typeface="Times New Roman"/>
                <a:ea typeface="Times New Roman"/>
              </a:rPr>
              <a:t>Bansilal Ramnath Agarwal Charitable Trust’s</a:t>
            </a:r>
            <a:endParaRPr lang="en-IN" sz="1400" b="0" strike="noStrike" spc="-1" dirty="0">
              <a:latin typeface="Arial"/>
            </a:endParaRPr>
          </a:p>
          <a:p>
            <a:pPr algn="ctr">
              <a:lnSpc>
                <a:spcPct val="100000"/>
              </a:lnSpc>
            </a:pPr>
            <a:r>
              <a:rPr lang="en-IN" sz="1800" b="0" strike="noStrike" spc="-1" dirty="0">
                <a:solidFill>
                  <a:srgbClr val="000000"/>
                </a:solidFill>
                <a:latin typeface="Times New Roman"/>
                <a:ea typeface="Times New Roman"/>
              </a:rPr>
              <a:t>Vishwakarma Institute of Information Technology</a:t>
            </a:r>
            <a:endParaRPr lang="en-IN" sz="1800" b="0" strike="noStrike" spc="-1" dirty="0">
              <a:latin typeface="Arial"/>
            </a:endParaRPr>
          </a:p>
          <a:p>
            <a:pPr algn="ctr">
              <a:lnSpc>
                <a:spcPct val="100000"/>
              </a:lnSpc>
            </a:pPr>
            <a:r>
              <a:rPr lang="en-IN" sz="1600" b="0" strike="noStrike" spc="-1" dirty="0">
                <a:solidFill>
                  <a:srgbClr val="000000"/>
                </a:solidFill>
                <a:latin typeface="Times New Roman"/>
                <a:ea typeface="Times New Roman"/>
              </a:rPr>
              <a:t>Department of Electronics &amp; Telecommunication</a:t>
            </a:r>
            <a:endParaRPr lang="en-IN" sz="1600" b="0" strike="noStrike" spc="-1" dirty="0">
              <a:latin typeface="Arial"/>
            </a:endParaRPr>
          </a:p>
        </p:txBody>
      </p:sp>
      <p:sp>
        <p:nvSpPr>
          <p:cNvPr id="135" name="CustomShape 2"/>
          <p:cNvSpPr/>
          <p:nvPr/>
        </p:nvSpPr>
        <p:spPr>
          <a:xfrm flipV="1">
            <a:off x="0" y="5745601"/>
            <a:ext cx="9142920" cy="45719"/>
          </a:xfrm>
          <a:prstGeom prst="rect">
            <a:avLst/>
          </a:prstGeom>
          <a:solidFill>
            <a:srgbClr val="003366"/>
          </a:solidFill>
          <a:ln w="9360">
            <a:solidFill>
              <a:srgbClr val="003366"/>
            </a:solidFill>
            <a:miter/>
          </a:ln>
        </p:spPr>
        <p:style>
          <a:lnRef idx="0">
            <a:scrgbClr r="0" g="0" b="0"/>
          </a:lnRef>
          <a:fillRef idx="0">
            <a:scrgbClr r="0" g="0" b="0"/>
          </a:fillRef>
          <a:effectRef idx="0">
            <a:scrgbClr r="0" g="0" b="0"/>
          </a:effectRef>
          <a:fontRef idx="minor"/>
        </p:style>
      </p:sp>
      <p:pic>
        <p:nvPicPr>
          <p:cNvPr id="136" name="Google Shape;209;p35"/>
          <p:cNvPicPr/>
          <p:nvPr/>
        </p:nvPicPr>
        <p:blipFill>
          <a:blip r:embed="rId2"/>
          <a:stretch/>
        </p:blipFill>
        <p:spPr>
          <a:xfrm>
            <a:off x="76320" y="5943600"/>
            <a:ext cx="837000" cy="837000"/>
          </a:xfrm>
          <a:prstGeom prst="rect">
            <a:avLst/>
          </a:prstGeom>
          <a:ln w="88920">
            <a:solidFill>
              <a:srgbClr val="FFFFFF"/>
            </a:solidFill>
            <a:miter/>
          </a:ln>
          <a:effectLst>
            <a:outerShdw dist="18000" dir="5400000">
              <a:srgbClr val="000000">
                <a:alpha val="40000"/>
              </a:srgbClr>
            </a:outerShdw>
          </a:effectLst>
        </p:spPr>
      </p:pic>
      <p:sp>
        <p:nvSpPr>
          <p:cNvPr id="137" name="CustomShape 3"/>
          <p:cNvSpPr/>
          <p:nvPr/>
        </p:nvSpPr>
        <p:spPr>
          <a:xfrm>
            <a:off x="457200" y="76320"/>
            <a:ext cx="8228520" cy="837000"/>
          </a:xfrm>
          <a:prstGeom prst="rect">
            <a:avLst/>
          </a:prstGeom>
          <a:solidFill>
            <a:srgbClr val="BFBFBF"/>
          </a:solidFill>
          <a:ln w="936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0" strike="noStrike" spc="-1">
                <a:solidFill>
                  <a:srgbClr val="000000"/>
                </a:solidFill>
                <a:latin typeface="Times New Roman"/>
                <a:ea typeface="Times New Roman"/>
              </a:rPr>
              <a:t>HARDWARE AND SOFTWARE</a:t>
            </a:r>
            <a:endParaRPr lang="en-IN" sz="3200" b="0" strike="noStrike" spc="-1">
              <a:latin typeface="Arial"/>
            </a:endParaRPr>
          </a:p>
        </p:txBody>
      </p:sp>
      <p:sp>
        <p:nvSpPr>
          <p:cNvPr id="138" name="CustomShape 4"/>
          <p:cNvSpPr/>
          <p:nvPr/>
        </p:nvSpPr>
        <p:spPr>
          <a:xfrm>
            <a:off x="457200" y="1067760"/>
            <a:ext cx="822852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45140" indent="-342900">
              <a:lnSpc>
                <a:spcPct val="80000"/>
              </a:lnSpc>
              <a:spcBef>
                <a:spcPts val="337"/>
              </a:spcBef>
              <a:buClr>
                <a:srgbClr val="3E3D2D"/>
              </a:buClr>
              <a:buFont typeface="Arial" panose="020B0604020202020204" pitchFamily="34" charset="0"/>
              <a:buChar char="•"/>
            </a:pPr>
            <a:r>
              <a:rPr lang="en-IN" sz="2000" b="0" strike="noStrike" spc="-1" dirty="0">
                <a:solidFill>
                  <a:srgbClr val="3E3D2D"/>
                </a:solidFill>
                <a:latin typeface="Times New Roman"/>
                <a:ea typeface="Times New Roman"/>
              </a:rPr>
              <a:t>The components proposed in the system will be mainly sensors for</a:t>
            </a:r>
            <a:endParaRPr lang="en-IN" sz="2000" b="0" strike="noStrike" spc="-1" dirty="0">
              <a:latin typeface="Arial"/>
            </a:endParaRPr>
          </a:p>
          <a:p>
            <a:pPr marL="457200">
              <a:lnSpc>
                <a:spcPct val="80000"/>
              </a:lnSpc>
              <a:spcBef>
                <a:spcPts val="337"/>
              </a:spcBef>
            </a:pPr>
            <a:r>
              <a:rPr lang="en-IN" sz="2000" b="0" strike="noStrike" spc="-1" dirty="0">
                <a:solidFill>
                  <a:srgbClr val="3E3D2D"/>
                </a:solidFill>
                <a:latin typeface="Times New Roman"/>
                <a:ea typeface="Times New Roman"/>
              </a:rPr>
              <a:t> sensing the input data</a:t>
            </a:r>
            <a:endParaRPr lang="en-IN" sz="2000" b="0" strike="noStrike" spc="-1" dirty="0">
              <a:latin typeface="Arial"/>
            </a:endParaRPr>
          </a:p>
          <a:p>
            <a:pPr marL="445140" indent="-342900">
              <a:lnSpc>
                <a:spcPct val="80000"/>
              </a:lnSpc>
              <a:spcBef>
                <a:spcPts val="337"/>
              </a:spcBef>
              <a:buClr>
                <a:srgbClr val="3E3D2D"/>
              </a:buClr>
              <a:buFont typeface="Arial" panose="020B0604020202020204" pitchFamily="34" charset="0"/>
              <a:buChar char="•"/>
            </a:pPr>
            <a:r>
              <a:rPr lang="en-IN" sz="2000" b="0" strike="noStrike" spc="-1" dirty="0">
                <a:solidFill>
                  <a:srgbClr val="3E3D2D"/>
                </a:solidFill>
                <a:latin typeface="Times New Roman"/>
                <a:ea typeface="Times New Roman"/>
              </a:rPr>
              <a:t>The sensors will be consisting of PIR sensors, Camera , Arduino board</a:t>
            </a:r>
            <a:endParaRPr lang="en-IN" sz="2000" b="0" strike="noStrike" spc="-1" dirty="0">
              <a:latin typeface="Arial"/>
            </a:endParaRPr>
          </a:p>
          <a:p>
            <a:pPr marL="457200">
              <a:lnSpc>
                <a:spcPct val="80000"/>
              </a:lnSpc>
              <a:spcBef>
                <a:spcPts val="337"/>
              </a:spcBef>
            </a:pPr>
            <a:r>
              <a:rPr lang="en-IN" sz="2000" b="0" strike="noStrike" spc="-1" dirty="0">
                <a:solidFill>
                  <a:srgbClr val="3E3D2D"/>
                </a:solidFill>
                <a:latin typeface="Times New Roman"/>
                <a:ea typeface="Times New Roman"/>
              </a:rPr>
              <a:t> Ultrasonic Sensors.</a:t>
            </a:r>
            <a:endParaRPr lang="en-IN" sz="2000" b="0" strike="noStrike" spc="-1" dirty="0">
              <a:latin typeface="Arial"/>
            </a:endParaRPr>
          </a:p>
          <a:p>
            <a:pPr marL="445140" indent="-342900">
              <a:lnSpc>
                <a:spcPct val="80000"/>
              </a:lnSpc>
              <a:spcBef>
                <a:spcPts val="337"/>
              </a:spcBef>
              <a:buClr>
                <a:srgbClr val="3E3D2D"/>
              </a:buClr>
              <a:buFont typeface="Arial" panose="020B0604020202020204" pitchFamily="34" charset="0"/>
              <a:buChar char="•"/>
            </a:pPr>
            <a:r>
              <a:rPr lang="en-IN" sz="2000" b="0" strike="noStrike" spc="-1" dirty="0">
                <a:solidFill>
                  <a:srgbClr val="3E3D2D"/>
                </a:solidFill>
                <a:latin typeface="Times New Roman"/>
                <a:ea typeface="Times New Roman"/>
              </a:rPr>
              <a:t>For the processing unit, we have chosen </a:t>
            </a:r>
            <a:r>
              <a:rPr lang="en-IN" sz="2000" b="0" strike="noStrike" spc="-1" dirty="0" err="1">
                <a:solidFill>
                  <a:srgbClr val="3E3D2D"/>
                </a:solidFill>
                <a:latin typeface="Times New Roman"/>
                <a:ea typeface="Times New Roman"/>
              </a:rPr>
              <a:t>arduino</a:t>
            </a:r>
            <a:r>
              <a:rPr lang="en-IN" sz="2000" b="0" strike="noStrike" spc="-1" dirty="0">
                <a:solidFill>
                  <a:srgbClr val="3E3D2D"/>
                </a:solidFill>
                <a:latin typeface="Times New Roman"/>
                <a:ea typeface="Times New Roman"/>
              </a:rPr>
              <a:t> board as well as </a:t>
            </a:r>
            <a:endParaRPr lang="en-IN" sz="2000" b="0" strike="noStrike" spc="-1" dirty="0">
              <a:latin typeface="Arial"/>
            </a:endParaRPr>
          </a:p>
          <a:p>
            <a:pPr marL="457200">
              <a:lnSpc>
                <a:spcPct val="80000"/>
              </a:lnSpc>
              <a:spcBef>
                <a:spcPts val="337"/>
              </a:spcBef>
            </a:pPr>
            <a:r>
              <a:rPr lang="en-IN" sz="2000" b="0" strike="noStrike" spc="-1" dirty="0">
                <a:solidFill>
                  <a:srgbClr val="3E3D2D"/>
                </a:solidFill>
                <a:latin typeface="Times New Roman"/>
                <a:ea typeface="Times New Roman"/>
              </a:rPr>
              <a:t>Arduino IDE for the software development.</a:t>
            </a:r>
            <a:endParaRPr lang="en-IN" sz="2000" b="0" strike="noStrike" spc="-1" dirty="0">
              <a:latin typeface="Arial"/>
            </a:endParaRPr>
          </a:p>
          <a:p>
            <a:pPr marL="432000" indent="-263160">
              <a:lnSpc>
                <a:spcPct val="100000"/>
              </a:lnSpc>
              <a:spcBef>
                <a:spcPts val="420"/>
              </a:spcBef>
            </a:pPr>
            <a:endParaRPr lang="en-IN" sz="2000" b="0" strike="noStrike" spc="-1" dirty="0">
              <a:latin typeface="Arial"/>
            </a:endParaRPr>
          </a:p>
          <a:p>
            <a:pPr marL="432000" indent="-263160">
              <a:lnSpc>
                <a:spcPct val="100000"/>
              </a:lnSpc>
              <a:spcBef>
                <a:spcPts val="420"/>
              </a:spcBef>
            </a:pPr>
            <a:endParaRPr lang="en-IN" sz="2000" b="0" strike="noStrike" spc="-1" dirty="0">
              <a:latin typeface="Arial"/>
            </a:endParaRPr>
          </a:p>
        </p:txBody>
      </p:sp>
      <p:sp>
        <p:nvSpPr>
          <p:cNvPr id="139" name="CustomShape 5"/>
          <p:cNvSpPr/>
          <p:nvPr/>
        </p:nvSpPr>
        <p:spPr>
          <a:xfrm>
            <a:off x="6553080" y="6245280"/>
            <a:ext cx="2132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00F208D-8E2F-4A66-84BE-FCDE233EBCE1}" type="slidenum">
              <a:rPr lang="en-IN" sz="1400" b="0" strike="noStrike" spc="-1">
                <a:solidFill>
                  <a:srgbClr val="000000"/>
                </a:solidFill>
                <a:latin typeface="Arial"/>
                <a:ea typeface="Arial"/>
              </a:rPr>
              <a:pPr algn="r">
                <a:lnSpc>
                  <a:spcPct val="100000"/>
                </a:lnSpc>
              </a:pPr>
              <a:t>9</a:t>
            </a:fld>
            <a:endParaRPr lang="en-IN" sz="1400" b="0" strike="noStrike" spc="-1">
              <a:latin typeface="Arial"/>
            </a:endParaRPr>
          </a:p>
        </p:txBody>
      </p:sp>
    </p:spTree>
  </p:cSld>
  <p:clrMapOvr>
    <a:masterClrMapping/>
  </p:clrMapOvr>
  <p:transition>
    <p:wipe dir="d"/>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1534</TotalTime>
  <Words>1594</Words>
  <Application>Microsoft Office PowerPoint</Application>
  <PresentationFormat>On-screen Show (4:3)</PresentationFormat>
  <Paragraphs>246</Paragraphs>
  <Slides>18</Slides>
  <Notes>2</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HP</cp:lastModifiedBy>
  <cp:revision>35</cp:revision>
  <dcterms:modified xsi:type="dcterms:W3CDTF">2019-12-13T06:00:18Z</dcterms:modified>
  <dc:language>en-IN</dc:language>
</cp:coreProperties>
</file>