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7" r:id="rId2"/>
    <p:sldId id="258" r:id="rId3"/>
    <p:sldId id="259" r:id="rId4"/>
    <p:sldId id="289" r:id="rId5"/>
    <p:sldId id="294" r:id="rId6"/>
    <p:sldId id="290" r:id="rId7"/>
    <p:sldId id="291" r:id="rId8"/>
    <p:sldId id="292" r:id="rId9"/>
    <p:sldId id="287" r:id="rId10"/>
    <p:sldId id="267" r:id="rId11"/>
    <p:sldId id="298" r:id="rId12"/>
    <p:sldId id="299" r:id="rId13"/>
    <p:sldId id="293" r:id="rId14"/>
    <p:sldId id="300" r:id="rId15"/>
    <p:sldId id="301" r:id="rId16"/>
    <p:sldId id="302" r:id="rId17"/>
    <p:sldId id="303" r:id="rId18"/>
    <p:sldId id="275" r:id="rId19"/>
    <p:sldId id="295" r:id="rId20"/>
    <p:sldId id="296" r:id="rId21"/>
    <p:sldId id="270" r:id="rId22"/>
    <p:sldId id="271" r:id="rId23"/>
    <p:sldId id="297" r:id="rId24"/>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0" autoAdjust="0"/>
    <p:restoredTop sz="94660"/>
  </p:normalViewPr>
  <p:slideViewPr>
    <p:cSldViewPr>
      <p:cViewPr varScale="1">
        <p:scale>
          <a:sx n="68" d="100"/>
          <a:sy n="68"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CE560017-F0B0-49E9-AA5C-3EEFDA95B381}" type="datetimeFigureOut">
              <a:rPr lang="en-US" smtClean="0"/>
              <a:t>13-Dec-19</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82DFA1B2-C9D6-4557-9E13-506F78BA9713}" type="slidenum">
              <a:rPr lang="en-US" smtClean="0"/>
              <a:t>‹#›</a:t>
            </a:fld>
            <a:endParaRPr lang="en-US"/>
          </a:p>
        </p:txBody>
      </p:sp>
    </p:spTree>
    <p:extLst>
      <p:ext uri="{BB962C8B-B14F-4D97-AF65-F5344CB8AC3E}">
        <p14:creationId xmlns:p14="http://schemas.microsoft.com/office/powerpoint/2010/main" val="376516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E94F880C-19F4-44B7-9F4E-AC5FA8F52BA9}" type="datetimeFigureOut">
              <a:rPr lang="en-US" smtClean="0"/>
              <a:t>13-Dec-19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88BD162D-4DF2-4F8D-AE17-3C7900207144}" type="slidenum">
              <a:rPr lang="en-US" smtClean="0"/>
              <a:t>‹#›</a:t>
            </a:fld>
            <a:endParaRPr lang="en-US"/>
          </a:p>
        </p:txBody>
      </p:sp>
    </p:spTree>
    <p:extLst>
      <p:ext uri="{BB962C8B-B14F-4D97-AF65-F5344CB8AC3E}">
        <p14:creationId xmlns:p14="http://schemas.microsoft.com/office/powerpoint/2010/main" val="240174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a:t>
            </a:fld>
            <a:endParaRPr lang="en-US"/>
          </a:p>
        </p:txBody>
      </p:sp>
    </p:spTree>
    <p:extLst>
      <p:ext uri="{BB962C8B-B14F-4D97-AF65-F5344CB8AC3E}">
        <p14:creationId xmlns:p14="http://schemas.microsoft.com/office/powerpoint/2010/main" val="177539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18</a:t>
            </a:fld>
            <a:endParaRPr lang="en-US"/>
          </a:p>
        </p:txBody>
      </p:sp>
    </p:spTree>
    <p:extLst>
      <p:ext uri="{BB962C8B-B14F-4D97-AF65-F5344CB8AC3E}">
        <p14:creationId xmlns:p14="http://schemas.microsoft.com/office/powerpoint/2010/main" val="5257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19</a:t>
            </a:fld>
            <a:endParaRPr lang="en-US"/>
          </a:p>
        </p:txBody>
      </p:sp>
    </p:spTree>
    <p:extLst>
      <p:ext uri="{BB962C8B-B14F-4D97-AF65-F5344CB8AC3E}">
        <p14:creationId xmlns:p14="http://schemas.microsoft.com/office/powerpoint/2010/main" val="265214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20</a:t>
            </a:fld>
            <a:endParaRPr lang="en-US"/>
          </a:p>
        </p:txBody>
      </p:sp>
    </p:spTree>
    <p:extLst>
      <p:ext uri="{BB962C8B-B14F-4D97-AF65-F5344CB8AC3E}">
        <p14:creationId xmlns:p14="http://schemas.microsoft.com/office/powerpoint/2010/main" val="218189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21</a:t>
            </a:fld>
            <a:endParaRPr lang="en-US"/>
          </a:p>
        </p:txBody>
      </p:sp>
    </p:spTree>
    <p:extLst>
      <p:ext uri="{BB962C8B-B14F-4D97-AF65-F5344CB8AC3E}">
        <p14:creationId xmlns:p14="http://schemas.microsoft.com/office/powerpoint/2010/main" val="173141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22</a:t>
            </a:fld>
            <a:endParaRPr lang="en-US"/>
          </a:p>
        </p:txBody>
      </p:sp>
    </p:spTree>
    <p:extLst>
      <p:ext uri="{BB962C8B-B14F-4D97-AF65-F5344CB8AC3E}">
        <p14:creationId xmlns:p14="http://schemas.microsoft.com/office/powerpoint/2010/main" val="142907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23</a:t>
            </a:fld>
            <a:endParaRPr lang="en-US"/>
          </a:p>
        </p:txBody>
      </p:sp>
    </p:spTree>
    <p:extLst>
      <p:ext uri="{BB962C8B-B14F-4D97-AF65-F5344CB8AC3E}">
        <p14:creationId xmlns:p14="http://schemas.microsoft.com/office/powerpoint/2010/main" val="213431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110C0C6-8467-4685-89F6-4B39C9816B60}" type="datetime1">
              <a:rPr lang="en-US" smtClean="0"/>
              <a:t>13-Dec-19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1F9377-65E3-41BC-9A46-335506DC7DA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632AD0C-F86A-41FD-AFB1-E96E1375A76D}" type="datetime1">
              <a:rPr lang="en-US" smtClean="0"/>
              <a:t>13-Dec-19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62743C-1498-4CEF-A2A4-1729E9BEC9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6832174-7531-4F6E-8C96-8FCA5DB0EE74}" type="datetime1">
              <a:rPr lang="en-US" smtClean="0"/>
              <a:t>13-Dec-19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BEF5D0-36F8-4317-9360-907EAC5EEF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0691B1C-CF64-4129-8EB9-857DCE34D895}" type="datetime1">
              <a:rPr lang="en-US" smtClean="0"/>
              <a:t>13-Dec-19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6B0845-6640-4423-B62C-546434A514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E18629E-F0DB-4FAA-927E-E47BD97310C4}" type="datetime1">
              <a:rPr lang="en-US" smtClean="0"/>
              <a:t>13-Dec-19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0A4AC-0FBB-46F8-8B2A-761E139CE3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F1FD182-7533-48CE-B96C-3B9C63AA9114}" type="datetime1">
              <a:rPr lang="en-US" smtClean="0"/>
              <a:t>13-Dec-19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033DE0-FF1E-4367-A9BF-92516AD6C3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57EE2B7-5BE4-4D02-9664-52037FE16A39}" type="datetime1">
              <a:rPr lang="en-US" smtClean="0"/>
              <a:t>13-Dec-19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76FBD6-92C0-4014-A9F2-E436EFB871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4408C7B-DAE5-4C3D-A631-010AFFD5C92C}" type="datetime1">
              <a:rPr lang="en-US" smtClean="0"/>
              <a:t>13-Dec-19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B242B2-BD82-4BD4-8FB8-51E00082E2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0E5DC17-2B98-443B-ABCA-C9E042ACD3F0}" type="datetime1">
              <a:rPr lang="en-US" smtClean="0"/>
              <a:t>13-Dec-19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4D109C-A77E-458D-AFAE-592FA54B93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64816AA-F977-4C50-87AC-7CF7EF6AF16D}" type="datetime1">
              <a:rPr lang="en-US" smtClean="0"/>
              <a:t>13-Dec-19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629EA2-BDAE-47D5-B74F-04ACD47A60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0FA9ED7-2F8E-467E-A1B8-3439CF17D16B}" type="datetime1">
              <a:rPr lang="en-US" smtClean="0"/>
              <a:t>13-Dec-19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F01A01-283D-4E54-84DC-346E235D87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fld id="{A488037F-5059-45FA-9BAB-5D0B8C33D603}" type="datetime1">
              <a:rPr lang="en-US" smtClean="0"/>
              <a:t>13-Dec-19</a:t>
            </a:fld>
            <a:endParaRPr lang="en-US"/>
          </a:p>
        </p:txBody>
      </p:sp>
      <p:sp>
        <p:nvSpPr>
          <p:cNvPr id="35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35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1119DBF-3D11-44CA-B520-E6A1B60020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Open-source_softwar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hyperlink" Target="https://en.wikipedia.org/wiki/Uncrewed_vehic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sp>
        <p:nvSpPr>
          <p:cNvPr id="8" name="Rectangle 2"/>
          <p:cNvSpPr txBox="1">
            <a:spLocks noChangeArrowheads="1"/>
          </p:cNvSpPr>
          <p:nvPr/>
        </p:nvSpPr>
        <p:spPr>
          <a:xfrm>
            <a:off x="457200" y="152400"/>
            <a:ext cx="8382000" cy="5715000"/>
          </a:xfrm>
          <a:prstGeom prst="rect">
            <a:avLst/>
          </a:prstGeom>
        </p:spPr>
        <p:txBody>
          <a:bodyPr/>
          <a:lstStyle/>
          <a:p>
            <a:pPr algn="ctr"/>
            <a:endParaRPr lang="en-US" sz="1600" kern="0" dirty="0">
              <a:solidFill>
                <a:schemeClr val="tx2"/>
              </a:solidFill>
              <a:latin typeface="Times New Roman" pitchFamily="18" charset="0"/>
              <a:ea typeface="+mj-ea"/>
              <a:cs typeface="Times New Roman" pitchFamily="18" charset="0"/>
            </a:endParaRPr>
          </a:p>
          <a:p>
            <a:pPr algn="ctr"/>
            <a:r>
              <a:rPr lang="en-US" sz="1600" kern="0" dirty="0">
                <a:solidFill>
                  <a:schemeClr val="tx2"/>
                </a:solidFill>
                <a:latin typeface="Times New Roman" pitchFamily="18" charset="0"/>
                <a:ea typeface="+mj-ea"/>
                <a:cs typeface="Times New Roman" pitchFamily="18" charset="0"/>
              </a:rPr>
              <a:t>Project Phase – I , Presentation </a:t>
            </a:r>
            <a:br>
              <a:rPr lang="en-US" sz="1600" kern="0" dirty="0">
                <a:solidFill>
                  <a:schemeClr val="tx2"/>
                </a:solidFill>
                <a:latin typeface="Times New Roman" pitchFamily="18" charset="0"/>
                <a:ea typeface="+mj-ea"/>
                <a:cs typeface="Times New Roman" pitchFamily="18" charset="0"/>
              </a:rPr>
            </a:br>
            <a:r>
              <a:rPr lang="en-US" sz="1600" kern="0" dirty="0">
                <a:solidFill>
                  <a:schemeClr val="tx2"/>
                </a:solidFill>
                <a:latin typeface="Times New Roman" pitchFamily="18" charset="0"/>
                <a:ea typeface="+mj-ea"/>
                <a:cs typeface="Times New Roman" pitchFamily="18" charset="0"/>
              </a:rPr>
              <a:t>on </a:t>
            </a:r>
            <a:br>
              <a:rPr lang="en-US" sz="1600" kern="0" dirty="0">
                <a:solidFill>
                  <a:schemeClr val="tx2"/>
                </a:solidFill>
                <a:latin typeface="Times New Roman" pitchFamily="18" charset="0"/>
                <a:ea typeface="+mj-ea"/>
                <a:cs typeface="Times New Roman" pitchFamily="18" charset="0"/>
              </a:rPr>
            </a:br>
            <a:r>
              <a:rPr lang="en-US" sz="1600" u="sng" dirty="0">
                <a:latin typeface="Times New Roman" pitchFamily="18" charset="0"/>
                <a:cs typeface="Times New Roman" pitchFamily="18" charset="0"/>
              </a:rPr>
              <a:t>“</a:t>
            </a:r>
            <a:r>
              <a:rPr lang="en-US" sz="1600" b="1" u="sng" dirty="0">
                <a:latin typeface="Times New Roman" pitchFamily="18" charset="0"/>
                <a:cs typeface="Times New Roman" pitchFamily="18" charset="0"/>
              </a:rPr>
              <a:t>SWARMING OF DRONES</a:t>
            </a:r>
            <a:r>
              <a:rPr lang="en-US" sz="1600" u="sng" dirty="0">
                <a:latin typeface="Times New Roman" pitchFamily="18" charset="0"/>
                <a:cs typeface="Times New Roman" pitchFamily="18" charset="0"/>
              </a:rPr>
              <a:t>”</a:t>
            </a:r>
          </a:p>
          <a:p>
            <a:pPr algn="ctr"/>
            <a:r>
              <a:rPr lang="en-US" sz="1600" b="1" dirty="0">
                <a:solidFill>
                  <a:srgbClr val="FF0000"/>
                </a:solidFill>
                <a:latin typeface="Times New Roman" pitchFamily="18" charset="0"/>
                <a:cs typeface="Times New Roman" pitchFamily="18" charset="0"/>
              </a:rPr>
              <a:t>(SPONSORED BY:  DRDO)</a:t>
            </a:r>
          </a:p>
          <a:p>
            <a:pPr algn="ctr"/>
            <a:r>
              <a:rPr lang="en-US" sz="1600" b="1" dirty="0">
                <a:latin typeface="Times New Roman" pitchFamily="18" charset="0"/>
                <a:cs typeface="Times New Roman" pitchFamily="18" charset="0"/>
              </a:rPr>
              <a:t>(Domain : Robotics and IoT)</a:t>
            </a:r>
          </a:p>
          <a:p>
            <a:pPr algn="ctr" eaLnBrk="0" hangingPunct="0">
              <a:defRPr/>
            </a:pPr>
            <a:r>
              <a:rPr lang="en-US" sz="1600" kern="0" dirty="0">
                <a:solidFill>
                  <a:schemeClr val="tx2"/>
                </a:solidFill>
                <a:latin typeface="Times New Roman" pitchFamily="18" charset="0"/>
                <a:ea typeface="+mj-ea"/>
                <a:cs typeface="Times New Roman" pitchFamily="18" charset="0"/>
              </a:rPr>
              <a:t>By : Group No. – A03</a:t>
            </a:r>
          </a:p>
          <a:p>
            <a:pPr algn="ctr" eaLnBrk="0" hangingPunct="0">
              <a:defRPr/>
            </a:pPr>
            <a:endParaRPr lang="en-US" sz="1600" kern="0" dirty="0">
              <a:solidFill>
                <a:schemeClr val="tx2"/>
              </a:solidFill>
              <a:latin typeface="Times New Roman" pitchFamily="18" charset="0"/>
              <a:ea typeface="+mj-ea"/>
              <a:cs typeface="Times New Roman" pitchFamily="18" charset="0"/>
            </a:endParaRPr>
          </a:p>
          <a:p>
            <a:pPr algn="ctr" eaLnBrk="0" hangingPunct="0">
              <a:defRPr/>
            </a:pPr>
            <a:r>
              <a:rPr lang="en-US" sz="1600" kern="0" dirty="0">
                <a:solidFill>
                  <a:schemeClr val="tx2"/>
                </a:solidFill>
                <a:latin typeface="Times New Roman" pitchFamily="18" charset="0"/>
                <a:ea typeface="+mj-ea"/>
                <a:cs typeface="Times New Roman" pitchFamily="18" charset="0"/>
              </a:rPr>
              <a:t>Under Guidance of</a:t>
            </a:r>
            <a:br>
              <a:rPr lang="en-US" sz="1600" kern="0" dirty="0">
                <a:solidFill>
                  <a:schemeClr val="tx2"/>
                </a:solidFill>
                <a:latin typeface="Times New Roman" pitchFamily="18" charset="0"/>
                <a:ea typeface="+mj-ea"/>
                <a:cs typeface="Times New Roman" pitchFamily="18" charset="0"/>
              </a:rPr>
            </a:br>
            <a:r>
              <a:rPr lang="en-US" sz="1600" b="1" dirty="0"/>
              <a:t>MR. VISHAL AMBHORE </a:t>
            </a:r>
          </a:p>
          <a:p>
            <a:pPr algn="ctr" eaLnBrk="0" hangingPunct="0">
              <a:defRPr/>
            </a:pPr>
            <a:r>
              <a:rPr lang="en-US" sz="1600" dirty="0"/>
              <a:t>Year</a:t>
            </a:r>
          </a:p>
          <a:p>
            <a:pPr algn="ctr" eaLnBrk="0" hangingPunct="0">
              <a:defRPr/>
            </a:pPr>
            <a:r>
              <a:rPr lang="en-US" sz="1600" dirty="0"/>
              <a:t>2019-2020</a:t>
            </a: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endParaRPr lang="en-US" sz="2400" kern="0" dirty="0">
              <a:solidFill>
                <a:schemeClr val="tx2"/>
              </a:solidFill>
              <a:latin typeface="Times New Roman" pitchFamily="18" charset="0"/>
              <a:ea typeface="+mj-ea"/>
              <a:cs typeface="Times New Roman" pitchFamily="18" charset="0"/>
            </a:endParaRPr>
          </a:p>
          <a:p>
            <a:pPr algn="ctr" eaLnBrk="0" hangingPunct="0">
              <a:defRPr/>
            </a:pPr>
            <a:br>
              <a:rPr lang="en-US" sz="2800" kern="0" dirty="0">
                <a:solidFill>
                  <a:schemeClr val="tx2"/>
                </a:solidFill>
                <a:latin typeface="Times New Roman" pitchFamily="18" charset="0"/>
                <a:ea typeface="+mj-ea"/>
                <a:cs typeface="Times New Roman" pitchFamily="18" charset="0"/>
              </a:rPr>
            </a:br>
            <a:endParaRPr lang="en-US" sz="2800" kern="0" dirty="0">
              <a:solidFill>
                <a:schemeClr val="tx2"/>
              </a:solidFill>
              <a:latin typeface="Times New Roman" pitchFamily="18" charset="0"/>
              <a:ea typeface="+mj-ea"/>
              <a:cs typeface="Times New Roman" pitchFamily="18" charset="0"/>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p:cNvSpPr>
            <a:spLocks noGrp="1"/>
          </p:cNvSpPr>
          <p:nvPr>
            <p:ph type="sldNum" sz="quarter" idx="12"/>
          </p:nvPr>
        </p:nvSpPr>
        <p:spPr/>
        <p:txBody>
          <a:bodyPr/>
          <a:lstStyle/>
          <a:p>
            <a:pPr>
              <a:defRPr/>
            </a:pPr>
            <a:fld id="{294D109C-A77E-458D-AFAE-592FA54B93D0}" type="slidenum">
              <a:rPr lang="en-US" smtClean="0"/>
              <a:pPr>
                <a:defRPr/>
              </a:pPr>
              <a:t>1</a:t>
            </a:fld>
            <a:endParaRPr lang="en-US"/>
          </a:p>
        </p:txBody>
      </p:sp>
      <p:graphicFrame>
        <p:nvGraphicFramePr>
          <p:cNvPr id="12" name="Table 12">
            <a:extLst>
              <a:ext uri="{FF2B5EF4-FFF2-40B4-BE49-F238E27FC236}">
                <a16:creationId xmlns:a16="http://schemas.microsoft.com/office/drawing/2014/main" id="{9FDA6396-76B1-46AE-BF0D-12D3C0A3FDC1}"/>
              </a:ext>
            </a:extLst>
          </p:cNvPr>
          <p:cNvGraphicFramePr>
            <a:graphicFrameLocks noGrp="1"/>
          </p:cNvGraphicFramePr>
          <p:nvPr>
            <p:extLst>
              <p:ext uri="{D42A27DB-BD31-4B8C-83A1-F6EECF244321}">
                <p14:modId xmlns:p14="http://schemas.microsoft.com/office/powerpoint/2010/main" val="3543015860"/>
              </p:ext>
            </p:extLst>
          </p:nvPr>
        </p:nvGraphicFramePr>
        <p:xfrm>
          <a:off x="457200" y="3354974"/>
          <a:ext cx="8382000" cy="1902824"/>
        </p:xfrm>
        <a:graphic>
          <a:graphicData uri="http://schemas.openxmlformats.org/drawingml/2006/table">
            <a:tbl>
              <a:tblPr firstRow="1" bandRow="1">
                <a:tableStyleId>{5940675A-B579-460E-94D1-54222C63F5DA}</a:tableStyleId>
              </a:tblPr>
              <a:tblGrid>
                <a:gridCol w="2095500">
                  <a:extLst>
                    <a:ext uri="{9D8B030D-6E8A-4147-A177-3AD203B41FA5}">
                      <a16:colId xmlns:a16="http://schemas.microsoft.com/office/drawing/2014/main" val="2654348734"/>
                    </a:ext>
                  </a:extLst>
                </a:gridCol>
                <a:gridCol w="2095500">
                  <a:extLst>
                    <a:ext uri="{9D8B030D-6E8A-4147-A177-3AD203B41FA5}">
                      <a16:colId xmlns:a16="http://schemas.microsoft.com/office/drawing/2014/main" val="310898625"/>
                    </a:ext>
                  </a:extLst>
                </a:gridCol>
                <a:gridCol w="2095500">
                  <a:extLst>
                    <a:ext uri="{9D8B030D-6E8A-4147-A177-3AD203B41FA5}">
                      <a16:colId xmlns:a16="http://schemas.microsoft.com/office/drawing/2014/main" val="545054242"/>
                    </a:ext>
                  </a:extLst>
                </a:gridCol>
                <a:gridCol w="2095500">
                  <a:extLst>
                    <a:ext uri="{9D8B030D-6E8A-4147-A177-3AD203B41FA5}">
                      <a16:colId xmlns:a16="http://schemas.microsoft.com/office/drawing/2014/main" val="360463843"/>
                    </a:ext>
                  </a:extLst>
                </a:gridCol>
              </a:tblGrid>
              <a:tr h="475706">
                <a:tc>
                  <a:txBody>
                    <a:bodyPr/>
                    <a:lstStyle/>
                    <a:p>
                      <a:pPr algn="ctr"/>
                      <a:r>
                        <a:rPr lang="en-US" dirty="0"/>
                        <a:t>Roll No.</a:t>
                      </a:r>
                    </a:p>
                  </a:txBody>
                  <a:tcPr/>
                </a:tc>
                <a:tc>
                  <a:txBody>
                    <a:bodyPr/>
                    <a:lstStyle/>
                    <a:p>
                      <a:pPr algn="ctr"/>
                      <a:r>
                        <a:rPr lang="en-US" dirty="0"/>
                        <a:t>Division</a:t>
                      </a:r>
                    </a:p>
                  </a:txBody>
                  <a:tcPr/>
                </a:tc>
                <a:tc>
                  <a:txBody>
                    <a:bodyPr/>
                    <a:lstStyle/>
                    <a:p>
                      <a:pPr algn="ctr"/>
                      <a:r>
                        <a:rPr lang="en-US" dirty="0"/>
                        <a:t>Name</a:t>
                      </a:r>
                    </a:p>
                  </a:txBody>
                  <a:tcPr/>
                </a:tc>
                <a:tc>
                  <a:txBody>
                    <a:bodyPr/>
                    <a:lstStyle/>
                    <a:p>
                      <a:pPr algn="ctr"/>
                      <a:r>
                        <a:rPr lang="en-US" dirty="0"/>
                        <a:t>Contact No.</a:t>
                      </a:r>
                    </a:p>
                  </a:txBody>
                  <a:tcPr/>
                </a:tc>
                <a:extLst>
                  <a:ext uri="{0D108BD9-81ED-4DB2-BD59-A6C34878D82A}">
                    <a16:rowId xmlns:a16="http://schemas.microsoft.com/office/drawing/2014/main" val="3921725117"/>
                  </a:ext>
                </a:extLst>
              </a:tr>
              <a:tr h="475706">
                <a:tc>
                  <a:txBody>
                    <a:bodyPr/>
                    <a:lstStyle/>
                    <a:p>
                      <a:pPr algn="ctr"/>
                      <a:r>
                        <a:rPr lang="en-US" dirty="0"/>
                        <a:t>411037</a:t>
                      </a:r>
                    </a:p>
                  </a:txBody>
                  <a:tcPr/>
                </a:tc>
                <a:tc>
                  <a:txBody>
                    <a:bodyPr/>
                    <a:lstStyle/>
                    <a:p>
                      <a:pPr algn="ctr"/>
                      <a:r>
                        <a:rPr lang="en-US" dirty="0"/>
                        <a:t>A</a:t>
                      </a:r>
                    </a:p>
                  </a:txBody>
                  <a:tcPr/>
                </a:tc>
                <a:tc>
                  <a:txBody>
                    <a:bodyPr/>
                    <a:lstStyle/>
                    <a:p>
                      <a:pPr algn="ctr"/>
                      <a:r>
                        <a:rPr lang="en-US" sz="1600" dirty="0" err="1"/>
                        <a:t>Rushikesh</a:t>
                      </a:r>
                      <a:r>
                        <a:rPr lang="en-US" sz="1600" dirty="0"/>
                        <a:t> </a:t>
                      </a:r>
                      <a:r>
                        <a:rPr lang="en-US" sz="1600" dirty="0" err="1"/>
                        <a:t>Gamare</a:t>
                      </a:r>
                      <a:endParaRPr lang="en-US" sz="1600" dirty="0"/>
                    </a:p>
                  </a:txBody>
                  <a:tcPr/>
                </a:tc>
                <a:tc>
                  <a:txBody>
                    <a:bodyPr/>
                    <a:lstStyle/>
                    <a:p>
                      <a:pPr algn="ctr"/>
                      <a:r>
                        <a:rPr lang="en-US" dirty="0"/>
                        <a:t>7020260394</a:t>
                      </a:r>
                    </a:p>
                  </a:txBody>
                  <a:tcPr/>
                </a:tc>
                <a:extLst>
                  <a:ext uri="{0D108BD9-81ED-4DB2-BD59-A6C34878D82A}">
                    <a16:rowId xmlns:a16="http://schemas.microsoft.com/office/drawing/2014/main" val="3416724111"/>
                  </a:ext>
                </a:extLst>
              </a:tr>
              <a:tr h="475706">
                <a:tc>
                  <a:txBody>
                    <a:bodyPr/>
                    <a:lstStyle/>
                    <a:p>
                      <a:pPr algn="ctr"/>
                      <a:r>
                        <a:rPr lang="en-US" dirty="0"/>
                        <a:t>411038</a:t>
                      </a:r>
                    </a:p>
                  </a:txBody>
                  <a:tcPr/>
                </a:tc>
                <a:tc>
                  <a:txBody>
                    <a:bodyPr/>
                    <a:lstStyle/>
                    <a:p>
                      <a:pPr algn="ctr"/>
                      <a:r>
                        <a:rPr lang="en-US" dirty="0"/>
                        <a:t>A</a:t>
                      </a:r>
                    </a:p>
                  </a:txBody>
                  <a:tcPr/>
                </a:tc>
                <a:tc>
                  <a:txBody>
                    <a:bodyPr/>
                    <a:lstStyle/>
                    <a:p>
                      <a:pPr algn="ctr"/>
                      <a:r>
                        <a:rPr lang="en-US" sz="1600" dirty="0"/>
                        <a:t>Kunal Gandhi</a:t>
                      </a:r>
                    </a:p>
                  </a:txBody>
                  <a:tcPr/>
                </a:tc>
                <a:tc>
                  <a:txBody>
                    <a:bodyPr/>
                    <a:lstStyle/>
                    <a:p>
                      <a:pPr algn="ctr"/>
                      <a:r>
                        <a:rPr lang="en-US" dirty="0"/>
                        <a:t>8208859454</a:t>
                      </a:r>
                    </a:p>
                  </a:txBody>
                  <a:tcPr/>
                </a:tc>
                <a:extLst>
                  <a:ext uri="{0D108BD9-81ED-4DB2-BD59-A6C34878D82A}">
                    <a16:rowId xmlns:a16="http://schemas.microsoft.com/office/drawing/2014/main" val="1334865016"/>
                  </a:ext>
                </a:extLst>
              </a:tr>
              <a:tr h="475706">
                <a:tc>
                  <a:txBody>
                    <a:bodyPr/>
                    <a:lstStyle/>
                    <a:p>
                      <a:pPr algn="ctr"/>
                      <a:r>
                        <a:rPr lang="en-US" dirty="0"/>
                        <a:t>411062</a:t>
                      </a:r>
                    </a:p>
                  </a:txBody>
                  <a:tcPr/>
                </a:tc>
                <a:tc>
                  <a:txBody>
                    <a:bodyPr/>
                    <a:lstStyle/>
                    <a:p>
                      <a:pPr algn="ctr"/>
                      <a:r>
                        <a:rPr lang="en-US" dirty="0"/>
                        <a:t>A</a:t>
                      </a:r>
                    </a:p>
                  </a:txBody>
                  <a:tcPr/>
                </a:tc>
                <a:tc>
                  <a:txBody>
                    <a:bodyPr/>
                    <a:lstStyle/>
                    <a:p>
                      <a:pPr algn="ctr"/>
                      <a:r>
                        <a:rPr lang="en-US" sz="1600" dirty="0" err="1"/>
                        <a:t>Amey</a:t>
                      </a:r>
                      <a:r>
                        <a:rPr lang="en-US" sz="1600" dirty="0"/>
                        <a:t> Kore</a:t>
                      </a:r>
                    </a:p>
                  </a:txBody>
                  <a:tcPr/>
                </a:tc>
                <a:tc>
                  <a:txBody>
                    <a:bodyPr/>
                    <a:lstStyle/>
                    <a:p>
                      <a:pPr algn="ctr"/>
                      <a:r>
                        <a:rPr lang="en-US" dirty="0"/>
                        <a:t>9404736709</a:t>
                      </a:r>
                    </a:p>
                  </a:txBody>
                  <a:tcPr/>
                </a:tc>
                <a:extLst>
                  <a:ext uri="{0D108BD9-81ED-4DB2-BD59-A6C34878D82A}">
                    <a16:rowId xmlns:a16="http://schemas.microsoft.com/office/drawing/2014/main" val="226181791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bg1"/>
          </a:solidFill>
          <a:ln>
            <a:solidFill>
              <a:schemeClr val="bg1"/>
            </a:solidFill>
          </a:ln>
        </p:spPr>
        <p:txBody>
          <a:bodyPr/>
          <a:lstStyle/>
          <a:p>
            <a:pPr algn="l"/>
            <a:r>
              <a:rPr lang="en-US" sz="3200" cap="all" dirty="0">
                <a:latin typeface="Times New Roman" pitchFamily="18" charset="0"/>
                <a:cs typeface="Times New Roman" pitchFamily="18" charset="0"/>
              </a:rPr>
              <a:t>BLOCK dIAGRAM</a:t>
            </a:r>
          </a:p>
        </p:txBody>
      </p:sp>
      <p:sp>
        <p:nvSpPr>
          <p:cNvPr id="11" name="Content Placeholder 10"/>
          <p:cNvSpPr>
            <a:spLocks noGrp="1"/>
          </p:cNvSpPr>
          <p:nvPr>
            <p:ph idx="1"/>
          </p:nvPr>
        </p:nvSpPr>
        <p:spPr>
          <a:xfrm>
            <a:off x="457200" y="1066800"/>
            <a:ext cx="8229600" cy="4724400"/>
          </a:xfrm>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lgn="ctr">
              <a:buNone/>
            </a:pPr>
            <a:r>
              <a:rPr lang="en-US" sz="2100" dirty="0">
                <a:latin typeface="Times New Roman" pitchFamily="18" charset="0"/>
                <a:cs typeface="Times New Roman" pitchFamily="18" charset="0"/>
                <a:sym typeface="Wingdings" panose="05000000000000000000" pitchFamily="2" charset="2"/>
              </a:rPr>
              <a:t> Denotes communication through UDP.</a:t>
            </a: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10</a:t>
            </a:fld>
            <a:endParaRPr lang="en-US"/>
          </a:p>
        </p:txBody>
      </p:sp>
      <p:pic>
        <p:nvPicPr>
          <p:cNvPr id="10" name="Picture 9">
            <a:extLst>
              <a:ext uri="{FF2B5EF4-FFF2-40B4-BE49-F238E27FC236}">
                <a16:creationId xmlns:a16="http://schemas.microsoft.com/office/drawing/2014/main" id="{38EBDC29-49E9-4E38-8EB0-FB446EA2A140}"/>
              </a:ext>
            </a:extLst>
          </p:cNvPr>
          <p:cNvPicPr>
            <a:picLocks noChangeAspect="1"/>
          </p:cNvPicPr>
          <p:nvPr/>
        </p:nvPicPr>
        <p:blipFill>
          <a:blip r:embed="rId3"/>
          <a:stretch>
            <a:fillRect/>
          </a:stretch>
        </p:blipFill>
        <p:spPr>
          <a:xfrm>
            <a:off x="2495682" y="1292225"/>
            <a:ext cx="4152636" cy="3679874"/>
          </a:xfrm>
          <a:prstGeom prst="rect">
            <a:avLst/>
          </a:prstGeom>
        </p:spPr>
      </p:pic>
    </p:spTree>
    <p:extLst>
      <p:ext uri="{BB962C8B-B14F-4D97-AF65-F5344CB8AC3E}">
        <p14:creationId xmlns:p14="http://schemas.microsoft.com/office/powerpoint/2010/main" val="222038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bg1"/>
          </a:solidFill>
          <a:ln>
            <a:solidFill>
              <a:schemeClr val="bg1"/>
            </a:solidFill>
          </a:ln>
        </p:spPr>
        <p:txBody>
          <a:bodyPr/>
          <a:lstStyle/>
          <a:p>
            <a:pPr algn="l"/>
            <a:r>
              <a:rPr lang="en-US" sz="3200" dirty="0">
                <a:latin typeface="Times New Roman" pitchFamily="18" charset="0"/>
                <a:cs typeface="Times New Roman" pitchFamily="18" charset="0"/>
              </a:rPr>
              <a:t>Result analysis and discussion</a:t>
            </a:r>
            <a:br>
              <a:rPr lang="en-US" sz="3200" dirty="0">
                <a:latin typeface="Times New Roman" pitchFamily="18" charset="0"/>
                <a:cs typeface="Times New Roman" pitchFamily="18" charset="0"/>
              </a:rPr>
            </a:b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11</a:t>
            </a:fld>
            <a:endParaRPr lang="en-US"/>
          </a:p>
        </p:txBody>
      </p:sp>
      <p:pic>
        <p:nvPicPr>
          <p:cNvPr id="4" name="Picture 3">
            <a:extLst>
              <a:ext uri="{FF2B5EF4-FFF2-40B4-BE49-F238E27FC236}">
                <a16:creationId xmlns:a16="http://schemas.microsoft.com/office/drawing/2014/main" id="{82475AC9-0B43-4024-8F5B-0770B18E7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07999"/>
            <a:ext cx="8229600" cy="3693319"/>
          </a:xfrm>
          <a:prstGeom prst="rect">
            <a:avLst/>
          </a:prstGeom>
        </p:spPr>
      </p:pic>
      <p:sp>
        <p:nvSpPr>
          <p:cNvPr id="5" name="Rectangle 4">
            <a:extLst>
              <a:ext uri="{FF2B5EF4-FFF2-40B4-BE49-F238E27FC236}">
                <a16:creationId xmlns:a16="http://schemas.microsoft.com/office/drawing/2014/main" id="{0BFB16C9-2692-4056-9EDC-AC43AF8420A1}"/>
              </a:ext>
            </a:extLst>
          </p:cNvPr>
          <p:cNvSpPr/>
          <p:nvPr/>
        </p:nvSpPr>
        <p:spPr>
          <a:xfrm>
            <a:off x="152401" y="1997839"/>
            <a:ext cx="8839197" cy="3693319"/>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r>
              <a:rPr lang="en-US" dirty="0">
                <a:solidFill>
                  <a:srgbClr val="333333"/>
                </a:solidFill>
                <a:latin typeface="Open Sans"/>
              </a:rPr>
              <a:t>24 main GPS satellites orbit Earth every 12 hours, sending a synchronized signal from each individual satellite. Because the satellites are moving in different directions, a user on the ground receives the signals at slightly different times. When at least four satellites get in touch with the receiver, the receiver can calculate where the user is – often to a precision of just a few feet, for civilian use.</a:t>
            </a:r>
            <a:endParaRPr lang="en-US" dirty="0"/>
          </a:p>
        </p:txBody>
      </p:sp>
    </p:spTree>
    <p:extLst>
      <p:ext uri="{BB962C8B-B14F-4D97-AF65-F5344CB8AC3E}">
        <p14:creationId xmlns:p14="http://schemas.microsoft.com/office/powerpoint/2010/main" val="183011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pPr algn="l"/>
            <a:r>
              <a:rPr lang="en-US" sz="3200" dirty="0">
                <a:latin typeface="Times New Roman" pitchFamily="18" charset="0"/>
                <a:cs typeface="Times New Roman" pitchFamily="18" charset="0"/>
              </a:rPr>
              <a:t>Result analysis and discussion</a:t>
            </a:r>
            <a:br>
              <a:rPr lang="en-US" sz="3200" dirty="0">
                <a:latin typeface="Times New Roman" pitchFamily="18" charset="0"/>
                <a:cs typeface="Times New Roman" pitchFamily="18" charset="0"/>
              </a:rPr>
            </a:b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12</a:t>
            </a:fld>
            <a:endParaRPr lang="en-US"/>
          </a:p>
        </p:txBody>
      </p:sp>
      <p:sp>
        <p:nvSpPr>
          <p:cNvPr id="5" name="Rectangle 4">
            <a:extLst>
              <a:ext uri="{FF2B5EF4-FFF2-40B4-BE49-F238E27FC236}">
                <a16:creationId xmlns:a16="http://schemas.microsoft.com/office/drawing/2014/main" id="{0BFB16C9-2692-4056-9EDC-AC43AF8420A1}"/>
              </a:ext>
            </a:extLst>
          </p:cNvPr>
          <p:cNvSpPr/>
          <p:nvPr/>
        </p:nvSpPr>
        <p:spPr>
          <a:xfrm>
            <a:off x="152401" y="1997839"/>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pic>
        <p:nvPicPr>
          <p:cNvPr id="6" name="Picture 5">
            <a:extLst>
              <a:ext uri="{FF2B5EF4-FFF2-40B4-BE49-F238E27FC236}">
                <a16:creationId xmlns:a16="http://schemas.microsoft.com/office/drawing/2014/main" id="{742C6D17-174B-49E3-A3AA-92F39EADC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14400"/>
            <a:ext cx="8151813" cy="3391763"/>
          </a:xfrm>
          <a:prstGeom prst="rect">
            <a:avLst/>
          </a:prstGeom>
        </p:spPr>
      </p:pic>
      <p:sp>
        <p:nvSpPr>
          <p:cNvPr id="12" name="Rectangle 11">
            <a:extLst>
              <a:ext uri="{FF2B5EF4-FFF2-40B4-BE49-F238E27FC236}">
                <a16:creationId xmlns:a16="http://schemas.microsoft.com/office/drawing/2014/main" id="{B9696C60-B88A-475A-AC5C-3740C77CBA9C}"/>
              </a:ext>
            </a:extLst>
          </p:cNvPr>
          <p:cNvSpPr/>
          <p:nvPr/>
        </p:nvSpPr>
        <p:spPr>
          <a:xfrm>
            <a:off x="304803" y="3810000"/>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13" name="Rectangle 12">
            <a:extLst>
              <a:ext uri="{FF2B5EF4-FFF2-40B4-BE49-F238E27FC236}">
                <a16:creationId xmlns:a16="http://schemas.microsoft.com/office/drawing/2014/main" id="{32E6F9AB-0061-4A17-9B5C-994924E03E56}"/>
              </a:ext>
            </a:extLst>
          </p:cNvPr>
          <p:cNvSpPr/>
          <p:nvPr/>
        </p:nvSpPr>
        <p:spPr>
          <a:xfrm>
            <a:off x="152401" y="1997839"/>
            <a:ext cx="8839197" cy="2862322"/>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r>
              <a:rPr lang="en-US" dirty="0">
                <a:solidFill>
                  <a:srgbClr val="333333"/>
                </a:solidFill>
                <a:latin typeface="Open Sans"/>
              </a:rPr>
              <a:t>This is the log collected of the voltage of the battery during a single flight </a:t>
            </a:r>
            <a:r>
              <a:rPr lang="en-US" dirty="0" err="1">
                <a:solidFill>
                  <a:srgbClr val="333333"/>
                </a:solidFill>
                <a:latin typeface="Open Sans"/>
              </a:rPr>
              <a:t>plan.It</a:t>
            </a:r>
            <a:r>
              <a:rPr lang="en-US" dirty="0">
                <a:solidFill>
                  <a:srgbClr val="333333"/>
                </a:solidFill>
                <a:latin typeface="Open Sans"/>
              </a:rPr>
              <a:t> Shows the variation in the voltage supplied by the Battery to the system. </a:t>
            </a:r>
            <a:endParaRPr lang="en-US" dirty="0"/>
          </a:p>
        </p:txBody>
      </p:sp>
    </p:spTree>
    <p:extLst>
      <p:ext uri="{BB962C8B-B14F-4D97-AF65-F5344CB8AC3E}">
        <p14:creationId xmlns:p14="http://schemas.microsoft.com/office/powerpoint/2010/main" val="25100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365126"/>
            <a:ext cx="8229600" cy="5048249"/>
          </a:xfrm>
        </p:spPr>
        <p:txBody>
          <a:bodyPr/>
          <a:lstStyle/>
          <a:p>
            <a:pPr marL="0" indent="0">
              <a:lnSpc>
                <a:spcPct val="115000"/>
              </a:lnSpc>
              <a:spcAft>
                <a:spcPts val="1000"/>
              </a:spcAft>
              <a:buNone/>
              <a:tabLst>
                <a:tab pos="2971800" algn="ctr"/>
                <a:tab pos="4758055" algn="l"/>
              </a:tabLst>
            </a:pPr>
            <a:r>
              <a:rPr lang="en-US" sz="1800" b="1" u="sng" dirty="0">
                <a:latin typeface="Times New Roman" panose="02020603050405020304" pitchFamily="18" charset="0"/>
                <a:ea typeface="Times New Roman" panose="02020603050405020304" pitchFamily="18" charset="0"/>
                <a:cs typeface="Times New Roman" panose="02020603050405020304" pitchFamily="18" charset="0"/>
              </a:rPr>
              <a:t>6(b).Required Software</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15000"/>
              </a:lnSpc>
              <a:spcBef>
                <a:spcPts val="0"/>
              </a:spcBef>
              <a:spcAft>
                <a:spcPts val="1000"/>
              </a:spcAft>
              <a:buFont typeface="Symbol" panose="05050102010706020507" pitchFamily="18" charset="2"/>
              <a:buChar char=""/>
              <a:tabLst>
                <a:tab pos="2971800" algn="ctr"/>
                <a:tab pos="4758055" algn="l"/>
              </a:tabLst>
            </a:pPr>
            <a:r>
              <a:rPr lang="en-US" sz="1800" b="1" u="sng" dirty="0">
                <a:latin typeface="Times New Roman" panose="02020603050405020304" pitchFamily="18" charset="0"/>
                <a:ea typeface="Times New Roman" panose="02020603050405020304" pitchFamily="18" charset="0"/>
                <a:cs typeface="Times New Roman" panose="02020603050405020304" pitchFamily="18" charset="0"/>
              </a:rPr>
              <a:t>Q ground controller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tabLst>
                <a:tab pos="2971800" algn="ctr"/>
                <a:tab pos="4758055" algn="l"/>
              </a:tabLst>
            </a:pPr>
            <a:r>
              <a:rPr lang="en-US"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QGroundControl</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provides full flight control and mission planning for any MAVLink enabled UAV. Its primary goal is ease of use for professional users and developers. All the codes are open-source source, so you can contribute and evolve it as you want.</a:t>
            </a:r>
          </a:p>
          <a:p>
            <a:pPr marL="0" indent="0" algn="just">
              <a:lnSpc>
                <a:spcPct val="115000"/>
              </a:lnSpc>
              <a:spcAft>
                <a:spcPts val="1000"/>
              </a:spcAft>
              <a:buNone/>
              <a:tabLst>
                <a:tab pos="2971800" algn="ctr"/>
                <a:tab pos="4758055" algn="l"/>
              </a:tabLst>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Bef>
                <a:spcPts val="0"/>
              </a:spcBef>
              <a:spcAft>
                <a:spcPts val="1000"/>
              </a:spcAft>
              <a:buFont typeface="Symbol" panose="05050102010706020507" pitchFamily="18" charset="2"/>
              <a:buChar char=""/>
              <a:tabLst>
                <a:tab pos="2971800" algn="ctr"/>
                <a:tab pos="4758055" algn="l"/>
              </a:tabLst>
            </a:pPr>
            <a:r>
              <a:rPr lang="en-US" sz="1800" b="1" u="sng" dirty="0" err="1">
                <a:latin typeface="Times New Roman" panose="02020603050405020304" pitchFamily="18" charset="0"/>
                <a:ea typeface="Times New Roman" panose="02020603050405020304" pitchFamily="18" charset="0"/>
                <a:cs typeface="Times New Roman" panose="02020603050405020304" pitchFamily="18" charset="0"/>
              </a:rPr>
              <a:t>ArduPiolet</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tabLst>
                <a:tab pos="2971800" algn="ctr"/>
                <a:tab pos="4758055" algn="l"/>
              </a:tabLst>
            </a:pPr>
            <a:r>
              <a:rPr lang="en-US" sz="16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ArduPilot</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an </a:t>
            </a:r>
            <a:r>
              <a:rPr lang="en-US" sz="16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Open-source software"/>
              </a:rPr>
              <a:t>open source</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Uncrewed vehicle"/>
              </a:rPr>
              <a:t>unmanned vehicle</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Autopilot Software Suite, capable of controlling autonomous: Multi UAV’s, Ground rovers, Boats, Submarines.</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13</a:t>
            </a:fld>
            <a:endParaRPr lang="en-US"/>
          </a:p>
        </p:txBody>
      </p:sp>
      <p:pic>
        <p:nvPicPr>
          <p:cNvPr id="4100" name="Picture 4" descr="Image result for qgroundcontrol logo">
            <a:extLst>
              <a:ext uri="{FF2B5EF4-FFF2-40B4-BE49-F238E27FC236}">
                <a16:creationId xmlns:a16="http://schemas.microsoft.com/office/drawing/2014/main" id="{9D5444BC-F8CF-4E45-9A37-5F32D99F70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645319"/>
            <a:ext cx="690562" cy="6905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rdupilot logo">
            <a:extLst>
              <a:ext uri="{FF2B5EF4-FFF2-40B4-BE49-F238E27FC236}">
                <a16:creationId xmlns:a16="http://schemas.microsoft.com/office/drawing/2014/main" id="{5909B5AA-DEE6-40F7-8B57-4A24E580E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540564"/>
            <a:ext cx="3438525" cy="69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3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pPr algn="l"/>
            <a:r>
              <a:rPr lang="en-US" sz="3200">
                <a:latin typeface="Times New Roman" pitchFamily="18" charset="0"/>
                <a:cs typeface="Times New Roman" pitchFamily="18" charset="0"/>
              </a:rPr>
              <a:t>MAVLink(Micro Air Vehicle Link)</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14</a:t>
            </a:fld>
            <a:endParaRPr lang="en-US"/>
          </a:p>
        </p:txBody>
      </p:sp>
      <p:sp>
        <p:nvSpPr>
          <p:cNvPr id="5" name="Rectangle 4">
            <a:extLst>
              <a:ext uri="{FF2B5EF4-FFF2-40B4-BE49-F238E27FC236}">
                <a16:creationId xmlns:a16="http://schemas.microsoft.com/office/drawing/2014/main" id="{0BFB16C9-2692-4056-9EDC-AC43AF8420A1}"/>
              </a:ext>
            </a:extLst>
          </p:cNvPr>
          <p:cNvSpPr/>
          <p:nvPr/>
        </p:nvSpPr>
        <p:spPr>
          <a:xfrm>
            <a:off x="152401" y="1997839"/>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12" name="Rectangle 11">
            <a:extLst>
              <a:ext uri="{FF2B5EF4-FFF2-40B4-BE49-F238E27FC236}">
                <a16:creationId xmlns:a16="http://schemas.microsoft.com/office/drawing/2014/main" id="{B9696C60-B88A-475A-AC5C-3740C77CBA9C}"/>
              </a:ext>
            </a:extLst>
          </p:cNvPr>
          <p:cNvSpPr/>
          <p:nvPr/>
        </p:nvSpPr>
        <p:spPr>
          <a:xfrm>
            <a:off x="304803" y="3810000"/>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13" name="Rectangle 12">
            <a:extLst>
              <a:ext uri="{FF2B5EF4-FFF2-40B4-BE49-F238E27FC236}">
                <a16:creationId xmlns:a16="http://schemas.microsoft.com/office/drawing/2014/main" id="{32E6F9AB-0061-4A17-9B5C-994924E03E56}"/>
              </a:ext>
            </a:extLst>
          </p:cNvPr>
          <p:cNvSpPr/>
          <p:nvPr/>
        </p:nvSpPr>
        <p:spPr>
          <a:xfrm>
            <a:off x="152401" y="1359575"/>
            <a:ext cx="8839197" cy="120032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What is </a:t>
            </a:r>
            <a:r>
              <a:rPr lang="en-US" sz="1600" dirty="0" err="1">
                <a:latin typeface="Times New Roman" panose="02020603050405020304" pitchFamily="18" charset="0"/>
                <a:cs typeface="Times New Roman" panose="02020603050405020304" pitchFamily="18" charset="0"/>
              </a:rPr>
              <a:t>MAVlink</a:t>
            </a:r>
            <a:r>
              <a:rPr lang="en-US" sz="16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Protocol for communicating with UAV’s.</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follows modern hybrid publisher-subscriber protocol.</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UAV’s and central controlling unit connected each other by peer-to-peer network.</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Peer-to-peer network shown below.</a:t>
            </a:r>
          </a:p>
        </p:txBody>
      </p:sp>
      <p:pic>
        <p:nvPicPr>
          <p:cNvPr id="14" name="Picture 13">
            <a:extLst>
              <a:ext uri="{FF2B5EF4-FFF2-40B4-BE49-F238E27FC236}">
                <a16:creationId xmlns:a16="http://schemas.microsoft.com/office/drawing/2014/main" id="{8FACC8C3-19FC-4163-AB04-704B09FFE468}"/>
              </a:ext>
            </a:extLst>
          </p:cNvPr>
          <p:cNvPicPr>
            <a:picLocks noChangeAspect="1"/>
          </p:cNvPicPr>
          <p:nvPr/>
        </p:nvPicPr>
        <p:blipFill>
          <a:blip r:embed="rId3"/>
          <a:stretch>
            <a:fillRect/>
          </a:stretch>
        </p:blipFill>
        <p:spPr>
          <a:xfrm>
            <a:off x="2819400" y="2405757"/>
            <a:ext cx="2362200" cy="1687285"/>
          </a:xfrm>
          <a:prstGeom prst="rect">
            <a:avLst/>
          </a:prstGeom>
        </p:spPr>
      </p:pic>
      <p:sp>
        <p:nvSpPr>
          <p:cNvPr id="2" name="Rectangle 1">
            <a:extLst>
              <a:ext uri="{FF2B5EF4-FFF2-40B4-BE49-F238E27FC236}">
                <a16:creationId xmlns:a16="http://schemas.microsoft.com/office/drawing/2014/main" id="{620EFEA8-0F34-467A-94A4-C7110E579D07}"/>
              </a:ext>
            </a:extLst>
          </p:cNvPr>
          <p:cNvSpPr/>
          <p:nvPr/>
        </p:nvSpPr>
        <p:spPr>
          <a:xfrm>
            <a:off x="2057400" y="4341059"/>
            <a:ext cx="4572000" cy="954107"/>
          </a:xfrm>
          <a:prstGeom prst="rect">
            <a:avLst/>
          </a:prstGeom>
        </p:spPr>
        <p:txBody>
          <a:bodyPr>
            <a:spAutoFit/>
          </a:bodyPr>
          <a:lstStyle/>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mostly use to communicate within GCS and UAV’s.</a:t>
            </a:r>
          </a:p>
          <a:p>
            <a:pPr lvl="1">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p:txBody>
      </p:sp>
      <p:pic>
        <p:nvPicPr>
          <p:cNvPr id="5122" name="Picture 2" descr="Image result for mavlink logo">
            <a:extLst>
              <a:ext uri="{FF2B5EF4-FFF2-40B4-BE49-F238E27FC236}">
                <a16:creationId xmlns:a16="http://schemas.microsoft.com/office/drawing/2014/main" id="{B68A8DB9-F6D9-46CA-ACE5-C799B8846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06068"/>
            <a:ext cx="2438398"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77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pPr algn="l"/>
            <a:r>
              <a:rPr lang="en-US" sz="3200" dirty="0">
                <a:latin typeface="Times New Roman" panose="02020603050405020304" pitchFamily="18" charset="0"/>
                <a:cs typeface="Times New Roman" panose="02020603050405020304" pitchFamily="18" charset="0"/>
              </a:rPr>
              <a:t>Key Features of MAVLink:</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15</a:t>
            </a:fld>
            <a:endParaRPr lang="en-US"/>
          </a:p>
        </p:txBody>
      </p:sp>
      <p:sp>
        <p:nvSpPr>
          <p:cNvPr id="5" name="Rectangle 4">
            <a:extLst>
              <a:ext uri="{FF2B5EF4-FFF2-40B4-BE49-F238E27FC236}">
                <a16:creationId xmlns:a16="http://schemas.microsoft.com/office/drawing/2014/main" id="{0BFB16C9-2692-4056-9EDC-AC43AF8420A1}"/>
              </a:ext>
            </a:extLst>
          </p:cNvPr>
          <p:cNvSpPr/>
          <p:nvPr/>
        </p:nvSpPr>
        <p:spPr>
          <a:xfrm>
            <a:off x="152401" y="1997839"/>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12" name="Rectangle 11">
            <a:extLst>
              <a:ext uri="{FF2B5EF4-FFF2-40B4-BE49-F238E27FC236}">
                <a16:creationId xmlns:a16="http://schemas.microsoft.com/office/drawing/2014/main" id="{B9696C60-B88A-475A-AC5C-3740C77CBA9C}"/>
              </a:ext>
            </a:extLst>
          </p:cNvPr>
          <p:cNvSpPr/>
          <p:nvPr/>
        </p:nvSpPr>
        <p:spPr>
          <a:xfrm>
            <a:off x="304803" y="3810000"/>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4" name="Rectangle 3">
            <a:extLst>
              <a:ext uri="{FF2B5EF4-FFF2-40B4-BE49-F238E27FC236}">
                <a16:creationId xmlns:a16="http://schemas.microsoft.com/office/drawing/2014/main" id="{DA72CEAC-FFE6-44F0-99F7-152175116283}"/>
              </a:ext>
            </a:extLst>
          </p:cNvPr>
          <p:cNvSpPr/>
          <p:nvPr/>
        </p:nvSpPr>
        <p:spPr>
          <a:xfrm>
            <a:off x="457200" y="1166843"/>
            <a:ext cx="8229600" cy="341632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Very efficient.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MAVLink 2 has just 14 bytes of overhead.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required any additional framing.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Very reliable.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methods for detecting packet drops, corruption, and for packet authentication.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many programing languages.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run on numerous microcontroller/operating systems(including ARM7, </a:t>
            </a:r>
            <a:r>
              <a:rPr lang="en-US" dirty="0" err="1">
                <a:latin typeface="Times New Roman" panose="02020603050405020304" pitchFamily="18" charset="0"/>
                <a:cs typeface="Times New Roman" panose="02020603050405020304" pitchFamily="18" charset="0"/>
              </a:rPr>
              <a:t>ATMega</a:t>
            </a:r>
            <a:r>
              <a:rPr lang="en-US" dirty="0">
                <a:latin typeface="Times New Roman" panose="02020603050405020304" pitchFamily="18" charset="0"/>
                <a:cs typeface="Times New Roman" panose="02020603050405020304" pitchFamily="18" charset="0"/>
              </a:rPr>
              <a:t>, dsPic, STM32 and Windows, Linux, MacOS, Android and 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255 systems on network.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both offboard and onboard communications (e.g. between a GCS and UAV, and between UAV autopilot and MAVLink enabled UAV camera).</a:t>
            </a:r>
          </a:p>
        </p:txBody>
      </p:sp>
    </p:spTree>
    <p:extLst>
      <p:ext uri="{BB962C8B-B14F-4D97-AF65-F5344CB8AC3E}">
        <p14:creationId xmlns:p14="http://schemas.microsoft.com/office/powerpoint/2010/main" val="101117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pPr algn="l"/>
            <a:r>
              <a:rPr lang="en-US" sz="3200" dirty="0">
                <a:latin typeface="Times New Roman" panose="02020603050405020304" pitchFamily="18" charset="0"/>
                <a:cs typeface="Times New Roman" panose="02020603050405020304" pitchFamily="18" charset="0"/>
              </a:rPr>
              <a:t>Dronekit and Dronekit SITL</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16</a:t>
            </a:fld>
            <a:endParaRPr lang="en-US"/>
          </a:p>
        </p:txBody>
      </p:sp>
      <p:sp>
        <p:nvSpPr>
          <p:cNvPr id="5" name="Rectangle 4">
            <a:extLst>
              <a:ext uri="{FF2B5EF4-FFF2-40B4-BE49-F238E27FC236}">
                <a16:creationId xmlns:a16="http://schemas.microsoft.com/office/drawing/2014/main" id="{0BFB16C9-2692-4056-9EDC-AC43AF8420A1}"/>
              </a:ext>
            </a:extLst>
          </p:cNvPr>
          <p:cNvSpPr/>
          <p:nvPr/>
        </p:nvSpPr>
        <p:spPr>
          <a:xfrm>
            <a:off x="152401" y="1997839"/>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12" name="Rectangle 11">
            <a:extLst>
              <a:ext uri="{FF2B5EF4-FFF2-40B4-BE49-F238E27FC236}">
                <a16:creationId xmlns:a16="http://schemas.microsoft.com/office/drawing/2014/main" id="{B9696C60-B88A-475A-AC5C-3740C77CBA9C}"/>
              </a:ext>
            </a:extLst>
          </p:cNvPr>
          <p:cNvSpPr/>
          <p:nvPr/>
        </p:nvSpPr>
        <p:spPr>
          <a:xfrm>
            <a:off x="304803" y="3810000"/>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2" name="Rectangle 1">
            <a:extLst>
              <a:ext uri="{FF2B5EF4-FFF2-40B4-BE49-F238E27FC236}">
                <a16:creationId xmlns:a16="http://schemas.microsoft.com/office/drawing/2014/main" id="{F2C5765E-251F-4A2A-B14C-212DADCA970B}"/>
              </a:ext>
            </a:extLst>
          </p:cNvPr>
          <p:cNvSpPr/>
          <p:nvPr/>
        </p:nvSpPr>
        <p:spPr>
          <a:xfrm>
            <a:off x="304803" y="1043732"/>
            <a:ext cx="8381997" cy="3539430"/>
          </a:xfrm>
          <a:prstGeom prst="rect">
            <a:avLst/>
          </a:prstGeom>
        </p:spPr>
        <p:txBody>
          <a:bodyPr wrap="square">
            <a:spAutoFit/>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creates apps that can run on onboard companion computer and communicate with controller.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API communicates with vehicles over MAVLink.</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DroneKit</a:t>
            </a:r>
            <a:r>
              <a:rPr lang="en-US" sz="1600" dirty="0">
                <a:latin typeface="Times New Roman" panose="02020603050405020304" pitchFamily="18" charset="0"/>
                <a:cs typeface="Times New Roman" panose="02020603050405020304" pitchFamily="18" charset="0"/>
              </a:rPr>
              <a:t> Python APIs features:</a:t>
            </a:r>
          </a:p>
          <a:p>
            <a:pPr lvl="2"/>
            <a:r>
              <a:rPr lang="en-US" sz="1600" dirty="0">
                <a:latin typeface="Times New Roman" panose="02020603050405020304" pitchFamily="18" charset="0"/>
                <a:cs typeface="Times New Roman" panose="02020603050405020304" pitchFamily="18" charset="0"/>
              </a:rPr>
              <a:t>Connect to a vehicle (or multiple vehicles) from a script</a:t>
            </a:r>
          </a:p>
          <a:p>
            <a:pPr lvl="2"/>
            <a:r>
              <a:rPr lang="en-US" sz="1600" dirty="0">
                <a:latin typeface="Times New Roman" panose="02020603050405020304" pitchFamily="18" charset="0"/>
                <a:cs typeface="Times New Roman" panose="02020603050405020304" pitchFamily="18" charset="0"/>
              </a:rPr>
              <a:t>Get and set vehicle state/telemetry and parameter information.</a:t>
            </a:r>
          </a:p>
          <a:p>
            <a:pPr lvl="2"/>
            <a:r>
              <a:rPr lang="en-US" sz="1600" dirty="0">
                <a:latin typeface="Times New Roman" panose="02020603050405020304" pitchFamily="18" charset="0"/>
                <a:cs typeface="Times New Roman" panose="02020603050405020304" pitchFamily="18" charset="0"/>
              </a:rPr>
              <a:t>Receive asynchronous notification of state changes.</a:t>
            </a:r>
          </a:p>
          <a:p>
            <a:pPr lvl="2"/>
            <a:r>
              <a:rPr lang="en-US" sz="1600" dirty="0">
                <a:latin typeface="Times New Roman" panose="02020603050405020304" pitchFamily="18" charset="0"/>
                <a:cs typeface="Times New Roman" panose="02020603050405020304" pitchFamily="18" charset="0"/>
              </a:rPr>
              <a:t>Guide a UAV to specified position (GUIDED mode).</a:t>
            </a:r>
          </a:p>
          <a:p>
            <a:pPr lvl="2"/>
            <a:r>
              <a:rPr lang="en-US" sz="1600" dirty="0">
                <a:latin typeface="Times New Roman" panose="02020603050405020304" pitchFamily="18" charset="0"/>
                <a:cs typeface="Times New Roman" panose="02020603050405020304" pitchFamily="18" charset="0"/>
              </a:rPr>
              <a:t>Send arbitrary custom messages to control UAV movement and other hardware (GUIDED mode).</a:t>
            </a:r>
          </a:p>
          <a:p>
            <a:pPr lvl="2"/>
            <a:r>
              <a:rPr lang="en-US" sz="1600" dirty="0">
                <a:latin typeface="Times New Roman" panose="02020603050405020304" pitchFamily="18" charset="0"/>
                <a:cs typeface="Times New Roman" panose="02020603050405020304" pitchFamily="18" charset="0"/>
              </a:rPr>
              <a:t>Create and manage waypoint missions (AUTO mode).</a:t>
            </a:r>
          </a:p>
          <a:p>
            <a:pPr lvl="2"/>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61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r>
              <a:rPr lang="en-US" sz="1800" dirty="0">
                <a:latin typeface="Times New Roman" panose="02020603050405020304" pitchFamily="18" charset="0"/>
                <a:cs typeface="Times New Roman" panose="02020603050405020304" pitchFamily="18" charset="0"/>
              </a:rPr>
              <a:t>The SITL (software in the loop) simulator allows you to run Plane, Copter or Rover without any hardware.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SITL Architecture:</a:t>
            </a:r>
            <a:br>
              <a:rPr lang="en-US" sz="3200" dirty="0">
                <a:latin typeface="Times New Roman" panose="02020603050405020304" pitchFamily="18" charset="0"/>
                <a:cs typeface="Times New Roman" panose="02020603050405020304" pitchFamily="18" charset="0"/>
              </a:rPr>
            </a:b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p:txBody>
          <a:bodyPr/>
          <a:lstStyle/>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sym typeface="Wingdings" panose="05000000000000000000" pitchFamily="2" charset="2"/>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17</a:t>
            </a:fld>
            <a:endParaRPr lang="en-US"/>
          </a:p>
        </p:txBody>
      </p:sp>
      <p:sp>
        <p:nvSpPr>
          <p:cNvPr id="5" name="Rectangle 4">
            <a:extLst>
              <a:ext uri="{FF2B5EF4-FFF2-40B4-BE49-F238E27FC236}">
                <a16:creationId xmlns:a16="http://schemas.microsoft.com/office/drawing/2014/main" id="{0BFB16C9-2692-4056-9EDC-AC43AF8420A1}"/>
              </a:ext>
            </a:extLst>
          </p:cNvPr>
          <p:cNvSpPr/>
          <p:nvPr/>
        </p:nvSpPr>
        <p:spPr>
          <a:xfrm>
            <a:off x="152401" y="1997839"/>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12" name="Rectangle 11">
            <a:extLst>
              <a:ext uri="{FF2B5EF4-FFF2-40B4-BE49-F238E27FC236}">
                <a16:creationId xmlns:a16="http://schemas.microsoft.com/office/drawing/2014/main" id="{B9696C60-B88A-475A-AC5C-3740C77CBA9C}"/>
              </a:ext>
            </a:extLst>
          </p:cNvPr>
          <p:cNvSpPr/>
          <p:nvPr/>
        </p:nvSpPr>
        <p:spPr>
          <a:xfrm>
            <a:off x="304803" y="3810000"/>
            <a:ext cx="8839197" cy="2308324"/>
          </a:xfrm>
          <a:prstGeom prst="rect">
            <a:avLst/>
          </a:prstGeom>
        </p:spPr>
        <p:txBody>
          <a:bodyPr wrap="square">
            <a:spAutoFit/>
          </a:bodyPr>
          <a:lstStyle/>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a:p>
            <a:endParaRPr lang="en-US" dirty="0">
              <a:solidFill>
                <a:srgbClr val="333333"/>
              </a:solidFill>
              <a:latin typeface="Open Sans"/>
            </a:endParaRPr>
          </a:p>
        </p:txBody>
      </p:sp>
      <p:sp>
        <p:nvSpPr>
          <p:cNvPr id="2" name="Rectangle 1">
            <a:extLst>
              <a:ext uri="{FF2B5EF4-FFF2-40B4-BE49-F238E27FC236}">
                <a16:creationId xmlns:a16="http://schemas.microsoft.com/office/drawing/2014/main" id="{F2C5765E-251F-4A2A-B14C-212DADCA970B}"/>
              </a:ext>
            </a:extLst>
          </p:cNvPr>
          <p:cNvSpPr/>
          <p:nvPr/>
        </p:nvSpPr>
        <p:spPr>
          <a:xfrm>
            <a:off x="304803" y="1043732"/>
            <a:ext cx="8381997" cy="1077218"/>
          </a:xfrm>
          <a:prstGeom prst="rect">
            <a:avLst/>
          </a:prstGeom>
        </p:spPr>
        <p:txBody>
          <a:bodyPr wrap="square">
            <a:spAutoFit/>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lvl="2"/>
            <a:endParaRPr lang="en-US" sz="16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FC72D2A-9C6D-4613-ACE9-164A6F2A6CDC}"/>
              </a:ext>
            </a:extLst>
          </p:cNvPr>
          <p:cNvPicPr>
            <a:picLocks noChangeAspect="1"/>
          </p:cNvPicPr>
          <p:nvPr/>
        </p:nvPicPr>
        <p:blipFill>
          <a:blip r:embed="rId3"/>
          <a:stretch>
            <a:fillRect/>
          </a:stretch>
        </p:blipFill>
        <p:spPr>
          <a:xfrm>
            <a:off x="914400" y="1651734"/>
            <a:ext cx="7391399" cy="3682266"/>
          </a:xfrm>
          <a:prstGeom prst="rect">
            <a:avLst/>
          </a:prstGeom>
        </p:spPr>
      </p:pic>
    </p:spTree>
    <p:extLst>
      <p:ext uri="{BB962C8B-B14F-4D97-AF65-F5344CB8AC3E}">
        <p14:creationId xmlns:p14="http://schemas.microsoft.com/office/powerpoint/2010/main" val="401491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1444624"/>
            <a:ext cx="8229600" cy="4346575"/>
          </a:xfrm>
        </p:spPr>
        <p:txBody>
          <a:bodyPr/>
          <a:lstStyle/>
          <a:p>
            <a:pPr lvl="0" algn="just"/>
            <a:r>
              <a:rPr lang="en-US" sz="2000" dirty="0"/>
              <a:t>ROS, the Robot Operating System, is an open source framework for getting robots to do things.</a:t>
            </a:r>
          </a:p>
          <a:p>
            <a:pPr algn="just"/>
            <a:r>
              <a:rPr lang="en-US" sz="2000" dirty="0"/>
              <a:t>The Robot Operating System (ROS) is a framework for writing robot software. It is a collection of tools, libraries, and conventions that aim to simplify the task of creating complex and robust robot  behavior across a wide variety of robotic platforms</a:t>
            </a:r>
            <a:r>
              <a:rPr lang="en-US" dirty="0"/>
              <a:t>.</a:t>
            </a:r>
          </a:p>
          <a:p>
            <a:pPr algn="just"/>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18</a:t>
            </a:fld>
            <a:endParaRPr lang="en-US"/>
          </a:p>
        </p:txBody>
      </p:sp>
      <p:sp>
        <p:nvSpPr>
          <p:cNvPr id="4" name="Title 3">
            <a:extLst>
              <a:ext uri="{FF2B5EF4-FFF2-40B4-BE49-F238E27FC236}">
                <a16:creationId xmlns:a16="http://schemas.microsoft.com/office/drawing/2014/main" id="{4F7364DE-DB74-404F-A2A0-6A599C2141FE}"/>
              </a:ext>
            </a:extLst>
          </p:cNvPr>
          <p:cNvSpPr>
            <a:spLocks noGrp="1"/>
          </p:cNvSpPr>
          <p:nvPr>
            <p:ph type="title"/>
          </p:nvPr>
        </p:nvSpPr>
        <p:spPr>
          <a:xfrm>
            <a:off x="457200" y="274638"/>
            <a:ext cx="8229600" cy="868362"/>
          </a:xfrm>
        </p:spPr>
        <p:txBody>
          <a:bodyPr/>
          <a:lstStyle/>
          <a:p>
            <a:pPr algn="l"/>
            <a:r>
              <a:rPr lang="en-US" dirty="0"/>
              <a:t>ROS?</a:t>
            </a:r>
          </a:p>
        </p:txBody>
      </p:sp>
      <p:pic>
        <p:nvPicPr>
          <p:cNvPr id="5" name="Picture 4">
            <a:extLst>
              <a:ext uri="{FF2B5EF4-FFF2-40B4-BE49-F238E27FC236}">
                <a16:creationId xmlns:a16="http://schemas.microsoft.com/office/drawing/2014/main" id="{62F5A260-846B-43F5-9A0A-75BABA9992B9}"/>
              </a:ext>
            </a:extLst>
          </p:cNvPr>
          <p:cNvPicPr>
            <a:picLocks noChangeAspect="1"/>
          </p:cNvPicPr>
          <p:nvPr/>
        </p:nvPicPr>
        <p:blipFill>
          <a:blip r:embed="rId4"/>
          <a:stretch>
            <a:fillRect/>
          </a:stretch>
        </p:blipFill>
        <p:spPr>
          <a:xfrm>
            <a:off x="762000" y="3617911"/>
            <a:ext cx="3045371" cy="2014843"/>
          </a:xfrm>
          <a:prstGeom prst="rect">
            <a:avLst/>
          </a:prstGeom>
        </p:spPr>
      </p:pic>
      <p:pic>
        <p:nvPicPr>
          <p:cNvPr id="6146" name="Picture 2" descr="Image result for ros logo">
            <a:extLst>
              <a:ext uri="{FF2B5EF4-FFF2-40B4-BE49-F238E27FC236}">
                <a16:creationId xmlns:a16="http://schemas.microsoft.com/office/drawing/2014/main" id="{94FBC13E-3F4E-4768-AE2A-5BD2D257E3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5425" y="170596"/>
            <a:ext cx="36099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publisher subscriber model">
            <a:extLst>
              <a:ext uri="{FF2B5EF4-FFF2-40B4-BE49-F238E27FC236}">
                <a16:creationId xmlns:a16="http://schemas.microsoft.com/office/drawing/2014/main" id="{EEE3DAC3-4DCD-4F8A-8ABA-8D76CC543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762375"/>
            <a:ext cx="27813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74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1444624"/>
            <a:ext cx="8229600" cy="4346575"/>
          </a:xfrm>
        </p:spPr>
        <p:txBody>
          <a:bodyPr/>
          <a:lstStyle/>
          <a:p>
            <a:pPr lvl="0" algn="just">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short answer is because it will save you time. ROS provides all the parts of a robot software system that you would otherwise have to write. It allows you to focus on the parts of the system that you care about, without worrying about the parts that you don’t care about.</a:t>
            </a:r>
          </a:p>
          <a:p>
            <a:r>
              <a:rPr lang="en-US" sz="2400" dirty="0"/>
              <a:t>Reliable</a:t>
            </a:r>
          </a:p>
          <a:p>
            <a:r>
              <a:rPr lang="en-US" sz="2400" dirty="0"/>
              <a:t>Uses TCPROS or UDPROS protocol for communication.</a:t>
            </a: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19</a:t>
            </a:fld>
            <a:endParaRPr lang="en-US"/>
          </a:p>
        </p:txBody>
      </p:sp>
      <p:sp>
        <p:nvSpPr>
          <p:cNvPr id="4" name="Title 3">
            <a:extLst>
              <a:ext uri="{FF2B5EF4-FFF2-40B4-BE49-F238E27FC236}">
                <a16:creationId xmlns:a16="http://schemas.microsoft.com/office/drawing/2014/main" id="{4F7364DE-DB74-404F-A2A0-6A599C2141FE}"/>
              </a:ext>
            </a:extLst>
          </p:cNvPr>
          <p:cNvSpPr>
            <a:spLocks noGrp="1"/>
          </p:cNvSpPr>
          <p:nvPr>
            <p:ph type="title"/>
          </p:nvPr>
        </p:nvSpPr>
        <p:spPr>
          <a:xfrm>
            <a:off x="457200" y="274638"/>
            <a:ext cx="8229600" cy="868362"/>
          </a:xfrm>
        </p:spPr>
        <p:txBody>
          <a:bodyPr/>
          <a:lstStyle/>
          <a:p>
            <a:pPr algn="l"/>
            <a:r>
              <a:rPr lang="en-US" dirty="0"/>
              <a:t>Why to use ROS?</a:t>
            </a:r>
          </a:p>
        </p:txBody>
      </p:sp>
    </p:spTree>
    <p:extLst>
      <p:ext uri="{BB962C8B-B14F-4D97-AF65-F5344CB8AC3E}">
        <p14:creationId xmlns:p14="http://schemas.microsoft.com/office/powerpoint/2010/main" val="156662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p:spPr>
        <p:txBody>
          <a:bodyPr/>
          <a:lstStyle/>
          <a:p>
            <a:pPr algn="l"/>
            <a:r>
              <a:rPr lang="en-US" sz="3200" cap="all" dirty="0">
                <a:latin typeface="Times New Roman" pitchFamily="18" charset="0"/>
                <a:cs typeface="Times New Roman" pitchFamily="18" charset="0"/>
              </a:rPr>
              <a:t>PROJECT PHASE – I,  outline</a:t>
            </a:r>
          </a:p>
        </p:txBody>
      </p:sp>
      <p:sp>
        <p:nvSpPr>
          <p:cNvPr id="11" name="Content Placeholder 10"/>
          <p:cNvSpPr>
            <a:spLocks noGrp="1"/>
          </p:cNvSpPr>
          <p:nvPr>
            <p:ph idx="1"/>
          </p:nvPr>
        </p:nvSpPr>
        <p:spPr>
          <a:xfrm>
            <a:off x="457200" y="1066800"/>
            <a:ext cx="8229600" cy="4724400"/>
          </a:xfrm>
        </p:spPr>
        <p:txBody>
          <a:bodyPr/>
          <a:lstStyle/>
          <a:p>
            <a:r>
              <a:rPr lang="en-US" sz="2100" dirty="0">
                <a:latin typeface="Times New Roman" pitchFamily="18" charset="0"/>
                <a:cs typeface="Times New Roman" pitchFamily="18" charset="0"/>
              </a:rPr>
              <a:t>Introduction to Project</a:t>
            </a:r>
          </a:p>
          <a:p>
            <a:r>
              <a:rPr lang="en-US" sz="2100" dirty="0">
                <a:latin typeface="Times New Roman" pitchFamily="18" charset="0"/>
                <a:cs typeface="Times New Roman" pitchFamily="18" charset="0"/>
              </a:rPr>
              <a:t>Component selection and software used</a:t>
            </a:r>
          </a:p>
          <a:p>
            <a:r>
              <a:rPr lang="en-US" sz="2100" dirty="0">
                <a:latin typeface="Times New Roman" pitchFamily="18" charset="0"/>
                <a:cs typeface="Times New Roman" pitchFamily="18" charset="0"/>
              </a:rPr>
              <a:t>Result analysis and discussion</a:t>
            </a:r>
          </a:p>
          <a:p>
            <a:r>
              <a:rPr lang="en-US" sz="2100" dirty="0">
                <a:latin typeface="Times New Roman" pitchFamily="18" charset="0"/>
                <a:cs typeface="Times New Roman" pitchFamily="18" charset="0"/>
              </a:rPr>
              <a:t>Application</a:t>
            </a:r>
          </a:p>
          <a:p>
            <a:r>
              <a:rPr lang="en-US" sz="2100" dirty="0">
                <a:latin typeface="Times New Roman" pitchFamily="18" charset="0"/>
                <a:cs typeface="Times New Roman" pitchFamily="18" charset="0"/>
              </a:rPr>
              <a:t>References</a:t>
            </a:r>
          </a:p>
          <a:p>
            <a:endParaRPr lang="en-US" sz="2100" dirty="0">
              <a:latin typeface="Times New Roman" pitchFamily="18" charset="0"/>
              <a:cs typeface="Times New Roman" pitchFamily="18" charset="0"/>
            </a:endParaRPr>
          </a:p>
          <a:p>
            <a:pPr lvl="1"/>
            <a:endParaRPr lang="en-US" sz="1700" dirty="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	</a:t>
            </a:r>
          </a:p>
          <a:p>
            <a:endParaRPr lang="en-US" sz="2100" dirty="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	</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1444624"/>
            <a:ext cx="8229600" cy="4346575"/>
          </a:xfrm>
        </p:spPr>
        <p:txBody>
          <a:bodyPr/>
          <a:lstStyle/>
          <a:p>
            <a:pPr marL="514350" indent="-514350">
              <a:buFont typeface="+mj-lt"/>
              <a:buAutoNum type="arabicPeriod"/>
            </a:pPr>
            <a:r>
              <a:rPr lang="en-US" sz="2400" dirty="0"/>
              <a:t>ROS Packages</a:t>
            </a:r>
          </a:p>
          <a:p>
            <a:pPr marL="514350" indent="-514350">
              <a:buFont typeface="+mj-lt"/>
              <a:buAutoNum type="arabicPeriod"/>
            </a:pPr>
            <a:r>
              <a:rPr lang="en-US" sz="2400" dirty="0"/>
              <a:t>ROS Nodes</a:t>
            </a:r>
          </a:p>
          <a:p>
            <a:pPr marL="514350" indent="-514350">
              <a:buFont typeface="+mj-lt"/>
              <a:buAutoNum type="arabicPeriod"/>
            </a:pPr>
            <a:r>
              <a:rPr lang="en-US" sz="2400" dirty="0"/>
              <a:t>ROS Topics</a:t>
            </a:r>
          </a:p>
          <a:p>
            <a:pPr marL="514350" indent="-514350">
              <a:buFont typeface="+mj-lt"/>
              <a:buAutoNum type="arabicPeriod"/>
            </a:pPr>
            <a:r>
              <a:rPr lang="en-US" sz="2400" dirty="0"/>
              <a:t>ROS Publisher(Python Script)</a:t>
            </a:r>
          </a:p>
          <a:p>
            <a:pPr marL="514350" indent="-514350">
              <a:buFont typeface="+mj-lt"/>
              <a:buAutoNum type="arabicPeriod"/>
            </a:pPr>
            <a:r>
              <a:rPr lang="en-US" sz="2400" dirty="0"/>
              <a:t>ROS Subscriber(Python Script)</a:t>
            </a:r>
          </a:p>
          <a:p>
            <a:pPr marL="0" lvl="0" indent="0" algn="just">
              <a:lnSpc>
                <a:spcPct val="107000"/>
              </a:lnSpc>
              <a:spcBef>
                <a:spcPts val="0"/>
              </a:spcBef>
              <a:spcAft>
                <a:spcPts val="0"/>
              </a:spcAft>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20</a:t>
            </a:fld>
            <a:endParaRPr lang="en-US"/>
          </a:p>
        </p:txBody>
      </p:sp>
      <p:sp>
        <p:nvSpPr>
          <p:cNvPr id="4" name="Title 3">
            <a:extLst>
              <a:ext uri="{FF2B5EF4-FFF2-40B4-BE49-F238E27FC236}">
                <a16:creationId xmlns:a16="http://schemas.microsoft.com/office/drawing/2014/main" id="{4F7364DE-DB74-404F-A2A0-6A599C2141FE}"/>
              </a:ext>
            </a:extLst>
          </p:cNvPr>
          <p:cNvSpPr>
            <a:spLocks noGrp="1"/>
          </p:cNvSpPr>
          <p:nvPr>
            <p:ph type="title"/>
          </p:nvPr>
        </p:nvSpPr>
        <p:spPr>
          <a:xfrm>
            <a:off x="457200" y="274638"/>
            <a:ext cx="8229600" cy="868362"/>
          </a:xfrm>
        </p:spPr>
        <p:txBody>
          <a:bodyPr/>
          <a:lstStyle/>
          <a:p>
            <a:pPr algn="l"/>
            <a:r>
              <a:rPr lang="en-US" sz="3200" dirty="0"/>
              <a:t>Terms to understand for implementing ROS</a:t>
            </a:r>
          </a:p>
        </p:txBody>
      </p:sp>
    </p:spTree>
    <p:extLst>
      <p:ext uri="{BB962C8B-B14F-4D97-AF65-F5344CB8AC3E}">
        <p14:creationId xmlns:p14="http://schemas.microsoft.com/office/powerpoint/2010/main" val="1878259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bg1"/>
          </a:solidFill>
          <a:ln>
            <a:solidFill>
              <a:schemeClr val="bg1"/>
            </a:solidFill>
          </a:ln>
        </p:spPr>
        <p:txBody>
          <a:bodyPr/>
          <a:lstStyle/>
          <a:p>
            <a:pPr algn="l"/>
            <a:r>
              <a:rPr lang="en-US" sz="2800" dirty="0">
                <a:latin typeface="Times New Roman" pitchFamily="18" charset="0"/>
                <a:cs typeface="Times New Roman" pitchFamily="18" charset="0"/>
              </a:rPr>
              <a:t>APPLICATION</a:t>
            </a:r>
          </a:p>
        </p:txBody>
      </p:sp>
      <p:sp>
        <p:nvSpPr>
          <p:cNvPr id="11" name="Content Placeholder 10"/>
          <p:cNvSpPr>
            <a:spLocks noGrp="1"/>
          </p:cNvSpPr>
          <p:nvPr>
            <p:ph idx="1"/>
          </p:nvPr>
        </p:nvSpPr>
        <p:spPr>
          <a:xfrm>
            <a:off x="457200" y="1066800"/>
            <a:ext cx="8229600" cy="4724400"/>
          </a:xfrm>
        </p:spPr>
        <p:txBody>
          <a:bodyPr/>
          <a:lstStyle/>
          <a:p>
            <a:r>
              <a:rPr lang="en-US" sz="2100" dirty="0">
                <a:latin typeface="Times New Roman" pitchFamily="18" charset="0"/>
                <a:cs typeface="Times New Roman" pitchFamily="18" charset="0"/>
              </a:rPr>
              <a:t>Search and rescue, forest fire monitoring and fighting, flood and earthquake response, etc.</a:t>
            </a:r>
          </a:p>
          <a:p>
            <a:r>
              <a:rPr lang="en-US" sz="2100" dirty="0">
                <a:latin typeface="Times New Roman" pitchFamily="18" charset="0"/>
                <a:cs typeface="Times New Roman" pitchFamily="18" charset="0"/>
              </a:rPr>
              <a:t>First Aid delivery</a:t>
            </a:r>
          </a:p>
          <a:p>
            <a:r>
              <a:rPr lang="en-US" sz="2100" dirty="0">
                <a:latin typeface="Times New Roman" pitchFamily="18" charset="0"/>
                <a:cs typeface="Times New Roman" pitchFamily="18" charset="0"/>
              </a:rPr>
              <a:t>Military observation of regions</a:t>
            </a:r>
          </a:p>
          <a:p>
            <a:r>
              <a:rPr lang="en-US" sz="2100" dirty="0">
                <a:latin typeface="Times New Roman" pitchFamily="18" charset="0"/>
                <a:cs typeface="Times New Roman" pitchFamily="18" charset="0"/>
              </a:rPr>
              <a:t>Theatrical Performance</a:t>
            </a:r>
          </a:p>
          <a:p>
            <a:r>
              <a:rPr lang="en-US" sz="2100" dirty="0">
                <a:latin typeface="Times New Roman" pitchFamily="18" charset="0"/>
                <a:cs typeface="Times New Roman" pitchFamily="18" charset="0"/>
              </a:rPr>
              <a:t>Building inspections - more drones, more coverage</a:t>
            </a:r>
          </a:p>
          <a:p>
            <a:r>
              <a:rPr lang="en-US" sz="2100" dirty="0">
                <a:latin typeface="Times New Roman" pitchFamily="18" charset="0"/>
                <a:cs typeface="Times New Roman" pitchFamily="18" charset="0"/>
              </a:rPr>
              <a:t>Agriculture</a:t>
            </a:r>
          </a:p>
          <a:p>
            <a:r>
              <a:rPr lang="en-US" sz="2100" dirty="0">
                <a:latin typeface="Times New Roman" pitchFamily="18" charset="0"/>
                <a:cs typeface="Times New Roman" pitchFamily="18" charset="0"/>
              </a:rPr>
              <a:t>This type of system can be use for surveillance on prohibited areas.</a:t>
            </a: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21</a:t>
            </a:fld>
            <a:endParaRPr lang="en-US"/>
          </a:p>
        </p:txBody>
      </p:sp>
    </p:spTree>
    <p:extLst>
      <p:ext uri="{BB962C8B-B14F-4D97-AF65-F5344CB8AC3E}">
        <p14:creationId xmlns:p14="http://schemas.microsoft.com/office/powerpoint/2010/main" val="239940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bg1"/>
          </a:solidFill>
          <a:ln>
            <a:solidFill>
              <a:schemeClr val="bg1"/>
            </a:solidFill>
          </a:ln>
        </p:spPr>
        <p:txBody>
          <a:bodyPr/>
          <a:lstStyle/>
          <a:p>
            <a:pPr algn="l"/>
            <a:r>
              <a:rPr lang="en-US" sz="2800" dirty="0">
                <a:latin typeface="Times New Roman" pitchFamily="18" charset="0"/>
                <a:cs typeface="Times New Roman" pitchFamily="18" charset="0"/>
              </a:rPr>
              <a:t>REFERENCES</a:t>
            </a:r>
          </a:p>
        </p:txBody>
      </p:sp>
      <p:sp>
        <p:nvSpPr>
          <p:cNvPr id="11" name="Content Placeholder 10"/>
          <p:cNvSpPr>
            <a:spLocks noGrp="1"/>
          </p:cNvSpPr>
          <p:nvPr>
            <p:ph idx="1"/>
          </p:nvPr>
        </p:nvSpPr>
        <p:spPr>
          <a:xfrm>
            <a:off x="457200" y="1066800"/>
            <a:ext cx="8229600" cy="4724400"/>
          </a:xfrm>
        </p:spPr>
        <p:txBody>
          <a:bodyPr/>
          <a:lstStyle/>
          <a:p>
            <a:r>
              <a:rPr lang="en-US" sz="1800" dirty="0">
                <a:latin typeface="Times New Roman" pitchFamily="18" charset="0"/>
                <a:cs typeface="Times New Roman" pitchFamily="18" charset="0"/>
              </a:rPr>
              <a:t>https://www.theguardian.com/technology/2014/aug/15/harvard-kilobot-swarm-future-of-robotics[1]</a:t>
            </a:r>
          </a:p>
          <a:p>
            <a:r>
              <a:rPr lang="en-US" sz="1800" dirty="0">
                <a:latin typeface="Times New Roman" pitchFamily="18" charset="0"/>
                <a:cs typeface="Times New Roman" pitchFamily="18" charset="0"/>
              </a:rPr>
              <a:t>https://pdfs.semanticscholar.org/645e/6080cee6d31fdda903809692ea6ab58b5990.[2]</a:t>
            </a:r>
          </a:p>
          <a:p>
            <a:r>
              <a:rPr lang="en-US" sz="1800" dirty="0">
                <a:latin typeface="Times New Roman" pitchFamily="18" charset="0"/>
                <a:cs typeface="Times New Roman" pitchFamily="18" charset="0"/>
              </a:rPr>
              <a:t>https://www.researchgate.net/publication/264457775_Swarm_Intelligence_Concepts_Models_and_Applications[3]</a:t>
            </a:r>
          </a:p>
          <a:p>
            <a:r>
              <a:rPr lang="en-US" sz="1800" dirty="0">
                <a:latin typeface="Times New Roman" pitchFamily="18" charset="0"/>
                <a:cs typeface="Times New Roman" pitchFamily="18" charset="0"/>
              </a:rPr>
              <a:t>https://www.hindawi.com/journals/isrn/2013/608164/[4]</a:t>
            </a:r>
          </a:p>
          <a:p>
            <a:r>
              <a:rPr lang="en-US" sz="1800" dirty="0">
                <a:latin typeface="Times New Roman" pitchFamily="18" charset="0"/>
                <a:cs typeface="Times New Roman" pitchFamily="18" charset="0"/>
              </a:rPr>
              <a:t>http://www.techferry.com/articles/swarm-intelligence.html#aspects [5]</a:t>
            </a:r>
          </a:p>
          <a:p>
            <a:r>
              <a:rPr lang="en-US" sz="1800" dirty="0">
                <a:latin typeface="Times New Roman" pitchFamily="18" charset="0"/>
                <a:cs typeface="Times New Roman" pitchFamily="18" charset="0"/>
              </a:rPr>
              <a:t>https://www.nrcresearchpress.com/journal/doi/10.1139/juvs-2018-0009?mobileUi=0#.XYLjUSgzbIV</a:t>
            </a:r>
          </a:p>
          <a:p>
            <a:r>
              <a:rPr lang="en-US" sz="1800" dirty="0">
                <a:latin typeface="Times New Roman" pitchFamily="18" charset="0"/>
                <a:cs typeface="Times New Roman" pitchFamily="18" charset="0"/>
              </a:rPr>
              <a:t>https://www.thebalancecareers.com/military-and-civilian-drone-use-4121099</a:t>
            </a:r>
          </a:p>
          <a:p>
            <a:r>
              <a:rPr lang="en-US" sz="1800" dirty="0">
                <a:latin typeface="Times New Roman" pitchFamily="18" charset="0"/>
                <a:cs typeface="Times New Roman" pitchFamily="18" charset="0"/>
              </a:rPr>
              <a:t>https://www.researchgate.net/publication/264457775_Swarm_Intelligence_Concept_Models_and_Applications </a:t>
            </a:r>
          </a:p>
          <a:p>
            <a:r>
              <a:rPr lang="en-US" sz="1800" dirty="0">
                <a:latin typeface="Times New Roman" pitchFamily="18" charset="0"/>
                <a:cs typeface="Times New Roman" pitchFamily="18" charset="0"/>
              </a:rPr>
              <a:t>https://www.hindawi.com/journals/isrn/2013/608164/</a:t>
            </a:r>
          </a:p>
          <a:p>
            <a:r>
              <a:rPr lang="en-US" sz="1800" dirty="0">
                <a:latin typeface="Times New Roman" pitchFamily="18" charset="0"/>
                <a:cs typeface="Times New Roman" pitchFamily="18" charset="0"/>
              </a:rPr>
              <a:t>https://www.sciencedirect.com/topics/agricultural-and-biological-sciences/swarms</a:t>
            </a: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22</a:t>
            </a:fld>
            <a:endParaRPr lang="en-US"/>
          </a:p>
        </p:txBody>
      </p:sp>
    </p:spTree>
    <p:extLst>
      <p:ext uri="{BB962C8B-B14F-4D97-AF65-F5344CB8AC3E}">
        <p14:creationId xmlns:p14="http://schemas.microsoft.com/office/powerpoint/2010/main" val="127889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a:extLst>
              <a:ext uri="{FF2B5EF4-FFF2-40B4-BE49-F238E27FC236}">
                <a16:creationId xmlns:a16="http://schemas.microsoft.com/office/drawing/2014/main" id="{C3C38310-47C9-413B-B6AF-067435FDA7ED}"/>
              </a:ext>
            </a:extLst>
          </p:cNvPr>
          <p:cNvSpPr>
            <a:spLocks noGrp="1"/>
          </p:cNvSpPr>
          <p:nvPr>
            <p:ph type="title"/>
          </p:nvPr>
        </p:nvSpPr>
        <p:spPr>
          <a:xfrm>
            <a:off x="429192" y="2590800"/>
            <a:ext cx="8229600" cy="1143000"/>
          </a:xfrm>
        </p:spPr>
        <p:txBody>
          <a:bodyPr/>
          <a:lstStyle/>
          <a:p>
            <a:r>
              <a:rPr lang="en-US" dirty="0"/>
              <a:t>Thank You</a:t>
            </a: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23</a:t>
            </a:fld>
            <a:endParaRPr lang="en-US"/>
          </a:p>
        </p:txBody>
      </p:sp>
    </p:spTree>
    <p:extLst>
      <p:ext uri="{BB962C8B-B14F-4D97-AF65-F5344CB8AC3E}">
        <p14:creationId xmlns:p14="http://schemas.microsoft.com/office/powerpoint/2010/main" val="155192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bg1"/>
          </a:solidFill>
          <a:ln>
            <a:solidFill>
              <a:schemeClr val="bg1"/>
            </a:solidFill>
          </a:ln>
        </p:spPr>
        <p:txBody>
          <a:bodyPr/>
          <a:lstStyle/>
          <a:p>
            <a:pPr algn="l"/>
            <a:r>
              <a:rPr lang="en-US" sz="3200" dirty="0">
                <a:latin typeface="Times New Roman" pitchFamily="18" charset="0"/>
                <a:cs typeface="Times New Roman" pitchFamily="18" charset="0"/>
              </a:rPr>
              <a:t>INTRODUCTION</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marL="0" indent="0">
              <a:buNone/>
            </a:pPr>
            <a:r>
              <a:rPr lang="en-US" sz="2100" b="1" u="sng" dirty="0">
                <a:latin typeface="Times New Roman" pitchFamily="18" charset="0"/>
                <a:cs typeface="Times New Roman" pitchFamily="18" charset="0"/>
              </a:rPr>
              <a:t>What is Swarm? Why Swarm?</a:t>
            </a:r>
          </a:p>
          <a:p>
            <a:pPr algn="just"/>
            <a:r>
              <a:rPr lang="en-US" sz="2100" dirty="0">
                <a:latin typeface="Times New Roman" pitchFamily="18" charset="0"/>
                <a:cs typeface="Times New Roman" pitchFamily="18" charset="0"/>
              </a:rPr>
              <a:t>	</a:t>
            </a:r>
            <a:r>
              <a:rPr lang="en-US" sz="1800" dirty="0">
                <a:latin typeface="Times New Roman" pitchFamily="18" charset="0"/>
                <a:cs typeface="Times New Roman" pitchFamily="18" charset="0"/>
              </a:rPr>
              <a:t>Swarm robotics is an approach to the coordination of multiple robots as a system which consist of large numbers of mostly simple physical robots. This approach emerged on the field of artificial swarm intelligence, as well as the biological studies of insects, ants and other fields in nature, where swarm behavior occurs.</a:t>
            </a:r>
          </a:p>
          <a:p>
            <a:pPr algn="just"/>
            <a:r>
              <a:rPr lang="en-US" sz="1800" dirty="0">
                <a:latin typeface="Times New Roman" pitchFamily="18" charset="0"/>
                <a:cs typeface="Times New Roman" pitchFamily="18" charset="0"/>
              </a:rPr>
              <a:t>	 </a:t>
            </a:r>
            <a:r>
              <a:rPr lang="en-US" sz="1800" dirty="0">
                <a:solidFill>
                  <a:srgbClr val="000000"/>
                </a:solidFill>
                <a:latin typeface="Times New Roman" panose="02020603050405020304" pitchFamily="18" charset="0"/>
                <a:cs typeface="Times New Roman" panose="02020603050405020304" pitchFamily="18" charset="0"/>
              </a:rPr>
              <a:t>Large number of simple robots can perform complex tasks in a more efficient way than a single robot, giving robustness and flexibility to the group.</a:t>
            </a:r>
          </a:p>
          <a:p>
            <a:pPr algn="just"/>
            <a:r>
              <a:rPr lang="en-US" sz="1800" dirty="0">
                <a:solidFill>
                  <a:srgbClr val="000000"/>
                </a:solidFill>
                <a:latin typeface="Times New Roman" panose="02020603050405020304" pitchFamily="18" charset="0"/>
                <a:cs typeface="Times New Roman" panose="02020603050405020304" pitchFamily="18" charset="0"/>
              </a:rPr>
              <a:t>	 To increase work efficiency by communicating with one another.</a:t>
            </a:r>
          </a:p>
          <a:p>
            <a:pPr marL="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3</a:t>
            </a:fld>
            <a:endParaRPr lang="en-US"/>
          </a:p>
        </p:txBody>
      </p:sp>
    </p:spTree>
    <p:extLst>
      <p:ext uri="{BB962C8B-B14F-4D97-AF65-F5344CB8AC3E}">
        <p14:creationId xmlns:p14="http://schemas.microsoft.com/office/powerpoint/2010/main" val="350083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pPr algn="l"/>
            <a:r>
              <a:rPr lang="en-US" sz="3200" b="1" u="sng" dirty="0"/>
              <a:t>Component list</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p:txBody>
          <a:bodyPr/>
          <a:lstStyle/>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4</a:t>
            </a:fld>
            <a:endParaRPr lang="en-US"/>
          </a:p>
        </p:txBody>
      </p:sp>
      <p:sp>
        <p:nvSpPr>
          <p:cNvPr id="2" name="Rectangle 1">
            <a:extLst>
              <a:ext uri="{FF2B5EF4-FFF2-40B4-BE49-F238E27FC236}">
                <a16:creationId xmlns:a16="http://schemas.microsoft.com/office/drawing/2014/main" id="{BF1F6F9B-5F37-4E82-820E-399A794E8691}"/>
              </a:ext>
            </a:extLst>
          </p:cNvPr>
          <p:cNvSpPr/>
          <p:nvPr/>
        </p:nvSpPr>
        <p:spPr>
          <a:xfrm>
            <a:off x="469900" y="1417638"/>
            <a:ext cx="8229599" cy="3139321"/>
          </a:xfrm>
          <a:prstGeom prst="rect">
            <a:avLst/>
          </a:prstGeom>
        </p:spPr>
        <p:txBody>
          <a:bodyPr wrap="square">
            <a:spAutoFit/>
          </a:body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Chassis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BLDC motor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Propeller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Landing gears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ESC</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Flight controller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management board</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 </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GPS module</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Receiver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Telemetry radio</a:t>
            </a:r>
          </a:p>
        </p:txBody>
      </p:sp>
    </p:spTree>
    <p:extLst>
      <p:ext uri="{BB962C8B-B14F-4D97-AF65-F5344CB8AC3E}">
        <p14:creationId xmlns:p14="http://schemas.microsoft.com/office/powerpoint/2010/main" val="249752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1371600"/>
            <a:ext cx="8229600" cy="4038601"/>
          </a:xfrm>
        </p:spPr>
        <p:txBody>
          <a:bodyPr/>
          <a:lstStyle/>
          <a:p>
            <a:pPr marL="0" indent="0" algn="just">
              <a:buNone/>
            </a:pPr>
            <a:endParaRPr lang="en-US" sz="1600" dirty="0">
              <a:solidFill>
                <a:srgbClr val="000000"/>
              </a:solidFill>
              <a:latin typeface="Minion W08 Regular_1167271"/>
            </a:endParaRPr>
          </a:p>
          <a:p>
            <a:pPr marL="0" indent="0">
              <a:buNone/>
            </a:pPr>
            <a:r>
              <a:rPr lang="en-US" sz="1600" dirty="0"/>
              <a:t>	</a:t>
            </a: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r>
              <a:rPr lang="en-US" sz="1600" dirty="0">
                <a:solidFill>
                  <a:srgbClr val="000000"/>
                </a:solidFill>
                <a:latin typeface="Minion W08 Regular_1167271"/>
              </a:rPr>
              <a:t>	</a:t>
            </a:r>
          </a:p>
          <a:p>
            <a:pPr marL="0" indent="0" algn="ctr">
              <a:buNone/>
            </a:pPr>
            <a:r>
              <a:rPr lang="en-US" sz="1600" cap="all" dirty="0">
                <a:latin typeface="Times New Roman" pitchFamily="18" charset="0"/>
                <a:cs typeface="Times New Roman" pitchFamily="18" charset="0"/>
              </a:rPr>
              <a:t>Basic UAV block diagram with peripherals</a:t>
            </a:r>
            <a:endParaRPr lang="en-US"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5</a:t>
            </a:fld>
            <a:endParaRPr lang="en-US"/>
          </a:p>
        </p:txBody>
      </p:sp>
      <p:sp>
        <p:nvSpPr>
          <p:cNvPr id="10" name="Title 6">
            <a:extLst>
              <a:ext uri="{FF2B5EF4-FFF2-40B4-BE49-F238E27FC236}">
                <a16:creationId xmlns:a16="http://schemas.microsoft.com/office/drawing/2014/main" id="{A8A13862-6ACB-4048-9CF5-2F50AC7494B5}"/>
              </a:ext>
            </a:extLst>
          </p:cNvPr>
          <p:cNvSpPr>
            <a:spLocks noGrp="1"/>
          </p:cNvSpPr>
          <p:nvPr>
            <p:ph type="title"/>
          </p:nvPr>
        </p:nvSpPr>
        <p:spPr>
          <a:xfrm>
            <a:off x="381000" y="304800"/>
            <a:ext cx="8229600" cy="1143000"/>
          </a:xfrm>
          <a:solidFill>
            <a:schemeClr val="bg1"/>
          </a:solidFill>
          <a:ln>
            <a:solidFill>
              <a:schemeClr val="bg1"/>
            </a:solidFill>
          </a:ln>
        </p:spPr>
        <p:txBody>
          <a:bodyPr/>
          <a:lstStyle/>
          <a:p>
            <a:pPr algn="l"/>
            <a:r>
              <a:rPr lang="en-US" sz="3200" u="sng" cap="all" dirty="0">
                <a:latin typeface="Times New Roman" pitchFamily="18" charset="0"/>
                <a:cs typeface="Times New Roman" pitchFamily="18" charset="0"/>
              </a:rPr>
              <a:t>BLOCK diagram</a:t>
            </a:r>
            <a:br>
              <a:rPr lang="en-US" sz="3200" cap="all" dirty="0">
                <a:latin typeface="Times New Roman" pitchFamily="18" charset="0"/>
                <a:cs typeface="Times New Roman" pitchFamily="18" charset="0"/>
              </a:rPr>
            </a:br>
            <a:endParaRPr lang="en-US" sz="1600" cap="all" dirty="0">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8FBAC146-A111-4C12-8FD5-A7A44E20DE5E}"/>
              </a:ext>
            </a:extLst>
          </p:cNvPr>
          <p:cNvPicPr>
            <a:picLocks noChangeAspect="1"/>
          </p:cNvPicPr>
          <p:nvPr/>
        </p:nvPicPr>
        <p:blipFill>
          <a:blip r:embed="rId3"/>
          <a:stretch>
            <a:fillRect/>
          </a:stretch>
        </p:blipFill>
        <p:spPr>
          <a:xfrm>
            <a:off x="2652712" y="1447800"/>
            <a:ext cx="3838575" cy="3543300"/>
          </a:xfrm>
          <a:prstGeom prst="rect">
            <a:avLst/>
          </a:prstGeom>
        </p:spPr>
      </p:pic>
    </p:spTree>
    <p:extLst>
      <p:ext uri="{BB962C8B-B14F-4D97-AF65-F5344CB8AC3E}">
        <p14:creationId xmlns:p14="http://schemas.microsoft.com/office/powerpoint/2010/main" val="301599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solidFill>
            <a:schemeClr val="bg1"/>
          </a:solidFill>
          <a:ln>
            <a:solidFill>
              <a:schemeClr val="bg1"/>
            </a:solidFill>
          </a:ln>
        </p:spPr>
        <p:txBody>
          <a:bodyPr/>
          <a:lstStyle/>
          <a:p>
            <a:pPr algn="l"/>
            <a:r>
              <a:rPr lang="en-US" sz="3200" b="1" u="sng" dirty="0"/>
              <a:t>6(a).Hardware description </a:t>
            </a:r>
            <a:br>
              <a:rPr lang="en-US" sz="3200" dirty="0"/>
            </a:b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346575"/>
          </a:xfrm>
        </p:spPr>
        <p:txBody>
          <a:bodyPr/>
          <a:lstStyle/>
          <a:p>
            <a:pPr marL="0" indent="0" algn="just">
              <a:buNone/>
            </a:pPr>
            <a:endParaRPr lang="en-US" sz="1600" dirty="0">
              <a:solidFill>
                <a:srgbClr val="000000"/>
              </a:solidFill>
              <a:latin typeface="Minion W08 Regular_1167271"/>
            </a:endParaRPr>
          </a:p>
          <a:p>
            <a:pPr lvl="0"/>
            <a:r>
              <a:rPr lang="en-US" sz="1600" b="1" dirty="0">
                <a:latin typeface="Times New Roman" panose="02020603050405020304" pitchFamily="18" charset="0"/>
                <a:cs typeface="Times New Roman" panose="02020603050405020304" pitchFamily="18" charset="0"/>
              </a:rPr>
              <a:t>Chassis         			</a:t>
            </a:r>
            <a:r>
              <a:rPr lang="en-US" sz="1600" dirty="0">
                <a:latin typeface="Times New Roman" panose="02020603050405020304" pitchFamily="18" charset="0"/>
                <a:cs typeface="Times New Roman" panose="02020603050405020304" pitchFamily="18" charset="0"/>
              </a:rPr>
              <a:t>F450 chassis (selected)</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Weight- 282g</a:t>
            </a:r>
          </a:p>
          <a:p>
            <a:pPr marL="0" indent="0">
              <a:buNone/>
            </a:pPr>
            <a:r>
              <a:rPr lang="en-US" sz="1600" dirty="0">
                <a:latin typeface="Times New Roman" panose="02020603050405020304" pitchFamily="18" charset="0"/>
                <a:cs typeface="Times New Roman" panose="02020603050405020304" pitchFamily="18" charset="0"/>
              </a:rPr>
              <a:t>					 </a:t>
            </a:r>
          </a:p>
          <a:p>
            <a:pPr lvl="0"/>
            <a:r>
              <a:rPr lang="en-US" sz="1600" b="1" dirty="0">
                <a:latin typeface="Times New Roman" panose="02020603050405020304" pitchFamily="18" charset="0"/>
                <a:cs typeface="Times New Roman" panose="02020603050405020304" pitchFamily="18" charset="0"/>
              </a:rPr>
              <a:t>BLDC motor</a:t>
            </a:r>
            <a:r>
              <a:rPr lang="en-US" sz="1600" dirty="0">
                <a:latin typeface="Times New Roman" panose="02020603050405020304" pitchFamily="18" charset="0"/>
                <a:cs typeface="Times New Roman" panose="02020603050405020304" pitchFamily="18" charset="0"/>
              </a:rPr>
              <a:t> 			1800kv rpm(selected)</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Max rpm at 12v – 21600</a:t>
            </a:r>
          </a:p>
          <a:p>
            <a:pPr marL="0" indent="0">
              <a:buNone/>
            </a:pPr>
            <a:r>
              <a:rPr lang="en-US" sz="1600" dirty="0">
                <a:latin typeface="Times New Roman" panose="02020603050405020304" pitchFamily="18" charset="0"/>
                <a:cs typeface="Times New Roman" panose="02020603050405020304" pitchFamily="18" charset="0"/>
              </a:rPr>
              <a:t>				Weight – 48g</a:t>
            </a:r>
          </a:p>
          <a:p>
            <a:pPr marL="0" indent="0">
              <a:buNone/>
            </a:pPr>
            <a:r>
              <a:rPr lang="en-US" sz="1600" dirty="0">
                <a:latin typeface="Times New Roman" panose="02020603050405020304" pitchFamily="18" charset="0"/>
                <a:cs typeface="Times New Roman" panose="02020603050405020304" pitchFamily="18" charset="0"/>
              </a:rPr>
              <a:t>				No load current - 0.5A</a:t>
            </a:r>
          </a:p>
          <a:p>
            <a:pPr marL="0" indent="0">
              <a:buNone/>
            </a:pPr>
            <a:r>
              <a:rPr lang="en-US" sz="1600" dirty="0">
                <a:latin typeface="Times New Roman" panose="02020603050405020304" pitchFamily="18" charset="0"/>
                <a:cs typeface="Times New Roman" panose="02020603050405020304" pitchFamily="18" charset="0"/>
              </a:rPr>
              <a:t>				No load voltage – 10v</a:t>
            </a:r>
          </a:p>
          <a:p>
            <a:pPr marL="0" indent="0">
              <a:buNone/>
            </a:pPr>
            <a:r>
              <a:rPr lang="en-US" sz="1600" dirty="0">
                <a:latin typeface="Times New Roman" panose="02020603050405020304" pitchFamily="18" charset="0"/>
                <a:cs typeface="Times New Roman" panose="02020603050405020304" pitchFamily="18" charset="0"/>
              </a:rPr>
              <a:t>				Thrust generated with 3s battery and 1045 					propeller – 1.2kg</a:t>
            </a:r>
          </a:p>
          <a:p>
            <a:pPr marL="0" indent="0">
              <a:buNone/>
            </a:pPr>
            <a:r>
              <a:rPr lang="en-US" sz="1600" dirty="0"/>
              <a:t>	</a:t>
            </a: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6</a:t>
            </a:fld>
            <a:endParaRPr lang="en-US"/>
          </a:p>
        </p:txBody>
      </p:sp>
      <p:pic>
        <p:nvPicPr>
          <p:cNvPr id="1026" name="Picture 2" descr="F450 Quadcopter Frame">
            <a:extLst>
              <a:ext uri="{FF2B5EF4-FFF2-40B4-BE49-F238E27FC236}">
                <a16:creationId xmlns:a16="http://schemas.microsoft.com/office/drawing/2014/main" id="{93A4239E-6852-47F7-89BD-488C0D25E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8215" y="533401"/>
            <a:ext cx="304578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85FF5B-8CA2-4C1E-AF9A-B26A117D0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46" y="2647950"/>
            <a:ext cx="3961053" cy="28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83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457200"/>
            <a:ext cx="8229600" cy="5029200"/>
          </a:xfrm>
        </p:spPr>
        <p:txBody>
          <a:bodyPr/>
          <a:lstStyle/>
          <a:p>
            <a:pPr marL="0" indent="0" algn="just">
              <a:buNone/>
            </a:pPr>
            <a:endParaRPr lang="en-US" sz="1600" dirty="0">
              <a:solidFill>
                <a:srgbClr val="000000"/>
              </a:solidFill>
              <a:latin typeface="Minion W08 Regular_1167271"/>
            </a:endParaRPr>
          </a:p>
          <a:p>
            <a:pPr lvl="0"/>
            <a:r>
              <a:rPr lang="en-US" sz="1600" b="1" dirty="0">
                <a:latin typeface="Times New Roman" panose="02020603050405020304" pitchFamily="18" charset="0"/>
                <a:cs typeface="Times New Roman" panose="02020603050405020304" pitchFamily="18" charset="0"/>
              </a:rPr>
              <a:t>ESC</a:t>
            </a:r>
            <a:r>
              <a:rPr lang="en-US" sz="1600" dirty="0">
                <a:latin typeface="Times New Roman" panose="02020603050405020304" pitchFamily="18" charset="0"/>
                <a:cs typeface="Times New Roman" panose="02020603050405020304" pitchFamily="18" charset="0"/>
              </a:rPr>
              <a:t> 					20A </a:t>
            </a:r>
            <a:r>
              <a:rPr lang="en-US" sz="1600" dirty="0" err="1">
                <a:latin typeface="Times New Roman" panose="02020603050405020304" pitchFamily="18" charset="0"/>
                <a:cs typeface="Times New Roman" panose="02020603050405020304" pitchFamily="18" charset="0"/>
              </a:rPr>
              <a:t>hobbyking</a:t>
            </a:r>
            <a:r>
              <a:rPr lang="en-US" sz="1600" dirty="0">
                <a:latin typeface="Times New Roman" panose="02020603050405020304" pitchFamily="18" charset="0"/>
                <a:cs typeface="Times New Roman" panose="02020603050405020304" pitchFamily="18" charset="0"/>
              </a:rPr>
              <a:t> (selected)						PWM frequency – 8k Hz to 16k Hz</a:t>
            </a:r>
          </a:p>
          <a:p>
            <a:pPr marL="0" indent="0">
              <a:buNone/>
            </a:pPr>
            <a:r>
              <a:rPr lang="en-US" sz="1600" dirty="0">
                <a:latin typeface="Times New Roman" panose="02020603050405020304" pitchFamily="18" charset="0"/>
                <a:cs typeface="Times New Roman" panose="02020603050405020304" pitchFamily="18" charset="0"/>
              </a:rPr>
              <a:t>							</a:t>
            </a:r>
          </a:p>
          <a:p>
            <a:pPr lvl="0"/>
            <a:r>
              <a:rPr lang="en-US" sz="1600" b="1" dirty="0">
                <a:latin typeface="Times New Roman" panose="02020603050405020304" pitchFamily="18" charset="0"/>
                <a:cs typeface="Times New Roman" panose="02020603050405020304" pitchFamily="18" charset="0"/>
              </a:rPr>
              <a:t>Flight controller</a:t>
            </a:r>
            <a:r>
              <a:rPr lang="en-US" sz="1600" dirty="0">
                <a:latin typeface="Times New Roman" panose="02020603050405020304" pitchFamily="18" charset="0"/>
                <a:cs typeface="Times New Roman" panose="02020603050405020304" pitchFamily="18" charset="0"/>
              </a:rPr>
              <a:t> 				PIXHAWK4(selected)</a:t>
            </a:r>
          </a:p>
          <a:p>
            <a:pPr marL="0" indent="0">
              <a:buNone/>
            </a:pPr>
            <a:r>
              <a:rPr lang="en-US" sz="1600" dirty="0">
                <a:latin typeface="Times New Roman" panose="02020603050405020304" pitchFamily="18" charset="0"/>
                <a:cs typeface="Times New Roman" panose="02020603050405020304" pitchFamily="18" charset="0"/>
              </a:rPr>
              <a:t>				 	2mb flash memory (ROM)</a:t>
            </a:r>
          </a:p>
          <a:p>
            <a:pPr marL="0" indent="0">
              <a:buNone/>
            </a:pPr>
            <a:r>
              <a:rPr lang="en-US" sz="1600" dirty="0">
                <a:latin typeface="Times New Roman" panose="02020603050405020304" pitchFamily="18" charset="0"/>
                <a:cs typeface="Times New Roman" panose="02020603050405020304" pitchFamily="18" charset="0"/>
              </a:rPr>
              <a:t>					512 mb RAM</a:t>
            </a:r>
          </a:p>
          <a:p>
            <a:pPr marL="0" indent="0">
              <a:buNone/>
            </a:pPr>
            <a:r>
              <a:rPr lang="en-US" sz="1600" dirty="0">
                <a:latin typeface="Times New Roman" panose="02020603050405020304" pitchFamily="18" charset="0"/>
                <a:cs typeface="Times New Roman" panose="02020603050405020304" pitchFamily="18" charset="0"/>
              </a:rPr>
              <a:t>					Main soc microcontroller in       						px4 – STM32F427</a:t>
            </a:r>
          </a:p>
          <a:p>
            <a:pPr marL="0" indent="0">
              <a:buNone/>
            </a:pPr>
            <a:r>
              <a:rPr lang="en-US" sz="1600" dirty="0">
                <a:latin typeface="Times New Roman" panose="02020603050405020304" pitchFamily="18" charset="0"/>
                <a:cs typeface="Times New Roman" panose="02020603050405020304" pitchFamily="18" charset="0"/>
              </a:rPr>
              <a:t>					Failsafe soc – STM32F100 </a:t>
            </a:r>
          </a:p>
          <a:p>
            <a:pPr marL="0" indent="0">
              <a:buNone/>
            </a:pPr>
            <a:r>
              <a:rPr lang="en-US" sz="1600" dirty="0">
                <a:latin typeface="Times New Roman" panose="02020603050405020304" pitchFamily="18" charset="0"/>
                <a:cs typeface="Times New Roman" panose="02020603050405020304" pitchFamily="18" charset="0"/>
              </a:rPr>
              <a:t>						</a:t>
            </a:r>
          </a:p>
          <a:p>
            <a:pPr lvl="0"/>
            <a:r>
              <a:rPr lang="en-US" sz="1800" b="1" dirty="0">
                <a:latin typeface="Times New Roman" panose="02020603050405020304" pitchFamily="18" charset="0"/>
                <a:cs typeface="Times New Roman" panose="02020603050405020304" pitchFamily="18" charset="0"/>
              </a:rPr>
              <a:t>Power management board 		</a:t>
            </a:r>
            <a:r>
              <a:rPr lang="en-US" sz="1800" dirty="0">
                <a:latin typeface="Times New Roman" panose="02020603050405020304" pitchFamily="18" charset="0"/>
                <a:cs typeface="Times New Roman" panose="02020603050405020304" pitchFamily="18" charset="0"/>
              </a:rPr>
              <a:t>Input – 12v to 30v</a:t>
            </a:r>
          </a:p>
          <a:p>
            <a:pPr marL="0" indent="0">
              <a:buNone/>
            </a:pPr>
            <a:r>
              <a:rPr lang="en-US" sz="1800" dirty="0">
                <a:latin typeface="Times New Roman" panose="02020603050405020304" pitchFamily="18" charset="0"/>
                <a:cs typeface="Times New Roman" panose="02020603050405020304" pitchFamily="18" charset="0"/>
              </a:rPr>
              <a:t>					Output – 12v ,5v PWM</a:t>
            </a: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7</a:t>
            </a:fld>
            <a:endParaRPr lang="en-US"/>
          </a:p>
        </p:txBody>
      </p:sp>
      <p:pic>
        <p:nvPicPr>
          <p:cNvPr id="2050" name="Picture 2" descr="Related image">
            <a:extLst>
              <a:ext uri="{FF2B5EF4-FFF2-40B4-BE49-F238E27FC236}">
                <a16:creationId xmlns:a16="http://schemas.microsoft.com/office/drawing/2014/main" id="{F32FA280-E276-459F-8748-8C293FD64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325" y="228600"/>
            <a:ext cx="16668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Image result for pixhawk 4">
            <a:extLst>
              <a:ext uri="{FF2B5EF4-FFF2-40B4-BE49-F238E27FC236}">
                <a16:creationId xmlns:a16="http://schemas.microsoft.com/office/drawing/2014/main" id="{E7539C1A-8389-49D4-AC37-B1316C9896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864578"/>
            <a:ext cx="23368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5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a:latin typeface="Times New Roman" pitchFamily="18" charset="0"/>
                <a:cs typeface="Times New Roman" pitchFamily="18" charset="0"/>
              </a:rPr>
              <a:t>Department of Electronics &amp; 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ontent Placeholder 10"/>
          <p:cNvSpPr>
            <a:spLocks noGrp="1"/>
          </p:cNvSpPr>
          <p:nvPr>
            <p:ph idx="1"/>
          </p:nvPr>
        </p:nvSpPr>
        <p:spPr>
          <a:xfrm>
            <a:off x="457200" y="457200"/>
            <a:ext cx="8229600" cy="5029200"/>
          </a:xfrm>
        </p:spPr>
        <p:txBody>
          <a:bodyPr/>
          <a:lstStyle/>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lgn="just">
              <a:buNone/>
            </a:pPr>
            <a:endParaRPr lang="en-US" sz="1600" dirty="0">
              <a:solidFill>
                <a:srgbClr val="000000"/>
              </a:solidFill>
              <a:latin typeface="Minion W08 Regular_1167271"/>
            </a:endParaRPr>
          </a:p>
          <a:p>
            <a:pPr marL="0" indent="0">
              <a:buNone/>
            </a:pP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8</a:t>
            </a:fld>
            <a:endParaRPr lang="en-US"/>
          </a:p>
        </p:txBody>
      </p:sp>
      <p:sp>
        <p:nvSpPr>
          <p:cNvPr id="2" name="Rectangle 1">
            <a:extLst>
              <a:ext uri="{FF2B5EF4-FFF2-40B4-BE49-F238E27FC236}">
                <a16:creationId xmlns:a16="http://schemas.microsoft.com/office/drawing/2014/main" id="{D4FF3EC8-633F-4A37-AEE5-19BCA0BEFABA}"/>
              </a:ext>
            </a:extLst>
          </p:cNvPr>
          <p:cNvSpPr/>
          <p:nvPr/>
        </p:nvSpPr>
        <p:spPr>
          <a:xfrm>
            <a:off x="457200" y="331887"/>
            <a:ext cx="8382000"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Battery</a:t>
            </a:r>
            <a:r>
              <a:rPr lang="en-US" dirty="0">
                <a:latin typeface="Times New Roman" panose="02020603050405020304" pitchFamily="18" charset="0"/>
                <a:cs typeface="Times New Roman" panose="02020603050405020304" pitchFamily="18" charset="0"/>
              </a:rPr>
              <a:t> 					3s LiPo 3000 </a:t>
            </a:r>
            <a:r>
              <a:rPr lang="en-US" dirty="0" err="1">
                <a:latin typeface="Times New Roman" panose="02020603050405020304" pitchFamily="18" charset="0"/>
                <a:cs typeface="Times New Roman" panose="02020603050405020304" pitchFamily="18" charset="0"/>
              </a:rPr>
              <a:t>MAh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Min voltage- 10.2 V</a:t>
            </a:r>
          </a:p>
          <a:p>
            <a:r>
              <a:rPr lang="en-US" dirty="0">
                <a:latin typeface="Times New Roman" panose="02020603050405020304" pitchFamily="18" charset="0"/>
                <a:cs typeface="Times New Roman" panose="02020603050405020304" pitchFamily="18" charset="0"/>
              </a:rPr>
              <a:t>					Nominal voltage – 11.1 V</a:t>
            </a:r>
          </a:p>
          <a:p>
            <a:r>
              <a:rPr lang="en-US" dirty="0">
                <a:latin typeface="Times New Roman" panose="02020603050405020304" pitchFamily="18" charset="0"/>
                <a:cs typeface="Times New Roman" panose="02020603050405020304" pitchFamily="18" charset="0"/>
              </a:rPr>
              <a:t>					Max voltage – 12.6 V</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pPr lvl="0"/>
            <a:r>
              <a:rPr lang="en-US" b="1" dirty="0">
                <a:latin typeface="Times New Roman" panose="02020603050405020304" pitchFamily="18" charset="0"/>
                <a:cs typeface="Times New Roman" panose="02020603050405020304" pitchFamily="18" charset="0"/>
              </a:rPr>
              <a:t>Receiver – X8R				</a:t>
            </a:r>
            <a:r>
              <a:rPr lang="en-US" dirty="0">
                <a:latin typeface="Times New Roman" panose="02020603050405020304" pitchFamily="18" charset="0"/>
                <a:cs typeface="Times New Roman" panose="02020603050405020304" pitchFamily="18" charset="0"/>
              </a:rPr>
              <a:t>16 channel duplex communication</a:t>
            </a:r>
          </a:p>
          <a:p>
            <a:r>
              <a:rPr lang="en-US" dirty="0">
                <a:latin typeface="Times New Roman" panose="02020603050405020304" pitchFamily="18" charset="0"/>
                <a:cs typeface="Times New Roman" panose="02020603050405020304" pitchFamily="18" charset="0"/>
              </a:rPr>
              <a:t>					operating frequency - 2.4 GHZ</a:t>
            </a:r>
          </a:p>
          <a:p>
            <a:r>
              <a:rPr lang="en-US" dirty="0">
                <a:latin typeface="Times New Roman" panose="02020603050405020304" pitchFamily="18" charset="0"/>
                <a:cs typeface="Times New Roman" panose="02020603050405020304" pitchFamily="18" charset="0"/>
              </a:rPr>
              <a:t>					Operating voltage – 4v to 10v</a:t>
            </a:r>
          </a:p>
          <a:p>
            <a:r>
              <a:rPr lang="en-US" dirty="0">
                <a:latin typeface="Times New Roman" panose="02020603050405020304" pitchFamily="18" charset="0"/>
                <a:cs typeface="Times New Roman" panose="02020603050405020304" pitchFamily="18" charset="0"/>
              </a:rPr>
              <a:t>					Output voltage – 3.3 V						Operating current – 100 mA at 5 V</a:t>
            </a:r>
          </a:p>
          <a:p>
            <a:r>
              <a:rPr lang="en-US" dirty="0">
                <a:latin typeface="Times New Roman" panose="02020603050405020304" pitchFamily="18" charset="0"/>
                <a:cs typeface="Times New Roman" panose="02020603050405020304" pitchFamily="18" charset="0"/>
              </a:rPr>
              <a:t>					Max range – 1.5 km</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Telemetry radio – 433Mhz			</a:t>
            </a:r>
            <a:r>
              <a:rPr lang="en-US" dirty="0">
                <a:latin typeface="Times New Roman" panose="02020603050405020304" pitchFamily="18" charset="0"/>
                <a:cs typeface="Times New Roman" panose="02020603050405020304" pitchFamily="18" charset="0"/>
              </a:rPr>
              <a:t>Range – 3 km</a:t>
            </a:r>
          </a:p>
          <a:p>
            <a:r>
              <a:rPr lang="en-US" dirty="0">
                <a:latin typeface="Times New Roman" panose="02020603050405020304" pitchFamily="18" charset="0"/>
                <a:cs typeface="Times New Roman" panose="02020603050405020304" pitchFamily="18" charset="0"/>
              </a:rPr>
              <a:t>					Operating voltage – 3 V to 6 V</a:t>
            </a:r>
          </a:p>
        </p:txBody>
      </p:sp>
      <p:pic>
        <p:nvPicPr>
          <p:cNvPr id="5" name="Picture 4">
            <a:extLst>
              <a:ext uri="{FF2B5EF4-FFF2-40B4-BE49-F238E27FC236}">
                <a16:creationId xmlns:a16="http://schemas.microsoft.com/office/drawing/2014/main" id="{245DEB48-DD1F-4DD0-9084-3E7A19C747AE}"/>
              </a:ext>
            </a:extLst>
          </p:cNvPr>
          <p:cNvPicPr>
            <a:picLocks noChangeAspect="1"/>
          </p:cNvPicPr>
          <p:nvPr/>
        </p:nvPicPr>
        <p:blipFill>
          <a:blip r:embed="rId3"/>
          <a:stretch>
            <a:fillRect/>
          </a:stretch>
        </p:blipFill>
        <p:spPr>
          <a:xfrm>
            <a:off x="2514600" y="242987"/>
            <a:ext cx="1866900" cy="1866900"/>
          </a:xfrm>
          <a:prstGeom prst="rect">
            <a:avLst/>
          </a:prstGeom>
        </p:spPr>
      </p:pic>
      <p:pic>
        <p:nvPicPr>
          <p:cNvPr id="3076" name="Picture 4" descr="Image result for x8r receiver">
            <a:extLst>
              <a:ext uri="{FF2B5EF4-FFF2-40B4-BE49-F238E27FC236}">
                <a16:creationId xmlns:a16="http://schemas.microsoft.com/office/drawing/2014/main" id="{42A0F0FB-AC75-4AAC-B6E6-7AE8864B4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569" y="2109887"/>
            <a:ext cx="1604962" cy="16049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telemetry radio">
            <a:extLst>
              <a:ext uri="{FF2B5EF4-FFF2-40B4-BE49-F238E27FC236}">
                <a16:creationId xmlns:a16="http://schemas.microsoft.com/office/drawing/2014/main" id="{4781EC76-209B-423D-9C5A-547F527F66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738" y="4229100"/>
            <a:ext cx="1528762"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5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43191-5252-4110-BD96-7836E4BEC932}"/>
              </a:ext>
            </a:extLst>
          </p:cNvPr>
          <p:cNvSpPr>
            <a:spLocks noGrp="1"/>
          </p:cNvSpPr>
          <p:nvPr>
            <p:ph idx="1"/>
          </p:nvPr>
        </p:nvSpPr>
        <p:spPr>
          <a:xfrm>
            <a:off x="457200" y="762000"/>
            <a:ext cx="8229600" cy="5364163"/>
          </a:xfrm>
        </p:spPr>
        <p:txBody>
          <a:bodyPr/>
          <a:lstStyle/>
          <a:p>
            <a:pPr lvl="0"/>
            <a:r>
              <a:rPr lang="en-US" sz="1600" b="1" dirty="0">
                <a:latin typeface="Times New Roman" panose="02020603050405020304" pitchFamily="18" charset="0"/>
                <a:cs typeface="Times New Roman" panose="02020603050405020304" pitchFamily="18" charset="0"/>
              </a:rPr>
              <a:t>Odroid microprocessor</a:t>
            </a:r>
            <a:r>
              <a:rPr lang="en-US" sz="1600" dirty="0">
                <a:latin typeface="Times New Roman" panose="02020603050405020304" pitchFamily="18" charset="0"/>
                <a:cs typeface="Times New Roman" panose="02020603050405020304" pitchFamily="18" charset="0"/>
              </a:rPr>
              <a:t> 		 	Odroid XU4</a:t>
            </a:r>
          </a:p>
          <a:p>
            <a:pPr marL="0" indent="0">
              <a:buNone/>
            </a:pPr>
            <a:r>
              <a:rPr lang="en-US" sz="1600" dirty="0">
                <a:latin typeface="Times New Roman" panose="02020603050405020304" pitchFamily="18" charset="0"/>
                <a:cs typeface="Times New Roman" panose="02020603050405020304" pitchFamily="18" charset="0"/>
              </a:rPr>
              <a:t>					USB ports – 3</a:t>
            </a:r>
          </a:p>
          <a:p>
            <a:pPr marL="0" indent="0">
              <a:buNone/>
            </a:pPr>
            <a:r>
              <a:rPr lang="en-US" sz="1600" dirty="0">
                <a:latin typeface="Times New Roman" panose="02020603050405020304" pitchFamily="18" charset="0"/>
                <a:cs typeface="Times New Roman" panose="02020603050405020304" pitchFamily="18" charset="0"/>
              </a:rPr>
              <a:t>					RAM – 2 GB</a:t>
            </a:r>
          </a:p>
          <a:p>
            <a:pPr marL="0" indent="0">
              <a:buNone/>
            </a:pPr>
            <a:r>
              <a:rPr lang="en-US" sz="1600" dirty="0">
                <a:latin typeface="Times New Roman" panose="02020603050405020304" pitchFamily="18" charset="0"/>
                <a:cs typeface="Times New Roman" panose="02020603050405020304" pitchFamily="18" charset="0"/>
              </a:rPr>
              <a:t>					Input voltage – 5 V</a:t>
            </a:r>
          </a:p>
          <a:p>
            <a:pPr marL="0" indent="0">
              <a:buNone/>
            </a:pPr>
            <a:r>
              <a:rPr lang="en-US" sz="1600" dirty="0">
                <a:latin typeface="Times New Roman" panose="02020603050405020304" pitchFamily="18" charset="0"/>
                <a:cs typeface="Times New Roman" panose="02020603050405020304" pitchFamily="18" charset="0"/>
              </a:rPr>
              <a:t>					Input current – 4A</a:t>
            </a:r>
          </a:p>
          <a:p>
            <a:pPr marL="0" indent="0">
              <a:buNone/>
            </a:pPr>
            <a:r>
              <a:rPr lang="en-US" sz="1600" dirty="0">
                <a:latin typeface="Times New Roman" panose="02020603050405020304" pitchFamily="18" charset="0"/>
                <a:cs typeface="Times New Roman" panose="02020603050405020304" pitchFamily="18" charset="0"/>
              </a:rPr>
              <a:t>					8 GB eMMC5.0 HS400 flash storage					Operating system - Ubuntu 16.04 		</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sz="1600" b="1" dirty="0">
                <a:latin typeface="Times New Roman" panose="02020603050405020304" pitchFamily="18" charset="0"/>
                <a:cs typeface="Times New Roman" panose="02020603050405020304" pitchFamily="18" charset="0"/>
              </a:rPr>
              <a:t>Power supply for </a:t>
            </a:r>
            <a:r>
              <a:rPr lang="en-US" sz="1600" b="1" dirty="0" err="1">
                <a:latin typeface="Times New Roman" panose="02020603050405020304" pitchFamily="18" charset="0"/>
                <a:cs typeface="Times New Roman" panose="02020603050405020304" pitchFamily="18" charset="0"/>
              </a:rPr>
              <a:t>odroid</a:t>
            </a:r>
            <a:r>
              <a:rPr lang="en-US" sz="1600" b="1" dirty="0">
                <a:latin typeface="Times New Roman" panose="02020603050405020304" pitchFamily="18" charset="0"/>
                <a:cs typeface="Times New Roman" panose="02020603050405020304" pitchFamily="18" charset="0"/>
              </a:rPr>
              <a:t> – 5v, 4A buck converter</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5v,4A </a:t>
            </a:r>
            <a:r>
              <a:rPr lang="en-US" sz="1600" dirty="0" err="1">
                <a:latin typeface="Times New Roman" panose="02020603050405020304" pitchFamily="18" charset="0"/>
                <a:cs typeface="Times New Roman" panose="02020603050405020304" pitchFamily="18" charset="0"/>
              </a:rPr>
              <a:t>lps</a:t>
            </a:r>
            <a:r>
              <a:rPr lang="en-US" sz="1600" dirty="0">
                <a:latin typeface="Times New Roman" panose="02020603050405020304" pitchFamily="18" charset="0"/>
                <a:cs typeface="Times New Roman" panose="02020603050405020304" pitchFamily="18" charset="0"/>
              </a:rPr>
              <a:t> for testing(using 						LM350),MJE2955</a:t>
            </a:r>
          </a:p>
          <a:p>
            <a:pPr marL="0" indent="0">
              <a:buNone/>
            </a:pPr>
            <a:r>
              <a:rPr lang="en-US" dirty="0"/>
              <a:t> </a:t>
            </a:r>
          </a:p>
        </p:txBody>
      </p:sp>
      <p:sp>
        <p:nvSpPr>
          <p:cNvPr id="4" name="Slide Number Placeholder 3">
            <a:extLst>
              <a:ext uri="{FF2B5EF4-FFF2-40B4-BE49-F238E27FC236}">
                <a16:creationId xmlns:a16="http://schemas.microsoft.com/office/drawing/2014/main" id="{2A310924-A0F1-4A8F-83BA-49BDF27E07CF}"/>
              </a:ext>
            </a:extLst>
          </p:cNvPr>
          <p:cNvSpPr>
            <a:spLocks noGrp="1"/>
          </p:cNvSpPr>
          <p:nvPr>
            <p:ph type="sldNum" sz="quarter" idx="12"/>
          </p:nvPr>
        </p:nvSpPr>
        <p:spPr/>
        <p:txBody>
          <a:bodyPr/>
          <a:lstStyle/>
          <a:p>
            <a:pPr>
              <a:defRPr/>
            </a:pPr>
            <a:fld id="{7C6B0845-6640-4423-B62C-546434A5146D}" type="slidenum">
              <a:rPr lang="en-US" smtClean="0"/>
              <a:pPr>
                <a:defRPr/>
              </a:pPr>
              <a:t>9</a:t>
            </a:fld>
            <a:endParaRPr lang="en-US"/>
          </a:p>
        </p:txBody>
      </p:sp>
      <p:pic>
        <p:nvPicPr>
          <p:cNvPr id="5" name="Picture 4">
            <a:extLst>
              <a:ext uri="{FF2B5EF4-FFF2-40B4-BE49-F238E27FC236}">
                <a16:creationId xmlns:a16="http://schemas.microsoft.com/office/drawing/2014/main" id="{1EA3A2A3-7583-4358-9E64-9C04E9079CEE}"/>
              </a:ext>
            </a:extLst>
          </p:cNvPr>
          <p:cNvPicPr>
            <a:picLocks noChangeAspect="1"/>
          </p:cNvPicPr>
          <p:nvPr/>
        </p:nvPicPr>
        <p:blipFill>
          <a:blip r:embed="rId2"/>
          <a:stretch>
            <a:fillRect/>
          </a:stretch>
        </p:blipFill>
        <p:spPr>
          <a:xfrm>
            <a:off x="1447800" y="1295400"/>
            <a:ext cx="2466975" cy="1857375"/>
          </a:xfrm>
          <a:prstGeom prst="rect">
            <a:avLst/>
          </a:prstGeom>
        </p:spPr>
      </p:pic>
    </p:spTree>
    <p:extLst>
      <p:ext uri="{BB962C8B-B14F-4D97-AF65-F5344CB8AC3E}">
        <p14:creationId xmlns:p14="http://schemas.microsoft.com/office/powerpoint/2010/main" val="358228278"/>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3400</TotalTime>
  <Words>1916</Words>
  <Application>Microsoft Office PowerPoint</Application>
  <PresentationFormat>On-screen Show (4:3)</PresentationFormat>
  <Paragraphs>516</Paragraphs>
  <Slides>23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Minion W08 Regular_1167271</vt:lpstr>
      <vt:lpstr>Open Sans</vt:lpstr>
      <vt:lpstr>Symbol</vt:lpstr>
      <vt:lpstr>Times New Roman</vt:lpstr>
      <vt:lpstr>Wingdings</vt:lpstr>
      <vt:lpstr>Default Design</vt:lpstr>
      <vt:lpstr>PowerPoint Presentation</vt:lpstr>
      <vt:lpstr>PROJECT PHASE – I,  outline</vt:lpstr>
      <vt:lpstr>INTRODUCTION</vt:lpstr>
      <vt:lpstr>Component list</vt:lpstr>
      <vt:lpstr>BLOCK diagram </vt:lpstr>
      <vt:lpstr>6(a).Hardware description  </vt:lpstr>
      <vt:lpstr>PowerPoint Presentation</vt:lpstr>
      <vt:lpstr>PowerPoint Presentation</vt:lpstr>
      <vt:lpstr>PowerPoint Presentation</vt:lpstr>
      <vt:lpstr>BLOCK dIAGRAM</vt:lpstr>
      <vt:lpstr>Result analysis and discussion </vt:lpstr>
      <vt:lpstr>Result analysis and discussion </vt:lpstr>
      <vt:lpstr>PowerPoint Presentation</vt:lpstr>
      <vt:lpstr>MAVLink(Micro Air Vehicle Link)</vt:lpstr>
      <vt:lpstr>Key Features of MAVLink:</vt:lpstr>
      <vt:lpstr>Dronekit and Dronekit SITL</vt:lpstr>
      <vt:lpstr>The SITL (software in the loop) simulator allows you to run Plane, Copter or Rover without any hardware. SITL Architecture: </vt:lpstr>
      <vt:lpstr>ROS?</vt:lpstr>
      <vt:lpstr>Why to use ROS?</vt:lpstr>
      <vt:lpstr>Terms to understand for implementing ROS</vt:lpstr>
      <vt:lpstr>APPLICATION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kunal gandhi</cp:lastModifiedBy>
  <cp:revision>102</cp:revision>
  <dcterms:created xsi:type="dcterms:W3CDTF">2017-10-03T12:40:28Z</dcterms:created>
  <dcterms:modified xsi:type="dcterms:W3CDTF">2019-12-13T07:17:40Z</dcterms:modified>
</cp:coreProperties>
</file>