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13" r:id="rId3"/>
    <p:sldId id="314" r:id="rId4"/>
    <p:sldId id="315" r:id="rId5"/>
    <p:sldId id="316" r:id="rId6"/>
    <p:sldId id="317" r:id="rId7"/>
    <p:sldId id="320" r:id="rId8"/>
    <p:sldId id="319" r:id="rId9"/>
    <p:sldId id="258" r:id="rId10"/>
    <p:sldId id="272" r:id="rId11"/>
    <p:sldId id="273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92" r:id="rId22"/>
    <p:sldId id="293" r:id="rId23"/>
    <p:sldId id="301" r:id="rId24"/>
    <p:sldId id="302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FFCC66"/>
    <a:srgbClr val="FF99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E855F-5983-43BF-9BB7-B346BE310C0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42F239-05DD-4337-B8C3-8C2AF2994B0A}">
      <dgm:prSet phldrT="[Text]" custT="1"/>
      <dgm:spPr/>
      <dgm:t>
        <a:bodyPr/>
        <a:lstStyle/>
        <a:p>
          <a:r>
            <a:rPr lang="en-US" sz="3200" b="0" dirty="0" smtClean="0">
              <a:effectLst>
                <a:outerShdw blurRad="190500" dist="50800" dir="5400000" algn="ctr" rotWithShape="0">
                  <a:schemeClr val="bg1"/>
                </a:outerShdw>
              </a:effectLst>
            </a:rPr>
            <a:t>Pre-Processing</a:t>
          </a:r>
          <a:endParaRPr lang="en-IN" sz="3200" b="0" dirty="0">
            <a:effectLst>
              <a:outerShdw blurRad="190500" dist="50800" dir="5400000" algn="ctr" rotWithShape="0">
                <a:schemeClr val="bg1"/>
              </a:outerShdw>
            </a:effectLst>
          </a:endParaRPr>
        </a:p>
      </dgm:t>
    </dgm:pt>
    <dgm:pt modelId="{F719BE1D-8119-4D38-BE4D-00045EA1C26D}" type="parTrans" cxnId="{C2B2B734-6ECB-4528-8417-B329A3BD2E20}">
      <dgm:prSet/>
      <dgm:spPr/>
      <dgm:t>
        <a:bodyPr/>
        <a:lstStyle/>
        <a:p>
          <a:endParaRPr lang="en-IN"/>
        </a:p>
      </dgm:t>
    </dgm:pt>
    <dgm:pt modelId="{DB1DC6F3-E773-4028-B3D9-6867A8878E0F}" type="sibTrans" cxnId="{C2B2B734-6ECB-4528-8417-B329A3BD2E20}">
      <dgm:prSet/>
      <dgm:spPr/>
      <dgm:t>
        <a:bodyPr/>
        <a:lstStyle/>
        <a:p>
          <a:endParaRPr lang="en-IN"/>
        </a:p>
      </dgm:t>
    </dgm:pt>
    <dgm:pt modelId="{B82FE724-A69C-428C-841F-B14514D71BE1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177800" dist="50800" dir="5400000" algn="ctr" rotWithShape="0">
                  <a:schemeClr val="bg1"/>
                </a:outerShdw>
              </a:effectLst>
            </a:rPr>
            <a:t>Segmentation</a:t>
          </a:r>
          <a:endParaRPr lang="en-IN" sz="3200" dirty="0">
            <a:effectLst>
              <a:outerShdw blurRad="177800" dist="50800" dir="5400000" algn="ctr" rotWithShape="0">
                <a:schemeClr val="bg1"/>
              </a:outerShdw>
            </a:effectLst>
          </a:endParaRPr>
        </a:p>
      </dgm:t>
    </dgm:pt>
    <dgm:pt modelId="{62EC2DBD-CCD4-405B-B443-EB765E8ED064}" type="parTrans" cxnId="{9CFABDE6-4928-4C5C-8FB1-87BC88B7683D}">
      <dgm:prSet/>
      <dgm:spPr/>
      <dgm:t>
        <a:bodyPr/>
        <a:lstStyle/>
        <a:p>
          <a:endParaRPr lang="en-IN"/>
        </a:p>
      </dgm:t>
    </dgm:pt>
    <dgm:pt modelId="{8192E820-197B-44F7-9384-91C1D3BBD4FF}" type="sibTrans" cxnId="{9CFABDE6-4928-4C5C-8FB1-87BC88B7683D}">
      <dgm:prSet/>
      <dgm:spPr/>
      <dgm:t>
        <a:bodyPr/>
        <a:lstStyle/>
        <a:p>
          <a:endParaRPr lang="en-IN"/>
        </a:p>
      </dgm:t>
    </dgm:pt>
    <dgm:pt modelId="{890FE253-3769-45A3-A735-F9C3896AA7C7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139700" dist="50800" dir="5400000" algn="ctr" rotWithShape="0">
                  <a:schemeClr val="bg1"/>
                </a:outerShdw>
              </a:effectLst>
            </a:rPr>
            <a:t>Feature Extraction</a:t>
          </a:r>
          <a:endParaRPr lang="en-IN" sz="3200" dirty="0">
            <a:effectLst>
              <a:outerShdw blurRad="139700" dist="50800" dir="5400000" algn="ctr" rotWithShape="0">
                <a:schemeClr val="bg1"/>
              </a:outerShdw>
            </a:effectLst>
          </a:endParaRPr>
        </a:p>
      </dgm:t>
    </dgm:pt>
    <dgm:pt modelId="{F97EDB3E-8C13-40EB-A17E-E949532086B5}" type="parTrans" cxnId="{C0A4914F-9788-4C16-90BE-E9EFA7914523}">
      <dgm:prSet/>
      <dgm:spPr/>
      <dgm:t>
        <a:bodyPr/>
        <a:lstStyle/>
        <a:p>
          <a:endParaRPr lang="en-IN"/>
        </a:p>
      </dgm:t>
    </dgm:pt>
    <dgm:pt modelId="{540F6EB9-D52F-4B43-A4F4-A0BFB5EA8D71}" type="sibTrans" cxnId="{C0A4914F-9788-4C16-90BE-E9EFA7914523}">
      <dgm:prSet/>
      <dgm:spPr/>
      <dgm:t>
        <a:bodyPr/>
        <a:lstStyle/>
        <a:p>
          <a:endParaRPr lang="en-IN"/>
        </a:p>
      </dgm:t>
    </dgm:pt>
    <dgm:pt modelId="{91B3AD0F-B403-452C-BBC7-60BB1D10721E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114300" dist="50800" dir="5400000" algn="ctr" rotWithShape="0">
                  <a:schemeClr val="bg1"/>
                </a:outerShdw>
              </a:effectLst>
            </a:rPr>
            <a:t>Neural Classification</a:t>
          </a:r>
          <a:endParaRPr lang="en-IN" sz="3200" dirty="0">
            <a:effectLst>
              <a:outerShdw blurRad="114300" dist="50800" dir="5400000" algn="ctr" rotWithShape="0">
                <a:schemeClr val="bg1"/>
              </a:outerShdw>
            </a:effectLst>
          </a:endParaRPr>
        </a:p>
      </dgm:t>
    </dgm:pt>
    <dgm:pt modelId="{A8E3680C-E6B2-426D-AB37-C587FEBEB2D2}" type="parTrans" cxnId="{8E2C7745-004F-48C8-A578-2A303EF28495}">
      <dgm:prSet/>
      <dgm:spPr/>
      <dgm:t>
        <a:bodyPr/>
        <a:lstStyle/>
        <a:p>
          <a:endParaRPr lang="en-IN"/>
        </a:p>
      </dgm:t>
    </dgm:pt>
    <dgm:pt modelId="{5E037AFF-4732-4FBC-83D3-E93995F785A6}" type="sibTrans" cxnId="{8E2C7745-004F-48C8-A578-2A303EF28495}">
      <dgm:prSet/>
      <dgm:spPr/>
      <dgm:t>
        <a:bodyPr/>
        <a:lstStyle/>
        <a:p>
          <a:endParaRPr lang="en-IN"/>
        </a:p>
      </dgm:t>
    </dgm:pt>
    <dgm:pt modelId="{C0F3DB99-F151-4634-8B4D-5BA339038C6F}" type="pres">
      <dgm:prSet presAssocID="{A85E855F-5983-43BF-9BB7-B346BE310C0D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2E14D4D-5102-4AC1-A9E8-8BC0589EA243}" type="pres">
      <dgm:prSet presAssocID="{A85E855F-5983-43BF-9BB7-B346BE310C0D}" presName="arrow" presStyleLbl="bgShp" presStyleIdx="0" presStyleCnt="1" custScaleX="113644" custLinFactNeighborX="2721" custLinFactNeighborY="-5051"/>
      <dgm:spPr>
        <a:gradFill flip="none" rotWithShape="1">
          <a:gsLst>
            <a:gs pos="0">
              <a:srgbClr val="777777"/>
            </a:gs>
            <a:gs pos="100000">
              <a:srgbClr val="EAEAEA"/>
            </a:gs>
          </a:gsLst>
          <a:lin ang="18900000" scaled="1"/>
          <a:tileRect/>
        </a:gradFill>
        <a:effectLst>
          <a:outerShdw blurRad="266700" dist="304800" dir="6360000" sx="109000" sy="109000" algn="ctr" rotWithShape="0">
            <a:schemeClr val="tx1">
              <a:lumMod val="50000"/>
              <a:lumOff val="50000"/>
              <a:alpha val="73000"/>
            </a:schemeClr>
          </a:outerShdw>
        </a:effectLst>
        <a:scene3d>
          <a:camera prst="orthographicFront"/>
          <a:lightRig rig="chilly" dir="t"/>
        </a:scene3d>
        <a:sp3d prstMaterial="dkEdge">
          <a:bevelT/>
          <a:bevelB/>
        </a:sp3d>
      </dgm:spPr>
    </dgm:pt>
    <dgm:pt modelId="{82F2E035-C711-48D5-9FC9-0F839A76B22E}" type="pres">
      <dgm:prSet presAssocID="{A85E855F-5983-43BF-9BB7-B346BE310C0D}" presName="arrowDiagram4" presStyleCnt="0"/>
      <dgm:spPr/>
    </dgm:pt>
    <dgm:pt modelId="{A738A2C0-7738-4A05-97E6-763D0AC5903E}" type="pres">
      <dgm:prSet presAssocID="{ED42F239-05DD-4337-B8C3-8C2AF2994B0A}" presName="bullet4a" presStyleLbl="node1" presStyleIdx="0" presStyleCnt="4" custLinFactX="-121009" custLinFactY="29623" custLinFactNeighborX="-200000" custLinFactNeighborY="100000"/>
      <dgm:spPr>
        <a:solidFill>
          <a:schemeClr val="bg1">
            <a:lumMod val="85000"/>
          </a:schemeClr>
        </a:solidFill>
        <a:scene3d>
          <a:camera prst="orthographicFront"/>
          <a:lightRig rig="threePt" dir="t"/>
        </a:scene3d>
        <a:sp3d prstMaterial="softEdge">
          <a:bevelT prst="relaxedInset"/>
          <a:bevelB prst="relaxedInset"/>
        </a:sp3d>
      </dgm:spPr>
    </dgm:pt>
    <dgm:pt modelId="{0B00E488-FB6F-4404-AA18-09F5C7B4138E}" type="pres">
      <dgm:prSet presAssocID="{ED42F239-05DD-4337-B8C3-8C2AF2994B0A}" presName="textBox4a" presStyleLbl="revTx" presStyleIdx="0" presStyleCnt="4" custScaleX="212401" custScaleY="37808" custLinFactNeighborX="-42930" custLinFactNeighborY="-46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E6B4B1-4264-4114-A409-FF1B93397C38}" type="pres">
      <dgm:prSet presAssocID="{B82FE724-A69C-428C-841F-B14514D71BE1}" presName="bullet4b" presStyleLbl="node1" presStyleIdx="1" presStyleCnt="4" custLinFactX="-100000" custLinFactY="22292" custLinFactNeighborX="-148845" custLinFactNeighborY="100000"/>
      <dgm:spPr>
        <a:solidFill>
          <a:schemeClr val="bg1">
            <a:lumMod val="85000"/>
          </a:schemeClr>
        </a:solidFill>
        <a:scene3d>
          <a:camera prst="orthographicFront"/>
          <a:lightRig rig="threePt" dir="t"/>
        </a:scene3d>
        <a:sp3d prstMaterial="softEdge">
          <a:bevelT prst="relaxedInset"/>
          <a:bevelB prst="relaxedInset"/>
        </a:sp3d>
      </dgm:spPr>
    </dgm:pt>
    <dgm:pt modelId="{E757629E-577B-48B0-85A1-C9B765163951}" type="pres">
      <dgm:prSet presAssocID="{B82FE724-A69C-428C-841F-B14514D71BE1}" presName="textBox4b" presStyleLbl="revTx" presStyleIdx="1" presStyleCnt="4" custScaleX="178722" custScaleY="20807" custLinFactNeighborX="-42616" custLinFactNeighborY="-147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180662-3CCD-4CCB-97E2-24C28AB7540C}" type="pres">
      <dgm:prSet presAssocID="{890FE253-3769-45A3-A735-F9C3896AA7C7}" presName="bullet4c" presStyleLbl="node1" presStyleIdx="2" presStyleCnt="4" custLinFactX="-62383" custLinFactNeighborX="-100000" custLinFactNeighborY="56171"/>
      <dgm:spPr>
        <a:solidFill>
          <a:schemeClr val="bg1">
            <a:lumMod val="85000"/>
          </a:schemeClr>
        </a:solidFill>
        <a:scene3d>
          <a:camera prst="orthographicFront"/>
          <a:lightRig rig="threePt" dir="t"/>
        </a:scene3d>
        <a:sp3d prstMaterial="softEdge">
          <a:bevelT prst="relaxedInset"/>
          <a:bevelB prst="relaxedInset"/>
        </a:sp3d>
      </dgm:spPr>
    </dgm:pt>
    <dgm:pt modelId="{5D2AF2ED-F7B3-42E9-B268-426C92628C9A}" type="pres">
      <dgm:prSet presAssocID="{890FE253-3769-45A3-A735-F9C3896AA7C7}" presName="textBox4c" presStyleLbl="revTx" presStyleIdx="2" presStyleCnt="4" custScaleX="215430" custScaleY="21563" custLinFactNeighborX="-51005" custLinFactNeighborY="-247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3F369B-607F-494A-9C78-F4376A6DED27}" type="pres">
      <dgm:prSet presAssocID="{91B3AD0F-B403-452C-BBC7-60BB1D10721E}" presName="bullet4d" presStyleLbl="node1" presStyleIdx="3" presStyleCnt="4"/>
      <dgm:spPr>
        <a:solidFill>
          <a:schemeClr val="bg1">
            <a:lumMod val="85000"/>
          </a:schemeClr>
        </a:solidFill>
        <a:scene3d>
          <a:camera prst="orthographicFront"/>
          <a:lightRig rig="threePt" dir="t"/>
        </a:scene3d>
        <a:sp3d prstMaterial="softEdge">
          <a:bevelT prst="relaxedInset"/>
          <a:bevelB prst="relaxedInset"/>
        </a:sp3d>
      </dgm:spPr>
    </dgm:pt>
    <dgm:pt modelId="{E0E68F1F-B6FB-481E-BE29-C324A928C0B0}" type="pres">
      <dgm:prSet presAssocID="{91B3AD0F-B403-452C-BBC7-60BB1D10721E}" presName="textBox4d" presStyleLbl="revTx" presStyleIdx="3" presStyleCnt="4" custScaleX="238702" custScaleY="14570" custLinFactNeighborX="-4751" custLinFactNeighborY="-3522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BA93D4-C7A0-4B74-BCB3-A1DE87EBB7AD}" type="presOf" srcId="{B82FE724-A69C-428C-841F-B14514D71BE1}" destId="{E757629E-577B-48B0-85A1-C9B765163951}" srcOrd="0" destOrd="0" presId="urn:microsoft.com/office/officeart/2005/8/layout/arrow2"/>
    <dgm:cxn modelId="{24E87E6E-E4A2-47BB-814D-53B4D8DA7D8B}" type="presOf" srcId="{A85E855F-5983-43BF-9BB7-B346BE310C0D}" destId="{C0F3DB99-F151-4634-8B4D-5BA339038C6F}" srcOrd="0" destOrd="0" presId="urn:microsoft.com/office/officeart/2005/8/layout/arrow2"/>
    <dgm:cxn modelId="{3D7B9057-2971-42BC-B7EA-59486E3322EE}" type="presOf" srcId="{91B3AD0F-B403-452C-BBC7-60BB1D10721E}" destId="{E0E68F1F-B6FB-481E-BE29-C324A928C0B0}" srcOrd="0" destOrd="0" presId="urn:microsoft.com/office/officeart/2005/8/layout/arrow2"/>
    <dgm:cxn modelId="{15B5D882-F3FC-40A1-8149-18B6FCFC624F}" type="presOf" srcId="{890FE253-3769-45A3-A735-F9C3896AA7C7}" destId="{5D2AF2ED-F7B3-42E9-B268-426C92628C9A}" srcOrd="0" destOrd="0" presId="urn:microsoft.com/office/officeart/2005/8/layout/arrow2"/>
    <dgm:cxn modelId="{44C5322D-6F80-4CA9-B409-23CAA57F9A2B}" type="presOf" srcId="{ED42F239-05DD-4337-B8C3-8C2AF2994B0A}" destId="{0B00E488-FB6F-4404-AA18-09F5C7B4138E}" srcOrd="0" destOrd="0" presId="urn:microsoft.com/office/officeart/2005/8/layout/arrow2"/>
    <dgm:cxn modelId="{8E2C7745-004F-48C8-A578-2A303EF28495}" srcId="{A85E855F-5983-43BF-9BB7-B346BE310C0D}" destId="{91B3AD0F-B403-452C-BBC7-60BB1D10721E}" srcOrd="3" destOrd="0" parTransId="{A8E3680C-E6B2-426D-AB37-C587FEBEB2D2}" sibTransId="{5E037AFF-4732-4FBC-83D3-E93995F785A6}"/>
    <dgm:cxn modelId="{C2B2B734-6ECB-4528-8417-B329A3BD2E20}" srcId="{A85E855F-5983-43BF-9BB7-B346BE310C0D}" destId="{ED42F239-05DD-4337-B8C3-8C2AF2994B0A}" srcOrd="0" destOrd="0" parTransId="{F719BE1D-8119-4D38-BE4D-00045EA1C26D}" sibTransId="{DB1DC6F3-E773-4028-B3D9-6867A8878E0F}"/>
    <dgm:cxn modelId="{9CFABDE6-4928-4C5C-8FB1-87BC88B7683D}" srcId="{A85E855F-5983-43BF-9BB7-B346BE310C0D}" destId="{B82FE724-A69C-428C-841F-B14514D71BE1}" srcOrd="1" destOrd="0" parTransId="{62EC2DBD-CCD4-405B-B443-EB765E8ED064}" sibTransId="{8192E820-197B-44F7-9384-91C1D3BBD4FF}"/>
    <dgm:cxn modelId="{C0A4914F-9788-4C16-90BE-E9EFA7914523}" srcId="{A85E855F-5983-43BF-9BB7-B346BE310C0D}" destId="{890FE253-3769-45A3-A735-F9C3896AA7C7}" srcOrd="2" destOrd="0" parTransId="{F97EDB3E-8C13-40EB-A17E-E949532086B5}" sibTransId="{540F6EB9-D52F-4B43-A4F4-A0BFB5EA8D71}"/>
    <dgm:cxn modelId="{7D4AF372-0CB3-420E-B98C-2B28F9EBC744}" type="presParOf" srcId="{C0F3DB99-F151-4634-8B4D-5BA339038C6F}" destId="{E2E14D4D-5102-4AC1-A9E8-8BC0589EA243}" srcOrd="0" destOrd="0" presId="urn:microsoft.com/office/officeart/2005/8/layout/arrow2"/>
    <dgm:cxn modelId="{B7CC409F-3569-4C48-8814-1467C3042127}" type="presParOf" srcId="{C0F3DB99-F151-4634-8B4D-5BA339038C6F}" destId="{82F2E035-C711-48D5-9FC9-0F839A76B22E}" srcOrd="1" destOrd="0" presId="urn:microsoft.com/office/officeart/2005/8/layout/arrow2"/>
    <dgm:cxn modelId="{163E66AE-3828-491C-A454-FDAFD8AF1250}" type="presParOf" srcId="{82F2E035-C711-48D5-9FC9-0F839A76B22E}" destId="{A738A2C0-7738-4A05-97E6-763D0AC5903E}" srcOrd="0" destOrd="0" presId="urn:microsoft.com/office/officeart/2005/8/layout/arrow2"/>
    <dgm:cxn modelId="{02508582-928B-4506-B104-B73F1DF9A688}" type="presParOf" srcId="{82F2E035-C711-48D5-9FC9-0F839A76B22E}" destId="{0B00E488-FB6F-4404-AA18-09F5C7B4138E}" srcOrd="1" destOrd="0" presId="urn:microsoft.com/office/officeart/2005/8/layout/arrow2"/>
    <dgm:cxn modelId="{AC7C0DC5-9E81-4057-8155-F442A30B7738}" type="presParOf" srcId="{82F2E035-C711-48D5-9FC9-0F839A76B22E}" destId="{5CE6B4B1-4264-4114-A409-FF1B93397C38}" srcOrd="2" destOrd="0" presId="urn:microsoft.com/office/officeart/2005/8/layout/arrow2"/>
    <dgm:cxn modelId="{E507A1D5-120E-4D2F-B446-CA0871199522}" type="presParOf" srcId="{82F2E035-C711-48D5-9FC9-0F839A76B22E}" destId="{E757629E-577B-48B0-85A1-C9B765163951}" srcOrd="3" destOrd="0" presId="urn:microsoft.com/office/officeart/2005/8/layout/arrow2"/>
    <dgm:cxn modelId="{5E384C55-8ABD-4F8E-9CCC-C4EEC788E322}" type="presParOf" srcId="{82F2E035-C711-48D5-9FC9-0F839A76B22E}" destId="{B3180662-3CCD-4CCB-97E2-24C28AB7540C}" srcOrd="4" destOrd="0" presId="urn:microsoft.com/office/officeart/2005/8/layout/arrow2"/>
    <dgm:cxn modelId="{15B4F05E-4F49-4242-94EB-0BC4E9DBD181}" type="presParOf" srcId="{82F2E035-C711-48D5-9FC9-0F839A76B22E}" destId="{5D2AF2ED-F7B3-42E9-B268-426C92628C9A}" srcOrd="5" destOrd="0" presId="urn:microsoft.com/office/officeart/2005/8/layout/arrow2"/>
    <dgm:cxn modelId="{BD52D719-7CD0-4CAE-9C0A-A95C34343301}" type="presParOf" srcId="{82F2E035-C711-48D5-9FC9-0F839A76B22E}" destId="{E33F369B-607F-494A-9C78-F4376A6DED27}" srcOrd="6" destOrd="0" presId="urn:microsoft.com/office/officeart/2005/8/layout/arrow2"/>
    <dgm:cxn modelId="{6A0CEEDC-8EDF-406A-8D0B-7201154F42DC}" type="presParOf" srcId="{82F2E035-C711-48D5-9FC9-0F839A76B22E}" destId="{E0E68F1F-B6FB-481E-BE29-C324A928C0B0}" srcOrd="7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36EC2-8B92-4A2E-8C06-AF8BC3ADEDEF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589E-AFA0-4E94-8459-32619914E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7000" contrast="4000"/>
          </a:blip>
          <a:srcRect/>
          <a:stretch>
            <a:fillRect/>
          </a:stretch>
        </p:blipFill>
        <p:spPr bwMode="auto">
          <a:xfrm>
            <a:off x="-1143000" y="-685800"/>
            <a:ext cx="7246800" cy="5029200"/>
          </a:xfrm>
          <a:prstGeom prst="rect">
            <a:avLst/>
          </a:prstGeom>
          <a:noFill/>
          <a:effectLst>
            <a:outerShdw blurRad="50800" dist="317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4191000" y="1066800"/>
            <a:ext cx="4448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Unified</a:t>
            </a:r>
          </a:p>
          <a:p>
            <a:pPr algn="ctr"/>
            <a:r>
              <a:rPr lang="en-US" sz="5400" dirty="0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Character</a:t>
            </a:r>
          </a:p>
          <a:p>
            <a:pPr algn="ctr"/>
            <a:r>
              <a:rPr lang="en-US" sz="5400" dirty="0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Recognition</a:t>
            </a:r>
            <a:endParaRPr lang="en-IN" sz="5400" dirty="0">
              <a:gradFill>
                <a:gsLst>
                  <a:gs pos="50000">
                    <a:schemeClr val="tx1">
                      <a:alpha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127000" dist="63500" dir="5400000" algn="t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4343400"/>
            <a:ext cx="2893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Sneha</a:t>
            </a:r>
            <a:r>
              <a:rPr lang="en-US" sz="3200" dirty="0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Gandewar</a:t>
            </a:r>
            <a:endParaRPr lang="en-US" sz="3200" dirty="0" smtClean="0">
              <a:gradFill>
                <a:gsLst>
                  <a:gs pos="50000">
                    <a:schemeClr val="tx1">
                      <a:alpha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127000" dist="63500" dir="5400000" algn="t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Neha</a:t>
            </a:r>
            <a:r>
              <a:rPr lang="en-US" sz="3200" dirty="0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Jain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Amey</a:t>
            </a:r>
            <a:r>
              <a:rPr lang="en-US" sz="3200" dirty="0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 smtClean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Patil</a:t>
            </a:r>
            <a:endParaRPr lang="en-IN" sz="3200" dirty="0">
              <a:gradFill>
                <a:gsLst>
                  <a:gs pos="50000">
                    <a:schemeClr val="tx1">
                      <a:alpha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127000" dist="63500" dir="5400000" algn="t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Pre-Processing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1828800" y="2057400"/>
            <a:ext cx="1752600" cy="1600200"/>
          </a:xfrm>
          <a:prstGeom prst="straightConnector1">
            <a:avLst/>
          </a:prstGeom>
          <a:ln w="92075"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2400000" scaled="0"/>
              <a:tileRect/>
            </a:gradFill>
            <a:headEnd w="lg" len="lg"/>
            <a:tailEnd type="stealth" w="lg" len="lg"/>
          </a:ln>
          <a:effectLst>
            <a:outerShdw blurRad="431800" dist="304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flood" dir="t"/>
          </a:scene3d>
          <a:sp3d extrusionH="152400" contourW="50800">
            <a:bevelT w="165100" prst="coolSlant"/>
            <a:bevelB w="165100" prst="coolSlant"/>
            <a:extrusionClr>
              <a:schemeClr val="tx1">
                <a:lumMod val="50000"/>
                <a:lumOff val="50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743200" y="2895600"/>
            <a:ext cx="1981200" cy="762000"/>
          </a:xfrm>
          <a:prstGeom prst="straightConnector1">
            <a:avLst/>
          </a:prstGeom>
          <a:ln w="92075"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2400000" scaled="0"/>
              <a:tileRect/>
            </a:gradFill>
            <a:headEnd w="lg" len="lg"/>
            <a:tailEnd type="stealth" w="lg" len="lg"/>
          </a:ln>
          <a:effectLst>
            <a:outerShdw blurRad="431800" dist="304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flood" dir="t"/>
          </a:scene3d>
          <a:sp3d extrusionH="152400" contourW="50800">
            <a:bevelT w="165100" prst="coolSlant"/>
            <a:bevelB w="165100" prst="coolSlant"/>
            <a:extrusionClr>
              <a:schemeClr val="tx1">
                <a:lumMod val="50000"/>
                <a:lumOff val="50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152900" y="2857500"/>
            <a:ext cx="1981200" cy="838200"/>
          </a:xfrm>
          <a:prstGeom prst="straightConnector1">
            <a:avLst/>
          </a:prstGeom>
          <a:ln w="92075"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2400000" scaled="0"/>
              <a:tileRect/>
            </a:gradFill>
            <a:headEnd w="lg" len="lg"/>
            <a:tailEnd type="stealth" w="lg" len="lg"/>
          </a:ln>
          <a:effectLst>
            <a:outerShdw blurRad="431800" dist="304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flood" dir="t"/>
          </a:scene3d>
          <a:sp3d extrusionH="152400" contourW="50800">
            <a:bevelT w="165100" prst="coolSlant"/>
            <a:bevelB w="165100" prst="coolSlant"/>
            <a:extrusionClr>
              <a:schemeClr val="tx1">
                <a:lumMod val="50000"/>
                <a:lumOff val="50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334000" y="2057400"/>
            <a:ext cx="1600200" cy="1600200"/>
          </a:xfrm>
          <a:prstGeom prst="straightConnector1">
            <a:avLst/>
          </a:prstGeom>
          <a:ln w="92075"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2400000" scaled="0"/>
              <a:tileRect/>
            </a:gradFill>
            <a:headEnd w="lg" len="lg"/>
            <a:tailEnd type="stealth" w="lg" len="lg"/>
          </a:ln>
          <a:effectLst>
            <a:outerShdw blurRad="431800" dist="304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flood" dir="t"/>
          </a:scene3d>
          <a:sp3d extrusionH="152400" contourW="50800">
            <a:bevelT w="165100" prst="coolSlant"/>
            <a:bevelB w="165100" prst="coolSlant"/>
            <a:extrusionClr>
              <a:schemeClr val="tx1">
                <a:lumMod val="50000"/>
                <a:lumOff val="50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200" y="3657600"/>
            <a:ext cx="191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Binarization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4600" y="4343400"/>
            <a:ext cx="204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Pre-Thinning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4343400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Thinning</a:t>
            </a:r>
            <a:endParaRPr lang="en-IN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3733800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Post-Thinning</a:t>
            </a:r>
            <a:endParaRPr lang="en-IN" sz="2800" dirty="0"/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Binarization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r>
              <a:rPr lang="en-IN" sz="2800" dirty="0" smtClean="0"/>
              <a:t>Coloured images to two colours, black and white</a:t>
            </a:r>
            <a:endParaRPr lang="en-US" sz="2800" dirty="0" smtClean="0"/>
          </a:p>
          <a:p>
            <a:r>
              <a:rPr lang="en-IN" sz="2800" dirty="0" smtClean="0"/>
              <a:t>Single bit per pixel</a:t>
            </a:r>
          </a:p>
          <a:p>
            <a:r>
              <a:rPr lang="en-IN" sz="2800" dirty="0" smtClean="0"/>
              <a:t>Greatly reduces the complexity of the image</a:t>
            </a:r>
          </a:p>
          <a:p>
            <a:r>
              <a:rPr lang="en-US" sz="2800" dirty="0" smtClean="0"/>
              <a:t>Algorithms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/>
              <a:t>Thresholding</a:t>
            </a: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Local </a:t>
            </a:r>
            <a:r>
              <a:rPr lang="en-US" sz="2800" dirty="0" err="1" smtClean="0"/>
              <a:t>Binarization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Pre-Thinning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r>
              <a:rPr lang="en-IN" sz="2800" dirty="0" smtClean="0"/>
              <a:t>Reduces the noise due to the </a:t>
            </a:r>
            <a:r>
              <a:rPr lang="en-IN" sz="2800" dirty="0" err="1" smtClean="0"/>
              <a:t>binarization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71600" y="2667000"/>
          <a:ext cx="2971800" cy="2667000"/>
        </p:xfrm>
        <a:graphic>
          <a:graphicData uri="http://schemas.openxmlformats.org/drawingml/2006/table">
            <a:tbl>
              <a:tblPr firstRow="1" bandRow="1">
                <a:effectLst>
                  <a:outerShdw blurRad="4572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889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P4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P0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P5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P6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P7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4876800" y="2667000"/>
            <a:ext cx="3581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2400" i="1" dirty="0" smtClean="0"/>
              <a:t>B(P) </a:t>
            </a:r>
            <a:r>
              <a:rPr lang="en-IN" sz="2400" dirty="0" smtClean="0"/>
              <a:t>= </a:t>
            </a:r>
            <a:r>
              <a:rPr lang="en-IN" sz="2400" i="1" dirty="0" smtClean="0"/>
              <a:t>P0 + P2 + P4 + P6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i="1" dirty="0" smtClean="0"/>
              <a:t>B(P) </a:t>
            </a:r>
            <a:r>
              <a:rPr lang="en-IN" sz="2400" dirty="0" smtClean="0"/>
              <a:t>&lt; 2 then </a:t>
            </a:r>
          </a:p>
          <a:p>
            <a:r>
              <a:rPr lang="en-IN" sz="2400" dirty="0" smtClean="0"/>
              <a:t>set P' to black</a:t>
            </a:r>
          </a:p>
          <a:p>
            <a:r>
              <a:rPr lang="en-IN" sz="2400" dirty="0" smtClean="0"/>
              <a:t>Else If </a:t>
            </a:r>
            <a:r>
              <a:rPr lang="en-IN" sz="2400" i="1" dirty="0" smtClean="0"/>
              <a:t>B(P) </a:t>
            </a:r>
            <a:r>
              <a:rPr lang="en-IN" sz="2400" dirty="0" smtClean="0"/>
              <a:t>&gt; 2 then </a:t>
            </a:r>
          </a:p>
          <a:p>
            <a:r>
              <a:rPr lang="en-IN" sz="2400" dirty="0" smtClean="0"/>
              <a:t>set P' to white</a:t>
            </a:r>
          </a:p>
          <a:p>
            <a:r>
              <a:rPr lang="en-IN" sz="2400" dirty="0" smtClean="0"/>
              <a:t>Else </a:t>
            </a:r>
          </a:p>
          <a:p>
            <a:r>
              <a:rPr lang="en-IN" sz="2400" dirty="0" smtClean="0"/>
              <a:t>set P' to the value of P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Thinning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r>
              <a:rPr lang="en-US" sz="2800" dirty="0" smtClean="0"/>
              <a:t>Technique that transforms bold thick letters to thin letters of one pixel width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15" name="Picture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200400"/>
            <a:ext cx="502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990600" y="50292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Original Character Image                      Thinned Character Image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thinning is required?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Reduces the amount of information to be processed</a:t>
            </a:r>
            <a:endParaRPr lang="en-IN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Shape analysis is easy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Eliminates some of the contour distortions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Retains significant features of the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Post-Thinning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correct the deformation of the image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Deformation is caused due to discontinuity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Gaps creates pseudo endpoints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From the end points, paths are explored in all directions looking for the nearest black pixel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Threshold distance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Post-Thinning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pic>
        <p:nvPicPr>
          <p:cNvPr id="23" name="Picture 22"/>
          <p:cNvPicPr/>
          <p:nvPr/>
        </p:nvPicPr>
        <p:blipFill>
          <a:blip r:embed="rId3" cstate="print"/>
          <a:srcRect r="68571"/>
          <a:stretch>
            <a:fillRect/>
          </a:stretch>
        </p:blipFill>
        <p:spPr bwMode="auto">
          <a:xfrm>
            <a:off x="1600200" y="1981200"/>
            <a:ext cx="2514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/>
          <p:nvPr/>
        </p:nvPicPr>
        <p:blipFill>
          <a:blip r:embed="rId3" cstate="print"/>
          <a:srcRect l="71429"/>
          <a:stretch>
            <a:fillRect/>
          </a:stretch>
        </p:blipFill>
        <p:spPr bwMode="auto">
          <a:xfrm>
            <a:off x="4876800" y="2133600"/>
            <a:ext cx="2286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1905000" y="5105400"/>
            <a:ext cx="5852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Example of an original character and its thinned image</a:t>
            </a:r>
          </a:p>
          <a:p>
            <a:pPr algn="ctr"/>
            <a:r>
              <a:rPr lang="en-IN" sz="2000" dirty="0" smtClean="0"/>
              <a:t>after applying the post-thinning algorithm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Segmentation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Method to isolate characters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Enhances character recognition efficiency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Projection analysis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Detection of white space between successive letters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Basis for the segmentation in non-cursive 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Segmentation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62000" y="20574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Chiller" pitchFamily="82" charset="0"/>
              </a:rPr>
              <a:t>Character</a:t>
            </a:r>
            <a:endParaRPr lang="en-IN" sz="9600" dirty="0">
              <a:latin typeface="Chiller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4400" y="20574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Chiller" pitchFamily="82" charset="0"/>
              </a:rPr>
              <a:t>Character</a:t>
            </a:r>
            <a:endParaRPr lang="en-IN" sz="9600" dirty="0">
              <a:latin typeface="Chiller" pitchFamily="82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464899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040000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436000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760000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09679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47779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85879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218000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09600" y="3962400"/>
          <a:ext cx="792479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</a:tblGrid>
              <a:tr h="167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C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h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a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r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a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c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t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e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r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Extraction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 smtClean="0"/>
              <a:t>Transforming the input data into the set of features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IN" sz="2800" dirty="0" smtClean="0"/>
              <a:t>The process determines various attributes or properties associated with a region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Group of pixels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3429000"/>
          </a:xfrm>
        </p:spPr>
        <p:txBody>
          <a:bodyPr/>
          <a:lstStyle/>
          <a:p>
            <a:r>
              <a:rPr lang="en-US" dirty="0" smtClean="0"/>
              <a:t>Introduction to various pattern recognition systems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Plan for implementation</a:t>
            </a:r>
          </a:p>
          <a:p>
            <a:endParaRPr lang="en-US" dirty="0" smtClean="0"/>
          </a:p>
          <a:p>
            <a:r>
              <a:rPr lang="en-US" dirty="0" smtClean="0"/>
              <a:t>Experiments and Results </a:t>
            </a:r>
            <a:endParaRPr lang="en-IN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Extraction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0" y="1981200"/>
            <a:ext cx="3733800" cy="3657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000000000000000000000000000000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000000000000001100000000000000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000000000000011110000000000000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000000000000111111000000000000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000000000001111111100000000000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000000000011100001110000000000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000000000111000000111000000000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000000001110000000011100000000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000000011111111111111110000000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000000011111111111111111000000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000000111000000000000011100000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000001110000000000000001110000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000011100000000000000000111000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000111000000000000000000011100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001110000000000000000000001110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2743200"/>
            <a:ext cx="8963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A</a:t>
            </a:r>
            <a:endParaRPr lang="en-IN" sz="9600" dirty="0"/>
          </a:p>
        </p:txBody>
      </p:sp>
      <p:sp>
        <p:nvSpPr>
          <p:cNvPr id="23" name="Right Arrow 22"/>
          <p:cNvSpPr/>
          <p:nvPr/>
        </p:nvSpPr>
        <p:spPr>
          <a:xfrm>
            <a:off x="3124200" y="3352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Extraction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85800" y="2286000"/>
            <a:ext cx="3429000" cy="3429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000000000000000000000000000000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000000000000001100000000000000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000000000000011110000000000000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000000000000111111000000000000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000000000001111111100000000000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000000000011100001110000000000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000000000111000000111000000000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000000001110000000011100000000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000000011111111111111110000000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000000011111111111111111000000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000000111000000000000011100000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000001110000000000000001110000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000011100000000000000000111000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000111000000000000000000011100</a:t>
            </a:r>
          </a:p>
          <a:p>
            <a:pPr>
              <a:buNone/>
            </a:pPr>
            <a:r>
              <a:rPr lang="en-IN" dirty="0" smtClean="0">
                <a:latin typeface="OCR A Extended" pitchFamily="50" charset="0"/>
              </a:rPr>
              <a:t>001110000000000000000000001110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4114800" y="3657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Content Placeholder 3"/>
          <p:cNvPicPr>
            <a:picLocks/>
          </p:cNvPicPr>
          <p:nvPr/>
        </p:nvPicPr>
        <p:blipFill>
          <a:blip r:embed="rId3" cstate="print"/>
          <a:srcRect l="36111" t="150" r="37963" b="22018"/>
          <a:stretch>
            <a:fillRect/>
          </a:stretch>
        </p:blipFill>
        <p:spPr bwMode="auto">
          <a:xfrm>
            <a:off x="5638800" y="2362200"/>
            <a:ext cx="2133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Extraction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3" name="Right Arrow 22"/>
          <p:cNvSpPr/>
          <p:nvPr/>
        </p:nvSpPr>
        <p:spPr>
          <a:xfrm>
            <a:off x="4267200" y="3657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Content Placeholder 3"/>
          <p:cNvPicPr>
            <a:picLocks/>
          </p:cNvPicPr>
          <p:nvPr/>
        </p:nvPicPr>
        <p:blipFill>
          <a:blip r:embed="rId3" cstate="print"/>
          <a:srcRect l="36111" t="150" r="37963" b="22018"/>
          <a:stretch>
            <a:fillRect/>
          </a:stretch>
        </p:blipFill>
        <p:spPr bwMode="auto">
          <a:xfrm>
            <a:off x="1447800" y="2438400"/>
            <a:ext cx="2133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74074" t="150" b="22018"/>
          <a:stretch>
            <a:fillRect/>
          </a:stretch>
        </p:blipFill>
        <p:spPr bwMode="auto">
          <a:xfrm>
            <a:off x="5791200" y="2438400"/>
            <a:ext cx="2133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Error Back-Propagation algorithm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24" name="Content Placeholder 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36899"/>
            <a:ext cx="8229600" cy="405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Experimentation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Experiment has been carried out on a sample OMR specification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 skew angle of ±5° on the input OMR sheet is acceptable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IN" sz="2800" dirty="0" smtClean="0"/>
              <a:t>output text file will have question numbers and corresponding answers marked in the answer-sheet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Steps undertaken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the OMR sheet</a:t>
            </a:r>
          </a:p>
          <a:p>
            <a:r>
              <a:rPr lang="en-US" dirty="0" err="1" smtClean="0"/>
              <a:t>Thresholding</a:t>
            </a:r>
            <a:endParaRPr lang="en-US" dirty="0" smtClean="0"/>
          </a:p>
          <a:p>
            <a:r>
              <a:rPr lang="en-US" dirty="0" smtClean="0"/>
              <a:t>Morphological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Dilation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Majority</a:t>
            </a:r>
          </a:p>
          <a:p>
            <a:r>
              <a:rPr lang="en-US" dirty="0" smtClean="0"/>
              <a:t>Comparing the text file with actual solution for efficiency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/>
              <a:t>Converting the input image to grayscale image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/>
              <a:t>graythresh</a:t>
            </a:r>
            <a:r>
              <a:rPr lang="en-US" sz="3000" dirty="0" smtClean="0"/>
              <a:t>(I) computes a global threshold (level)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level converts an intensity image to a binary image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level is a normalized intensity value that lies in the range [0,1]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Thresholding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pic>
        <p:nvPicPr>
          <p:cNvPr id="15" name="Picture 14" descr="C:\Matlab\MatLab\work\circle detection\fig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97" y="1828800"/>
            <a:ext cx="4091903" cy="3219363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 descr="C:\Matlab\MatLab\work\circle detection\fig2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828800"/>
            <a:ext cx="4282440" cy="3200400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914400" y="5334000"/>
            <a:ext cx="2667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Original image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105400" y="5257800"/>
            <a:ext cx="3429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Image after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thresholding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876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Broad set of image processing operations that process images based on shapes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operations apply a structuring element to an input image, creating an output image of the same size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value of each pixel in the output image is based on a comparison of the corresponding pixel in the input image with its neighbors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Morphological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dirty="0" smtClean="0"/>
              <a:t>Printed Character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32037"/>
            <a:ext cx="8229600" cy="4525963"/>
          </a:xfrm>
        </p:spPr>
        <p:txBody>
          <a:bodyPr/>
          <a:lstStyle/>
          <a:p>
            <a:r>
              <a:rPr lang="en-IN" sz="2800" dirty="0" smtClean="0"/>
              <a:t>PCR engines turn images of machine-printed characters into machine-readable characters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Images of machine-printed characters are extracted from a bitmap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/>
              <a:t>DILATION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Adds pixels to the boundaries of objects in an image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Number of pixels depend on the size and shape of the structuring element(set of co-ordinates) used to process the image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Dilation of foreground pixels is equal to erosion of background pixels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pic>
        <p:nvPicPr>
          <p:cNvPr id="23" name="Picture 22" descr="C:\Matlab\MatLab\work\circle detection\fig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206240" cy="3200400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914400" y="53340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Thresholded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image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105400" y="5257800"/>
            <a:ext cx="3429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Dilated image</a:t>
            </a:r>
          </a:p>
        </p:txBody>
      </p:sp>
      <p:pic>
        <p:nvPicPr>
          <p:cNvPr id="22" name="Picture 21" descr="C:\Matlab\MatLab\work\circle detection\fig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828800"/>
            <a:ext cx="4114800" cy="3200400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3886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/>
              <a:t>MAJORITY 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Considers a 3-by-3 neighbourhood matrix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Sets a pixel to 1 if five or more pixels among the eight neighbours are 1's; otherwise, it sets the pixel to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914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Centres</a:t>
            </a:r>
            <a:r>
              <a:rPr lang="en-US" sz="2800" dirty="0" smtClean="0"/>
              <a:t> of the filled circles(marked answers) are found</a:t>
            </a:r>
          </a:p>
        </p:txBody>
      </p:sp>
      <p:pic>
        <p:nvPicPr>
          <p:cNvPr id="13" name="Picture 12" descr="C:\Matlab\MatLab\work\circle detection\fig5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3529965" cy="2590800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C:\Matlab\MatLab\work\circle detection\fig6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057400"/>
            <a:ext cx="3758565" cy="2590800"/>
          </a:xfrm>
          <a:prstGeom prst="rect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4953000"/>
            <a:ext cx="8534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Duplicate centers are eliminated, if 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9144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800" dirty="0" smtClean="0"/>
              <a:t>Using the corresponding co-ordinates, each bubble  is mapped to its correct question and option number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6245" y="2136621"/>
            <a:ext cx="5731510" cy="426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876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implement all the proposed recognition systems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 train the network with diverse training samples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 improve the system so as to recognize number of symbols and characters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All the ground work has been laid in preparation for the implementation of the UCR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planning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2133600" y="2438400"/>
            <a:ext cx="5137945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r>
              <a:rPr lang="en-US" sz="7200" dirty="0" smtClean="0">
                <a:effectLst>
                  <a:outerShdw blurRad="114300" dist="2032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Thank You</a:t>
            </a:r>
            <a:endParaRPr lang="en-IN" sz="7200" dirty="0">
              <a:effectLst>
                <a:outerShdw blurRad="114300" dist="203200" dir="2700000" algn="t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Intelligent Character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2895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ICR reads images </a:t>
            </a:r>
            <a:r>
              <a:rPr lang="en-IN" sz="2800" smtClean="0"/>
              <a:t>of </a:t>
            </a:r>
            <a:r>
              <a:rPr lang="en-IN" sz="2800" smtClean="0"/>
              <a:t>hand-written </a:t>
            </a:r>
            <a:r>
              <a:rPr lang="en-IN" sz="2800" dirty="0" smtClean="0"/>
              <a:t>character and converts them into machine-readable characters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Recognition of numeric characters is much more accurate than the recognition of letters</a:t>
            </a:r>
          </a:p>
          <a:p>
            <a:endParaRPr lang="en-IN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Optical Mark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OMR technology detects the existence of a mark, not its shape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OMR forms usually contain small ovals, referred to as 'bubbles’, that the respondent fills in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 OMR cannot recognize alphabetic or numeric characters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Magnetic Ink Character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dirty="0" smtClean="0"/>
              <a:t>MICR is a specialized character recognition technology to facilitate cheque processing</a:t>
            </a:r>
          </a:p>
          <a:p>
            <a:endParaRPr lang="en-IN" sz="2800" dirty="0" smtClean="0"/>
          </a:p>
          <a:p>
            <a:r>
              <a:rPr lang="en-IN" sz="2800" dirty="0" smtClean="0"/>
              <a:t>Since background designs can interfere with optical recognition, magnetic ink is used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Magnetic Ink Character Recognition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pic>
        <p:nvPicPr>
          <p:cNvPr id="14" name="Picture 13" descr="Check Printing MICR Lin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696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Barcode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IN" sz="2800" dirty="0" smtClean="0"/>
              <a:t>A barcode is a machine-readable representation of information</a:t>
            </a:r>
          </a:p>
          <a:p>
            <a:r>
              <a:rPr lang="en-IN" sz="2800" dirty="0" smtClean="0"/>
              <a:t>They can be read by optical scanners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pic>
        <p:nvPicPr>
          <p:cNvPr id="13" name="Picture 6" descr="http://www.filebuzz.com/software_screenshot/full/12930-Barcode_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05200"/>
            <a:ext cx="6679399" cy="2514600"/>
          </a:xfrm>
          <a:prstGeom prst="rect">
            <a:avLst/>
          </a:prstGeom>
          <a:noFill/>
        </p:spPr>
      </p:pic>
      <p:sp>
        <p:nvSpPr>
          <p:cNvPr id="14" name="Title 6"/>
          <p:cNvSpPr txBox="1">
            <a:spLocks/>
          </p:cNvSpPr>
          <p:nvPr/>
        </p:nvSpPr>
        <p:spPr>
          <a:xfrm>
            <a:off x="1676400" y="5943600"/>
            <a:ext cx="54864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1D Barcode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Plan for Implementation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Amey\Desktop\ppt\Picture1.png"/>
          <p:cNvPicPr>
            <a:picLocks noChangeAspect="1" noChangeArrowheads="1"/>
          </p:cNvPicPr>
          <p:nvPr/>
        </p:nvPicPr>
        <p:blipFill>
          <a:blip r:embed="rId6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E14D4D-5102-4AC1-A9E8-8BC0589EA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2E14D4D-5102-4AC1-A9E8-8BC0589EA2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8A2C0-7738-4A05-97E6-763D0AC59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738A2C0-7738-4A05-97E6-763D0AC590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00E488-FB6F-4404-AA18-09F5C7B41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B00E488-FB6F-4404-AA18-09F5C7B41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E6B4B1-4264-4114-A409-FF1B93397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5CE6B4B1-4264-4114-A409-FF1B93397C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7629E-577B-48B0-85A1-C9B765163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757629E-577B-48B0-85A1-C9B7651639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180662-3CCD-4CCB-97E2-24C28AB75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3180662-3CCD-4CCB-97E2-24C28AB754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AF2ED-F7B3-42E9-B268-426C92628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5D2AF2ED-F7B3-42E9-B268-426C92628C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3F369B-607F-494A-9C78-F4376A6DE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E33F369B-607F-494A-9C78-F4376A6DE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E68F1F-B6FB-481E-BE29-C324A928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0E68F1F-B6FB-481E-BE29-C324A928C0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800</Words>
  <Application>Microsoft Office PowerPoint</Application>
  <PresentationFormat>On-screen Show (4:3)</PresentationFormat>
  <Paragraphs>199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Overview</vt:lpstr>
      <vt:lpstr>Printed Character Recognition</vt:lpstr>
      <vt:lpstr>Intelligent Character Recognition</vt:lpstr>
      <vt:lpstr>Optical Mark Recognition</vt:lpstr>
      <vt:lpstr>Magnetic Ink Character Recognition</vt:lpstr>
      <vt:lpstr>Magnetic Ink Character Recognition</vt:lpstr>
      <vt:lpstr>Barcode Recognition</vt:lpstr>
      <vt:lpstr>Plan for Implementation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Classification</vt:lpstr>
      <vt:lpstr>Classification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....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Neha Jain</dc:creator>
  <cp:lastModifiedBy>Amey</cp:lastModifiedBy>
  <cp:revision>132</cp:revision>
  <dcterms:created xsi:type="dcterms:W3CDTF">2010-10-28T18:14:47Z</dcterms:created>
  <dcterms:modified xsi:type="dcterms:W3CDTF">2010-11-10T07:11:18Z</dcterms:modified>
</cp:coreProperties>
</file>