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16" r:id="rId3"/>
    <p:sldId id="314" r:id="rId4"/>
    <p:sldId id="315" r:id="rId5"/>
    <p:sldId id="317" r:id="rId6"/>
    <p:sldId id="319" r:id="rId7"/>
    <p:sldId id="258" r:id="rId8"/>
    <p:sldId id="272" r:id="rId9"/>
    <p:sldId id="273" r:id="rId10"/>
    <p:sldId id="276" r:id="rId11"/>
    <p:sldId id="277" r:id="rId12"/>
    <p:sldId id="327" r:id="rId13"/>
    <p:sldId id="282" r:id="rId14"/>
    <p:sldId id="283" r:id="rId15"/>
    <p:sldId id="284" r:id="rId16"/>
    <p:sldId id="285" r:id="rId17"/>
    <p:sldId id="292" r:id="rId18"/>
    <p:sldId id="293" r:id="rId19"/>
    <p:sldId id="301" r:id="rId20"/>
    <p:sldId id="302" r:id="rId21"/>
    <p:sldId id="326" r:id="rId22"/>
    <p:sldId id="324" r:id="rId23"/>
    <p:sldId id="32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CC66"/>
    <a:srgbClr val="FF99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E855F-5983-43BF-9BB7-B346BE310C0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42F239-05DD-4337-B8C3-8C2AF2994B0A}">
      <dgm:prSet phldrT="[Text]" custT="1"/>
      <dgm:spPr/>
      <dgm:t>
        <a:bodyPr/>
        <a:lstStyle/>
        <a:p>
          <a:r>
            <a:rPr lang="en-US" sz="3200" b="0" dirty="0" smtClean="0">
              <a:effectLst>
                <a:outerShdw blurRad="190500" dist="50800" dir="5400000" algn="ctr" rotWithShape="0">
                  <a:schemeClr val="bg1"/>
                </a:outerShdw>
              </a:effectLst>
            </a:rPr>
            <a:t>Pre-Processing</a:t>
          </a:r>
          <a:endParaRPr lang="en-IN" sz="3200" b="0" dirty="0">
            <a:effectLst>
              <a:outerShdw blurRad="190500" dist="50800" dir="5400000" algn="ctr" rotWithShape="0">
                <a:schemeClr val="bg1"/>
              </a:outerShdw>
            </a:effectLst>
          </a:endParaRPr>
        </a:p>
      </dgm:t>
    </dgm:pt>
    <dgm:pt modelId="{F719BE1D-8119-4D38-BE4D-00045EA1C26D}" type="parTrans" cxnId="{C2B2B734-6ECB-4528-8417-B329A3BD2E20}">
      <dgm:prSet/>
      <dgm:spPr/>
      <dgm:t>
        <a:bodyPr/>
        <a:lstStyle/>
        <a:p>
          <a:endParaRPr lang="en-IN"/>
        </a:p>
      </dgm:t>
    </dgm:pt>
    <dgm:pt modelId="{DB1DC6F3-E773-4028-B3D9-6867A8878E0F}" type="sibTrans" cxnId="{C2B2B734-6ECB-4528-8417-B329A3BD2E20}">
      <dgm:prSet/>
      <dgm:spPr/>
      <dgm:t>
        <a:bodyPr/>
        <a:lstStyle/>
        <a:p>
          <a:endParaRPr lang="en-IN"/>
        </a:p>
      </dgm:t>
    </dgm:pt>
    <dgm:pt modelId="{B82FE724-A69C-428C-841F-B14514D71BE1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77800" dist="50800" dir="5400000" algn="ctr" rotWithShape="0">
                  <a:schemeClr val="bg1"/>
                </a:outerShdw>
              </a:effectLst>
            </a:rPr>
            <a:t>Segmentation</a:t>
          </a:r>
          <a:endParaRPr lang="en-IN" sz="3200" dirty="0">
            <a:effectLst>
              <a:outerShdw blurRad="177800" dist="50800" dir="5400000" algn="ctr" rotWithShape="0">
                <a:schemeClr val="bg1"/>
              </a:outerShdw>
            </a:effectLst>
          </a:endParaRPr>
        </a:p>
      </dgm:t>
    </dgm:pt>
    <dgm:pt modelId="{62EC2DBD-CCD4-405B-B443-EB765E8ED064}" type="parTrans" cxnId="{9CFABDE6-4928-4C5C-8FB1-87BC88B7683D}">
      <dgm:prSet/>
      <dgm:spPr/>
      <dgm:t>
        <a:bodyPr/>
        <a:lstStyle/>
        <a:p>
          <a:endParaRPr lang="en-IN"/>
        </a:p>
      </dgm:t>
    </dgm:pt>
    <dgm:pt modelId="{8192E820-197B-44F7-9384-91C1D3BBD4FF}" type="sibTrans" cxnId="{9CFABDE6-4928-4C5C-8FB1-87BC88B7683D}">
      <dgm:prSet/>
      <dgm:spPr/>
      <dgm:t>
        <a:bodyPr/>
        <a:lstStyle/>
        <a:p>
          <a:endParaRPr lang="en-IN"/>
        </a:p>
      </dgm:t>
    </dgm:pt>
    <dgm:pt modelId="{890FE253-3769-45A3-A735-F9C3896AA7C7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39700" dist="50800" dir="5400000" algn="ctr" rotWithShape="0">
                  <a:schemeClr val="bg1"/>
                </a:outerShdw>
              </a:effectLst>
            </a:rPr>
            <a:t>Feature Extraction</a:t>
          </a:r>
          <a:endParaRPr lang="en-IN" sz="3200" dirty="0">
            <a:effectLst>
              <a:outerShdw blurRad="139700" dist="50800" dir="5400000" algn="ctr" rotWithShape="0">
                <a:schemeClr val="bg1"/>
              </a:outerShdw>
            </a:effectLst>
          </a:endParaRPr>
        </a:p>
      </dgm:t>
    </dgm:pt>
    <dgm:pt modelId="{F97EDB3E-8C13-40EB-A17E-E949532086B5}" type="parTrans" cxnId="{C0A4914F-9788-4C16-90BE-E9EFA7914523}">
      <dgm:prSet/>
      <dgm:spPr/>
      <dgm:t>
        <a:bodyPr/>
        <a:lstStyle/>
        <a:p>
          <a:endParaRPr lang="en-IN"/>
        </a:p>
      </dgm:t>
    </dgm:pt>
    <dgm:pt modelId="{540F6EB9-D52F-4B43-A4F4-A0BFB5EA8D71}" type="sibTrans" cxnId="{C0A4914F-9788-4C16-90BE-E9EFA7914523}">
      <dgm:prSet/>
      <dgm:spPr/>
      <dgm:t>
        <a:bodyPr/>
        <a:lstStyle/>
        <a:p>
          <a:endParaRPr lang="en-IN"/>
        </a:p>
      </dgm:t>
    </dgm:pt>
    <dgm:pt modelId="{91B3AD0F-B403-452C-BBC7-60BB1D10721E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114300" dist="50800" dir="5400000" algn="ctr" rotWithShape="0">
                  <a:schemeClr val="bg1"/>
                </a:outerShdw>
              </a:effectLst>
            </a:rPr>
            <a:t>Neural Classification</a:t>
          </a:r>
          <a:endParaRPr lang="en-IN" sz="3200" dirty="0">
            <a:effectLst>
              <a:outerShdw blurRad="114300" dist="50800" dir="5400000" algn="ctr" rotWithShape="0">
                <a:schemeClr val="bg1"/>
              </a:outerShdw>
            </a:effectLst>
          </a:endParaRPr>
        </a:p>
      </dgm:t>
    </dgm:pt>
    <dgm:pt modelId="{A8E3680C-E6B2-426D-AB37-C587FEBEB2D2}" type="parTrans" cxnId="{8E2C7745-004F-48C8-A578-2A303EF28495}">
      <dgm:prSet/>
      <dgm:spPr/>
      <dgm:t>
        <a:bodyPr/>
        <a:lstStyle/>
        <a:p>
          <a:endParaRPr lang="en-IN"/>
        </a:p>
      </dgm:t>
    </dgm:pt>
    <dgm:pt modelId="{5E037AFF-4732-4FBC-83D3-E93995F785A6}" type="sibTrans" cxnId="{8E2C7745-004F-48C8-A578-2A303EF28495}">
      <dgm:prSet/>
      <dgm:spPr/>
      <dgm:t>
        <a:bodyPr/>
        <a:lstStyle/>
        <a:p>
          <a:endParaRPr lang="en-IN"/>
        </a:p>
      </dgm:t>
    </dgm:pt>
    <dgm:pt modelId="{C0F3DB99-F151-4634-8B4D-5BA339038C6F}" type="pres">
      <dgm:prSet presAssocID="{A85E855F-5983-43BF-9BB7-B346BE310C0D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2E14D4D-5102-4AC1-A9E8-8BC0589EA243}" type="pres">
      <dgm:prSet presAssocID="{A85E855F-5983-43BF-9BB7-B346BE310C0D}" presName="arrow" presStyleLbl="bgShp" presStyleIdx="0" presStyleCnt="1" custScaleX="113644" custLinFactNeighborX="871" custLinFactNeighborY="-1684"/>
      <dgm:spPr>
        <a:gradFill flip="none" rotWithShape="1">
          <a:gsLst>
            <a:gs pos="0">
              <a:srgbClr val="777777"/>
            </a:gs>
            <a:gs pos="100000">
              <a:srgbClr val="EAEAEA"/>
            </a:gs>
          </a:gsLst>
          <a:lin ang="18900000" scaled="1"/>
          <a:tileRect/>
        </a:gradFill>
        <a:effectLst>
          <a:outerShdw blurRad="266700" dist="304800" dir="6360000" sx="109000" sy="109000" algn="ctr" rotWithShape="0">
            <a:schemeClr val="tx1">
              <a:lumMod val="50000"/>
              <a:lumOff val="50000"/>
              <a:alpha val="73000"/>
            </a:schemeClr>
          </a:outerShdw>
        </a:effectLst>
        <a:scene3d>
          <a:camera prst="orthographicFront"/>
          <a:lightRig rig="chilly" dir="t"/>
        </a:scene3d>
        <a:sp3d prstMaterial="dkEdge">
          <a:bevelT/>
          <a:bevelB/>
        </a:sp3d>
      </dgm:spPr>
    </dgm:pt>
    <dgm:pt modelId="{82F2E035-C711-48D5-9FC9-0F839A76B22E}" type="pres">
      <dgm:prSet presAssocID="{A85E855F-5983-43BF-9BB7-B346BE310C0D}" presName="arrowDiagram4" presStyleCnt="0"/>
      <dgm:spPr/>
    </dgm:pt>
    <dgm:pt modelId="{A738A2C0-7738-4A05-97E6-763D0AC5903E}" type="pres">
      <dgm:prSet presAssocID="{ED42F239-05DD-4337-B8C3-8C2AF2994B0A}" presName="bullet4a" presStyleLbl="node1" presStyleIdx="0" presStyleCnt="4" custLinFactX="-121009" custLinFactY="29623" custLinFactNeighborX="-200000" custLinFactNeighborY="100000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0B00E488-FB6F-4404-AA18-09F5C7B4138E}" type="pres">
      <dgm:prSet presAssocID="{ED42F239-05DD-4337-B8C3-8C2AF2994B0A}" presName="textBox4a" presStyleLbl="revTx" presStyleIdx="0" presStyleCnt="4" custScaleX="212401" custScaleY="37808" custLinFactNeighborX="-42930" custLinFactNeighborY="-46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CE6B4B1-4264-4114-A409-FF1B93397C38}" type="pres">
      <dgm:prSet presAssocID="{B82FE724-A69C-428C-841F-B14514D71BE1}" presName="bullet4b" presStyleLbl="node1" presStyleIdx="1" presStyleCnt="4" custLinFactX="-100000" custLinFactY="22292" custLinFactNeighborX="-148845" custLinFactNeighborY="100000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E757629E-577B-48B0-85A1-C9B765163951}" type="pres">
      <dgm:prSet presAssocID="{B82FE724-A69C-428C-841F-B14514D71BE1}" presName="textBox4b" presStyleLbl="revTx" presStyleIdx="1" presStyleCnt="4" custScaleX="178722" custScaleY="20807" custLinFactNeighborX="-42616" custLinFactNeighborY="-147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180662-3CCD-4CCB-97E2-24C28AB7540C}" type="pres">
      <dgm:prSet presAssocID="{890FE253-3769-45A3-A735-F9C3896AA7C7}" presName="bullet4c" presStyleLbl="node1" presStyleIdx="2" presStyleCnt="4" custLinFactX="-62383" custLinFactNeighborX="-100000" custLinFactNeighborY="56171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5D2AF2ED-F7B3-42E9-B268-426C92628C9A}" type="pres">
      <dgm:prSet presAssocID="{890FE253-3769-45A3-A735-F9C3896AA7C7}" presName="textBox4c" presStyleLbl="revTx" presStyleIdx="2" presStyleCnt="4" custScaleX="215430" custScaleY="21563" custLinFactNeighborX="-51005" custLinFactNeighborY="-2475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3F369B-607F-494A-9C78-F4376A6DED27}" type="pres">
      <dgm:prSet presAssocID="{91B3AD0F-B403-452C-BBC7-60BB1D10721E}" presName="bullet4d" presStyleLbl="node1" presStyleIdx="3" presStyleCnt="4"/>
      <dgm:spPr>
        <a:solidFill>
          <a:schemeClr val="bg1">
            <a:lumMod val="85000"/>
          </a:schemeClr>
        </a:solidFill>
        <a:scene3d>
          <a:camera prst="orthographicFront"/>
          <a:lightRig rig="threePt" dir="t"/>
        </a:scene3d>
        <a:sp3d prstMaterial="softEdge">
          <a:bevelT prst="relaxedInset"/>
          <a:bevelB prst="relaxedInset"/>
        </a:sp3d>
      </dgm:spPr>
    </dgm:pt>
    <dgm:pt modelId="{E0E68F1F-B6FB-481E-BE29-C324A928C0B0}" type="pres">
      <dgm:prSet presAssocID="{91B3AD0F-B403-452C-BBC7-60BB1D10721E}" presName="textBox4d" presStyleLbl="revTx" presStyleIdx="3" presStyleCnt="4" custScaleX="238702" custScaleY="14570" custLinFactNeighborX="-4751" custLinFactNeighborY="-3522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B60FEC-B353-4259-86A5-4E2868A569C8}" type="presOf" srcId="{B82FE724-A69C-428C-841F-B14514D71BE1}" destId="{E757629E-577B-48B0-85A1-C9B765163951}" srcOrd="0" destOrd="0" presId="urn:microsoft.com/office/officeart/2005/8/layout/arrow2"/>
    <dgm:cxn modelId="{4B8AEA98-451D-4340-9B78-7839591C4C26}" type="presOf" srcId="{890FE253-3769-45A3-A735-F9C3896AA7C7}" destId="{5D2AF2ED-F7B3-42E9-B268-426C92628C9A}" srcOrd="0" destOrd="0" presId="urn:microsoft.com/office/officeart/2005/8/layout/arrow2"/>
    <dgm:cxn modelId="{2A5FA407-AC78-449A-9E9F-0ED5DFBAE200}" type="presOf" srcId="{A85E855F-5983-43BF-9BB7-B346BE310C0D}" destId="{C0F3DB99-F151-4634-8B4D-5BA339038C6F}" srcOrd="0" destOrd="0" presId="urn:microsoft.com/office/officeart/2005/8/layout/arrow2"/>
    <dgm:cxn modelId="{8E2C7745-004F-48C8-A578-2A303EF28495}" srcId="{A85E855F-5983-43BF-9BB7-B346BE310C0D}" destId="{91B3AD0F-B403-452C-BBC7-60BB1D10721E}" srcOrd="3" destOrd="0" parTransId="{A8E3680C-E6B2-426D-AB37-C587FEBEB2D2}" sibTransId="{5E037AFF-4732-4FBC-83D3-E93995F785A6}"/>
    <dgm:cxn modelId="{C2B2B734-6ECB-4528-8417-B329A3BD2E20}" srcId="{A85E855F-5983-43BF-9BB7-B346BE310C0D}" destId="{ED42F239-05DD-4337-B8C3-8C2AF2994B0A}" srcOrd="0" destOrd="0" parTransId="{F719BE1D-8119-4D38-BE4D-00045EA1C26D}" sibTransId="{DB1DC6F3-E773-4028-B3D9-6867A8878E0F}"/>
    <dgm:cxn modelId="{9CFABDE6-4928-4C5C-8FB1-87BC88B7683D}" srcId="{A85E855F-5983-43BF-9BB7-B346BE310C0D}" destId="{B82FE724-A69C-428C-841F-B14514D71BE1}" srcOrd="1" destOrd="0" parTransId="{62EC2DBD-CCD4-405B-B443-EB765E8ED064}" sibTransId="{8192E820-197B-44F7-9384-91C1D3BBD4FF}"/>
    <dgm:cxn modelId="{ADE2831A-B450-465E-8F51-1A3559EC26A3}" type="presOf" srcId="{ED42F239-05DD-4337-B8C3-8C2AF2994B0A}" destId="{0B00E488-FB6F-4404-AA18-09F5C7B4138E}" srcOrd="0" destOrd="0" presId="urn:microsoft.com/office/officeart/2005/8/layout/arrow2"/>
    <dgm:cxn modelId="{C0A4914F-9788-4C16-90BE-E9EFA7914523}" srcId="{A85E855F-5983-43BF-9BB7-B346BE310C0D}" destId="{890FE253-3769-45A3-A735-F9C3896AA7C7}" srcOrd="2" destOrd="0" parTransId="{F97EDB3E-8C13-40EB-A17E-E949532086B5}" sibTransId="{540F6EB9-D52F-4B43-A4F4-A0BFB5EA8D71}"/>
    <dgm:cxn modelId="{DDFCC41F-FB7A-438C-B8CF-9D7E15B7A0D7}" type="presOf" srcId="{91B3AD0F-B403-452C-BBC7-60BB1D10721E}" destId="{E0E68F1F-B6FB-481E-BE29-C324A928C0B0}" srcOrd="0" destOrd="0" presId="urn:microsoft.com/office/officeart/2005/8/layout/arrow2"/>
    <dgm:cxn modelId="{524D6926-0C6F-4196-859A-2D766401E071}" type="presParOf" srcId="{C0F3DB99-F151-4634-8B4D-5BA339038C6F}" destId="{E2E14D4D-5102-4AC1-A9E8-8BC0589EA243}" srcOrd="0" destOrd="0" presId="urn:microsoft.com/office/officeart/2005/8/layout/arrow2"/>
    <dgm:cxn modelId="{562BD700-25BC-43A1-8149-DB541AD759AA}" type="presParOf" srcId="{C0F3DB99-F151-4634-8B4D-5BA339038C6F}" destId="{82F2E035-C711-48D5-9FC9-0F839A76B22E}" srcOrd="1" destOrd="0" presId="urn:microsoft.com/office/officeart/2005/8/layout/arrow2"/>
    <dgm:cxn modelId="{0F461ADE-4D51-44AA-A710-D978C036863F}" type="presParOf" srcId="{82F2E035-C711-48D5-9FC9-0F839A76B22E}" destId="{A738A2C0-7738-4A05-97E6-763D0AC5903E}" srcOrd="0" destOrd="0" presId="urn:microsoft.com/office/officeart/2005/8/layout/arrow2"/>
    <dgm:cxn modelId="{79CE2A3F-53A2-4142-B964-1637EC4F4BAA}" type="presParOf" srcId="{82F2E035-C711-48D5-9FC9-0F839A76B22E}" destId="{0B00E488-FB6F-4404-AA18-09F5C7B4138E}" srcOrd="1" destOrd="0" presId="urn:microsoft.com/office/officeart/2005/8/layout/arrow2"/>
    <dgm:cxn modelId="{6D497135-0814-4BEF-982F-96D0BC4DBCB0}" type="presParOf" srcId="{82F2E035-C711-48D5-9FC9-0F839A76B22E}" destId="{5CE6B4B1-4264-4114-A409-FF1B93397C38}" srcOrd="2" destOrd="0" presId="urn:microsoft.com/office/officeart/2005/8/layout/arrow2"/>
    <dgm:cxn modelId="{E37A3C71-BC9F-43A0-B9DE-20B97FEAF632}" type="presParOf" srcId="{82F2E035-C711-48D5-9FC9-0F839A76B22E}" destId="{E757629E-577B-48B0-85A1-C9B765163951}" srcOrd="3" destOrd="0" presId="urn:microsoft.com/office/officeart/2005/8/layout/arrow2"/>
    <dgm:cxn modelId="{9E6C0D00-F76B-467D-AE6A-188A706BC65F}" type="presParOf" srcId="{82F2E035-C711-48D5-9FC9-0F839A76B22E}" destId="{B3180662-3CCD-4CCB-97E2-24C28AB7540C}" srcOrd="4" destOrd="0" presId="urn:microsoft.com/office/officeart/2005/8/layout/arrow2"/>
    <dgm:cxn modelId="{E601102B-EBCE-4B7D-862D-2AD2C48705F5}" type="presParOf" srcId="{82F2E035-C711-48D5-9FC9-0F839A76B22E}" destId="{5D2AF2ED-F7B3-42E9-B268-426C92628C9A}" srcOrd="5" destOrd="0" presId="urn:microsoft.com/office/officeart/2005/8/layout/arrow2"/>
    <dgm:cxn modelId="{70A288D1-D7A6-4A82-8F54-1DE589003AB5}" type="presParOf" srcId="{82F2E035-C711-48D5-9FC9-0F839A76B22E}" destId="{E33F369B-607F-494A-9C78-F4376A6DED27}" srcOrd="6" destOrd="0" presId="urn:microsoft.com/office/officeart/2005/8/layout/arrow2"/>
    <dgm:cxn modelId="{3C9677E9-EB03-4427-87EF-51169F2EDD3B}" type="presParOf" srcId="{82F2E035-C711-48D5-9FC9-0F839A76B22E}" destId="{E0E68F1F-B6FB-481E-BE29-C324A928C0B0}" srcOrd="7" destOrd="0" presId="urn:microsoft.com/office/officeart/2005/8/layout/arrow2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19D2-4911-4B5C-B0CE-CDD90C415E51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9A9C-09C2-40BD-8EF2-3197814C2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CCD26-22E4-468C-A475-DD6E2BC2EC3A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E94E-EB13-45C2-AF17-803215611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E5FF3-D2D9-411A-9FB8-7F5949BE3D74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9B17A-85CB-48FF-891D-D195A9C1D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10AFB-671B-4DBB-B622-F9394678AA36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EB3BA-A168-43BE-AA58-869059CB9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0A7D-78F1-4086-BA4D-7801634DBE91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6D341-B9C5-490D-BC36-48A7BB427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8CA72-477F-49F5-9588-A1261E21D317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65E5A-47F9-4C41-BBDE-569F88E67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791F2-5041-439B-8060-3B3804B7AA93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9C313-6B42-4F2A-9BE1-43E99DCC8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D340-C172-4EF6-9B2A-56F213AA26CA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9DA2-7297-46B9-9FA0-4273D43BB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749B9-E7AC-47E2-9CDC-D864B5CB1F18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8138-DE32-4197-9673-3F1E139B3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75F7-B504-4CD3-8385-708BE7E04EB9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AF0C-9A2B-46AB-A98B-3AB38A27B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5EBF4-465F-43B7-8E2D-CCF8DD520F27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DE38E-788D-4ACC-BAF2-4745CCE5C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7F2F7A-FB97-48F5-A8D6-C1A4758448C1}" type="datetimeFigureOut">
              <a:rPr lang="en-US"/>
              <a:pPr>
                <a:defRPr/>
              </a:pPr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6DBCA9-D8E7-4DE7-A709-7399902BD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6000" contrast="4000"/>
          </a:blip>
          <a:srcRect/>
          <a:stretch>
            <a:fillRect/>
          </a:stretch>
        </p:blipFill>
        <p:spPr bwMode="auto">
          <a:xfrm>
            <a:off x="-1143000" y="-685800"/>
            <a:ext cx="7246938" cy="5029200"/>
          </a:xfrm>
          <a:prstGeom prst="rect">
            <a:avLst/>
          </a:prstGeom>
          <a:noFill/>
          <a:effectLst>
            <a:outerShdw blurRad="50800" dist="317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4191000" y="1066800"/>
            <a:ext cx="444865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Unified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Character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Recognition</a:t>
            </a:r>
            <a:endParaRPr lang="en-IN" sz="5400" dirty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4343400"/>
            <a:ext cx="28937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Sneha</a:t>
            </a: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Gandewar</a:t>
            </a:r>
            <a:endParaRPr lang="en-US" sz="3200" dirty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Neha</a:t>
            </a: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Jain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Amey</a:t>
            </a:r>
            <a:r>
              <a:rPr lang="en-US" sz="3200" dirty="0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 </a:t>
            </a:r>
            <a:r>
              <a:rPr lang="en-US" sz="3200" dirty="0" err="1">
                <a:gradFill>
                  <a:gsLst>
                    <a:gs pos="50000">
                      <a:schemeClr val="tx1">
                        <a:alpha val="85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outerShdw blurRad="127000" dist="63500" dir="5400000" algn="t" rotWithShape="0">
                    <a:prstClr val="black">
                      <a:alpha val="40000"/>
                    </a:prstClr>
                  </a:outerShdw>
                </a:effectLst>
                <a:latin typeface="Monotype Corsiva" pitchFamily="66" charset="0"/>
              </a:rPr>
              <a:t>Patil</a:t>
            </a:r>
            <a:endParaRPr lang="en-IN" sz="3200" dirty="0">
              <a:gradFill>
                <a:gsLst>
                  <a:gs pos="50000">
                    <a:schemeClr val="tx1">
                      <a:alpha val="85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outerShdw blurRad="127000" dist="63500" dir="5400000" algn="t" rotWithShape="0">
                  <a:prstClr val="black">
                    <a:alpha val="40000"/>
                  </a:prstClr>
                </a:outerShdw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Pre-Thinning</a:t>
            </a:r>
          </a:p>
        </p:txBody>
      </p:sp>
      <p:pic>
        <p:nvPicPr>
          <p:cNvPr id="12299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r>
              <a:rPr lang="en-IN" sz="2800" smtClean="0"/>
              <a:t>Reduces the noise due to the binarization</a:t>
            </a:r>
            <a:endParaRPr lang="en-US" sz="2800" smtClean="0"/>
          </a:p>
          <a:p>
            <a:pPr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2667000"/>
          <a:ext cx="2971800" cy="2667000"/>
        </p:xfrm>
        <a:graphic>
          <a:graphicData uri="http://schemas.openxmlformats.org/drawingml/2006/table">
            <a:tbl>
              <a:tblPr firstRow="1" bandRow="1">
                <a:effectLst>
                  <a:outerShdw blurRad="4572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P4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P0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P5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P6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P7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4876800" y="2667000"/>
            <a:ext cx="3581400" cy="2743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IN" sz="2400" i="1" dirty="0">
                <a:latin typeface="+mn-lt"/>
              </a:rPr>
              <a:t>B(P) </a:t>
            </a:r>
            <a:r>
              <a:rPr lang="en-IN" sz="2400" dirty="0">
                <a:latin typeface="+mn-lt"/>
              </a:rPr>
              <a:t>= </a:t>
            </a:r>
            <a:r>
              <a:rPr lang="en-IN" sz="2400" i="1" dirty="0">
                <a:latin typeface="+mn-lt"/>
              </a:rPr>
              <a:t>P0 + P2 + P4 + P6</a:t>
            </a: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If </a:t>
            </a:r>
            <a:r>
              <a:rPr lang="en-IN" sz="2400" i="1" dirty="0">
                <a:latin typeface="+mn-lt"/>
              </a:rPr>
              <a:t>B(P) </a:t>
            </a:r>
            <a:r>
              <a:rPr lang="en-IN" sz="2400" dirty="0">
                <a:latin typeface="+mn-lt"/>
              </a:rPr>
              <a:t>&lt; 2 then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set P' to black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Else If </a:t>
            </a:r>
            <a:r>
              <a:rPr lang="en-IN" sz="2400" i="1" dirty="0">
                <a:latin typeface="+mn-lt"/>
              </a:rPr>
              <a:t>B(P) </a:t>
            </a:r>
            <a:r>
              <a:rPr lang="en-IN" sz="2400" dirty="0">
                <a:latin typeface="+mn-lt"/>
              </a:rPr>
              <a:t>&gt; 2 then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set P' to white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Else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+mn-lt"/>
              </a:rPr>
              <a:t>set P' to the value of P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Thinning</a:t>
            </a:r>
          </a:p>
        </p:txBody>
      </p:sp>
      <p:pic>
        <p:nvPicPr>
          <p:cNvPr id="13323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r>
              <a:rPr lang="en-US" sz="2800" smtClean="0"/>
              <a:t>Technique that transforms bold thick letters to thin letters of one pixel width</a:t>
            </a:r>
          </a:p>
          <a:p>
            <a:pPr>
              <a:buFont typeface="Arial" charset="0"/>
              <a:buNone/>
            </a:pPr>
            <a:endParaRPr lang="en-US" sz="2800" smtClean="0"/>
          </a:p>
          <a:p>
            <a:pPr>
              <a:buFont typeface="Arial" charset="0"/>
              <a:buNone/>
            </a:pPr>
            <a:endParaRPr lang="en-US" sz="2800" smtClean="0"/>
          </a:p>
        </p:txBody>
      </p:sp>
      <p:pic>
        <p:nvPicPr>
          <p:cNvPr id="1332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200400"/>
            <a:ext cx="502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6" name="TextBox 21"/>
          <p:cNvSpPr txBox="1">
            <a:spLocks noChangeArrowheads="1"/>
          </p:cNvSpPr>
          <p:nvPr/>
        </p:nvSpPr>
        <p:spPr bwMode="auto">
          <a:xfrm>
            <a:off x="990600" y="5029200"/>
            <a:ext cx="754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    Original Character Image                      Thinned Character Image</a:t>
            </a:r>
            <a:endParaRPr lang="en-IN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thinning is required?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Shape analysis is easy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Eliminates some of the contour distortions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Retains significant features of the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Segmentation</a:t>
            </a:r>
          </a:p>
        </p:txBody>
      </p:sp>
      <p:pic>
        <p:nvPicPr>
          <p:cNvPr id="14347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 smtClean="0"/>
              <a:t>Method to isolate characters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Enhances character recognition efficiency</a:t>
            </a:r>
          </a:p>
          <a:p>
            <a:pPr>
              <a:lnSpc>
                <a:spcPct val="150000"/>
              </a:lnSpc>
            </a:pPr>
            <a:r>
              <a:rPr lang="en-IN" sz="3000" dirty="0" smtClean="0"/>
              <a:t>Detection of white space between successive letters</a:t>
            </a:r>
            <a:endParaRPr lang="en-US" sz="3000" dirty="0" smtClean="0"/>
          </a:p>
          <a:p>
            <a:pPr>
              <a:lnSpc>
                <a:spcPct val="150000"/>
              </a:lnSpc>
            </a:pPr>
            <a:r>
              <a:rPr lang="en-US" sz="3000" dirty="0" smtClean="0"/>
              <a:t>Basis for the segmentation is non-cursive writing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Segmentation</a:t>
            </a:r>
          </a:p>
        </p:txBody>
      </p:sp>
      <p:pic>
        <p:nvPicPr>
          <p:cNvPr id="15371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2" name="TextBox 21"/>
          <p:cNvSpPr txBox="1">
            <a:spLocks noChangeArrowheads="1"/>
          </p:cNvSpPr>
          <p:nvPr/>
        </p:nvSpPr>
        <p:spPr bwMode="auto">
          <a:xfrm>
            <a:off x="762000" y="2057400"/>
            <a:ext cx="3810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>
                <a:latin typeface="Chiller" pitchFamily="82" charset="0"/>
              </a:rPr>
              <a:t>Character</a:t>
            </a:r>
            <a:endParaRPr lang="en-IN" sz="9600">
              <a:latin typeface="Chiller" pitchFamily="82" charset="0"/>
            </a:endParaRPr>
          </a:p>
        </p:txBody>
      </p:sp>
      <p:sp>
        <p:nvSpPr>
          <p:cNvPr id="15373" name="TextBox 22"/>
          <p:cNvSpPr txBox="1">
            <a:spLocks noChangeArrowheads="1"/>
          </p:cNvSpPr>
          <p:nvPr/>
        </p:nvSpPr>
        <p:spPr bwMode="auto">
          <a:xfrm>
            <a:off x="4724400" y="2057400"/>
            <a:ext cx="3810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>
                <a:latin typeface="Chiller" pitchFamily="82" charset="0"/>
              </a:rPr>
              <a:t>Character</a:t>
            </a:r>
            <a:endParaRPr lang="en-IN" sz="9600">
              <a:latin typeface="Chiller" pitchFamily="8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6489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039519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4363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76024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096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477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858794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17569" y="27424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9600" y="3962400"/>
          <a:ext cx="792479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  <a:gridCol w="880533"/>
              </a:tblGrid>
              <a:tr h="167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C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h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a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r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a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c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t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e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600" dirty="0" smtClean="0">
                          <a:solidFill>
                            <a:schemeClr val="tx1"/>
                          </a:solidFill>
                          <a:latin typeface="Chiller" pitchFamily="82" charset="0"/>
                        </a:rPr>
                        <a:t>r</a:t>
                      </a:r>
                      <a:endParaRPr lang="en-IN" sz="9600" dirty="0">
                        <a:solidFill>
                          <a:schemeClr val="tx1"/>
                        </a:solidFill>
                        <a:latin typeface="Chiller" pitchFamily="8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Feature Extraction</a:t>
            </a:r>
          </a:p>
        </p:txBody>
      </p:sp>
      <p:pic>
        <p:nvPicPr>
          <p:cNvPr id="16395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 smtClean="0"/>
              <a:t>Transforming the input data into the set of features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IN" sz="2800" dirty="0" smtClean="0"/>
              <a:t>The process determines various attributes or properties associated with a region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Group </a:t>
            </a:r>
            <a:r>
              <a:rPr lang="en-US" sz="2800" smtClean="0"/>
              <a:t>of </a:t>
            </a:r>
            <a:r>
              <a:rPr lang="en-US" sz="2800" smtClean="0"/>
              <a:t>pixels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Feature Extraction</a:t>
            </a:r>
          </a:p>
        </p:txBody>
      </p:sp>
      <p:pic>
        <p:nvPicPr>
          <p:cNvPr id="17419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0" y="1981200"/>
            <a:ext cx="3733800" cy="3657600"/>
          </a:xfrm>
        </p:spPr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000000000000000000000000000000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000000000000001100000000000000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000000000000011110000000000000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000000000000111111000000000000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000000000001111111100000000000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000000000011100001110000000000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000000000111000000111000000000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000000001110000000011100000000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000000011111111111111110000000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000000011111111111111111000000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000000111000000000000011100000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000001110000000000000001110000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000011100000000000000000111000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000111000000000000000000011100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001110000000000000000000001110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  <p:sp>
        <p:nvSpPr>
          <p:cNvPr id="17421" name="TextBox 21"/>
          <p:cNvSpPr txBox="1">
            <a:spLocks noChangeArrowheads="1"/>
          </p:cNvSpPr>
          <p:nvPr/>
        </p:nvSpPr>
        <p:spPr bwMode="auto">
          <a:xfrm>
            <a:off x="1524000" y="2743200"/>
            <a:ext cx="8969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>
                <a:latin typeface="Calibri" pitchFamily="34" charset="0"/>
              </a:rPr>
              <a:t>A</a:t>
            </a:r>
            <a:endParaRPr lang="en-IN" sz="9600">
              <a:latin typeface="Calibri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124200" y="33528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Feature Extraction</a:t>
            </a:r>
          </a:p>
        </p:txBody>
      </p:sp>
      <p:pic>
        <p:nvPicPr>
          <p:cNvPr id="18443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85800" y="2286000"/>
            <a:ext cx="3429000" cy="3429000"/>
          </a:xfrm>
        </p:spPr>
        <p:txBody>
          <a:bodyPr rtlCol="0">
            <a:normAutofit fontScale="4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000000000000000000000000000000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000000000000001100000000000000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000000000000011110000000000000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000000000000111111000000000000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000000000001111111100000000000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000000000011100001110000000000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000000000111000000111000000000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000000001110000000011100000000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000000011111111111111110000000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000000011111111111111111000000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000000111000000000000011100000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000001110000000000000001110000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000011100000000000000000111000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000111000000000000000000011100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dirty="0" smtClean="0">
                <a:latin typeface="OCR A Extended" pitchFamily="50" charset="0"/>
              </a:rPr>
              <a:t>001110000000000000000000001110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IN" dirty="0"/>
          </a:p>
        </p:txBody>
      </p:sp>
      <p:sp>
        <p:nvSpPr>
          <p:cNvPr id="23" name="Right Arrow 22"/>
          <p:cNvSpPr/>
          <p:nvPr/>
        </p:nvSpPr>
        <p:spPr>
          <a:xfrm>
            <a:off x="4114800" y="3657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18446" name="Content Placeholder 3"/>
          <p:cNvPicPr>
            <a:picLocks/>
          </p:cNvPicPr>
          <p:nvPr/>
        </p:nvPicPr>
        <p:blipFill>
          <a:blip r:embed="rId3"/>
          <a:srcRect l="36111" t="150" r="37962" b="22018"/>
          <a:stretch>
            <a:fillRect/>
          </a:stretch>
        </p:blipFill>
        <p:spPr bwMode="auto">
          <a:xfrm>
            <a:off x="5638800" y="2362200"/>
            <a:ext cx="213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Feature Extraction</a:t>
            </a:r>
          </a:p>
        </p:txBody>
      </p:sp>
      <p:pic>
        <p:nvPicPr>
          <p:cNvPr id="19467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ight Arrow 22"/>
          <p:cNvSpPr/>
          <p:nvPr/>
        </p:nvSpPr>
        <p:spPr>
          <a:xfrm>
            <a:off x="4267200" y="3657600"/>
            <a:ext cx="97790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19469" name="Content Placeholder 3"/>
          <p:cNvPicPr>
            <a:picLocks/>
          </p:cNvPicPr>
          <p:nvPr/>
        </p:nvPicPr>
        <p:blipFill>
          <a:blip r:embed="rId3"/>
          <a:srcRect l="36111" t="150" r="37962" b="22018"/>
          <a:stretch>
            <a:fillRect/>
          </a:stretch>
        </p:blipFill>
        <p:spPr bwMode="auto">
          <a:xfrm>
            <a:off x="1447800" y="2438400"/>
            <a:ext cx="213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Content Placeholder 3"/>
          <p:cNvPicPr>
            <a:picLocks noGrp="1"/>
          </p:cNvPicPr>
          <p:nvPr>
            <p:ph idx="1"/>
          </p:nvPr>
        </p:nvPicPr>
        <p:blipFill>
          <a:blip r:embed="rId3"/>
          <a:srcRect l="74074" t="150" b="22018"/>
          <a:stretch>
            <a:fillRect/>
          </a:stretch>
        </p:blipFill>
        <p:spPr>
          <a:xfrm>
            <a:off x="5791200" y="2438400"/>
            <a:ext cx="213360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20492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200400"/>
          </a:xfrm>
        </p:spPr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Training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Error Back-Propagation algorithm</a:t>
            </a:r>
          </a:p>
          <a:p>
            <a:pPr>
              <a:buFont typeface="Arial" charset="0"/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Optical Mark Recognition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IN" sz="2800" smtClean="0"/>
              <a:t>OMR technology detects the existence of a mark, not its shape</a:t>
            </a:r>
          </a:p>
          <a:p>
            <a:pPr>
              <a:buFont typeface="Arial" charset="0"/>
              <a:buNone/>
            </a:pPr>
            <a:endParaRPr lang="en-IN" sz="2800" smtClean="0"/>
          </a:p>
          <a:p>
            <a:r>
              <a:rPr lang="en-IN" sz="2800" smtClean="0"/>
              <a:t>OMR forms usually contain small ovals, referred to as 'bubbles’, that the respondent fills in</a:t>
            </a:r>
          </a:p>
          <a:p>
            <a:pPr>
              <a:buFont typeface="Arial" charset="0"/>
              <a:buNone/>
            </a:pPr>
            <a:endParaRPr lang="en-IN" sz="2800" smtClean="0"/>
          </a:p>
          <a:p>
            <a:r>
              <a:rPr lang="en-IN" sz="2800" smtClean="0"/>
              <a:t> OMR cannot recognize alphabetic or numeric characters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14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pic>
        <p:nvPicPr>
          <p:cNvPr id="21516" name="Content Placeholder 7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836738"/>
            <a:ext cx="8229600" cy="40528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Our system is such that it can accurately recognize handwritten images, printed text, OMR sheets, EAN-13 barcodes and digits written in magnetic ink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467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The system could also recognize</a:t>
            </a:r>
          </a:p>
          <a:p>
            <a:r>
              <a:rPr lang="en-US" dirty="0" smtClean="0"/>
              <a:t>Punctuation marks</a:t>
            </a:r>
          </a:p>
          <a:p>
            <a:r>
              <a:rPr lang="en-US" dirty="0" smtClean="0"/>
              <a:t>Cursive handwritten text</a:t>
            </a:r>
          </a:p>
          <a:p>
            <a:r>
              <a:rPr lang="en-US" dirty="0" smtClean="0"/>
              <a:t>Special characters</a:t>
            </a:r>
          </a:p>
          <a:p>
            <a:r>
              <a:rPr lang="en-US" dirty="0" smtClean="0"/>
              <a:t>2-D barcodes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Future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mey\Desktop\ppt\Picture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00" cy="13716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2133600" y="2438400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r>
              <a:rPr lang="en-US" sz="7200" dirty="0" smtClean="0">
                <a:effectLst>
                  <a:outerShdw blurRad="114300" dist="203200" dir="2700000" algn="tl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Thank You</a:t>
            </a:r>
            <a:endParaRPr lang="en-IN" sz="7200" dirty="0">
              <a:effectLst>
                <a:outerShdw blurRad="114300" dist="203200" dir="2700000" algn="tl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smtClean="0"/>
              <a:t>Printed Character Recognition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1096962"/>
          </a:xfrm>
        </p:spPr>
        <p:txBody>
          <a:bodyPr/>
          <a:lstStyle/>
          <a:p>
            <a:r>
              <a:rPr lang="en-IN" sz="3000" dirty="0" smtClean="0"/>
              <a:t>PCR engines turn images of machine-printed characters into machine-readable characters</a:t>
            </a:r>
          </a:p>
          <a:p>
            <a:endParaRPr lang="en-US" sz="3000" dirty="0" smtClean="0"/>
          </a:p>
          <a:p>
            <a:r>
              <a:rPr lang="en-US" sz="3000" dirty="0" smtClean="0"/>
              <a:t>It uses neural network to classify different characters</a:t>
            </a:r>
            <a:endParaRPr lang="en-IN" sz="3000" dirty="0" smtClean="0"/>
          </a:p>
          <a:p>
            <a:endParaRPr lang="en-US" sz="2800" dirty="0" smtClean="0"/>
          </a:p>
          <a:p>
            <a:endParaRPr lang="en-IN" sz="2800" dirty="0" smtClean="0"/>
          </a:p>
          <a:p>
            <a:pPr>
              <a:buFont typeface="Arial" charset="0"/>
              <a:buNone/>
            </a:pPr>
            <a:endParaRPr lang="en-IN" sz="2800" dirty="0" smtClean="0"/>
          </a:p>
          <a:p>
            <a:pPr>
              <a:buFont typeface="Arial" charset="0"/>
              <a:buNone/>
            </a:pPr>
            <a:endParaRPr lang="en-IN" sz="2800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/>
          <a:lstStyle/>
          <a:p>
            <a:r>
              <a:rPr lang="en-US" smtClean="0"/>
              <a:t>Handwritten Character Recognition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1143000"/>
          </a:xfrm>
        </p:spPr>
        <p:txBody>
          <a:bodyPr/>
          <a:lstStyle/>
          <a:p>
            <a:r>
              <a:rPr lang="en-IN" sz="3000" dirty="0" smtClean="0"/>
              <a:t>HCR reads images of hand-written character and converts them into machine-readable characters</a:t>
            </a:r>
          </a:p>
          <a:p>
            <a:endParaRPr lang="en-US" sz="3000" dirty="0" smtClean="0"/>
          </a:p>
          <a:p>
            <a:r>
              <a:rPr lang="en-US" sz="3000" dirty="0" smtClean="0"/>
              <a:t>Non-Cursive handwriting is taken into consideration</a:t>
            </a:r>
            <a:endParaRPr lang="en-IN" sz="3000" dirty="0" smtClean="0"/>
          </a:p>
          <a:p>
            <a:pPr>
              <a:buFont typeface="Arial" charset="0"/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/>
              <a:t>Magnetic Ink Character Recognition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/>
          <a:lstStyle/>
          <a:p>
            <a:r>
              <a:rPr lang="en-IN" sz="2800" smtClean="0"/>
              <a:t>MICR is a specialized character recognition technology to facilitate cheque processing</a:t>
            </a:r>
          </a:p>
          <a:p>
            <a:endParaRPr lang="en-IN" sz="2800" smtClean="0"/>
          </a:p>
          <a:p>
            <a:r>
              <a:rPr lang="en-IN" sz="2800" smtClean="0"/>
              <a:t>Since background designs can interfere with optical recognition, magnetic ink is used</a:t>
            </a:r>
            <a:endParaRPr lang="en-US" sz="280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6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F:\project\work\MICR\micr6.jpg"/>
          <p:cNvPicPr>
            <a:picLocks noChangeAspect="1" noChangeArrowheads="1"/>
          </p:cNvPicPr>
          <p:nvPr/>
        </p:nvPicPr>
        <p:blipFill>
          <a:blip r:embed="rId3"/>
          <a:srcRect r="274" b="36842"/>
          <a:stretch>
            <a:fillRect/>
          </a:stretch>
        </p:blipFill>
        <p:spPr bwMode="auto">
          <a:xfrm>
            <a:off x="838200" y="4800600"/>
            <a:ext cx="70104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smtClean="0"/>
              <a:t>Barcode Recognition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2438400"/>
          </a:xfrm>
        </p:spPr>
        <p:txBody>
          <a:bodyPr/>
          <a:lstStyle/>
          <a:p>
            <a:r>
              <a:rPr lang="en-IN" dirty="0" smtClean="0"/>
              <a:t>A barcode is a machine-readable representation of information</a:t>
            </a:r>
          </a:p>
          <a:p>
            <a:pPr>
              <a:buNone/>
            </a:pPr>
            <a:endParaRPr lang="en-IN" dirty="0" smtClean="0"/>
          </a:p>
          <a:p>
            <a:r>
              <a:rPr lang="en-US" dirty="0" smtClean="0"/>
              <a:t>EAN-13, the most commonly used 1-D type of barcode has been used</a:t>
            </a:r>
            <a:endParaRPr lang="en-IN" dirty="0" smtClean="0"/>
          </a:p>
          <a:p>
            <a:pPr>
              <a:buFont typeface="Arial" charset="0"/>
              <a:buNone/>
            </a:pPr>
            <a:endParaRPr lang="en-IN" sz="2800" dirty="0" smtClean="0"/>
          </a:p>
          <a:p>
            <a:pPr>
              <a:buFont typeface="Arial" charset="0"/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4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Plan for Implementation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8" name="Picture 2" descr="C:\Users\Amey\Desktop\ppt\Picture1.png"/>
          <p:cNvPicPr>
            <a:picLocks noChangeAspect="1" noChangeArrowheads="1"/>
          </p:cNvPicPr>
          <p:nvPr/>
        </p:nvPicPr>
        <p:blipFill>
          <a:blip r:embed="rId6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E14D4D-5102-4AC1-A9E8-8BC0589EA2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2E14D4D-5102-4AC1-A9E8-8BC0589EA2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8A2C0-7738-4A05-97E6-763D0AC59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738A2C0-7738-4A05-97E6-763D0AC59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00E488-FB6F-4404-AA18-09F5C7B41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B00E488-FB6F-4404-AA18-09F5C7B41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E6B4B1-4264-4114-A409-FF1B93397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5CE6B4B1-4264-4114-A409-FF1B93397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57629E-577B-48B0-85A1-C9B765163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57629E-577B-48B0-85A1-C9B765163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180662-3CCD-4CCB-97E2-24C28AB75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3180662-3CCD-4CCB-97E2-24C28AB754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2AF2ED-F7B3-42E9-B268-426C92628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5D2AF2ED-F7B3-42E9-B268-426C92628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3F369B-607F-494A-9C78-F4376A6DE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E33F369B-607F-494A-9C78-F4376A6DE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E68F1F-B6FB-481E-BE29-C324A928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E0E68F1F-B6FB-481E-BE29-C324A928C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Pre-Processing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1752600" y="1828800"/>
            <a:ext cx="1752600" cy="16002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>
              <a:rot lat="0" lon="0" rev="0"/>
            </a:camera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429000" y="2590800"/>
            <a:ext cx="1981200" cy="7620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>
              <a:rot lat="0" lon="0" rev="1200000"/>
            </a:camera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914900" y="2247900"/>
            <a:ext cx="1981200" cy="838200"/>
          </a:xfrm>
          <a:prstGeom prst="straightConnector1">
            <a:avLst/>
          </a:prstGeom>
          <a:ln w="92075"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2400000" scaled="0"/>
              <a:tileRect/>
            </a:gradFill>
            <a:headEnd w="lg" len="lg"/>
            <a:tailEnd type="stealth" w="lg" len="lg"/>
          </a:ln>
          <a:effectLst>
            <a:outerShdw blurRad="431800" dist="304800" dir="5400000" algn="ctr" rotWithShape="0">
              <a:schemeClr val="tx1">
                <a:lumMod val="50000"/>
                <a:lumOff val="50000"/>
              </a:schemeClr>
            </a:outerShdw>
          </a:effectLst>
          <a:scene3d>
            <a:camera prst="orthographicFront">
              <a:rot lat="0" lon="0" rev="600000"/>
            </a:camera>
            <a:lightRig rig="flood" dir="t"/>
          </a:scene3d>
          <a:sp3d extrusionH="152400" contourW="50800">
            <a:bevelT w="165100" prst="coolSlant"/>
            <a:bevelB w="165100" prst="coolSlant"/>
            <a:extrusionClr>
              <a:schemeClr val="tx1">
                <a:lumMod val="50000"/>
                <a:lumOff val="50000"/>
              </a:schemeClr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TextBox 26"/>
          <p:cNvSpPr txBox="1">
            <a:spLocks noChangeArrowheads="1"/>
          </p:cNvSpPr>
          <p:nvPr/>
        </p:nvSpPr>
        <p:spPr bwMode="auto">
          <a:xfrm>
            <a:off x="838200" y="3657600"/>
            <a:ext cx="1912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Binarization</a:t>
            </a:r>
            <a:endParaRPr lang="en-IN" sz="2800">
              <a:latin typeface="Calibri" pitchFamily="34" charset="0"/>
            </a:endParaRPr>
          </a:p>
        </p:txBody>
      </p:sp>
      <p:sp>
        <p:nvSpPr>
          <p:cNvPr id="10255" name="TextBox 27"/>
          <p:cNvSpPr txBox="1">
            <a:spLocks noChangeArrowheads="1"/>
          </p:cNvSpPr>
          <p:nvPr/>
        </p:nvSpPr>
        <p:spPr bwMode="auto">
          <a:xfrm>
            <a:off x="3352800" y="4343400"/>
            <a:ext cx="20431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Pre-Thinning</a:t>
            </a:r>
            <a:endParaRPr lang="en-IN" sz="2800" dirty="0">
              <a:latin typeface="Calibri" pitchFamily="34" charset="0"/>
            </a:endParaRPr>
          </a:p>
        </p:txBody>
      </p:sp>
      <p:sp>
        <p:nvSpPr>
          <p:cNvPr id="10256" name="TextBox 28"/>
          <p:cNvSpPr txBox="1">
            <a:spLocks noChangeArrowheads="1"/>
          </p:cNvSpPr>
          <p:nvPr/>
        </p:nvSpPr>
        <p:spPr bwMode="auto">
          <a:xfrm>
            <a:off x="6019800" y="3886200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Thinning</a:t>
            </a:r>
            <a:endParaRPr lang="en-IN" sz="2800">
              <a:latin typeface="Calibri" pitchFamily="34" charset="0"/>
            </a:endParaRPr>
          </a:p>
        </p:txBody>
      </p:sp>
      <p:pic>
        <p:nvPicPr>
          <p:cNvPr id="10257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-532606" y="8374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524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-380206" y="9898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3048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286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8154194" y="5866606"/>
            <a:ext cx="13716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39000" y="6553200"/>
            <a:ext cx="1600200" cy="1588"/>
          </a:xfrm>
          <a:prstGeom prst="line">
            <a:avLst/>
          </a:prstGeom>
          <a:ln w="63500" cap="rnd">
            <a:solidFill>
              <a:srgbClr val="FF99CC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306594" y="6019006"/>
            <a:ext cx="13716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91400" y="6705600"/>
            <a:ext cx="1600200" cy="1588"/>
          </a:xfrm>
          <a:prstGeom prst="line">
            <a:avLst/>
          </a:prstGeom>
          <a:ln w="63500" cap="rnd">
            <a:solidFill>
              <a:srgbClr val="FFCC66"/>
            </a:solidFill>
          </a:ln>
          <a:effectLst>
            <a:outerShdw blurRad="254000" dist="38100" dir="13500000" algn="br" rotWithShape="0">
              <a:schemeClr val="tx1">
                <a:lumMod val="50000"/>
                <a:lumOff val="50000"/>
                <a:alpha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 err="1">
                <a:latin typeface="+mj-lt"/>
                <a:ea typeface="+mj-ea"/>
                <a:cs typeface="+mj-cs"/>
              </a:rPr>
              <a:t>Binarization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1275" name="Picture 2" descr="C:\Users\Amey\Desktop\ppt\Picture1.png"/>
          <p:cNvPicPr>
            <a:picLocks noChangeAspect="1" noChangeArrowheads="1"/>
          </p:cNvPicPr>
          <p:nvPr/>
        </p:nvPicPr>
        <p:blipFill>
          <a:blip r:embed="rId2">
            <a:lum bright="50000" contrast="-50000"/>
          </a:blip>
          <a:srcRect/>
          <a:stretch>
            <a:fillRect/>
          </a:stretch>
        </p:blipFill>
        <p:spPr bwMode="auto">
          <a:xfrm>
            <a:off x="7315200" y="-228600"/>
            <a:ext cx="22812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229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/>
              <a:t>Coloured images to two colours, black and white</a:t>
            </a: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/>
              <a:t>Single bit per pixel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800" dirty="0" smtClean="0"/>
              <a:t>Greatly reduces the complexity of the image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Algorithms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800" dirty="0" err="1" smtClean="0"/>
              <a:t>Thresholding</a:t>
            </a:r>
            <a:endParaRPr lang="en-US" sz="2800" dirty="0" smtClean="0"/>
          </a:p>
          <a:p>
            <a:pPr marL="514350" indent="-514350" fontAlgn="auto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sz="2800" dirty="0" smtClean="0"/>
              <a:t>Local </a:t>
            </a:r>
            <a:r>
              <a:rPr lang="en-US" sz="2800" dirty="0" err="1" smtClean="0"/>
              <a:t>Binarization</a:t>
            </a:r>
            <a:endParaRPr lang="en-US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435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Optical Mark Recognition</vt:lpstr>
      <vt:lpstr>Printed Character Recognition</vt:lpstr>
      <vt:lpstr>Handwritten Character Recognition</vt:lpstr>
      <vt:lpstr>Magnetic Ink Character Recognition</vt:lpstr>
      <vt:lpstr>Barcode Recognition</vt:lpstr>
      <vt:lpstr>Plan for Implementation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Classification</vt:lpstr>
      <vt:lpstr>Classification</vt:lpstr>
      <vt:lpstr>Conclusion</vt:lpstr>
      <vt:lpstr>Future Scope</vt:lpstr>
      <vt:lpstr>Slide 23</vt:lpstr>
    </vt:vector>
  </TitlesOfParts>
  <Company>....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Neha Jain</dc:creator>
  <cp:lastModifiedBy>Amey</cp:lastModifiedBy>
  <cp:revision>169</cp:revision>
  <dcterms:created xsi:type="dcterms:W3CDTF">2010-10-28T18:14:47Z</dcterms:created>
  <dcterms:modified xsi:type="dcterms:W3CDTF">2011-05-11T05:51:13Z</dcterms:modified>
</cp:coreProperties>
</file>