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42"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22e4371a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22e4371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c0bbc3422_1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c0bbc3422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0bbc342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0bbc342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Duke University has an ion-trap quantum computer that runs on a hardware platform called ARTIQ which we will explain in detail in a few minutes. Our goals was to implement a translation layer between a high level language like Qiskit or Q# and the Duke Artiq Extensions (or DAX) language, a high level language that ARTIQ can be programmed in. We did this by developing a new provider for qiskit similar to how IBM cloud is an existing provider that quantum circuits can be run on. </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2af597718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2af597718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90500" lvl="0" indent="0" algn="l" rtl="0">
              <a:lnSpc>
                <a:spcPct val="115000"/>
              </a:lnSpc>
              <a:spcBef>
                <a:spcPts val="0"/>
              </a:spcBef>
              <a:spcAft>
                <a:spcPts val="0"/>
              </a:spcAft>
              <a:buNone/>
            </a:pPr>
            <a:r>
              <a:rPr lang="en" sz="1150">
                <a:solidFill>
                  <a:srgbClr val="1D1C1D"/>
                </a:solidFill>
                <a:highlight>
                  <a:srgbClr val="FFFFFF"/>
                </a:highlight>
              </a:rPr>
              <a:t>So, what exactly is DAX? DAX is a device dependant high level programming language. It was made specifically to be compiled into kernels that can be run on the ARTIQ FPGA.</a:t>
            </a:r>
            <a:endParaRPr sz="1150">
              <a:solidFill>
                <a:srgbClr val="1D1C1D"/>
              </a:solidFill>
              <a:highlight>
                <a:srgbClr val="FFFFFF"/>
              </a:highlight>
            </a:endParaRPr>
          </a:p>
          <a:p>
            <a:pPr marL="0" marR="190500" lvl="0" indent="0" algn="l" rtl="0">
              <a:lnSpc>
                <a:spcPct val="115000"/>
              </a:lnSpc>
              <a:spcBef>
                <a:spcPts val="0"/>
              </a:spcBef>
              <a:spcAft>
                <a:spcPts val="0"/>
              </a:spcAft>
              <a:buNone/>
            </a:pPr>
            <a:endParaRPr sz="1150">
              <a:solidFill>
                <a:srgbClr val="1D1C1D"/>
              </a:solidFill>
              <a:highlight>
                <a:srgbClr val="FFFFFF"/>
              </a:highlight>
            </a:endParaRPr>
          </a:p>
          <a:p>
            <a:pPr marL="0" marR="190500" lvl="0" indent="0" algn="l" rtl="0">
              <a:lnSpc>
                <a:spcPct val="115000"/>
              </a:lnSpc>
              <a:spcBef>
                <a:spcPts val="0"/>
              </a:spcBef>
              <a:spcAft>
                <a:spcPts val="0"/>
              </a:spcAft>
              <a:buNone/>
            </a:pPr>
            <a:r>
              <a:rPr lang="en" sz="1150">
                <a:solidFill>
                  <a:srgbClr val="1D1C1D"/>
                </a:solidFill>
                <a:highlight>
                  <a:srgbClr val="FFFFFF"/>
                </a:highlight>
              </a:rPr>
              <a:t>ARTIQ, or Advanced Real-Time Infrastructure for Quantum physics, is a control system for quantum experiments. That is what’s shown in this image on the left, a bunch of host processors and FPGA’s. Those FPGA’s will use the DAX code we generate and interface directly with emitters and sensors on the quantum computer. This is where the real time control of the QC happens when a quantum program is running.</a:t>
            </a:r>
            <a:endParaRPr sz="1150">
              <a:solidFill>
                <a:srgbClr val="1D1C1D"/>
              </a:solidFill>
              <a:highlight>
                <a:srgbClr val="FFFFFF"/>
              </a:highlight>
            </a:endParaRPr>
          </a:p>
          <a:p>
            <a:pPr marL="0" marR="190500" lvl="0" indent="0" algn="l" rtl="0">
              <a:lnSpc>
                <a:spcPct val="115000"/>
              </a:lnSpc>
              <a:spcBef>
                <a:spcPts val="0"/>
              </a:spcBef>
              <a:spcAft>
                <a:spcPts val="0"/>
              </a:spcAft>
              <a:buNone/>
            </a:pPr>
            <a:endParaRPr sz="1150">
              <a:solidFill>
                <a:srgbClr val="1D1C1D"/>
              </a:solidFill>
              <a:highlight>
                <a:srgbClr val="FFFFFF"/>
              </a:highlight>
            </a:endParaRPr>
          </a:p>
          <a:p>
            <a:pPr marL="0" marR="190500" lvl="0" indent="0" algn="l" rtl="0">
              <a:lnSpc>
                <a:spcPct val="115000"/>
              </a:lnSpc>
              <a:spcBef>
                <a:spcPts val="0"/>
              </a:spcBef>
              <a:spcAft>
                <a:spcPts val="0"/>
              </a:spcAft>
              <a:buClr>
                <a:schemeClr val="dk1"/>
              </a:buClr>
              <a:buSzPts val="1100"/>
              <a:buFont typeface="Arial"/>
              <a:buNone/>
            </a:pPr>
            <a:endParaRPr sz="1150">
              <a:solidFill>
                <a:srgbClr val="1D1C1D"/>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2af59771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2af5977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best talk about what we’ve achieved, I’ll first talk about how Qiskit’s Provider-backend infrastructure works. //</a:t>
            </a:r>
            <a:r>
              <a:rPr lang="en" strike="sngStrike"/>
              <a:t> to complete our project.</a:t>
            </a:r>
            <a:endParaRPr strike="sngStrike"/>
          </a:p>
          <a:p>
            <a:pPr marL="0" lvl="0" indent="0" algn="l" rtl="0">
              <a:spcBef>
                <a:spcPts val="0"/>
              </a:spcBef>
              <a:spcAft>
                <a:spcPts val="0"/>
              </a:spcAft>
              <a:buNone/>
            </a:pPr>
            <a:endParaRPr/>
          </a:p>
          <a:p>
            <a:pPr marL="0" lvl="0" indent="0" algn="l" rtl="0">
              <a:spcBef>
                <a:spcPts val="0"/>
              </a:spcBef>
              <a:spcAft>
                <a:spcPts val="0"/>
              </a:spcAft>
              <a:buNone/>
            </a:pPr>
            <a:r>
              <a:rPr lang="en"/>
              <a:t>A provider is the host to some number of unique backends. Throughout this class we’ve been using two different IBM providers. ‘Aer’ holds the simulation backends such as “qasm_simulator” or “statevector_simulator”. When we want to run code on the real machine(s) we used the </a:t>
            </a:r>
            <a:r>
              <a:rPr lang="en">
                <a:solidFill>
                  <a:schemeClr val="dk1"/>
                </a:solidFill>
              </a:rPr>
              <a:t>provider  </a:t>
            </a:r>
            <a:r>
              <a:rPr lang="en"/>
              <a:t>IBMQ with a backed that is named for a specific IBM machine.</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Before we started developing our own code we utilized some of the work of the group Alpine Quantum Technologies, or AQT. They are Austrian company creating their own Ion Trap Quantum Computer. We were able to use a bit of their program infrastructure to aid in the development of our own provider and backend.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use of our code is shown in this diagram</a:t>
            </a:r>
            <a:r>
              <a:rPr lang="en"/>
              <a:t>. You can run a normal qiskit program with only a few changes needing to be made. </a:t>
            </a:r>
            <a:endParaRPr/>
          </a:p>
          <a:p>
            <a:pPr marL="0" lvl="0" indent="0" algn="l" rtl="0">
              <a:spcBef>
                <a:spcPts val="0"/>
              </a:spcBef>
              <a:spcAft>
                <a:spcPts val="0"/>
              </a:spcAft>
              <a:buNone/>
            </a:pPr>
            <a:r>
              <a:rPr lang="en"/>
              <a:t>The big difference is how we utilize the return value from the execute() function. That function runs the qiskit function assemble, which turns our quantum circuit into a quantum object. Then it triggers the run function that is defined in our backend, which is where spent most of our development time. To use the resulting object we defined the method print_dax() which displays the transpiled quantum program.</a:t>
            </a:r>
            <a:endParaRPr/>
          </a:p>
          <a:p>
            <a:pPr marL="0" lvl="0" indent="0" algn="l" rtl="0">
              <a:spcBef>
                <a:spcPts val="0"/>
              </a:spcBef>
              <a:spcAft>
                <a:spcPts val="0"/>
              </a:spcAft>
              <a:buNone/>
            </a:pPr>
            <a:endParaRPr strike="sng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2af5977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2af5977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one example of a normal qiskit program and the transpiled code that it generated.</a:t>
            </a:r>
            <a:endParaRPr/>
          </a:p>
          <a:p>
            <a:pPr marL="0" lvl="0" indent="0" algn="l" rtl="0">
              <a:spcBef>
                <a:spcPts val="0"/>
              </a:spcBef>
              <a:spcAft>
                <a:spcPts val="0"/>
              </a:spcAft>
              <a:buNone/>
            </a:pPr>
            <a:endParaRPr/>
          </a:p>
          <a:p>
            <a:pPr marL="0" lvl="0" indent="0" algn="l" rtl="0">
              <a:spcBef>
                <a:spcPts val="0"/>
              </a:spcBef>
              <a:spcAft>
                <a:spcPts val="0"/>
              </a:spcAft>
              <a:buNone/>
            </a:pPr>
            <a:r>
              <a:rPr lang="en"/>
              <a:t>Everything on the right before the _qiskit_kernel() definition is constant code that is always generated. </a:t>
            </a:r>
            <a:endParaRPr/>
          </a:p>
          <a:p>
            <a:pPr marL="0" lvl="0" indent="0" algn="l" rtl="0">
              <a:spcBef>
                <a:spcPts val="0"/>
              </a:spcBef>
              <a:spcAft>
                <a:spcPts val="0"/>
              </a:spcAft>
              <a:buNone/>
            </a:pPr>
            <a:r>
              <a:rPr lang="en"/>
              <a:t>Though, a slight caveat to that statement is the self dot num iterations, which controls how many times we run the qiskit kernel. We set that value by giving the execute function the argument for quantity of shots.</a:t>
            </a:r>
            <a:endParaRPr/>
          </a:p>
          <a:p>
            <a:pPr marL="0" lvl="0" indent="0" algn="l" rtl="0">
              <a:spcBef>
                <a:spcPts val="0"/>
              </a:spcBef>
              <a:spcAft>
                <a:spcPts val="0"/>
              </a:spcAft>
              <a:buNone/>
            </a:pPr>
            <a:endParaRPr/>
          </a:p>
          <a:p>
            <a:pPr marL="0" lvl="0" indent="0" algn="l" rtl="0">
              <a:spcBef>
                <a:spcPts val="0"/>
              </a:spcBef>
              <a:spcAft>
                <a:spcPts val="0"/>
              </a:spcAft>
              <a:buNone/>
            </a:pPr>
            <a:r>
              <a:rPr lang="en"/>
              <a:t>As I previously explained, the execute function is what runs the code that we developed. At this point dax_result is of type daxJob, which is a class we defined that inherited from qiskit’s baseJob.</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the print_dax() method that we call on the dax_result object on the left is what prints the code on the right.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a2af59771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a2af59771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DAX is a very explicit language and does not benefit from the parallelism and optimization that is automatically implemented in qiskit and IBM-Q. In order to provide this optimization and functionality we created a scheduler for qiskit circruits to be explicitly implemented in DAX. This is done by both managing the resources that a particular gate operation consumes and also by managing the dependency and order of operations on qubits to ensure the same qubit isn’t operated on at the same time or out of order. </a:t>
            </a:r>
            <a:endParaRPr/>
          </a:p>
          <a:p>
            <a:pPr marL="0" lvl="0" indent="0" algn="l" rtl="0">
              <a:spcBef>
                <a:spcPts val="0"/>
              </a:spcBef>
              <a:spcAft>
                <a:spcPts val="0"/>
              </a:spcAft>
              <a:buNone/>
            </a:pPr>
            <a:endParaRPr/>
          </a:p>
          <a:p>
            <a:pPr marL="0" lvl="0" indent="0" algn="l" rtl="0">
              <a:spcBef>
                <a:spcPts val="0"/>
              </a:spcBef>
              <a:spcAft>
                <a:spcPts val="0"/>
              </a:spcAft>
              <a:buNone/>
            </a:pPr>
            <a:r>
              <a:rPr lang="en"/>
              <a:t>We define the used resources and time that a particular gate operation uses through a resources configuration file. Each gate is assigned a number of resources that it takes and also the time that it takes them. This is an abstract interface that can be refined into something more precise in the future. </a:t>
            </a:r>
            <a:endParaRPr/>
          </a:p>
          <a:p>
            <a:pPr marL="0" lvl="0" indent="0" algn="l" rtl="0">
              <a:spcBef>
                <a:spcPts val="0"/>
              </a:spcBef>
              <a:spcAft>
                <a:spcPts val="0"/>
              </a:spcAft>
              <a:buNone/>
            </a:pPr>
            <a:endParaRPr/>
          </a:p>
          <a:p>
            <a:pPr marL="0" lvl="0" indent="0" algn="l" rtl="0">
              <a:spcBef>
                <a:spcPts val="0"/>
              </a:spcBef>
              <a:spcAft>
                <a:spcPts val="0"/>
              </a:spcAft>
              <a:buNone/>
            </a:pPr>
            <a:r>
              <a:rPr lang="en"/>
              <a:t>As you can see here the hadamard and the cnot gate on qubits 0 and 1 are forced to be in order while the hadamard on qubit 2 can be done in parallel as it does not impact the other two.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2af59771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2af59771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weakness in qiskit is its poor support for classical constructs. This is especially impactful in our use case as it is much more efficient for the FPGA to execute any necessary classical operations rather than calling back to the host computer. This means that classical constructs should be embedded in the DAX code that we emit. </a:t>
            </a:r>
            <a:endParaRPr/>
          </a:p>
          <a:p>
            <a:pPr marL="0" lvl="0" indent="0" algn="l" rtl="0">
              <a:spcBef>
                <a:spcPts val="0"/>
              </a:spcBef>
              <a:spcAft>
                <a:spcPts val="0"/>
              </a:spcAft>
              <a:buNone/>
            </a:pPr>
            <a:endParaRPr/>
          </a:p>
          <a:p>
            <a:pPr marL="0" lvl="0" indent="0" algn="l" rtl="0">
              <a:spcBef>
                <a:spcPts val="0"/>
              </a:spcBef>
              <a:spcAft>
                <a:spcPts val="0"/>
              </a:spcAft>
              <a:buNone/>
            </a:pPr>
            <a:r>
              <a:rPr lang="en"/>
              <a:t>In order to support this we propose implementing the following extensions to qiskit. One being a DAX function decorator and the other being a kernel quantum gate operation. </a:t>
            </a:r>
            <a:endParaRPr/>
          </a:p>
          <a:p>
            <a:pPr marL="0" lvl="0" indent="0" algn="l" rtl="0">
              <a:spcBef>
                <a:spcPts val="0"/>
              </a:spcBef>
              <a:spcAft>
                <a:spcPts val="0"/>
              </a:spcAft>
              <a:buNone/>
            </a:pPr>
            <a:endParaRPr/>
          </a:p>
          <a:p>
            <a:pPr marL="0" lvl="0" indent="0" algn="l" rtl="0">
              <a:spcBef>
                <a:spcPts val="0"/>
              </a:spcBef>
              <a:spcAft>
                <a:spcPts val="0"/>
              </a:spcAft>
              <a:buNone/>
            </a:pPr>
            <a:r>
              <a:rPr lang="en"/>
              <a:t>We could then construct a small quantum circuit, such as the diffuser in grovers algorithm, and tell qiskit to compile it like earlier. However, we can take that compiled kernel and then embed it in a custom classical function with the dax decorator in order to integrate the classical operations (in this case repeating it n time as in grovers). Then we can simply apply this classical function to a quantum circuit just like a gate and re-execute the circuit to get a final, optimized and integrated DAX kernel. This allows the developer to use native python constructs to develop their classical kernel operations just as in DAX.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c0bbc377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c0bbc37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c0bbc37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c0bbc37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M1: DAX Transpiler</a:t>
            </a:r>
            <a:endParaRPr/>
          </a:p>
        </p:txBody>
      </p:sp>
      <p:sp>
        <p:nvSpPr>
          <p:cNvPr id="55" name="Google Shape;55;p13"/>
          <p:cNvSpPr txBox="1">
            <a:spLocks noGrp="1"/>
          </p:cNvSpPr>
          <p:nvPr>
            <p:ph type="subTitle" idx="1"/>
          </p:nvPr>
        </p:nvSpPr>
        <p:spPr>
          <a:xfrm>
            <a:off x="311700" y="2834125"/>
            <a:ext cx="8520600" cy="153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Alexander Allen</a:t>
            </a:r>
            <a:endParaRPr/>
          </a:p>
          <a:p>
            <a:pPr marL="0" lvl="0" indent="0" algn="ctr" rtl="0">
              <a:spcBef>
                <a:spcPts val="0"/>
              </a:spcBef>
              <a:spcAft>
                <a:spcPts val="0"/>
              </a:spcAft>
              <a:buClr>
                <a:schemeClr val="dk1"/>
              </a:buClr>
              <a:buSzPts val="1100"/>
              <a:buFont typeface="Arial"/>
              <a:buNone/>
            </a:pPr>
            <a:r>
              <a:rPr lang="en"/>
              <a:t>Keith Mellendorf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 </a:t>
            </a:r>
            <a:endParaRPr/>
          </a:p>
        </p:txBody>
      </p:sp>
      <p:sp>
        <p:nvSpPr>
          <p:cNvPr id="122" name="Google Shape;122;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QISKIT to DAX Translation Code</a:t>
            </a:r>
            <a:endParaRPr/>
          </a:p>
        </p:txBody>
      </p:sp>
      <p:pic>
        <p:nvPicPr>
          <p:cNvPr id="123" name="Google Shape;123;p22"/>
          <p:cNvPicPr preferRelativeResize="0"/>
          <p:nvPr/>
        </p:nvPicPr>
        <p:blipFill>
          <a:blip r:embed="rId3">
            <a:alphaModFix/>
          </a:blip>
          <a:stretch>
            <a:fillRect/>
          </a:stretch>
        </p:blipFill>
        <p:spPr>
          <a:xfrm>
            <a:off x="4621687" y="0"/>
            <a:ext cx="4522314"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cxnSp>
        <p:nvCxnSpPr>
          <p:cNvPr id="60" name="Google Shape;60;p14"/>
          <p:cNvCxnSpPr/>
          <p:nvPr/>
        </p:nvCxnSpPr>
        <p:spPr>
          <a:xfrm>
            <a:off x="7708536" y="3014251"/>
            <a:ext cx="10200" cy="1374000"/>
          </a:xfrm>
          <a:prstGeom prst="straightConnector1">
            <a:avLst/>
          </a:prstGeom>
          <a:noFill/>
          <a:ln w="28575" cap="flat" cmpd="sng">
            <a:solidFill>
              <a:srgbClr val="CC4125"/>
            </a:solidFill>
            <a:prstDash val="solid"/>
            <a:round/>
            <a:headEnd type="none" w="med" len="med"/>
            <a:tailEnd type="triangle" w="med" len="med"/>
          </a:ln>
        </p:spPr>
      </p:cxnSp>
      <p:cxnSp>
        <p:nvCxnSpPr>
          <p:cNvPr id="61" name="Google Shape;61;p14"/>
          <p:cNvCxnSpPr>
            <a:stCxn id="62" idx="2"/>
            <a:endCxn id="63" idx="0"/>
          </p:cNvCxnSpPr>
          <p:nvPr/>
        </p:nvCxnSpPr>
        <p:spPr>
          <a:xfrm>
            <a:off x="7674161" y="1197776"/>
            <a:ext cx="10200" cy="1374000"/>
          </a:xfrm>
          <a:prstGeom prst="straightConnector1">
            <a:avLst/>
          </a:prstGeom>
          <a:noFill/>
          <a:ln w="28575" cap="flat" cmpd="sng">
            <a:solidFill>
              <a:srgbClr val="CC4125"/>
            </a:solidFill>
            <a:prstDash val="solid"/>
            <a:round/>
            <a:headEnd type="none" w="med" len="med"/>
            <a:tailEnd type="triangle" w="med" len="med"/>
          </a:ln>
        </p:spPr>
      </p:cxnSp>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65" name="Google Shape;65;p14"/>
          <p:cNvSpPr txBox="1">
            <a:spLocks noGrp="1"/>
          </p:cNvSpPr>
          <p:nvPr>
            <p:ph type="body" idx="1"/>
          </p:nvPr>
        </p:nvSpPr>
        <p:spPr>
          <a:xfrm>
            <a:off x="312525" y="1152475"/>
            <a:ext cx="5370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Our goal was to interface a high-level quantum computing language (Qiskit / Q# / etc.) with Duke University’s ion-trap quantum system “ARTIQ” </a:t>
            </a:r>
            <a:endParaRPr b="1"/>
          </a:p>
          <a:p>
            <a:pPr marL="0" lvl="0" indent="0" algn="l" rtl="0">
              <a:lnSpc>
                <a:spcPct val="100000"/>
              </a:lnSpc>
              <a:spcBef>
                <a:spcPts val="1600"/>
              </a:spcBef>
              <a:spcAft>
                <a:spcPts val="0"/>
              </a:spcAft>
              <a:buNone/>
            </a:pPr>
            <a:endParaRPr b="1"/>
          </a:p>
          <a:p>
            <a:pPr marL="0" lvl="0" indent="0" algn="l" rtl="0">
              <a:spcBef>
                <a:spcPts val="1600"/>
              </a:spcBef>
              <a:spcAft>
                <a:spcPts val="0"/>
              </a:spcAft>
              <a:buNone/>
            </a:pPr>
            <a:r>
              <a:rPr lang="en" b="1"/>
              <a:t>We decided to build a Qiskit provider to compile Qiskit quantum circuits to DAX code which Duke can compile onto their ARTIQ device. </a:t>
            </a:r>
            <a:endParaRPr b="1"/>
          </a:p>
          <a:p>
            <a:pPr marL="0" lvl="0" indent="0" algn="l" rtl="0">
              <a:spcBef>
                <a:spcPts val="1600"/>
              </a:spcBef>
              <a:spcAft>
                <a:spcPts val="1600"/>
              </a:spcAft>
              <a:buNone/>
            </a:pPr>
            <a:endParaRPr/>
          </a:p>
        </p:txBody>
      </p:sp>
      <p:sp>
        <p:nvSpPr>
          <p:cNvPr id="63" name="Google Shape;63;p14"/>
          <p:cNvSpPr/>
          <p:nvPr/>
        </p:nvSpPr>
        <p:spPr>
          <a:xfrm>
            <a:off x="6915165" y="2571751"/>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DAX</a:t>
            </a:r>
            <a:endParaRPr>
              <a:solidFill>
                <a:srgbClr val="FFFFFF"/>
              </a:solidFill>
            </a:endParaRPr>
          </a:p>
        </p:txBody>
      </p:sp>
      <p:sp>
        <p:nvSpPr>
          <p:cNvPr id="62" name="Google Shape;62;p14"/>
          <p:cNvSpPr/>
          <p:nvPr/>
        </p:nvSpPr>
        <p:spPr>
          <a:xfrm>
            <a:off x="6905111" y="75527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QISKIT</a:t>
            </a:r>
            <a:endParaRPr>
              <a:solidFill>
                <a:srgbClr val="FFFFFF"/>
              </a:solidFill>
            </a:endParaRPr>
          </a:p>
        </p:txBody>
      </p:sp>
      <p:sp>
        <p:nvSpPr>
          <p:cNvPr id="66" name="Google Shape;66;p14"/>
          <p:cNvSpPr/>
          <p:nvPr/>
        </p:nvSpPr>
        <p:spPr>
          <a:xfrm>
            <a:off x="6915165" y="4388226"/>
            <a:ext cx="1538100" cy="442500"/>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latin typeface="Roboto"/>
                <a:ea typeface="Roboto"/>
                <a:cs typeface="Roboto"/>
                <a:sym typeface="Roboto"/>
              </a:rPr>
              <a:t>ARTIQ</a:t>
            </a:r>
            <a:endParaRPr>
              <a:solidFill>
                <a:srgbClr val="FFFFFF"/>
              </a:solidFill>
            </a:endParaRPr>
          </a:p>
        </p:txBody>
      </p:sp>
      <p:sp>
        <p:nvSpPr>
          <p:cNvPr id="67" name="Google Shape;67;p14"/>
          <p:cNvSpPr/>
          <p:nvPr/>
        </p:nvSpPr>
        <p:spPr>
          <a:xfrm>
            <a:off x="6964075" y="3447738"/>
            <a:ext cx="1499100" cy="507000"/>
          </a:xfrm>
          <a:prstGeom prst="roundRect">
            <a:avLst>
              <a:gd name="adj" fmla="val 16667"/>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ARTIQ Compiler</a:t>
            </a:r>
            <a:endParaRPr>
              <a:solidFill>
                <a:srgbClr val="FFFFFF"/>
              </a:solidFill>
            </a:endParaRPr>
          </a:p>
        </p:txBody>
      </p:sp>
      <p:sp>
        <p:nvSpPr>
          <p:cNvPr id="68" name="Google Shape;68;p14"/>
          <p:cNvSpPr/>
          <p:nvPr/>
        </p:nvSpPr>
        <p:spPr>
          <a:xfrm>
            <a:off x="6934675" y="1541225"/>
            <a:ext cx="1499100" cy="507000"/>
          </a:xfrm>
          <a:prstGeom prst="roundRect">
            <a:avLst>
              <a:gd name="adj" fmla="val 16667"/>
            </a:avLst>
          </a:prstGeom>
          <a:solidFill>
            <a:srgbClr val="CC4125"/>
          </a:solid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Qiskit Provider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Duke’s Ion Trap Architecture</a:t>
            </a:r>
            <a:endParaRPr/>
          </a:p>
        </p:txBody>
      </p:sp>
      <p:pic>
        <p:nvPicPr>
          <p:cNvPr id="74" name="Google Shape;74;p15"/>
          <p:cNvPicPr preferRelativeResize="0"/>
          <p:nvPr/>
        </p:nvPicPr>
        <p:blipFill>
          <a:blip r:embed="rId3">
            <a:alphaModFix/>
          </a:blip>
          <a:stretch>
            <a:fillRect/>
          </a:stretch>
        </p:blipFill>
        <p:spPr>
          <a:xfrm>
            <a:off x="4572000" y="1365550"/>
            <a:ext cx="4635675" cy="3300675"/>
          </a:xfrm>
          <a:prstGeom prst="rect">
            <a:avLst/>
          </a:prstGeom>
          <a:noFill/>
          <a:ln>
            <a:noFill/>
          </a:ln>
        </p:spPr>
      </p:pic>
      <p:pic>
        <p:nvPicPr>
          <p:cNvPr id="75" name="Google Shape;75;p15"/>
          <p:cNvPicPr preferRelativeResize="0"/>
          <p:nvPr/>
        </p:nvPicPr>
        <p:blipFill rotWithShape="1">
          <a:blip r:embed="rId4">
            <a:alphaModFix/>
          </a:blip>
          <a:srcRect l="6625" t="8988" r="16243" b="23430"/>
          <a:stretch/>
        </p:blipFill>
        <p:spPr>
          <a:xfrm>
            <a:off x="544300" y="1676500"/>
            <a:ext cx="4096976" cy="2678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Qiskit Architecture</a:t>
            </a:r>
            <a:endParaRPr/>
          </a:p>
        </p:txBody>
      </p:sp>
      <p:pic>
        <p:nvPicPr>
          <p:cNvPr id="81" name="Google Shape;81;p16"/>
          <p:cNvPicPr preferRelativeResize="0"/>
          <p:nvPr/>
        </p:nvPicPr>
        <p:blipFill>
          <a:blip r:embed="rId3">
            <a:alphaModFix/>
          </a:blip>
          <a:stretch>
            <a:fillRect/>
          </a:stretch>
        </p:blipFill>
        <p:spPr>
          <a:xfrm>
            <a:off x="1802525" y="1017725"/>
            <a:ext cx="6500913"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Example</a:t>
            </a:r>
            <a:endParaRPr/>
          </a:p>
        </p:txBody>
      </p:sp>
      <p:sp>
        <p:nvSpPr>
          <p:cNvPr id="5" name="Text Placeholder 4"/>
          <p:cNvSpPr>
            <a:spLocks noGrp="1"/>
          </p:cNvSpPr>
          <p:nvPr>
            <p:ph type="body" idx="1"/>
          </p:nvPr>
        </p:nvSpPr>
        <p:spPr/>
        <p:txBody>
          <a:bodyPr/>
          <a:lstStyle/>
          <a:p>
            <a:endParaRPr lang="en-US"/>
          </a:p>
        </p:txBody>
      </p:sp>
      <p:sp>
        <p:nvSpPr>
          <p:cNvPr id="6" name="Text Placeholder 5"/>
          <p:cNvSpPr>
            <a:spLocks noGrp="1"/>
          </p:cNvSpPr>
          <p:nvPr>
            <p:ph type="body" idx="2"/>
          </p:nvPr>
        </p:nvSpPr>
        <p:spPr/>
        <p:txBody>
          <a:bodyPr/>
          <a:lstStyle/>
          <a:p>
            <a:endParaRPr lang="en-US"/>
          </a:p>
        </p:txBody>
      </p:sp>
      <p:pic>
        <p:nvPicPr>
          <p:cNvPr id="87" name="Google Shape;87;p17"/>
          <p:cNvPicPr preferRelativeResize="0"/>
          <p:nvPr/>
        </p:nvPicPr>
        <p:blipFill>
          <a:blip r:embed="rId3">
            <a:alphaModFix/>
          </a:blip>
          <a:stretch>
            <a:fillRect/>
          </a:stretch>
        </p:blipFill>
        <p:spPr>
          <a:xfrm>
            <a:off x="692400" y="1152464"/>
            <a:ext cx="7243801" cy="3591910"/>
          </a:xfrm>
          <a:prstGeom prst="rect">
            <a:avLst/>
          </a:prstGeom>
          <a:noFill/>
          <a:ln>
            <a:noFill/>
          </a:ln>
        </p:spPr>
      </p:pic>
      <p:pic>
        <p:nvPicPr>
          <p:cNvPr id="88" name="Google Shape;88;p17"/>
          <p:cNvPicPr preferRelativeResize="0"/>
          <p:nvPr/>
        </p:nvPicPr>
        <p:blipFill>
          <a:blip r:embed="rId4">
            <a:alphaModFix/>
          </a:blip>
          <a:stretch>
            <a:fillRect/>
          </a:stretch>
        </p:blipFill>
        <p:spPr>
          <a:xfrm>
            <a:off x="421200" y="1031913"/>
            <a:ext cx="8301601" cy="3833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27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Scheduling</a:t>
            </a:r>
            <a:endParaRPr/>
          </a:p>
        </p:txBody>
      </p:sp>
      <p:sp>
        <p:nvSpPr>
          <p:cNvPr id="94" name="Google Shape;94;p18"/>
          <p:cNvSpPr txBox="1">
            <a:spLocks noGrp="1"/>
          </p:cNvSpPr>
          <p:nvPr>
            <p:ph type="body" idx="1"/>
          </p:nvPr>
        </p:nvSpPr>
        <p:spPr>
          <a:xfrm>
            <a:off x="311700" y="1000075"/>
            <a:ext cx="4449600" cy="37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ARTIQ requires </a:t>
            </a:r>
            <a:r>
              <a:rPr lang="en" b="1"/>
              <a:t>explicit scheduling</a:t>
            </a:r>
            <a:r>
              <a:rPr lang="en"/>
              <a:t> of individual qubit operations. </a:t>
            </a:r>
            <a:endParaRPr/>
          </a:p>
          <a:p>
            <a:pPr marL="0" lvl="0" indent="0" algn="l" rtl="0">
              <a:spcBef>
                <a:spcPts val="1600"/>
              </a:spcBef>
              <a:spcAft>
                <a:spcPts val="0"/>
              </a:spcAft>
              <a:buNone/>
            </a:pPr>
            <a:r>
              <a:rPr lang="en"/>
              <a:t>DAX supports this through the constructs:</a:t>
            </a:r>
            <a:endParaRPr/>
          </a:p>
          <a:p>
            <a:pPr marL="0" lvl="0" indent="0" algn="l" rtl="0">
              <a:spcBef>
                <a:spcPts val="1600"/>
              </a:spcBef>
              <a:spcAft>
                <a:spcPts val="0"/>
              </a:spcAft>
              <a:buNone/>
            </a:pPr>
            <a:r>
              <a:rPr lang="en">
                <a:solidFill>
                  <a:srgbClr val="A61C00"/>
                </a:solidFill>
                <a:latin typeface="Roboto Mono"/>
                <a:ea typeface="Roboto Mono"/>
                <a:cs typeface="Roboto Mono"/>
                <a:sym typeface="Roboto Mono"/>
              </a:rPr>
              <a:t>with serial </a:t>
            </a:r>
            <a:endParaRPr>
              <a:solidFill>
                <a:srgbClr val="A61C00"/>
              </a:solidFill>
              <a:latin typeface="Roboto Mono"/>
              <a:ea typeface="Roboto Mono"/>
              <a:cs typeface="Roboto Mono"/>
              <a:sym typeface="Roboto Mono"/>
            </a:endParaRPr>
          </a:p>
          <a:p>
            <a:pPr marL="0" lvl="0" indent="0" algn="l" rtl="0">
              <a:spcBef>
                <a:spcPts val="1600"/>
              </a:spcBef>
              <a:spcAft>
                <a:spcPts val="0"/>
              </a:spcAft>
              <a:buNone/>
            </a:pPr>
            <a:r>
              <a:rPr lang="en">
                <a:solidFill>
                  <a:srgbClr val="A61C00"/>
                </a:solidFill>
                <a:latin typeface="Roboto Mono"/>
                <a:ea typeface="Roboto Mono"/>
                <a:cs typeface="Roboto Mono"/>
                <a:sym typeface="Roboto Mono"/>
              </a:rPr>
              <a:t>with parallel</a:t>
            </a:r>
            <a:endParaRPr>
              <a:solidFill>
                <a:srgbClr val="A61C00"/>
              </a:solidFill>
              <a:latin typeface="Roboto Mono"/>
              <a:ea typeface="Roboto Mono"/>
              <a:cs typeface="Roboto Mono"/>
              <a:sym typeface="Roboto Mono"/>
            </a:endParaRPr>
          </a:p>
          <a:p>
            <a:pPr marL="0" lvl="0" indent="0" algn="l" rtl="0">
              <a:spcBef>
                <a:spcPts val="1600"/>
              </a:spcBef>
              <a:spcAft>
                <a:spcPts val="1600"/>
              </a:spcAft>
              <a:buNone/>
            </a:pPr>
            <a:r>
              <a:rPr lang="en"/>
              <a:t>We built a configurable scheduler that considers the resource consumption of a given operation in Qiskit and explicitly schedules as necessary. </a:t>
            </a:r>
            <a:endParaRPr/>
          </a:p>
        </p:txBody>
      </p:sp>
      <p:sp>
        <p:nvSpPr>
          <p:cNvPr id="95" name="Google Shape;95;p18"/>
          <p:cNvSpPr/>
          <p:nvPr/>
        </p:nvSpPr>
        <p:spPr>
          <a:xfrm>
            <a:off x="5510900" y="3213725"/>
            <a:ext cx="3005400" cy="140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Mono"/>
                <a:ea typeface="Roboto Mono"/>
                <a:cs typeface="Roboto Mono"/>
                <a:sym typeface="Roboto Mono"/>
              </a:rPr>
              <a:t>with parallel:</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    with serial:</a:t>
            </a:r>
            <a:endParaRPr>
              <a:latin typeface="Roboto Mono"/>
              <a:ea typeface="Roboto Mono"/>
              <a:cs typeface="Roboto Mono"/>
              <a:sym typeface="Roboto Mono"/>
            </a:endParaRPr>
          </a:p>
          <a:p>
            <a:pPr marL="0" lvl="0" indent="0" algn="l" rtl="0">
              <a:spcBef>
                <a:spcPts val="0"/>
              </a:spcBef>
              <a:spcAft>
                <a:spcPts val="0"/>
              </a:spcAft>
              <a:buNone/>
            </a:pPr>
            <a:r>
              <a:rPr lang="en">
                <a:latin typeface="Roboto Mono"/>
                <a:ea typeface="Roboto Mono"/>
                <a:cs typeface="Roboto Mono"/>
                <a:sym typeface="Roboto Mono"/>
              </a:rPr>
              <a:t>        self.h(0)</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latin typeface="Roboto Mono"/>
                <a:ea typeface="Roboto Mono"/>
                <a:cs typeface="Roboto Mono"/>
                <a:sym typeface="Roboto Mono"/>
              </a:rPr>
              <a:t>        self.cnot(0, 1)</a:t>
            </a:r>
            <a:endParaRPr>
              <a:latin typeface="Roboto Mono"/>
              <a:ea typeface="Roboto Mono"/>
              <a:cs typeface="Roboto Mono"/>
              <a:sym typeface="Roboto Mono"/>
            </a:endParaRPr>
          </a:p>
          <a:p>
            <a:pPr marL="0" lvl="0" indent="0" algn="l" rtl="0">
              <a:spcBef>
                <a:spcPts val="0"/>
              </a:spcBef>
              <a:spcAft>
                <a:spcPts val="0"/>
              </a:spcAft>
              <a:buNone/>
            </a:pPr>
            <a:r>
              <a:rPr lang="en">
                <a:latin typeface="Roboto Mono"/>
                <a:ea typeface="Roboto Mono"/>
                <a:cs typeface="Roboto Mono"/>
                <a:sym typeface="Roboto Mono"/>
              </a:rPr>
              <a:t>    self.h(2)</a:t>
            </a:r>
            <a:endParaRPr/>
          </a:p>
        </p:txBody>
      </p:sp>
      <p:sp>
        <p:nvSpPr>
          <p:cNvPr id="96" name="Google Shape;96;p18"/>
          <p:cNvSpPr/>
          <p:nvPr/>
        </p:nvSpPr>
        <p:spPr>
          <a:xfrm>
            <a:off x="5510900" y="630275"/>
            <a:ext cx="3005400" cy="1403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qc = QuantumCircuit(3, 3)</a:t>
            </a:r>
            <a:endParaRPr/>
          </a:p>
          <a:p>
            <a:pPr marL="0" lvl="0" indent="0" algn="l" rtl="0">
              <a:spcBef>
                <a:spcPts val="0"/>
              </a:spcBef>
              <a:spcAft>
                <a:spcPts val="0"/>
              </a:spcAft>
              <a:buNone/>
            </a:pPr>
            <a:r>
              <a:rPr lang="en"/>
              <a:t>qc.h(0)</a:t>
            </a:r>
            <a:endParaRPr/>
          </a:p>
          <a:p>
            <a:pPr marL="0" lvl="0" indent="0" algn="l" rtl="0">
              <a:spcBef>
                <a:spcPts val="0"/>
              </a:spcBef>
              <a:spcAft>
                <a:spcPts val="0"/>
              </a:spcAft>
              <a:buNone/>
            </a:pPr>
            <a:r>
              <a:rPr lang="en"/>
              <a:t>qc.cx(0, 1)</a:t>
            </a:r>
            <a:endParaRPr/>
          </a:p>
          <a:p>
            <a:pPr marL="0" lvl="0" indent="0" algn="l" rtl="0">
              <a:spcBef>
                <a:spcPts val="0"/>
              </a:spcBef>
              <a:spcAft>
                <a:spcPts val="0"/>
              </a:spcAft>
              <a:buNone/>
            </a:pPr>
            <a:r>
              <a:rPr lang="en"/>
              <a:t>qc.h(2)</a:t>
            </a:r>
            <a:endParaRPr/>
          </a:p>
        </p:txBody>
      </p:sp>
      <p:cxnSp>
        <p:nvCxnSpPr>
          <p:cNvPr id="97" name="Google Shape;97;p18"/>
          <p:cNvCxnSpPr>
            <a:stCxn id="96" idx="2"/>
            <a:endCxn id="95" idx="0"/>
          </p:cNvCxnSpPr>
          <p:nvPr/>
        </p:nvCxnSpPr>
        <p:spPr>
          <a:xfrm>
            <a:off x="7013600" y="2033675"/>
            <a:ext cx="0" cy="1180200"/>
          </a:xfrm>
          <a:prstGeom prst="straightConnector1">
            <a:avLst/>
          </a:prstGeom>
          <a:noFill/>
          <a:ln w="28575" cap="flat" cmpd="sng">
            <a:solidFill>
              <a:srgbClr val="CC4125"/>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03" name="Google Shape;103;p19"/>
          <p:cNvSpPr txBox="1">
            <a:spLocks noGrp="1"/>
          </p:cNvSpPr>
          <p:nvPr>
            <p:ph type="body" idx="1"/>
          </p:nvPr>
        </p:nvSpPr>
        <p:spPr>
          <a:xfrm>
            <a:off x="311700" y="1000075"/>
            <a:ext cx="5191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component we are missing are </a:t>
            </a:r>
            <a:r>
              <a:rPr lang="en" b="1"/>
              <a:t>classical constructs</a:t>
            </a:r>
            <a:endParaRPr/>
          </a:p>
          <a:p>
            <a:pPr marL="0" lvl="0" indent="0" algn="l" rtl="0">
              <a:spcBef>
                <a:spcPts val="1600"/>
              </a:spcBef>
              <a:spcAft>
                <a:spcPts val="0"/>
              </a:spcAft>
              <a:buNone/>
            </a:pPr>
            <a:r>
              <a:rPr lang="en"/>
              <a:t>The ARTIQ system supports running classical code on the FPGA so it is efficient to </a:t>
            </a:r>
            <a:r>
              <a:rPr lang="en" b="1"/>
              <a:t>encode as much classical information into the quantum circuit</a:t>
            </a:r>
            <a:r>
              <a:rPr lang="en"/>
              <a:t> encoded in DAX as possible.</a:t>
            </a:r>
            <a:endParaRPr/>
          </a:p>
          <a:p>
            <a:pPr marL="0" lvl="0" indent="0" algn="l" rtl="0">
              <a:spcBef>
                <a:spcPts val="1600"/>
              </a:spcBef>
              <a:spcAft>
                <a:spcPts val="0"/>
              </a:spcAft>
              <a:buNone/>
            </a:pPr>
            <a:r>
              <a:rPr lang="en"/>
              <a:t>Qiskit does not have good support for classical instructions within circuits. </a:t>
            </a:r>
            <a:endParaRPr/>
          </a:p>
          <a:p>
            <a:pPr marL="0" lvl="0" indent="0" algn="l" rtl="0">
              <a:spcBef>
                <a:spcPts val="1600"/>
              </a:spcBef>
              <a:spcAft>
                <a:spcPts val="1600"/>
              </a:spcAft>
              <a:buNone/>
            </a:pPr>
            <a:r>
              <a:rPr lang="en"/>
              <a:t>We propose the following </a:t>
            </a:r>
            <a:r>
              <a:rPr lang="en" b="1"/>
              <a:t>extension</a:t>
            </a:r>
            <a:r>
              <a:rPr lang="en"/>
              <a:t> to Qiskit and our provider to resolve this... </a:t>
            </a:r>
            <a:endParaRPr/>
          </a:p>
        </p:txBody>
      </p:sp>
      <p:pic>
        <p:nvPicPr>
          <p:cNvPr id="104" name="Google Shape;104;p19"/>
          <p:cNvPicPr preferRelativeResize="0"/>
          <p:nvPr/>
        </p:nvPicPr>
        <p:blipFill>
          <a:blip r:embed="rId3">
            <a:alphaModFix/>
          </a:blip>
          <a:stretch>
            <a:fillRect/>
          </a:stretch>
        </p:blipFill>
        <p:spPr>
          <a:xfrm>
            <a:off x="5686787" y="0"/>
            <a:ext cx="345721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Any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Appendix </a:t>
            </a:r>
            <a:endParaRPr/>
          </a:p>
        </p:txBody>
      </p:sp>
      <p:sp>
        <p:nvSpPr>
          <p:cNvPr id="115" name="Google Shape;115;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Scheduler Configuration File</a:t>
            </a:r>
            <a:endParaRPr/>
          </a:p>
        </p:txBody>
      </p:sp>
      <p:pic>
        <p:nvPicPr>
          <p:cNvPr id="116" name="Google Shape;116;p21"/>
          <p:cNvPicPr preferRelativeResize="0"/>
          <p:nvPr/>
        </p:nvPicPr>
        <p:blipFill>
          <a:blip r:embed="rId3">
            <a:alphaModFix/>
          </a:blip>
          <a:stretch>
            <a:fillRect/>
          </a:stretch>
        </p:blipFill>
        <p:spPr>
          <a:xfrm>
            <a:off x="5106514" y="2"/>
            <a:ext cx="4037486"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1223</Words>
  <PresentationFormat>On-screen Show (16:9)</PresentationFormat>
  <Paragraphs>70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Roboto Mono</vt:lpstr>
      <vt:lpstr>Simple Light</vt:lpstr>
      <vt:lpstr>Project M1: DAX Transpiler</vt:lpstr>
      <vt:lpstr>Project Overview</vt:lpstr>
      <vt:lpstr>Duke’s Ion Trap Architecture</vt:lpstr>
      <vt:lpstr>Qiskit Architecture</vt:lpstr>
      <vt:lpstr>Translation Example</vt:lpstr>
      <vt:lpstr>Scheduling</vt:lpstr>
      <vt:lpstr>Future Work</vt:lpstr>
      <vt:lpstr>Any questions?</vt:lpstr>
      <vt:lpstr>Appendix </vt:lpstr>
      <vt:lpstr>Appendix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M1: DAX Transpiler</dc:title>
  <cp:lastModifiedBy>mueller</cp:lastModifiedBy>
  <cp:revision>1</cp:revision>
  <dcterms:modified xsi:type="dcterms:W3CDTF">2021-09-13T13:36:16Z</dcterms:modified>
</cp:coreProperties>
</file>