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4" r:id="rId4"/>
    <p:sldId id="258" r:id="rId5"/>
    <p:sldId id="257" r:id="rId6"/>
    <p:sldId id="268" r:id="rId7"/>
    <p:sldId id="260" r:id="rId8"/>
    <p:sldId id="263" r:id="rId9"/>
    <p:sldId id="262" r:id="rId10"/>
    <p:sldId id="269" r:id="rId11"/>
    <p:sldId id="271"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74F88-2A95-23DB-DB46-76B0959CA7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D990016-3E04-B2EF-5764-936289F641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40E87A9-D019-3251-668B-E6EE5102B1F4}"/>
              </a:ext>
            </a:extLst>
          </p:cNvPr>
          <p:cNvSpPr>
            <a:spLocks noGrp="1"/>
          </p:cNvSpPr>
          <p:nvPr>
            <p:ph type="dt" sz="half" idx="10"/>
          </p:nvPr>
        </p:nvSpPr>
        <p:spPr/>
        <p:txBody>
          <a:bodyPr/>
          <a:lstStyle/>
          <a:p>
            <a:fld id="{6F58F1B0-D5C3-402A-8CBF-843DA5F1A970}" type="datetimeFigureOut">
              <a:rPr lang="en-IN" smtClean="0"/>
              <a:t>10-01-2023</a:t>
            </a:fld>
            <a:endParaRPr lang="en-IN"/>
          </a:p>
        </p:txBody>
      </p:sp>
      <p:sp>
        <p:nvSpPr>
          <p:cNvPr id="5" name="Footer Placeholder 4">
            <a:extLst>
              <a:ext uri="{FF2B5EF4-FFF2-40B4-BE49-F238E27FC236}">
                <a16:creationId xmlns:a16="http://schemas.microsoft.com/office/drawing/2014/main" id="{E0D377CF-6F65-E20B-C399-4D452AD642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A2FD5E-3E9C-5DCF-3328-09760A2AD5ED}"/>
              </a:ext>
            </a:extLst>
          </p:cNvPr>
          <p:cNvSpPr>
            <a:spLocks noGrp="1"/>
          </p:cNvSpPr>
          <p:nvPr>
            <p:ph type="sldNum" sz="quarter" idx="12"/>
          </p:nvPr>
        </p:nvSpPr>
        <p:spPr/>
        <p:txBody>
          <a:bodyPr/>
          <a:lstStyle/>
          <a:p>
            <a:fld id="{429A692E-1FA4-4CFA-BA48-5234F352BACE}" type="slidenum">
              <a:rPr lang="en-IN" smtClean="0"/>
              <a:t>‹#›</a:t>
            </a:fld>
            <a:endParaRPr lang="en-IN"/>
          </a:p>
        </p:txBody>
      </p:sp>
    </p:spTree>
    <p:extLst>
      <p:ext uri="{BB962C8B-B14F-4D97-AF65-F5344CB8AC3E}">
        <p14:creationId xmlns:p14="http://schemas.microsoft.com/office/powerpoint/2010/main" val="245773901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A9278-005B-15C2-268C-A1A561C56CC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CEC592B-8DAE-09A5-039F-1A9A8D0835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121981-43D6-27DD-E2DA-02F3748AA335}"/>
              </a:ext>
            </a:extLst>
          </p:cNvPr>
          <p:cNvSpPr>
            <a:spLocks noGrp="1"/>
          </p:cNvSpPr>
          <p:nvPr>
            <p:ph type="dt" sz="half" idx="10"/>
          </p:nvPr>
        </p:nvSpPr>
        <p:spPr/>
        <p:txBody>
          <a:bodyPr/>
          <a:lstStyle/>
          <a:p>
            <a:fld id="{6F58F1B0-D5C3-402A-8CBF-843DA5F1A970}" type="datetimeFigureOut">
              <a:rPr lang="en-IN" smtClean="0"/>
              <a:t>10-01-2023</a:t>
            </a:fld>
            <a:endParaRPr lang="en-IN"/>
          </a:p>
        </p:txBody>
      </p:sp>
      <p:sp>
        <p:nvSpPr>
          <p:cNvPr id="5" name="Footer Placeholder 4">
            <a:extLst>
              <a:ext uri="{FF2B5EF4-FFF2-40B4-BE49-F238E27FC236}">
                <a16:creationId xmlns:a16="http://schemas.microsoft.com/office/drawing/2014/main" id="{31F4468E-1D16-BB0E-1E45-BA9727BE56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C416B4-A05E-2D0A-068C-32B134C225C3}"/>
              </a:ext>
            </a:extLst>
          </p:cNvPr>
          <p:cNvSpPr>
            <a:spLocks noGrp="1"/>
          </p:cNvSpPr>
          <p:nvPr>
            <p:ph type="sldNum" sz="quarter" idx="12"/>
          </p:nvPr>
        </p:nvSpPr>
        <p:spPr/>
        <p:txBody>
          <a:bodyPr/>
          <a:lstStyle/>
          <a:p>
            <a:fld id="{429A692E-1FA4-4CFA-BA48-5234F352BACE}" type="slidenum">
              <a:rPr lang="en-IN" smtClean="0"/>
              <a:t>‹#›</a:t>
            </a:fld>
            <a:endParaRPr lang="en-IN"/>
          </a:p>
        </p:txBody>
      </p:sp>
    </p:spTree>
    <p:extLst>
      <p:ext uri="{BB962C8B-B14F-4D97-AF65-F5344CB8AC3E}">
        <p14:creationId xmlns:p14="http://schemas.microsoft.com/office/powerpoint/2010/main" val="81166946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3BFDB2-3B61-E61F-53D5-37CDEC17D8B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09D328D-5448-A9AD-88C8-27725268FB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A54EDB-613B-EB4D-573C-06A1D74913A7}"/>
              </a:ext>
            </a:extLst>
          </p:cNvPr>
          <p:cNvSpPr>
            <a:spLocks noGrp="1"/>
          </p:cNvSpPr>
          <p:nvPr>
            <p:ph type="dt" sz="half" idx="10"/>
          </p:nvPr>
        </p:nvSpPr>
        <p:spPr/>
        <p:txBody>
          <a:bodyPr/>
          <a:lstStyle/>
          <a:p>
            <a:fld id="{6F58F1B0-D5C3-402A-8CBF-843DA5F1A970}" type="datetimeFigureOut">
              <a:rPr lang="en-IN" smtClean="0"/>
              <a:t>10-01-2023</a:t>
            </a:fld>
            <a:endParaRPr lang="en-IN"/>
          </a:p>
        </p:txBody>
      </p:sp>
      <p:sp>
        <p:nvSpPr>
          <p:cNvPr id="5" name="Footer Placeholder 4">
            <a:extLst>
              <a:ext uri="{FF2B5EF4-FFF2-40B4-BE49-F238E27FC236}">
                <a16:creationId xmlns:a16="http://schemas.microsoft.com/office/drawing/2014/main" id="{007B9837-47F1-8196-4476-6A76E24A14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BB856D-617A-887D-1B2B-3234D625673B}"/>
              </a:ext>
            </a:extLst>
          </p:cNvPr>
          <p:cNvSpPr>
            <a:spLocks noGrp="1"/>
          </p:cNvSpPr>
          <p:nvPr>
            <p:ph type="sldNum" sz="quarter" idx="12"/>
          </p:nvPr>
        </p:nvSpPr>
        <p:spPr/>
        <p:txBody>
          <a:bodyPr/>
          <a:lstStyle/>
          <a:p>
            <a:fld id="{429A692E-1FA4-4CFA-BA48-5234F352BACE}" type="slidenum">
              <a:rPr lang="en-IN" smtClean="0"/>
              <a:t>‹#›</a:t>
            </a:fld>
            <a:endParaRPr lang="en-IN"/>
          </a:p>
        </p:txBody>
      </p:sp>
    </p:spTree>
    <p:extLst>
      <p:ext uri="{BB962C8B-B14F-4D97-AF65-F5344CB8AC3E}">
        <p14:creationId xmlns:p14="http://schemas.microsoft.com/office/powerpoint/2010/main" val="55160491"/>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940E2-8E72-A469-A3E4-7F8E94EB2D3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C3DCFBA-ABD8-EE1E-DD44-ED8302FD82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C5E865-C20D-A1FD-CC8C-16D318D229D2}"/>
              </a:ext>
            </a:extLst>
          </p:cNvPr>
          <p:cNvSpPr>
            <a:spLocks noGrp="1"/>
          </p:cNvSpPr>
          <p:nvPr>
            <p:ph type="dt" sz="half" idx="10"/>
          </p:nvPr>
        </p:nvSpPr>
        <p:spPr/>
        <p:txBody>
          <a:bodyPr/>
          <a:lstStyle/>
          <a:p>
            <a:fld id="{6F58F1B0-D5C3-402A-8CBF-843DA5F1A970}" type="datetimeFigureOut">
              <a:rPr lang="en-IN" smtClean="0"/>
              <a:t>10-01-2023</a:t>
            </a:fld>
            <a:endParaRPr lang="en-IN"/>
          </a:p>
        </p:txBody>
      </p:sp>
      <p:sp>
        <p:nvSpPr>
          <p:cNvPr id="5" name="Footer Placeholder 4">
            <a:extLst>
              <a:ext uri="{FF2B5EF4-FFF2-40B4-BE49-F238E27FC236}">
                <a16:creationId xmlns:a16="http://schemas.microsoft.com/office/drawing/2014/main" id="{CA0FDCBA-C9EF-C345-A806-EE509F2027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1E8C52-8DE3-3837-32E7-5116DE8567F6}"/>
              </a:ext>
            </a:extLst>
          </p:cNvPr>
          <p:cNvSpPr>
            <a:spLocks noGrp="1"/>
          </p:cNvSpPr>
          <p:nvPr>
            <p:ph type="sldNum" sz="quarter" idx="12"/>
          </p:nvPr>
        </p:nvSpPr>
        <p:spPr/>
        <p:txBody>
          <a:bodyPr/>
          <a:lstStyle/>
          <a:p>
            <a:fld id="{429A692E-1FA4-4CFA-BA48-5234F352BACE}" type="slidenum">
              <a:rPr lang="en-IN" smtClean="0"/>
              <a:t>‹#›</a:t>
            </a:fld>
            <a:endParaRPr lang="en-IN"/>
          </a:p>
        </p:txBody>
      </p:sp>
    </p:spTree>
    <p:extLst>
      <p:ext uri="{BB962C8B-B14F-4D97-AF65-F5344CB8AC3E}">
        <p14:creationId xmlns:p14="http://schemas.microsoft.com/office/powerpoint/2010/main" val="54469328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75D7D-3F03-0015-3D74-0CE1A546A5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CCC0538-3292-2783-63AE-A1AA1B17F8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924975-C178-291C-401F-519918643592}"/>
              </a:ext>
            </a:extLst>
          </p:cNvPr>
          <p:cNvSpPr>
            <a:spLocks noGrp="1"/>
          </p:cNvSpPr>
          <p:nvPr>
            <p:ph type="dt" sz="half" idx="10"/>
          </p:nvPr>
        </p:nvSpPr>
        <p:spPr/>
        <p:txBody>
          <a:bodyPr/>
          <a:lstStyle/>
          <a:p>
            <a:fld id="{6F58F1B0-D5C3-402A-8CBF-843DA5F1A970}" type="datetimeFigureOut">
              <a:rPr lang="en-IN" smtClean="0"/>
              <a:t>10-01-2023</a:t>
            </a:fld>
            <a:endParaRPr lang="en-IN"/>
          </a:p>
        </p:txBody>
      </p:sp>
      <p:sp>
        <p:nvSpPr>
          <p:cNvPr id="5" name="Footer Placeholder 4">
            <a:extLst>
              <a:ext uri="{FF2B5EF4-FFF2-40B4-BE49-F238E27FC236}">
                <a16:creationId xmlns:a16="http://schemas.microsoft.com/office/drawing/2014/main" id="{C8AC2C67-3431-8B59-56A2-8C973592A2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69F454-8727-1D59-BFB7-9D9419B22727}"/>
              </a:ext>
            </a:extLst>
          </p:cNvPr>
          <p:cNvSpPr>
            <a:spLocks noGrp="1"/>
          </p:cNvSpPr>
          <p:nvPr>
            <p:ph type="sldNum" sz="quarter" idx="12"/>
          </p:nvPr>
        </p:nvSpPr>
        <p:spPr/>
        <p:txBody>
          <a:bodyPr/>
          <a:lstStyle/>
          <a:p>
            <a:fld id="{429A692E-1FA4-4CFA-BA48-5234F352BACE}" type="slidenum">
              <a:rPr lang="en-IN" smtClean="0"/>
              <a:t>‹#›</a:t>
            </a:fld>
            <a:endParaRPr lang="en-IN"/>
          </a:p>
        </p:txBody>
      </p:sp>
    </p:spTree>
    <p:extLst>
      <p:ext uri="{BB962C8B-B14F-4D97-AF65-F5344CB8AC3E}">
        <p14:creationId xmlns:p14="http://schemas.microsoft.com/office/powerpoint/2010/main" val="393035813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ED72E-7834-68FB-C84B-0F2833518D0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3B5662C-2A6E-D9F5-F00E-D615C064E0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450FDF3-F6DE-9AC9-0EAB-AC21E324A9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CC5C9E0-9FAE-763A-0FD8-2FB3F5B269B3}"/>
              </a:ext>
            </a:extLst>
          </p:cNvPr>
          <p:cNvSpPr>
            <a:spLocks noGrp="1"/>
          </p:cNvSpPr>
          <p:nvPr>
            <p:ph type="dt" sz="half" idx="10"/>
          </p:nvPr>
        </p:nvSpPr>
        <p:spPr/>
        <p:txBody>
          <a:bodyPr/>
          <a:lstStyle/>
          <a:p>
            <a:fld id="{6F58F1B0-D5C3-402A-8CBF-843DA5F1A970}" type="datetimeFigureOut">
              <a:rPr lang="en-IN" smtClean="0"/>
              <a:t>10-01-2023</a:t>
            </a:fld>
            <a:endParaRPr lang="en-IN"/>
          </a:p>
        </p:txBody>
      </p:sp>
      <p:sp>
        <p:nvSpPr>
          <p:cNvPr id="6" name="Footer Placeholder 5">
            <a:extLst>
              <a:ext uri="{FF2B5EF4-FFF2-40B4-BE49-F238E27FC236}">
                <a16:creationId xmlns:a16="http://schemas.microsoft.com/office/drawing/2014/main" id="{697624B4-E1A9-D3C3-416A-84DDBBDBD0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AA493E-7D0B-E528-47C1-C8B6CD3B92AC}"/>
              </a:ext>
            </a:extLst>
          </p:cNvPr>
          <p:cNvSpPr>
            <a:spLocks noGrp="1"/>
          </p:cNvSpPr>
          <p:nvPr>
            <p:ph type="sldNum" sz="quarter" idx="12"/>
          </p:nvPr>
        </p:nvSpPr>
        <p:spPr/>
        <p:txBody>
          <a:bodyPr/>
          <a:lstStyle/>
          <a:p>
            <a:fld id="{429A692E-1FA4-4CFA-BA48-5234F352BACE}" type="slidenum">
              <a:rPr lang="en-IN" smtClean="0"/>
              <a:t>‹#›</a:t>
            </a:fld>
            <a:endParaRPr lang="en-IN"/>
          </a:p>
        </p:txBody>
      </p:sp>
    </p:spTree>
    <p:extLst>
      <p:ext uri="{BB962C8B-B14F-4D97-AF65-F5344CB8AC3E}">
        <p14:creationId xmlns:p14="http://schemas.microsoft.com/office/powerpoint/2010/main" val="335971616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3799C-1CE9-1DF7-BE28-3EABE3E2C0F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A72CCC8-0373-554D-6D9D-FC9A235ED4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0929A9-0471-C6B5-D471-8F6446856D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C850711-F2C3-D651-948A-100A0E9342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24A109-8070-F449-18EC-7A27BAD9C6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39538A6-CC8F-1337-7B75-FF97CFC2B86C}"/>
              </a:ext>
            </a:extLst>
          </p:cNvPr>
          <p:cNvSpPr>
            <a:spLocks noGrp="1"/>
          </p:cNvSpPr>
          <p:nvPr>
            <p:ph type="dt" sz="half" idx="10"/>
          </p:nvPr>
        </p:nvSpPr>
        <p:spPr/>
        <p:txBody>
          <a:bodyPr/>
          <a:lstStyle/>
          <a:p>
            <a:fld id="{6F58F1B0-D5C3-402A-8CBF-843DA5F1A970}" type="datetimeFigureOut">
              <a:rPr lang="en-IN" smtClean="0"/>
              <a:t>10-01-2023</a:t>
            </a:fld>
            <a:endParaRPr lang="en-IN"/>
          </a:p>
        </p:txBody>
      </p:sp>
      <p:sp>
        <p:nvSpPr>
          <p:cNvPr id="8" name="Footer Placeholder 7">
            <a:extLst>
              <a:ext uri="{FF2B5EF4-FFF2-40B4-BE49-F238E27FC236}">
                <a16:creationId xmlns:a16="http://schemas.microsoft.com/office/drawing/2014/main" id="{F727FA19-83AA-F5B5-1374-055D52310EB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FCE9095-67A9-18D5-1366-5397BD7C2740}"/>
              </a:ext>
            </a:extLst>
          </p:cNvPr>
          <p:cNvSpPr>
            <a:spLocks noGrp="1"/>
          </p:cNvSpPr>
          <p:nvPr>
            <p:ph type="sldNum" sz="quarter" idx="12"/>
          </p:nvPr>
        </p:nvSpPr>
        <p:spPr/>
        <p:txBody>
          <a:bodyPr/>
          <a:lstStyle/>
          <a:p>
            <a:fld id="{429A692E-1FA4-4CFA-BA48-5234F352BACE}" type="slidenum">
              <a:rPr lang="en-IN" smtClean="0"/>
              <a:t>‹#›</a:t>
            </a:fld>
            <a:endParaRPr lang="en-IN"/>
          </a:p>
        </p:txBody>
      </p:sp>
    </p:spTree>
    <p:extLst>
      <p:ext uri="{BB962C8B-B14F-4D97-AF65-F5344CB8AC3E}">
        <p14:creationId xmlns:p14="http://schemas.microsoft.com/office/powerpoint/2010/main" val="147446614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1117D-B10D-B009-B1B3-6F06111167D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D5C0049-D9CB-C277-EA8E-F9305464FAB9}"/>
              </a:ext>
            </a:extLst>
          </p:cNvPr>
          <p:cNvSpPr>
            <a:spLocks noGrp="1"/>
          </p:cNvSpPr>
          <p:nvPr>
            <p:ph type="dt" sz="half" idx="10"/>
          </p:nvPr>
        </p:nvSpPr>
        <p:spPr/>
        <p:txBody>
          <a:bodyPr/>
          <a:lstStyle/>
          <a:p>
            <a:fld id="{6F58F1B0-D5C3-402A-8CBF-843DA5F1A970}" type="datetimeFigureOut">
              <a:rPr lang="en-IN" smtClean="0"/>
              <a:t>10-01-2023</a:t>
            </a:fld>
            <a:endParaRPr lang="en-IN"/>
          </a:p>
        </p:txBody>
      </p:sp>
      <p:sp>
        <p:nvSpPr>
          <p:cNvPr id="4" name="Footer Placeholder 3">
            <a:extLst>
              <a:ext uri="{FF2B5EF4-FFF2-40B4-BE49-F238E27FC236}">
                <a16:creationId xmlns:a16="http://schemas.microsoft.com/office/drawing/2014/main" id="{2AD91D16-4518-9B3A-F805-0FDAFEFD66A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B7A503C-A41C-A4FA-C425-2B4066217B0A}"/>
              </a:ext>
            </a:extLst>
          </p:cNvPr>
          <p:cNvSpPr>
            <a:spLocks noGrp="1"/>
          </p:cNvSpPr>
          <p:nvPr>
            <p:ph type="sldNum" sz="quarter" idx="12"/>
          </p:nvPr>
        </p:nvSpPr>
        <p:spPr/>
        <p:txBody>
          <a:bodyPr/>
          <a:lstStyle/>
          <a:p>
            <a:fld id="{429A692E-1FA4-4CFA-BA48-5234F352BACE}" type="slidenum">
              <a:rPr lang="en-IN" smtClean="0"/>
              <a:t>‹#›</a:t>
            </a:fld>
            <a:endParaRPr lang="en-IN"/>
          </a:p>
        </p:txBody>
      </p:sp>
    </p:spTree>
    <p:extLst>
      <p:ext uri="{BB962C8B-B14F-4D97-AF65-F5344CB8AC3E}">
        <p14:creationId xmlns:p14="http://schemas.microsoft.com/office/powerpoint/2010/main" val="1013066221"/>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92DFBB-564A-482E-5B2F-174CB4E7FF6B}"/>
              </a:ext>
            </a:extLst>
          </p:cNvPr>
          <p:cNvSpPr>
            <a:spLocks noGrp="1"/>
          </p:cNvSpPr>
          <p:nvPr>
            <p:ph type="dt" sz="half" idx="10"/>
          </p:nvPr>
        </p:nvSpPr>
        <p:spPr/>
        <p:txBody>
          <a:bodyPr/>
          <a:lstStyle/>
          <a:p>
            <a:fld id="{6F58F1B0-D5C3-402A-8CBF-843DA5F1A970}" type="datetimeFigureOut">
              <a:rPr lang="en-IN" smtClean="0"/>
              <a:t>10-01-2023</a:t>
            </a:fld>
            <a:endParaRPr lang="en-IN"/>
          </a:p>
        </p:txBody>
      </p:sp>
      <p:sp>
        <p:nvSpPr>
          <p:cNvPr id="3" name="Footer Placeholder 2">
            <a:extLst>
              <a:ext uri="{FF2B5EF4-FFF2-40B4-BE49-F238E27FC236}">
                <a16:creationId xmlns:a16="http://schemas.microsoft.com/office/drawing/2014/main" id="{703592D0-5C10-5C3B-17E8-1E3897327FB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7156FB7-CEAC-F5C0-7BD8-A573F09A6A54}"/>
              </a:ext>
            </a:extLst>
          </p:cNvPr>
          <p:cNvSpPr>
            <a:spLocks noGrp="1"/>
          </p:cNvSpPr>
          <p:nvPr>
            <p:ph type="sldNum" sz="quarter" idx="12"/>
          </p:nvPr>
        </p:nvSpPr>
        <p:spPr/>
        <p:txBody>
          <a:bodyPr/>
          <a:lstStyle/>
          <a:p>
            <a:fld id="{429A692E-1FA4-4CFA-BA48-5234F352BACE}" type="slidenum">
              <a:rPr lang="en-IN" smtClean="0"/>
              <a:t>‹#›</a:t>
            </a:fld>
            <a:endParaRPr lang="en-IN"/>
          </a:p>
        </p:txBody>
      </p:sp>
    </p:spTree>
    <p:extLst>
      <p:ext uri="{BB962C8B-B14F-4D97-AF65-F5344CB8AC3E}">
        <p14:creationId xmlns:p14="http://schemas.microsoft.com/office/powerpoint/2010/main" val="34981099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4200A-2903-840E-FF1C-907E0D0AB6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4B23FDB-F26C-F52F-7748-552076B7B7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1490623-EE66-E77B-BEEF-EDC0FDC11A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897DED-C670-C320-90F5-49817D5726DF}"/>
              </a:ext>
            </a:extLst>
          </p:cNvPr>
          <p:cNvSpPr>
            <a:spLocks noGrp="1"/>
          </p:cNvSpPr>
          <p:nvPr>
            <p:ph type="dt" sz="half" idx="10"/>
          </p:nvPr>
        </p:nvSpPr>
        <p:spPr/>
        <p:txBody>
          <a:bodyPr/>
          <a:lstStyle/>
          <a:p>
            <a:fld id="{6F58F1B0-D5C3-402A-8CBF-843DA5F1A970}" type="datetimeFigureOut">
              <a:rPr lang="en-IN" smtClean="0"/>
              <a:t>10-01-2023</a:t>
            </a:fld>
            <a:endParaRPr lang="en-IN"/>
          </a:p>
        </p:txBody>
      </p:sp>
      <p:sp>
        <p:nvSpPr>
          <p:cNvPr id="6" name="Footer Placeholder 5">
            <a:extLst>
              <a:ext uri="{FF2B5EF4-FFF2-40B4-BE49-F238E27FC236}">
                <a16:creationId xmlns:a16="http://schemas.microsoft.com/office/drawing/2014/main" id="{2338A22F-156B-696F-CE5F-D2DB07759DA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3EFA3F-EFC4-3E2A-E5C7-B04915C60118}"/>
              </a:ext>
            </a:extLst>
          </p:cNvPr>
          <p:cNvSpPr>
            <a:spLocks noGrp="1"/>
          </p:cNvSpPr>
          <p:nvPr>
            <p:ph type="sldNum" sz="quarter" idx="12"/>
          </p:nvPr>
        </p:nvSpPr>
        <p:spPr/>
        <p:txBody>
          <a:bodyPr/>
          <a:lstStyle/>
          <a:p>
            <a:fld id="{429A692E-1FA4-4CFA-BA48-5234F352BACE}" type="slidenum">
              <a:rPr lang="en-IN" smtClean="0"/>
              <a:t>‹#›</a:t>
            </a:fld>
            <a:endParaRPr lang="en-IN"/>
          </a:p>
        </p:txBody>
      </p:sp>
    </p:spTree>
    <p:extLst>
      <p:ext uri="{BB962C8B-B14F-4D97-AF65-F5344CB8AC3E}">
        <p14:creationId xmlns:p14="http://schemas.microsoft.com/office/powerpoint/2010/main" val="193426219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4FC09-8C55-0D5B-E447-45AA6A0763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A21232A-5ADF-1CBA-E07C-6FC8582BC4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50CF010-5545-B8D6-D094-7EF498154C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AD62E6-F666-1CE7-4EFB-19F0191E3049}"/>
              </a:ext>
            </a:extLst>
          </p:cNvPr>
          <p:cNvSpPr>
            <a:spLocks noGrp="1"/>
          </p:cNvSpPr>
          <p:nvPr>
            <p:ph type="dt" sz="half" idx="10"/>
          </p:nvPr>
        </p:nvSpPr>
        <p:spPr/>
        <p:txBody>
          <a:bodyPr/>
          <a:lstStyle/>
          <a:p>
            <a:fld id="{6F58F1B0-D5C3-402A-8CBF-843DA5F1A970}" type="datetimeFigureOut">
              <a:rPr lang="en-IN" smtClean="0"/>
              <a:t>10-01-2023</a:t>
            </a:fld>
            <a:endParaRPr lang="en-IN"/>
          </a:p>
        </p:txBody>
      </p:sp>
      <p:sp>
        <p:nvSpPr>
          <p:cNvPr id="6" name="Footer Placeholder 5">
            <a:extLst>
              <a:ext uri="{FF2B5EF4-FFF2-40B4-BE49-F238E27FC236}">
                <a16:creationId xmlns:a16="http://schemas.microsoft.com/office/drawing/2014/main" id="{E4DDAA72-769A-CC6B-848F-8499B2798E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9EE2F6-95D2-8E1D-D225-E4573C8213ED}"/>
              </a:ext>
            </a:extLst>
          </p:cNvPr>
          <p:cNvSpPr>
            <a:spLocks noGrp="1"/>
          </p:cNvSpPr>
          <p:nvPr>
            <p:ph type="sldNum" sz="quarter" idx="12"/>
          </p:nvPr>
        </p:nvSpPr>
        <p:spPr/>
        <p:txBody>
          <a:bodyPr/>
          <a:lstStyle/>
          <a:p>
            <a:fld id="{429A692E-1FA4-4CFA-BA48-5234F352BACE}" type="slidenum">
              <a:rPr lang="en-IN" smtClean="0"/>
              <a:t>‹#›</a:t>
            </a:fld>
            <a:endParaRPr lang="en-IN"/>
          </a:p>
        </p:txBody>
      </p:sp>
    </p:spTree>
    <p:extLst>
      <p:ext uri="{BB962C8B-B14F-4D97-AF65-F5344CB8AC3E}">
        <p14:creationId xmlns:p14="http://schemas.microsoft.com/office/powerpoint/2010/main" val="286027966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FA00DA-971A-5ADA-2806-8ACD3313B0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B055CDB-12F4-D482-93B0-07AC09CB2E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91F70F-63B8-2D36-9012-4307951949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58F1B0-D5C3-402A-8CBF-843DA5F1A970}" type="datetimeFigureOut">
              <a:rPr lang="en-IN" smtClean="0"/>
              <a:t>10-01-2023</a:t>
            </a:fld>
            <a:endParaRPr lang="en-IN"/>
          </a:p>
        </p:txBody>
      </p:sp>
      <p:sp>
        <p:nvSpPr>
          <p:cNvPr id="5" name="Footer Placeholder 4">
            <a:extLst>
              <a:ext uri="{FF2B5EF4-FFF2-40B4-BE49-F238E27FC236}">
                <a16:creationId xmlns:a16="http://schemas.microsoft.com/office/drawing/2014/main" id="{852D1807-62BD-B56B-9572-4C8EA09D98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0C67B65-3B7E-B200-F0B2-03D3E9B390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9A692E-1FA4-4CFA-BA48-5234F352BACE}" type="slidenum">
              <a:rPr lang="en-IN" smtClean="0"/>
              <a:t>‹#›</a:t>
            </a:fld>
            <a:endParaRPr lang="en-IN"/>
          </a:p>
        </p:txBody>
      </p:sp>
    </p:spTree>
    <p:extLst>
      <p:ext uri="{BB962C8B-B14F-4D97-AF65-F5344CB8AC3E}">
        <p14:creationId xmlns:p14="http://schemas.microsoft.com/office/powerpoint/2010/main" val="4009313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10"/>
    </mc:Choice>
    <mc:Fallback>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E32847A-056D-1009-97CF-441D0EF94CD9}"/>
              </a:ext>
            </a:extLst>
          </p:cNvPr>
          <p:cNvSpPr txBox="1"/>
          <p:nvPr/>
        </p:nvSpPr>
        <p:spPr>
          <a:xfrm>
            <a:off x="2418080" y="1282114"/>
            <a:ext cx="8389620" cy="646331"/>
          </a:xfrm>
          <a:prstGeom prst="rect">
            <a:avLst/>
          </a:prstGeom>
          <a:noFill/>
        </p:spPr>
        <p:txBody>
          <a:bodyPr wrap="square" rtlCol="0">
            <a:spAutoFit/>
          </a:bodyPr>
          <a:lstStyle/>
          <a:p>
            <a:r>
              <a:rPr lang="en-IN" sz="3600">
                <a:solidFill>
                  <a:schemeClr val="bg1"/>
                </a:solidFill>
                <a:latin typeface="Amasis MT Pro Medium" panose="020B0604020202020204" pitchFamily="18" charset="0"/>
              </a:rPr>
              <a:t>INTERNATIONAL DEBT STATISTICS</a:t>
            </a:r>
            <a:endParaRPr lang="en-IN" sz="3600" dirty="0">
              <a:solidFill>
                <a:schemeClr val="bg1"/>
              </a:solidFill>
              <a:latin typeface="Amasis MT Pro Medium" panose="020B0604020202020204" pitchFamily="18" charset="0"/>
            </a:endParaRPr>
          </a:p>
        </p:txBody>
      </p:sp>
      <p:sp>
        <p:nvSpPr>
          <p:cNvPr id="11" name="TextBox 10">
            <a:extLst>
              <a:ext uri="{FF2B5EF4-FFF2-40B4-BE49-F238E27FC236}">
                <a16:creationId xmlns:a16="http://schemas.microsoft.com/office/drawing/2014/main" id="{3B57C3F7-678E-0694-C69D-0E46687C6C02}"/>
              </a:ext>
            </a:extLst>
          </p:cNvPr>
          <p:cNvSpPr txBox="1"/>
          <p:nvPr/>
        </p:nvSpPr>
        <p:spPr>
          <a:xfrm>
            <a:off x="1384300" y="1827014"/>
            <a:ext cx="6339840" cy="369332"/>
          </a:xfrm>
          <a:prstGeom prst="rect">
            <a:avLst/>
          </a:prstGeom>
          <a:noFill/>
        </p:spPr>
        <p:txBody>
          <a:bodyPr wrap="square">
            <a:spAutoFit/>
          </a:bodyPr>
          <a:lstStyle/>
          <a:p>
            <a:endParaRPr lang="en-IN" dirty="0"/>
          </a:p>
        </p:txBody>
      </p:sp>
      <p:pic>
        <p:nvPicPr>
          <p:cNvPr id="15" name="Picture 14" descr="A picture containing outdoor">
            <a:extLst>
              <a:ext uri="{FF2B5EF4-FFF2-40B4-BE49-F238E27FC236}">
                <a16:creationId xmlns:a16="http://schemas.microsoft.com/office/drawing/2014/main" id="{EF19D320-804A-6FEA-FC99-3BB22A4F07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999"/>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34" name="TextBox 33">
            <a:extLst>
              <a:ext uri="{FF2B5EF4-FFF2-40B4-BE49-F238E27FC236}">
                <a16:creationId xmlns:a16="http://schemas.microsoft.com/office/drawing/2014/main" id="{BD143A38-8E16-741F-329E-0F63D7557B2D}"/>
              </a:ext>
            </a:extLst>
          </p:cNvPr>
          <p:cNvSpPr txBox="1"/>
          <p:nvPr/>
        </p:nvSpPr>
        <p:spPr>
          <a:xfrm>
            <a:off x="1485900" y="1226850"/>
            <a:ext cx="6510020" cy="1938992"/>
          </a:xfrm>
          <a:prstGeom prst="rect">
            <a:avLst/>
          </a:prstGeom>
          <a:noFill/>
        </p:spPr>
        <p:txBody>
          <a:bodyPr wrap="square">
            <a:spAutoFit/>
          </a:bodyPr>
          <a:lstStyle/>
          <a:p>
            <a:r>
              <a:rPr lang="en-IN" sz="6000" b="1" dirty="0">
                <a:latin typeface="Aharoni" panose="02010803020104030203" pitchFamily="2" charset="-79"/>
                <a:cs typeface="Aharoni" panose="02010803020104030203" pitchFamily="2" charset="-79"/>
              </a:rPr>
              <a:t>INTERNATIONALDEBT STATISITCS</a:t>
            </a:r>
          </a:p>
        </p:txBody>
      </p:sp>
      <p:sp>
        <p:nvSpPr>
          <p:cNvPr id="45" name="Minus Sign 44">
            <a:extLst>
              <a:ext uri="{FF2B5EF4-FFF2-40B4-BE49-F238E27FC236}">
                <a16:creationId xmlns:a16="http://schemas.microsoft.com/office/drawing/2014/main" id="{6DAAC150-BEF4-79CF-056D-6634807D3056}"/>
              </a:ext>
            </a:extLst>
          </p:cNvPr>
          <p:cNvSpPr/>
          <p:nvPr/>
        </p:nvSpPr>
        <p:spPr>
          <a:xfrm>
            <a:off x="782320" y="2952456"/>
            <a:ext cx="6339840" cy="516206"/>
          </a:xfrm>
          <a:prstGeom prst="mathMin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6" name="Rectangle 45">
            <a:extLst>
              <a:ext uri="{FF2B5EF4-FFF2-40B4-BE49-F238E27FC236}">
                <a16:creationId xmlns:a16="http://schemas.microsoft.com/office/drawing/2014/main" id="{03598EBB-08BD-6B84-0147-6DC304804C1D}"/>
              </a:ext>
            </a:extLst>
          </p:cNvPr>
          <p:cNvSpPr/>
          <p:nvPr/>
        </p:nvSpPr>
        <p:spPr>
          <a:xfrm>
            <a:off x="6459220" y="3134584"/>
            <a:ext cx="134619" cy="14294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7" name="Rectangle 46">
            <a:extLst>
              <a:ext uri="{FF2B5EF4-FFF2-40B4-BE49-F238E27FC236}">
                <a16:creationId xmlns:a16="http://schemas.microsoft.com/office/drawing/2014/main" id="{283B0621-3AE8-00FA-0B50-6A0A5CB28B33}"/>
              </a:ext>
            </a:extLst>
          </p:cNvPr>
          <p:cNvSpPr/>
          <p:nvPr/>
        </p:nvSpPr>
        <p:spPr>
          <a:xfrm>
            <a:off x="6768782" y="3143584"/>
            <a:ext cx="134619" cy="13394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8" name="TextBox 47">
            <a:extLst>
              <a:ext uri="{FF2B5EF4-FFF2-40B4-BE49-F238E27FC236}">
                <a16:creationId xmlns:a16="http://schemas.microsoft.com/office/drawing/2014/main" id="{BE55D2F8-A457-32CA-67EE-8CF5008EA111}"/>
              </a:ext>
            </a:extLst>
          </p:cNvPr>
          <p:cNvSpPr txBox="1"/>
          <p:nvPr/>
        </p:nvSpPr>
        <p:spPr>
          <a:xfrm>
            <a:off x="2802890" y="5231040"/>
            <a:ext cx="5890260" cy="400110"/>
          </a:xfrm>
          <a:prstGeom prst="rect">
            <a:avLst/>
          </a:prstGeom>
          <a:noFill/>
        </p:spPr>
        <p:txBody>
          <a:bodyPr wrap="square" rtlCol="0">
            <a:spAutoFit/>
          </a:bodyPr>
          <a:lstStyle/>
          <a:p>
            <a:pPr algn="ctr"/>
            <a:r>
              <a:rPr lang="en-IN" sz="2000" b="1" dirty="0">
                <a:latin typeface="Segoe UI Black" panose="020B0A02040204020203" pitchFamily="34" charset="0"/>
                <a:ea typeface="Segoe UI Black" panose="020B0A02040204020203" pitchFamily="34" charset="0"/>
              </a:rPr>
              <a:t>Presented By :  Amey Pathare</a:t>
            </a:r>
          </a:p>
        </p:txBody>
      </p:sp>
      <p:pic>
        <p:nvPicPr>
          <p:cNvPr id="52" name="Picture 51" descr="Shape, arrow&#10;&#10;Description automatically generated">
            <a:extLst>
              <a:ext uri="{FF2B5EF4-FFF2-40B4-BE49-F238E27FC236}">
                <a16:creationId xmlns:a16="http://schemas.microsoft.com/office/drawing/2014/main" id="{AD1F9B8B-642B-A4FB-C7F9-5771A1304D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5789" y="3382219"/>
            <a:ext cx="4846211" cy="4387334"/>
          </a:xfrm>
          <a:prstGeom prst="rect">
            <a:avLst/>
          </a:prstGeom>
        </p:spPr>
      </p:pic>
    </p:spTree>
    <p:extLst>
      <p:ext uri="{BB962C8B-B14F-4D97-AF65-F5344CB8AC3E}">
        <p14:creationId xmlns:p14="http://schemas.microsoft.com/office/powerpoint/2010/main" val="3463484521"/>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E32847A-056D-1009-97CF-441D0EF94CD9}"/>
              </a:ext>
            </a:extLst>
          </p:cNvPr>
          <p:cNvSpPr txBox="1"/>
          <p:nvPr/>
        </p:nvSpPr>
        <p:spPr>
          <a:xfrm>
            <a:off x="2418080" y="1282114"/>
            <a:ext cx="8389620" cy="646331"/>
          </a:xfrm>
          <a:prstGeom prst="rect">
            <a:avLst/>
          </a:prstGeom>
          <a:noFill/>
        </p:spPr>
        <p:txBody>
          <a:bodyPr wrap="square" rtlCol="0">
            <a:spAutoFit/>
          </a:bodyPr>
          <a:lstStyle/>
          <a:p>
            <a:r>
              <a:rPr lang="en-IN" sz="3600">
                <a:solidFill>
                  <a:schemeClr val="bg1"/>
                </a:solidFill>
                <a:latin typeface="Amasis MT Pro Medium" panose="020B0604020202020204" pitchFamily="18" charset="0"/>
              </a:rPr>
              <a:t>INTERNATIONAL DEBT STATISTICS</a:t>
            </a:r>
            <a:endParaRPr lang="en-IN" sz="3600" dirty="0">
              <a:solidFill>
                <a:schemeClr val="bg1"/>
              </a:solidFill>
              <a:latin typeface="Amasis MT Pro Medium" panose="020B0604020202020204" pitchFamily="18" charset="0"/>
            </a:endParaRPr>
          </a:p>
        </p:txBody>
      </p:sp>
      <p:sp>
        <p:nvSpPr>
          <p:cNvPr id="11" name="TextBox 10">
            <a:extLst>
              <a:ext uri="{FF2B5EF4-FFF2-40B4-BE49-F238E27FC236}">
                <a16:creationId xmlns:a16="http://schemas.microsoft.com/office/drawing/2014/main" id="{3B57C3F7-678E-0694-C69D-0E46687C6C02}"/>
              </a:ext>
            </a:extLst>
          </p:cNvPr>
          <p:cNvSpPr txBox="1"/>
          <p:nvPr/>
        </p:nvSpPr>
        <p:spPr>
          <a:xfrm>
            <a:off x="1384300" y="1827014"/>
            <a:ext cx="6339840" cy="369332"/>
          </a:xfrm>
          <a:prstGeom prst="rect">
            <a:avLst/>
          </a:prstGeom>
          <a:noFill/>
        </p:spPr>
        <p:txBody>
          <a:bodyPr wrap="square">
            <a:spAutoFit/>
          </a:bodyPr>
          <a:lstStyle/>
          <a:p>
            <a:endParaRPr lang="en-IN" dirty="0"/>
          </a:p>
        </p:txBody>
      </p:sp>
      <p:pic>
        <p:nvPicPr>
          <p:cNvPr id="15" name="Picture 14" descr="A picture containing outdoor">
            <a:extLst>
              <a:ext uri="{FF2B5EF4-FFF2-40B4-BE49-F238E27FC236}">
                <a16:creationId xmlns:a16="http://schemas.microsoft.com/office/drawing/2014/main" id="{EF19D320-804A-6FEA-FC99-3BB22A4F07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999"/>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6" name="TextBox 5">
            <a:extLst>
              <a:ext uri="{FF2B5EF4-FFF2-40B4-BE49-F238E27FC236}">
                <a16:creationId xmlns:a16="http://schemas.microsoft.com/office/drawing/2014/main" id="{9F270513-DC8F-6302-B0B8-855D4753D123}"/>
              </a:ext>
            </a:extLst>
          </p:cNvPr>
          <p:cNvSpPr txBox="1"/>
          <p:nvPr/>
        </p:nvSpPr>
        <p:spPr>
          <a:xfrm>
            <a:off x="777240" y="1162596"/>
            <a:ext cx="10693400" cy="5570756"/>
          </a:xfrm>
          <a:prstGeom prst="rect">
            <a:avLst/>
          </a:prstGeom>
          <a:noFill/>
        </p:spPr>
        <p:txBody>
          <a:bodyPr wrap="square">
            <a:spAutoFit/>
          </a:bodyPr>
          <a:lstStyle/>
          <a:p>
            <a:r>
              <a:rPr lang="en-IN" sz="1600" dirty="0"/>
              <a:t>1. What is Power BI?</a:t>
            </a:r>
          </a:p>
          <a:p>
            <a:r>
              <a:rPr lang="en-IN" sz="1600" dirty="0"/>
              <a:t>Power BI is a business analytics tool developed by Microsoft that helps you turn multiple unrelated data sources into valuable and interactive insights.</a:t>
            </a:r>
          </a:p>
          <a:p>
            <a:endParaRPr lang="en-IN" sz="1600" dirty="0"/>
          </a:p>
          <a:p>
            <a:r>
              <a:rPr lang="en-US" sz="1600" dirty="0"/>
              <a:t>2. Why should we use Power BI?</a:t>
            </a:r>
          </a:p>
          <a:p>
            <a:r>
              <a:rPr lang="en-US" sz="1600" dirty="0"/>
              <a:t>Because Power BI provides an easy way for anyone, including non-technical people, to connect, change, and visualize their raw business data from many different sources and turn it into valuable data that makes it easy to make smart business decisions.</a:t>
            </a:r>
            <a:endParaRPr lang="en-IN" sz="1600" dirty="0"/>
          </a:p>
          <a:p>
            <a:endParaRPr lang="en-IN" sz="1600" dirty="0"/>
          </a:p>
          <a:p>
            <a:r>
              <a:rPr lang="en-US" sz="1600" dirty="0"/>
              <a:t>3. What is Power Pivot?</a:t>
            </a:r>
          </a:p>
          <a:p>
            <a:r>
              <a:rPr lang="en-US" sz="1600" dirty="0"/>
              <a:t>Power Pivot is an add-on provided by Microsoft for Excel since 2010. Power Pivot was designed to extend the analytical capabilities and services of Microsoft Excel.</a:t>
            </a:r>
          </a:p>
          <a:p>
            <a:endParaRPr lang="en-US" sz="1600" dirty="0"/>
          </a:p>
          <a:p>
            <a:r>
              <a:rPr lang="en-US" sz="1600" dirty="0"/>
              <a:t>4. What is Power Query?</a:t>
            </a:r>
          </a:p>
          <a:p>
            <a:r>
              <a:rPr lang="en-US" sz="1600" dirty="0"/>
              <a:t>Power Query is a business intelligence tool designed by Microsoft for Excel. Power Query allows you to import data from various data sources and will enable you to clean, transform and reshape your data as per the requirements. Power Query allows you to write your query once and then run it with a simple refresh.</a:t>
            </a:r>
          </a:p>
          <a:p>
            <a:endParaRPr lang="en-US" sz="1600" dirty="0"/>
          </a:p>
          <a:p>
            <a:r>
              <a:rPr lang="en-US" sz="1600" dirty="0"/>
              <a:t>5. What is DAX?</a:t>
            </a:r>
          </a:p>
          <a:p>
            <a:r>
              <a:rPr lang="en-US" sz="1600" dirty="0"/>
              <a:t>DAX stands for Data Analysis Expressions. It's a collection of functions, operators, and constants used in formulas to calculate and return values. In other words, it helps you create new info from data you already have.</a:t>
            </a:r>
          </a:p>
          <a:p>
            <a:endParaRPr lang="en-US" dirty="0"/>
          </a:p>
          <a:p>
            <a:endParaRPr lang="en-IN" dirty="0"/>
          </a:p>
        </p:txBody>
      </p:sp>
      <p:sp>
        <p:nvSpPr>
          <p:cNvPr id="8" name="TextBox 7">
            <a:extLst>
              <a:ext uri="{FF2B5EF4-FFF2-40B4-BE49-F238E27FC236}">
                <a16:creationId xmlns:a16="http://schemas.microsoft.com/office/drawing/2014/main" id="{162D94A5-2395-9ACB-0A69-FACD08C74F51}"/>
              </a:ext>
            </a:extLst>
          </p:cNvPr>
          <p:cNvSpPr txBox="1"/>
          <p:nvPr/>
        </p:nvSpPr>
        <p:spPr>
          <a:xfrm>
            <a:off x="909320" y="410340"/>
            <a:ext cx="6167120" cy="461665"/>
          </a:xfrm>
          <a:prstGeom prst="rect">
            <a:avLst/>
          </a:prstGeom>
          <a:noFill/>
        </p:spPr>
        <p:txBody>
          <a:bodyPr wrap="square">
            <a:spAutoFit/>
          </a:bodyPr>
          <a:lstStyle/>
          <a:p>
            <a:r>
              <a:rPr lang="en-IN" sz="2400" b="1" dirty="0">
                <a:latin typeface="Aharoni" panose="02010803020104030203" pitchFamily="2" charset="-79"/>
                <a:cs typeface="Aharoni" panose="02010803020104030203" pitchFamily="2" charset="-79"/>
              </a:rPr>
              <a:t>Q &amp; A</a:t>
            </a:r>
          </a:p>
        </p:txBody>
      </p:sp>
    </p:spTree>
    <p:extLst>
      <p:ext uri="{BB962C8B-B14F-4D97-AF65-F5344CB8AC3E}">
        <p14:creationId xmlns:p14="http://schemas.microsoft.com/office/powerpoint/2010/main" val="1920240661"/>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E32847A-056D-1009-97CF-441D0EF94CD9}"/>
              </a:ext>
            </a:extLst>
          </p:cNvPr>
          <p:cNvSpPr txBox="1"/>
          <p:nvPr/>
        </p:nvSpPr>
        <p:spPr>
          <a:xfrm>
            <a:off x="2418080" y="1282114"/>
            <a:ext cx="8389620" cy="646331"/>
          </a:xfrm>
          <a:prstGeom prst="rect">
            <a:avLst/>
          </a:prstGeom>
          <a:noFill/>
        </p:spPr>
        <p:txBody>
          <a:bodyPr wrap="square" rtlCol="0">
            <a:spAutoFit/>
          </a:bodyPr>
          <a:lstStyle/>
          <a:p>
            <a:r>
              <a:rPr lang="en-IN" sz="3600">
                <a:solidFill>
                  <a:schemeClr val="bg1"/>
                </a:solidFill>
                <a:latin typeface="Amasis MT Pro Medium" panose="020B0604020202020204" pitchFamily="18" charset="0"/>
              </a:rPr>
              <a:t>INTERNATIONAL DEBT STATISTICS</a:t>
            </a:r>
            <a:endParaRPr lang="en-IN" sz="3600" dirty="0">
              <a:solidFill>
                <a:schemeClr val="bg1"/>
              </a:solidFill>
              <a:latin typeface="Amasis MT Pro Medium" panose="020B0604020202020204" pitchFamily="18" charset="0"/>
            </a:endParaRPr>
          </a:p>
        </p:txBody>
      </p:sp>
      <p:sp>
        <p:nvSpPr>
          <p:cNvPr id="11" name="TextBox 10">
            <a:extLst>
              <a:ext uri="{FF2B5EF4-FFF2-40B4-BE49-F238E27FC236}">
                <a16:creationId xmlns:a16="http://schemas.microsoft.com/office/drawing/2014/main" id="{3B57C3F7-678E-0694-C69D-0E46687C6C02}"/>
              </a:ext>
            </a:extLst>
          </p:cNvPr>
          <p:cNvSpPr txBox="1"/>
          <p:nvPr/>
        </p:nvSpPr>
        <p:spPr>
          <a:xfrm>
            <a:off x="1384300" y="1827014"/>
            <a:ext cx="6339840" cy="369332"/>
          </a:xfrm>
          <a:prstGeom prst="rect">
            <a:avLst/>
          </a:prstGeom>
          <a:noFill/>
        </p:spPr>
        <p:txBody>
          <a:bodyPr wrap="square">
            <a:spAutoFit/>
          </a:bodyPr>
          <a:lstStyle/>
          <a:p>
            <a:endParaRPr lang="en-IN" dirty="0"/>
          </a:p>
        </p:txBody>
      </p:sp>
      <p:pic>
        <p:nvPicPr>
          <p:cNvPr id="15" name="Picture 14" descr="A picture containing outdoor">
            <a:extLst>
              <a:ext uri="{FF2B5EF4-FFF2-40B4-BE49-F238E27FC236}">
                <a16:creationId xmlns:a16="http://schemas.microsoft.com/office/drawing/2014/main" id="{EF19D320-804A-6FEA-FC99-3BB22A4F07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999"/>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3" name="TextBox 2">
            <a:extLst>
              <a:ext uri="{FF2B5EF4-FFF2-40B4-BE49-F238E27FC236}">
                <a16:creationId xmlns:a16="http://schemas.microsoft.com/office/drawing/2014/main" id="{C2FF9C17-C8A0-5865-33EE-7C2A65312A78}"/>
              </a:ext>
            </a:extLst>
          </p:cNvPr>
          <p:cNvSpPr txBox="1"/>
          <p:nvPr/>
        </p:nvSpPr>
        <p:spPr>
          <a:xfrm>
            <a:off x="557530" y="517802"/>
            <a:ext cx="10250170" cy="5324535"/>
          </a:xfrm>
          <a:prstGeom prst="rect">
            <a:avLst/>
          </a:prstGeom>
          <a:noFill/>
        </p:spPr>
        <p:txBody>
          <a:bodyPr wrap="square">
            <a:spAutoFit/>
          </a:bodyPr>
          <a:lstStyle/>
          <a:p>
            <a:r>
              <a:rPr lang="en-IN" sz="1600" dirty="0"/>
              <a:t>6. Mention some advantages of Power BI.</a:t>
            </a:r>
          </a:p>
          <a:p>
            <a:endParaRPr lang="en-IN" sz="1600" dirty="0"/>
          </a:p>
          <a:p>
            <a:r>
              <a:rPr lang="en-IN" sz="1600" dirty="0"/>
              <a:t>It helps build an interactable data visualization in data </a:t>
            </a:r>
            <a:r>
              <a:rPr lang="en-IN" sz="1600" dirty="0" err="1"/>
              <a:t>centers</a:t>
            </a:r>
            <a:endParaRPr lang="en-IN" sz="1600" dirty="0"/>
          </a:p>
          <a:p>
            <a:r>
              <a:rPr lang="en-IN" sz="1600" dirty="0"/>
              <a:t>It allows users to transform data into visuals and share them with anyone</a:t>
            </a:r>
          </a:p>
          <a:p>
            <a:r>
              <a:rPr lang="en-IN" sz="1600" dirty="0"/>
              <a:t>It establishes a connection for Excel queries and dashboards for fast analysis</a:t>
            </a:r>
          </a:p>
          <a:p>
            <a:r>
              <a:rPr lang="en-IN" sz="1600" dirty="0"/>
              <a:t>It provides quick and accurate solutions</a:t>
            </a:r>
          </a:p>
          <a:p>
            <a:endParaRPr lang="en-IN" sz="1600" dirty="0"/>
          </a:p>
          <a:p>
            <a:r>
              <a:rPr lang="en-IN" sz="1600" dirty="0"/>
              <a:t>7. </a:t>
            </a:r>
            <a:r>
              <a:rPr lang="en-US" sz="1600" dirty="0"/>
              <a:t>What are the different views available in Power BI Desktop? </a:t>
            </a:r>
          </a:p>
          <a:p>
            <a:r>
              <a:rPr lang="en-US" sz="1600" dirty="0"/>
              <a:t>There are three different views in Power BI, each of which serves another purpose: </a:t>
            </a:r>
          </a:p>
          <a:p>
            <a:endParaRPr lang="en-US" sz="1600" dirty="0"/>
          </a:p>
          <a:p>
            <a:r>
              <a:rPr lang="en-US" sz="1600" dirty="0"/>
              <a:t>Report View - In this view, users can add visualizations and additional report pages and publish the same on the portal.</a:t>
            </a:r>
          </a:p>
          <a:p>
            <a:r>
              <a:rPr lang="en-US" sz="1600" dirty="0"/>
              <a:t>Data View - In this view, data shaping can be performed using Query Editor tools.</a:t>
            </a:r>
          </a:p>
          <a:p>
            <a:r>
              <a:rPr lang="en-US" sz="1600" dirty="0"/>
              <a:t>Model View - In this view, users can manage relationships between complex datasets.</a:t>
            </a:r>
            <a:endParaRPr lang="en-IN" sz="1600" dirty="0"/>
          </a:p>
          <a:p>
            <a:endParaRPr lang="en-IN" dirty="0"/>
          </a:p>
          <a:p>
            <a:r>
              <a:rPr lang="en-US" sz="1600" dirty="0"/>
              <a:t>8. What is DBMS?</a:t>
            </a:r>
          </a:p>
          <a:p>
            <a:r>
              <a:rPr lang="en-US" sz="1600" dirty="0"/>
              <a:t>A Database Management System (DBMS) is a program that controls creation, maintenance and use of a database.</a:t>
            </a:r>
          </a:p>
          <a:p>
            <a:endParaRPr lang="en-US" sz="1600" dirty="0"/>
          </a:p>
          <a:p>
            <a:r>
              <a:rPr lang="en-US" sz="1600" dirty="0"/>
              <a:t>9. What is SQL?</a:t>
            </a:r>
          </a:p>
          <a:p>
            <a:r>
              <a:rPr lang="en-US" sz="1600" dirty="0"/>
              <a:t>SQL stands for Structured Query Language , and it is used to communicate with the Database. This is a standard language used to perform tasks such as retrieval, </a:t>
            </a:r>
            <a:r>
              <a:rPr lang="en-US" sz="1600" dirty="0" err="1"/>
              <a:t>updation</a:t>
            </a:r>
            <a:r>
              <a:rPr lang="en-US" sz="1600" dirty="0"/>
              <a:t>, insertion and deletion of data from a database.</a:t>
            </a:r>
            <a:endParaRPr lang="en-IN" sz="1600" dirty="0"/>
          </a:p>
          <a:p>
            <a:endParaRPr lang="en-IN" dirty="0"/>
          </a:p>
        </p:txBody>
      </p:sp>
    </p:spTree>
    <p:extLst>
      <p:ext uri="{BB962C8B-B14F-4D97-AF65-F5344CB8AC3E}">
        <p14:creationId xmlns:p14="http://schemas.microsoft.com/office/powerpoint/2010/main" val="119250895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E32847A-056D-1009-97CF-441D0EF94CD9}"/>
              </a:ext>
            </a:extLst>
          </p:cNvPr>
          <p:cNvSpPr txBox="1"/>
          <p:nvPr/>
        </p:nvSpPr>
        <p:spPr>
          <a:xfrm>
            <a:off x="2418080" y="1282114"/>
            <a:ext cx="8389620" cy="646331"/>
          </a:xfrm>
          <a:prstGeom prst="rect">
            <a:avLst/>
          </a:prstGeom>
          <a:noFill/>
        </p:spPr>
        <p:txBody>
          <a:bodyPr wrap="square" rtlCol="0">
            <a:spAutoFit/>
          </a:bodyPr>
          <a:lstStyle/>
          <a:p>
            <a:r>
              <a:rPr lang="en-IN" sz="3600">
                <a:solidFill>
                  <a:schemeClr val="bg1"/>
                </a:solidFill>
                <a:latin typeface="Amasis MT Pro Medium" panose="020B0604020202020204" pitchFamily="18" charset="0"/>
              </a:rPr>
              <a:t>INTERNATIONAL DEBT STATISTICS</a:t>
            </a:r>
            <a:endParaRPr lang="en-IN" sz="3600" dirty="0">
              <a:solidFill>
                <a:schemeClr val="bg1"/>
              </a:solidFill>
              <a:latin typeface="Amasis MT Pro Medium" panose="020B0604020202020204" pitchFamily="18" charset="0"/>
            </a:endParaRPr>
          </a:p>
        </p:txBody>
      </p:sp>
      <p:sp>
        <p:nvSpPr>
          <p:cNvPr id="11" name="TextBox 10">
            <a:extLst>
              <a:ext uri="{FF2B5EF4-FFF2-40B4-BE49-F238E27FC236}">
                <a16:creationId xmlns:a16="http://schemas.microsoft.com/office/drawing/2014/main" id="{3B57C3F7-678E-0694-C69D-0E46687C6C02}"/>
              </a:ext>
            </a:extLst>
          </p:cNvPr>
          <p:cNvSpPr txBox="1"/>
          <p:nvPr/>
        </p:nvSpPr>
        <p:spPr>
          <a:xfrm>
            <a:off x="1384300" y="1827014"/>
            <a:ext cx="6339840" cy="369332"/>
          </a:xfrm>
          <a:prstGeom prst="rect">
            <a:avLst/>
          </a:prstGeom>
          <a:noFill/>
        </p:spPr>
        <p:txBody>
          <a:bodyPr wrap="square">
            <a:spAutoFit/>
          </a:bodyPr>
          <a:lstStyle/>
          <a:p>
            <a:endParaRPr lang="en-IN" dirty="0"/>
          </a:p>
        </p:txBody>
      </p:sp>
      <p:pic>
        <p:nvPicPr>
          <p:cNvPr id="15" name="Picture 14" descr="A picture containing outdoor">
            <a:extLst>
              <a:ext uri="{FF2B5EF4-FFF2-40B4-BE49-F238E27FC236}">
                <a16:creationId xmlns:a16="http://schemas.microsoft.com/office/drawing/2014/main" id="{EF19D320-804A-6FEA-FC99-3BB22A4F07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999"/>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4" name="Picture 3" descr="A picture containing background pattern&#10;&#10;Description automatically generated">
            <a:extLst>
              <a:ext uri="{FF2B5EF4-FFF2-40B4-BE49-F238E27FC236}">
                <a16:creationId xmlns:a16="http://schemas.microsoft.com/office/drawing/2014/main" id="{6968C37D-FA5B-8B70-7D13-D5393F43D1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3848" y="1066800"/>
            <a:ext cx="6134592" cy="4167554"/>
          </a:xfrm>
          <a:prstGeom prst="rect">
            <a:avLst/>
          </a:prstGeom>
        </p:spPr>
      </p:pic>
    </p:spTree>
    <p:extLst>
      <p:ext uri="{BB962C8B-B14F-4D97-AF65-F5344CB8AC3E}">
        <p14:creationId xmlns:p14="http://schemas.microsoft.com/office/powerpoint/2010/main" val="219259580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E32847A-056D-1009-97CF-441D0EF94CD9}"/>
              </a:ext>
            </a:extLst>
          </p:cNvPr>
          <p:cNvSpPr txBox="1"/>
          <p:nvPr/>
        </p:nvSpPr>
        <p:spPr>
          <a:xfrm>
            <a:off x="2418080" y="1282114"/>
            <a:ext cx="8389620" cy="646331"/>
          </a:xfrm>
          <a:prstGeom prst="rect">
            <a:avLst/>
          </a:prstGeom>
          <a:noFill/>
        </p:spPr>
        <p:txBody>
          <a:bodyPr wrap="square" rtlCol="0">
            <a:spAutoFit/>
          </a:bodyPr>
          <a:lstStyle/>
          <a:p>
            <a:r>
              <a:rPr lang="en-IN" sz="3600">
                <a:solidFill>
                  <a:schemeClr val="bg1"/>
                </a:solidFill>
                <a:latin typeface="Amasis MT Pro Medium" panose="020B0604020202020204" pitchFamily="18" charset="0"/>
              </a:rPr>
              <a:t>INTERNATIONAL DEBT STATISTICS</a:t>
            </a:r>
            <a:endParaRPr lang="en-IN" sz="3600" dirty="0">
              <a:solidFill>
                <a:schemeClr val="bg1"/>
              </a:solidFill>
              <a:latin typeface="Amasis MT Pro Medium" panose="020B0604020202020204" pitchFamily="18" charset="0"/>
            </a:endParaRPr>
          </a:p>
        </p:txBody>
      </p:sp>
      <p:sp>
        <p:nvSpPr>
          <p:cNvPr id="11" name="TextBox 10">
            <a:extLst>
              <a:ext uri="{FF2B5EF4-FFF2-40B4-BE49-F238E27FC236}">
                <a16:creationId xmlns:a16="http://schemas.microsoft.com/office/drawing/2014/main" id="{3B57C3F7-678E-0694-C69D-0E46687C6C02}"/>
              </a:ext>
            </a:extLst>
          </p:cNvPr>
          <p:cNvSpPr txBox="1"/>
          <p:nvPr/>
        </p:nvSpPr>
        <p:spPr>
          <a:xfrm>
            <a:off x="1384300" y="1827014"/>
            <a:ext cx="6339840" cy="369332"/>
          </a:xfrm>
          <a:prstGeom prst="rect">
            <a:avLst/>
          </a:prstGeom>
          <a:noFill/>
        </p:spPr>
        <p:txBody>
          <a:bodyPr wrap="square">
            <a:spAutoFit/>
          </a:bodyPr>
          <a:lstStyle/>
          <a:p>
            <a:endParaRPr lang="en-IN" dirty="0"/>
          </a:p>
        </p:txBody>
      </p:sp>
      <p:pic>
        <p:nvPicPr>
          <p:cNvPr id="15" name="Picture 14" descr="A picture containing outdoor">
            <a:extLst>
              <a:ext uri="{FF2B5EF4-FFF2-40B4-BE49-F238E27FC236}">
                <a16:creationId xmlns:a16="http://schemas.microsoft.com/office/drawing/2014/main" id="{EF19D320-804A-6FEA-FC99-3BB22A4F07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999"/>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4" name="TextBox 3">
            <a:extLst>
              <a:ext uri="{FF2B5EF4-FFF2-40B4-BE49-F238E27FC236}">
                <a16:creationId xmlns:a16="http://schemas.microsoft.com/office/drawing/2014/main" id="{ACCF3E03-BD67-5BAF-2F00-9C8809687030}"/>
              </a:ext>
            </a:extLst>
          </p:cNvPr>
          <p:cNvSpPr txBox="1"/>
          <p:nvPr/>
        </p:nvSpPr>
        <p:spPr>
          <a:xfrm>
            <a:off x="1131570" y="792480"/>
            <a:ext cx="5422900" cy="6370975"/>
          </a:xfrm>
          <a:prstGeom prst="rect">
            <a:avLst/>
          </a:prstGeom>
          <a:noFill/>
        </p:spPr>
        <p:txBody>
          <a:bodyPr wrap="square" rtlCol="0">
            <a:spAutoFit/>
          </a:bodyPr>
          <a:lstStyle/>
          <a:p>
            <a:r>
              <a:rPr lang="en-IN" sz="3200" b="1" dirty="0">
                <a:latin typeface="Aharoni" panose="02010803020104030203" pitchFamily="2" charset="-79"/>
                <a:cs typeface="Aharoni" panose="02010803020104030203" pitchFamily="2" charset="-79"/>
              </a:rPr>
              <a:t>PROJECT DETAILS</a:t>
            </a:r>
          </a:p>
          <a:p>
            <a:endParaRPr lang="en-IN" sz="3200" b="1" dirty="0">
              <a:latin typeface="Aharoni" panose="02010803020104030203" pitchFamily="2" charset="-79"/>
              <a:cs typeface="Aharoni" panose="02010803020104030203" pitchFamily="2" charset="-79"/>
            </a:endParaRPr>
          </a:p>
          <a:p>
            <a:endParaRPr lang="en-IN" sz="3200" b="1" dirty="0">
              <a:latin typeface="Aharoni" panose="02010803020104030203" pitchFamily="2" charset="-79"/>
              <a:cs typeface="Aharoni" panose="02010803020104030203" pitchFamily="2" charset="-79"/>
            </a:endParaRPr>
          </a:p>
          <a:p>
            <a:r>
              <a:rPr lang="en-US" sz="2400" b="1" dirty="0"/>
              <a:t>Domain:         Finance</a:t>
            </a:r>
          </a:p>
          <a:p>
            <a:endParaRPr lang="en-US" sz="3200" b="1" dirty="0">
              <a:latin typeface="Aharoni" panose="02010803020104030203" pitchFamily="2" charset="-79"/>
              <a:cs typeface="Aharoni" panose="02010803020104030203" pitchFamily="2" charset="-79"/>
            </a:endParaRPr>
          </a:p>
          <a:p>
            <a:r>
              <a:rPr lang="en-US" sz="2400" b="1" dirty="0">
                <a:cs typeface="Aharoni" panose="02010803020104030203" pitchFamily="2" charset="-79"/>
              </a:rPr>
              <a:t>Tools Used :  Excel, SQL, Power BI</a:t>
            </a:r>
          </a:p>
          <a:p>
            <a:endParaRPr lang="en-US" sz="2400" b="1" dirty="0">
              <a:cs typeface="Aharoni" panose="02010803020104030203" pitchFamily="2" charset="-79"/>
            </a:endParaRPr>
          </a:p>
          <a:p>
            <a:endParaRPr lang="en-US" sz="2400" b="1" dirty="0">
              <a:cs typeface="Aharoni" panose="02010803020104030203" pitchFamily="2" charset="-79"/>
            </a:endParaRPr>
          </a:p>
          <a:p>
            <a:r>
              <a:rPr lang="en-US" sz="2400" b="1" dirty="0">
                <a:cs typeface="Aharoni" panose="02010803020104030203" pitchFamily="2" charset="-79"/>
              </a:rPr>
              <a:t>Solution:        Power BI &amp; </a:t>
            </a:r>
            <a:r>
              <a:rPr lang="en-US" sz="2400" b="1" dirty="0" err="1">
                <a:cs typeface="Aharoni" panose="02010803020104030203" pitchFamily="2" charset="-79"/>
              </a:rPr>
              <a:t>Github</a:t>
            </a:r>
            <a:r>
              <a:rPr lang="en-US" sz="2400" b="1" dirty="0">
                <a:cs typeface="Aharoni" panose="02010803020104030203" pitchFamily="2" charset="-79"/>
              </a:rPr>
              <a:t> Link</a:t>
            </a:r>
            <a:endParaRPr lang="en-IN" sz="2400" b="1" dirty="0">
              <a:cs typeface="Aharoni" panose="02010803020104030203" pitchFamily="2" charset="-79"/>
            </a:endParaRPr>
          </a:p>
          <a:p>
            <a:endParaRPr lang="en-IN" sz="3200" b="1" dirty="0">
              <a:latin typeface="Aharoni" panose="02010803020104030203" pitchFamily="2" charset="-79"/>
              <a:cs typeface="Aharoni" panose="02010803020104030203" pitchFamily="2" charset="-79"/>
            </a:endParaRPr>
          </a:p>
          <a:p>
            <a:endParaRPr lang="en-IN" sz="3200" b="1" dirty="0">
              <a:latin typeface="Aharoni" panose="02010803020104030203" pitchFamily="2" charset="-79"/>
              <a:cs typeface="Aharoni" panose="02010803020104030203" pitchFamily="2" charset="-79"/>
            </a:endParaRPr>
          </a:p>
          <a:p>
            <a:endParaRPr lang="en-IN" sz="3200" b="1" dirty="0">
              <a:latin typeface="Aharoni" panose="02010803020104030203" pitchFamily="2" charset="-79"/>
              <a:cs typeface="Aharoni" panose="02010803020104030203" pitchFamily="2" charset="-79"/>
            </a:endParaRPr>
          </a:p>
          <a:p>
            <a:endParaRPr lang="en-IN" sz="3200" b="1" dirty="0">
              <a:latin typeface="Aharoni" panose="02010803020104030203" pitchFamily="2" charset="-79"/>
              <a:cs typeface="Aharoni" panose="02010803020104030203" pitchFamily="2" charset="-79"/>
            </a:endParaRPr>
          </a:p>
          <a:p>
            <a:endParaRPr lang="en-IN" sz="3200" b="1" dirty="0">
              <a:latin typeface="Aharoni" panose="02010803020104030203" pitchFamily="2" charset="-79"/>
              <a:cs typeface="Aharoni" panose="02010803020104030203" pitchFamily="2" charset="-79"/>
            </a:endParaRPr>
          </a:p>
        </p:txBody>
      </p:sp>
      <p:pic>
        <p:nvPicPr>
          <p:cNvPr id="3" name="Picture 2" descr="Logo&#10;&#10;Description automatically generated">
            <a:extLst>
              <a:ext uri="{FF2B5EF4-FFF2-40B4-BE49-F238E27FC236}">
                <a16:creationId xmlns:a16="http://schemas.microsoft.com/office/drawing/2014/main" id="{71E7C434-A514-4EE4-CA17-E8BA76B3F7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8250" y="1822549"/>
            <a:ext cx="1205746" cy="1205746"/>
          </a:xfrm>
          <a:prstGeom prst="rect">
            <a:avLst/>
          </a:prstGeom>
        </p:spPr>
      </p:pic>
      <p:pic>
        <p:nvPicPr>
          <p:cNvPr id="6" name="Picture 5" descr="Icon&#10;&#10;Description automatically generated">
            <a:extLst>
              <a:ext uri="{FF2B5EF4-FFF2-40B4-BE49-F238E27FC236}">
                <a16:creationId xmlns:a16="http://schemas.microsoft.com/office/drawing/2014/main" id="{2ED3EB30-0437-7C6D-F2B8-4B5DF39C72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16151" y="1736595"/>
            <a:ext cx="1419210" cy="1385777"/>
          </a:xfrm>
          <a:prstGeom prst="rect">
            <a:avLst/>
          </a:prstGeom>
        </p:spPr>
      </p:pic>
      <p:pic>
        <p:nvPicPr>
          <p:cNvPr id="8" name="Picture 7" descr="Icon&#10;&#10;Description automatically generated">
            <a:extLst>
              <a:ext uri="{FF2B5EF4-FFF2-40B4-BE49-F238E27FC236}">
                <a16:creationId xmlns:a16="http://schemas.microsoft.com/office/drawing/2014/main" id="{9982A9AC-13C3-5506-EC77-169FEA600C3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94090" y="3429000"/>
            <a:ext cx="976630" cy="1302173"/>
          </a:xfrm>
          <a:prstGeom prst="rect">
            <a:avLst/>
          </a:prstGeom>
        </p:spPr>
      </p:pic>
    </p:spTree>
    <p:extLst>
      <p:ext uri="{BB962C8B-B14F-4D97-AF65-F5344CB8AC3E}">
        <p14:creationId xmlns:p14="http://schemas.microsoft.com/office/powerpoint/2010/main" val="149284160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290">
                                          <p:stCondLst>
                                            <p:cond delay="0"/>
                                          </p:stCondLst>
                                        </p:cTn>
                                        <p:tgtEl>
                                          <p:spTgt spid="4"/>
                                        </p:tgtEl>
                                      </p:cBhvr>
                                    </p:animEffect>
                                    <p:anim calcmode="lin" valueType="num">
                                      <p:cBhvr>
                                        <p:cTn id="8" dur="911"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4"/>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4"/>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4"/>
                                        </p:tgtEl>
                                        <p:attrNameLst>
                                          <p:attrName>ppt_y</p:attrName>
                                        </p:attrNameLst>
                                      </p:cBhvr>
                                      <p:tavLst>
                                        <p:tav tm="0" fmla="#ppt_y-sin(pi*$)/81">
                                          <p:val>
                                            <p:fltVal val="0"/>
                                          </p:val>
                                        </p:tav>
                                        <p:tav tm="100000">
                                          <p:val>
                                            <p:fltVal val="1"/>
                                          </p:val>
                                        </p:tav>
                                      </p:tavLst>
                                    </p:anim>
                                    <p:animScale>
                                      <p:cBhvr>
                                        <p:cTn id="13" dur="13">
                                          <p:stCondLst>
                                            <p:cond delay="325"/>
                                          </p:stCondLst>
                                        </p:cTn>
                                        <p:tgtEl>
                                          <p:spTgt spid="4"/>
                                        </p:tgtEl>
                                      </p:cBhvr>
                                      <p:to x="100000" y="60000"/>
                                    </p:animScale>
                                    <p:animScale>
                                      <p:cBhvr>
                                        <p:cTn id="14" dur="83" decel="50000">
                                          <p:stCondLst>
                                            <p:cond delay="338"/>
                                          </p:stCondLst>
                                        </p:cTn>
                                        <p:tgtEl>
                                          <p:spTgt spid="4"/>
                                        </p:tgtEl>
                                      </p:cBhvr>
                                      <p:to x="100000" y="100000"/>
                                    </p:animScale>
                                    <p:animScale>
                                      <p:cBhvr>
                                        <p:cTn id="15" dur="13">
                                          <p:stCondLst>
                                            <p:cond delay="656"/>
                                          </p:stCondLst>
                                        </p:cTn>
                                        <p:tgtEl>
                                          <p:spTgt spid="4"/>
                                        </p:tgtEl>
                                      </p:cBhvr>
                                      <p:to x="100000" y="80000"/>
                                    </p:animScale>
                                    <p:animScale>
                                      <p:cBhvr>
                                        <p:cTn id="16" dur="83" decel="50000">
                                          <p:stCondLst>
                                            <p:cond delay="669"/>
                                          </p:stCondLst>
                                        </p:cTn>
                                        <p:tgtEl>
                                          <p:spTgt spid="4"/>
                                        </p:tgtEl>
                                      </p:cBhvr>
                                      <p:to x="100000" y="100000"/>
                                    </p:animScale>
                                    <p:animScale>
                                      <p:cBhvr>
                                        <p:cTn id="17" dur="13">
                                          <p:stCondLst>
                                            <p:cond delay="821"/>
                                          </p:stCondLst>
                                        </p:cTn>
                                        <p:tgtEl>
                                          <p:spTgt spid="4"/>
                                        </p:tgtEl>
                                      </p:cBhvr>
                                      <p:to x="100000" y="90000"/>
                                    </p:animScale>
                                    <p:animScale>
                                      <p:cBhvr>
                                        <p:cTn id="18" dur="83" decel="50000">
                                          <p:stCondLst>
                                            <p:cond delay="834"/>
                                          </p:stCondLst>
                                        </p:cTn>
                                        <p:tgtEl>
                                          <p:spTgt spid="4"/>
                                        </p:tgtEl>
                                      </p:cBhvr>
                                      <p:to x="100000" y="100000"/>
                                    </p:animScale>
                                    <p:animScale>
                                      <p:cBhvr>
                                        <p:cTn id="19" dur="13">
                                          <p:stCondLst>
                                            <p:cond delay="904"/>
                                          </p:stCondLst>
                                        </p:cTn>
                                        <p:tgtEl>
                                          <p:spTgt spid="4"/>
                                        </p:tgtEl>
                                      </p:cBhvr>
                                      <p:to x="100000" y="95000"/>
                                    </p:animScale>
                                    <p:animScale>
                                      <p:cBhvr>
                                        <p:cTn id="20" dur="83" decel="50000">
                                          <p:stCondLst>
                                            <p:cond delay="917"/>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E32847A-056D-1009-97CF-441D0EF94CD9}"/>
              </a:ext>
            </a:extLst>
          </p:cNvPr>
          <p:cNvSpPr txBox="1"/>
          <p:nvPr/>
        </p:nvSpPr>
        <p:spPr>
          <a:xfrm>
            <a:off x="2418080" y="1282114"/>
            <a:ext cx="8389620" cy="646331"/>
          </a:xfrm>
          <a:prstGeom prst="rect">
            <a:avLst/>
          </a:prstGeom>
          <a:noFill/>
        </p:spPr>
        <p:txBody>
          <a:bodyPr wrap="square" rtlCol="0">
            <a:spAutoFit/>
          </a:bodyPr>
          <a:lstStyle/>
          <a:p>
            <a:r>
              <a:rPr lang="en-IN" sz="3600">
                <a:solidFill>
                  <a:schemeClr val="bg1"/>
                </a:solidFill>
                <a:latin typeface="Amasis MT Pro Medium" panose="020B0604020202020204" pitchFamily="18" charset="0"/>
              </a:rPr>
              <a:t>INTERNATIONAL DEBT STATISTICS</a:t>
            </a:r>
            <a:endParaRPr lang="en-IN" sz="3600" dirty="0">
              <a:solidFill>
                <a:schemeClr val="bg1"/>
              </a:solidFill>
              <a:latin typeface="Amasis MT Pro Medium" panose="020B0604020202020204" pitchFamily="18" charset="0"/>
            </a:endParaRPr>
          </a:p>
        </p:txBody>
      </p:sp>
      <p:sp>
        <p:nvSpPr>
          <p:cNvPr id="11" name="TextBox 10">
            <a:extLst>
              <a:ext uri="{FF2B5EF4-FFF2-40B4-BE49-F238E27FC236}">
                <a16:creationId xmlns:a16="http://schemas.microsoft.com/office/drawing/2014/main" id="{3B57C3F7-678E-0694-C69D-0E46687C6C02}"/>
              </a:ext>
            </a:extLst>
          </p:cNvPr>
          <p:cNvSpPr txBox="1"/>
          <p:nvPr/>
        </p:nvSpPr>
        <p:spPr>
          <a:xfrm>
            <a:off x="1384300" y="1827014"/>
            <a:ext cx="6339840" cy="369332"/>
          </a:xfrm>
          <a:prstGeom prst="rect">
            <a:avLst/>
          </a:prstGeom>
          <a:noFill/>
        </p:spPr>
        <p:txBody>
          <a:bodyPr wrap="square">
            <a:spAutoFit/>
          </a:bodyPr>
          <a:lstStyle/>
          <a:p>
            <a:endParaRPr lang="en-IN" dirty="0"/>
          </a:p>
        </p:txBody>
      </p:sp>
      <p:pic>
        <p:nvPicPr>
          <p:cNvPr id="15" name="Picture 14" descr="A picture containing outdoor">
            <a:extLst>
              <a:ext uri="{FF2B5EF4-FFF2-40B4-BE49-F238E27FC236}">
                <a16:creationId xmlns:a16="http://schemas.microsoft.com/office/drawing/2014/main" id="{EF19D320-804A-6FEA-FC99-3BB22A4F07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999"/>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4" name="TextBox 3">
            <a:extLst>
              <a:ext uri="{FF2B5EF4-FFF2-40B4-BE49-F238E27FC236}">
                <a16:creationId xmlns:a16="http://schemas.microsoft.com/office/drawing/2014/main" id="{ACCF3E03-BD67-5BAF-2F00-9C8809687030}"/>
              </a:ext>
            </a:extLst>
          </p:cNvPr>
          <p:cNvSpPr txBox="1"/>
          <p:nvPr/>
        </p:nvSpPr>
        <p:spPr>
          <a:xfrm>
            <a:off x="1303020" y="528787"/>
            <a:ext cx="5422900" cy="584775"/>
          </a:xfrm>
          <a:prstGeom prst="rect">
            <a:avLst/>
          </a:prstGeom>
          <a:noFill/>
        </p:spPr>
        <p:txBody>
          <a:bodyPr wrap="square" rtlCol="0">
            <a:spAutoFit/>
          </a:bodyPr>
          <a:lstStyle/>
          <a:p>
            <a:r>
              <a:rPr lang="en-IN" sz="3200" b="1" dirty="0">
                <a:latin typeface="Aharoni" panose="02010803020104030203" pitchFamily="2" charset="-79"/>
                <a:cs typeface="Aharoni" panose="02010803020104030203" pitchFamily="2" charset="-79"/>
              </a:rPr>
              <a:t>PROBLEM STATEMENT</a:t>
            </a:r>
          </a:p>
        </p:txBody>
      </p:sp>
      <p:sp>
        <p:nvSpPr>
          <p:cNvPr id="5" name="TextBox 4">
            <a:extLst>
              <a:ext uri="{FF2B5EF4-FFF2-40B4-BE49-F238E27FC236}">
                <a16:creationId xmlns:a16="http://schemas.microsoft.com/office/drawing/2014/main" id="{A44F0BC8-600C-F7E1-A1EB-CFE335FA22F3}"/>
              </a:ext>
            </a:extLst>
          </p:cNvPr>
          <p:cNvSpPr txBox="1"/>
          <p:nvPr/>
        </p:nvSpPr>
        <p:spPr>
          <a:xfrm>
            <a:off x="1303020" y="2011680"/>
            <a:ext cx="6197600" cy="2554545"/>
          </a:xfrm>
          <a:prstGeom prst="rect">
            <a:avLst/>
          </a:prstGeom>
          <a:noFill/>
        </p:spPr>
        <p:txBody>
          <a:bodyPr wrap="square">
            <a:spAutoFit/>
          </a:bodyPr>
          <a:lstStyle/>
          <a:p>
            <a:r>
              <a:rPr lang="en-IN" sz="2000" b="1" dirty="0"/>
              <a:t>Majorly on Developing Countries they have to pay high price to service their debts and the cost is born by people with high poverty. They had to deal with the repayments that will be made in hard currencies.</a:t>
            </a:r>
          </a:p>
          <a:p>
            <a:r>
              <a:rPr lang="en-US" sz="2000" b="1" dirty="0"/>
              <a:t>Developing countries were hurt the most in the worldwide recession. The high cost of fuel, high interest rates, and declining exports made it increasingly difficult for them to repay their debts.</a:t>
            </a:r>
            <a:endParaRPr lang="en-IN" sz="2000" b="1" dirty="0"/>
          </a:p>
        </p:txBody>
      </p:sp>
      <p:pic>
        <p:nvPicPr>
          <p:cNvPr id="3" name="Picture 2" descr="Graphical user interface&#10;&#10;Description automatically generated">
            <a:extLst>
              <a:ext uri="{FF2B5EF4-FFF2-40B4-BE49-F238E27FC236}">
                <a16:creationId xmlns:a16="http://schemas.microsoft.com/office/drawing/2014/main" id="{168B449F-399C-6A6C-BC97-1F6B609C0C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1200" y="3768716"/>
            <a:ext cx="3531352" cy="2554545"/>
          </a:xfrm>
          <a:prstGeom prst="rect">
            <a:avLst/>
          </a:prstGeom>
        </p:spPr>
      </p:pic>
    </p:spTree>
    <p:extLst>
      <p:ext uri="{BB962C8B-B14F-4D97-AF65-F5344CB8AC3E}">
        <p14:creationId xmlns:p14="http://schemas.microsoft.com/office/powerpoint/2010/main" val="370282034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290">
                                          <p:stCondLst>
                                            <p:cond delay="0"/>
                                          </p:stCondLst>
                                        </p:cTn>
                                        <p:tgtEl>
                                          <p:spTgt spid="5"/>
                                        </p:tgtEl>
                                      </p:cBhvr>
                                    </p:animEffect>
                                    <p:anim calcmode="lin" valueType="num">
                                      <p:cBhvr>
                                        <p:cTn id="8" dur="911"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5"/>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5"/>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5"/>
                                        </p:tgtEl>
                                        <p:attrNameLst>
                                          <p:attrName>ppt_y</p:attrName>
                                        </p:attrNameLst>
                                      </p:cBhvr>
                                      <p:tavLst>
                                        <p:tav tm="0" fmla="#ppt_y-sin(pi*$)/81">
                                          <p:val>
                                            <p:fltVal val="0"/>
                                          </p:val>
                                        </p:tav>
                                        <p:tav tm="100000">
                                          <p:val>
                                            <p:fltVal val="1"/>
                                          </p:val>
                                        </p:tav>
                                      </p:tavLst>
                                    </p:anim>
                                    <p:animScale>
                                      <p:cBhvr>
                                        <p:cTn id="13" dur="13">
                                          <p:stCondLst>
                                            <p:cond delay="325"/>
                                          </p:stCondLst>
                                        </p:cTn>
                                        <p:tgtEl>
                                          <p:spTgt spid="5"/>
                                        </p:tgtEl>
                                      </p:cBhvr>
                                      <p:to x="100000" y="60000"/>
                                    </p:animScale>
                                    <p:animScale>
                                      <p:cBhvr>
                                        <p:cTn id="14" dur="83" decel="50000">
                                          <p:stCondLst>
                                            <p:cond delay="338"/>
                                          </p:stCondLst>
                                        </p:cTn>
                                        <p:tgtEl>
                                          <p:spTgt spid="5"/>
                                        </p:tgtEl>
                                      </p:cBhvr>
                                      <p:to x="100000" y="100000"/>
                                    </p:animScale>
                                    <p:animScale>
                                      <p:cBhvr>
                                        <p:cTn id="15" dur="13">
                                          <p:stCondLst>
                                            <p:cond delay="656"/>
                                          </p:stCondLst>
                                        </p:cTn>
                                        <p:tgtEl>
                                          <p:spTgt spid="5"/>
                                        </p:tgtEl>
                                      </p:cBhvr>
                                      <p:to x="100000" y="80000"/>
                                    </p:animScale>
                                    <p:animScale>
                                      <p:cBhvr>
                                        <p:cTn id="16" dur="83" decel="50000">
                                          <p:stCondLst>
                                            <p:cond delay="669"/>
                                          </p:stCondLst>
                                        </p:cTn>
                                        <p:tgtEl>
                                          <p:spTgt spid="5"/>
                                        </p:tgtEl>
                                      </p:cBhvr>
                                      <p:to x="100000" y="100000"/>
                                    </p:animScale>
                                    <p:animScale>
                                      <p:cBhvr>
                                        <p:cTn id="17" dur="13">
                                          <p:stCondLst>
                                            <p:cond delay="821"/>
                                          </p:stCondLst>
                                        </p:cTn>
                                        <p:tgtEl>
                                          <p:spTgt spid="5"/>
                                        </p:tgtEl>
                                      </p:cBhvr>
                                      <p:to x="100000" y="90000"/>
                                    </p:animScale>
                                    <p:animScale>
                                      <p:cBhvr>
                                        <p:cTn id="18" dur="83" decel="50000">
                                          <p:stCondLst>
                                            <p:cond delay="834"/>
                                          </p:stCondLst>
                                        </p:cTn>
                                        <p:tgtEl>
                                          <p:spTgt spid="5"/>
                                        </p:tgtEl>
                                      </p:cBhvr>
                                      <p:to x="100000" y="100000"/>
                                    </p:animScale>
                                    <p:animScale>
                                      <p:cBhvr>
                                        <p:cTn id="19" dur="13">
                                          <p:stCondLst>
                                            <p:cond delay="904"/>
                                          </p:stCondLst>
                                        </p:cTn>
                                        <p:tgtEl>
                                          <p:spTgt spid="5"/>
                                        </p:tgtEl>
                                      </p:cBhvr>
                                      <p:to x="100000" y="95000"/>
                                    </p:animScale>
                                    <p:animScale>
                                      <p:cBhvr>
                                        <p:cTn id="20" dur="83" decel="50000">
                                          <p:stCondLst>
                                            <p:cond delay="917"/>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E32847A-056D-1009-97CF-441D0EF94CD9}"/>
              </a:ext>
            </a:extLst>
          </p:cNvPr>
          <p:cNvSpPr txBox="1"/>
          <p:nvPr/>
        </p:nvSpPr>
        <p:spPr>
          <a:xfrm>
            <a:off x="2418080" y="1282114"/>
            <a:ext cx="8389620" cy="646331"/>
          </a:xfrm>
          <a:prstGeom prst="rect">
            <a:avLst/>
          </a:prstGeom>
          <a:noFill/>
        </p:spPr>
        <p:txBody>
          <a:bodyPr wrap="square" rtlCol="0">
            <a:spAutoFit/>
          </a:bodyPr>
          <a:lstStyle/>
          <a:p>
            <a:r>
              <a:rPr lang="en-IN" sz="3600">
                <a:solidFill>
                  <a:schemeClr val="bg1"/>
                </a:solidFill>
                <a:latin typeface="Amasis MT Pro Medium" panose="020B0604020202020204" pitchFamily="18" charset="0"/>
              </a:rPr>
              <a:t>INTERNATIONAL DEBT STATISTICS</a:t>
            </a:r>
            <a:endParaRPr lang="en-IN" sz="3600" dirty="0">
              <a:solidFill>
                <a:schemeClr val="bg1"/>
              </a:solidFill>
              <a:latin typeface="Amasis MT Pro Medium" panose="020B0604020202020204" pitchFamily="18" charset="0"/>
            </a:endParaRPr>
          </a:p>
        </p:txBody>
      </p:sp>
      <p:sp>
        <p:nvSpPr>
          <p:cNvPr id="11" name="TextBox 10">
            <a:extLst>
              <a:ext uri="{FF2B5EF4-FFF2-40B4-BE49-F238E27FC236}">
                <a16:creationId xmlns:a16="http://schemas.microsoft.com/office/drawing/2014/main" id="{3B57C3F7-678E-0694-C69D-0E46687C6C02}"/>
              </a:ext>
            </a:extLst>
          </p:cNvPr>
          <p:cNvSpPr txBox="1"/>
          <p:nvPr/>
        </p:nvSpPr>
        <p:spPr>
          <a:xfrm>
            <a:off x="1384300" y="1827014"/>
            <a:ext cx="6339840" cy="369332"/>
          </a:xfrm>
          <a:prstGeom prst="rect">
            <a:avLst/>
          </a:prstGeom>
          <a:noFill/>
        </p:spPr>
        <p:txBody>
          <a:bodyPr wrap="square">
            <a:spAutoFit/>
          </a:bodyPr>
          <a:lstStyle/>
          <a:p>
            <a:endParaRPr lang="en-IN" dirty="0"/>
          </a:p>
        </p:txBody>
      </p:sp>
      <p:pic>
        <p:nvPicPr>
          <p:cNvPr id="15" name="Picture 14" descr="A picture containing outdoor">
            <a:extLst>
              <a:ext uri="{FF2B5EF4-FFF2-40B4-BE49-F238E27FC236}">
                <a16:creationId xmlns:a16="http://schemas.microsoft.com/office/drawing/2014/main" id="{EF19D320-804A-6FEA-FC99-3BB22A4F07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3" name="TextBox 2">
            <a:extLst>
              <a:ext uri="{FF2B5EF4-FFF2-40B4-BE49-F238E27FC236}">
                <a16:creationId xmlns:a16="http://schemas.microsoft.com/office/drawing/2014/main" id="{2C00F76E-C291-1F2F-5D05-62F0DAF06D96}"/>
              </a:ext>
            </a:extLst>
          </p:cNvPr>
          <p:cNvSpPr txBox="1"/>
          <p:nvPr/>
        </p:nvSpPr>
        <p:spPr>
          <a:xfrm>
            <a:off x="1189990" y="1928445"/>
            <a:ext cx="6206490" cy="2554545"/>
          </a:xfrm>
          <a:prstGeom prst="rect">
            <a:avLst/>
          </a:prstGeom>
          <a:noFill/>
        </p:spPr>
        <p:txBody>
          <a:bodyPr wrap="square">
            <a:spAutoFit/>
          </a:bodyPr>
          <a:lstStyle/>
          <a:p>
            <a:r>
              <a:rPr lang="en-IN" sz="2000" b="1" dirty="0"/>
              <a:t>The Objective is to minimise the interest cost of servicing the debt to the taxpayer and to employ it contra-cyclically as a stabilisation weapon to supplement monetary and fiscal policy</a:t>
            </a:r>
            <a:r>
              <a:rPr lang="en-IN" b="1" dirty="0"/>
              <a:t>. </a:t>
            </a:r>
            <a:r>
              <a:rPr lang="en-US" sz="2000" b="1" dirty="0"/>
              <a:t>The dataset contains information about the amount of debt (in USD) owed by developing countries across several categories.</a:t>
            </a:r>
            <a:r>
              <a:rPr lang="en-IN" sz="2000" b="1" dirty="0"/>
              <a:t> You have </a:t>
            </a:r>
            <a:r>
              <a:rPr lang="en-US" sz="2000" b="1" dirty="0"/>
              <a:t>to analyze international debt data collected by The World Bank. </a:t>
            </a:r>
            <a:endParaRPr lang="en-IN" b="1" dirty="0"/>
          </a:p>
        </p:txBody>
      </p:sp>
      <p:sp>
        <p:nvSpPr>
          <p:cNvPr id="4" name="TextBox 3">
            <a:extLst>
              <a:ext uri="{FF2B5EF4-FFF2-40B4-BE49-F238E27FC236}">
                <a16:creationId xmlns:a16="http://schemas.microsoft.com/office/drawing/2014/main" id="{ACCF3E03-BD67-5BAF-2F00-9C8809687030}"/>
              </a:ext>
            </a:extLst>
          </p:cNvPr>
          <p:cNvSpPr txBox="1"/>
          <p:nvPr/>
        </p:nvSpPr>
        <p:spPr>
          <a:xfrm>
            <a:off x="1311910" y="528061"/>
            <a:ext cx="5422900" cy="1077218"/>
          </a:xfrm>
          <a:prstGeom prst="rect">
            <a:avLst/>
          </a:prstGeom>
          <a:noFill/>
        </p:spPr>
        <p:txBody>
          <a:bodyPr wrap="square" rtlCol="0">
            <a:spAutoFit/>
          </a:bodyPr>
          <a:lstStyle/>
          <a:p>
            <a:r>
              <a:rPr lang="en-IN" sz="3200" b="1" dirty="0">
                <a:latin typeface="Aharoni" panose="02010803020104030203" pitchFamily="2" charset="-79"/>
                <a:cs typeface="Aharoni" panose="02010803020104030203" pitchFamily="2" charset="-79"/>
              </a:rPr>
              <a:t>OBJECTIVE</a:t>
            </a:r>
          </a:p>
          <a:p>
            <a:endParaRPr lang="en-IN" sz="3200" b="1" dirty="0">
              <a:latin typeface="Aharoni" panose="02010803020104030203" pitchFamily="2" charset="-79"/>
              <a:cs typeface="Aharoni" panose="02010803020104030203" pitchFamily="2" charset="-79"/>
            </a:endParaRPr>
          </a:p>
        </p:txBody>
      </p:sp>
      <p:pic>
        <p:nvPicPr>
          <p:cNvPr id="5" name="Picture 4" descr="A picture containing text, light&#10;&#10;Description automatically generated">
            <a:extLst>
              <a:ext uri="{FF2B5EF4-FFF2-40B4-BE49-F238E27FC236}">
                <a16:creationId xmlns:a16="http://schemas.microsoft.com/office/drawing/2014/main" id="{10317196-95E0-F0CD-4BBC-240215C02E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5813" y="1005710"/>
            <a:ext cx="4309194" cy="2733210"/>
          </a:xfrm>
          <a:prstGeom prst="rect">
            <a:avLst/>
          </a:prstGeom>
        </p:spPr>
      </p:pic>
    </p:spTree>
    <p:extLst>
      <p:ext uri="{BB962C8B-B14F-4D97-AF65-F5344CB8AC3E}">
        <p14:creationId xmlns:p14="http://schemas.microsoft.com/office/powerpoint/2010/main" val="393049664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290">
                                          <p:stCondLst>
                                            <p:cond delay="0"/>
                                          </p:stCondLst>
                                        </p:cTn>
                                        <p:tgtEl>
                                          <p:spTgt spid="3"/>
                                        </p:tgtEl>
                                      </p:cBhvr>
                                    </p:animEffect>
                                    <p:anim calcmode="lin" valueType="num">
                                      <p:cBhvr>
                                        <p:cTn id="8" dur="911"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3"/>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3"/>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3"/>
                                        </p:tgtEl>
                                        <p:attrNameLst>
                                          <p:attrName>ppt_y</p:attrName>
                                        </p:attrNameLst>
                                      </p:cBhvr>
                                      <p:tavLst>
                                        <p:tav tm="0" fmla="#ppt_y-sin(pi*$)/81">
                                          <p:val>
                                            <p:fltVal val="0"/>
                                          </p:val>
                                        </p:tav>
                                        <p:tav tm="100000">
                                          <p:val>
                                            <p:fltVal val="1"/>
                                          </p:val>
                                        </p:tav>
                                      </p:tavLst>
                                    </p:anim>
                                    <p:animScale>
                                      <p:cBhvr>
                                        <p:cTn id="13" dur="13">
                                          <p:stCondLst>
                                            <p:cond delay="325"/>
                                          </p:stCondLst>
                                        </p:cTn>
                                        <p:tgtEl>
                                          <p:spTgt spid="3"/>
                                        </p:tgtEl>
                                      </p:cBhvr>
                                      <p:to x="100000" y="60000"/>
                                    </p:animScale>
                                    <p:animScale>
                                      <p:cBhvr>
                                        <p:cTn id="14" dur="83" decel="50000">
                                          <p:stCondLst>
                                            <p:cond delay="338"/>
                                          </p:stCondLst>
                                        </p:cTn>
                                        <p:tgtEl>
                                          <p:spTgt spid="3"/>
                                        </p:tgtEl>
                                      </p:cBhvr>
                                      <p:to x="100000" y="100000"/>
                                    </p:animScale>
                                    <p:animScale>
                                      <p:cBhvr>
                                        <p:cTn id="15" dur="13">
                                          <p:stCondLst>
                                            <p:cond delay="656"/>
                                          </p:stCondLst>
                                        </p:cTn>
                                        <p:tgtEl>
                                          <p:spTgt spid="3"/>
                                        </p:tgtEl>
                                      </p:cBhvr>
                                      <p:to x="100000" y="80000"/>
                                    </p:animScale>
                                    <p:animScale>
                                      <p:cBhvr>
                                        <p:cTn id="16" dur="83" decel="50000">
                                          <p:stCondLst>
                                            <p:cond delay="669"/>
                                          </p:stCondLst>
                                        </p:cTn>
                                        <p:tgtEl>
                                          <p:spTgt spid="3"/>
                                        </p:tgtEl>
                                      </p:cBhvr>
                                      <p:to x="100000" y="100000"/>
                                    </p:animScale>
                                    <p:animScale>
                                      <p:cBhvr>
                                        <p:cTn id="17" dur="13">
                                          <p:stCondLst>
                                            <p:cond delay="821"/>
                                          </p:stCondLst>
                                        </p:cTn>
                                        <p:tgtEl>
                                          <p:spTgt spid="3"/>
                                        </p:tgtEl>
                                      </p:cBhvr>
                                      <p:to x="100000" y="90000"/>
                                    </p:animScale>
                                    <p:animScale>
                                      <p:cBhvr>
                                        <p:cTn id="18" dur="83" decel="50000">
                                          <p:stCondLst>
                                            <p:cond delay="834"/>
                                          </p:stCondLst>
                                        </p:cTn>
                                        <p:tgtEl>
                                          <p:spTgt spid="3"/>
                                        </p:tgtEl>
                                      </p:cBhvr>
                                      <p:to x="100000" y="100000"/>
                                    </p:animScale>
                                    <p:animScale>
                                      <p:cBhvr>
                                        <p:cTn id="19" dur="13">
                                          <p:stCondLst>
                                            <p:cond delay="904"/>
                                          </p:stCondLst>
                                        </p:cTn>
                                        <p:tgtEl>
                                          <p:spTgt spid="3"/>
                                        </p:tgtEl>
                                      </p:cBhvr>
                                      <p:to x="100000" y="95000"/>
                                    </p:animScale>
                                    <p:animScale>
                                      <p:cBhvr>
                                        <p:cTn id="20" dur="83" decel="50000">
                                          <p:stCondLst>
                                            <p:cond delay="917"/>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E32847A-056D-1009-97CF-441D0EF94CD9}"/>
              </a:ext>
            </a:extLst>
          </p:cNvPr>
          <p:cNvSpPr txBox="1"/>
          <p:nvPr/>
        </p:nvSpPr>
        <p:spPr>
          <a:xfrm>
            <a:off x="2418080" y="1282114"/>
            <a:ext cx="8389620" cy="646331"/>
          </a:xfrm>
          <a:prstGeom prst="rect">
            <a:avLst/>
          </a:prstGeom>
          <a:noFill/>
        </p:spPr>
        <p:txBody>
          <a:bodyPr wrap="square" rtlCol="0">
            <a:spAutoFit/>
          </a:bodyPr>
          <a:lstStyle/>
          <a:p>
            <a:r>
              <a:rPr lang="en-IN" sz="3600">
                <a:solidFill>
                  <a:schemeClr val="bg1"/>
                </a:solidFill>
                <a:latin typeface="Amasis MT Pro Medium" panose="020B0604020202020204" pitchFamily="18" charset="0"/>
              </a:rPr>
              <a:t>INTERNATIONAL DEBT STATISTICS</a:t>
            </a:r>
            <a:endParaRPr lang="en-IN" sz="3600" dirty="0">
              <a:solidFill>
                <a:schemeClr val="bg1"/>
              </a:solidFill>
              <a:latin typeface="Amasis MT Pro Medium" panose="020B0604020202020204" pitchFamily="18" charset="0"/>
            </a:endParaRPr>
          </a:p>
        </p:txBody>
      </p:sp>
      <p:sp>
        <p:nvSpPr>
          <p:cNvPr id="11" name="TextBox 10">
            <a:extLst>
              <a:ext uri="{FF2B5EF4-FFF2-40B4-BE49-F238E27FC236}">
                <a16:creationId xmlns:a16="http://schemas.microsoft.com/office/drawing/2014/main" id="{3B57C3F7-678E-0694-C69D-0E46687C6C02}"/>
              </a:ext>
            </a:extLst>
          </p:cNvPr>
          <p:cNvSpPr txBox="1"/>
          <p:nvPr/>
        </p:nvSpPr>
        <p:spPr>
          <a:xfrm>
            <a:off x="1384300" y="1827014"/>
            <a:ext cx="6339840" cy="369332"/>
          </a:xfrm>
          <a:prstGeom prst="rect">
            <a:avLst/>
          </a:prstGeom>
          <a:noFill/>
        </p:spPr>
        <p:txBody>
          <a:bodyPr wrap="square">
            <a:spAutoFit/>
          </a:bodyPr>
          <a:lstStyle/>
          <a:p>
            <a:endParaRPr lang="en-IN" dirty="0"/>
          </a:p>
        </p:txBody>
      </p:sp>
      <p:pic>
        <p:nvPicPr>
          <p:cNvPr id="15" name="Picture 14" descr="A picture containing outdoor">
            <a:extLst>
              <a:ext uri="{FF2B5EF4-FFF2-40B4-BE49-F238E27FC236}">
                <a16:creationId xmlns:a16="http://schemas.microsoft.com/office/drawing/2014/main" id="{EF19D320-804A-6FEA-FC99-3BB22A4F07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999"/>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6" name="TextBox 5">
            <a:extLst>
              <a:ext uri="{FF2B5EF4-FFF2-40B4-BE49-F238E27FC236}">
                <a16:creationId xmlns:a16="http://schemas.microsoft.com/office/drawing/2014/main" id="{3B3601F3-7079-8926-7904-603104AF1124}"/>
              </a:ext>
            </a:extLst>
          </p:cNvPr>
          <p:cNvSpPr txBox="1"/>
          <p:nvPr/>
        </p:nvSpPr>
        <p:spPr>
          <a:xfrm>
            <a:off x="1384300" y="348670"/>
            <a:ext cx="6096000" cy="584775"/>
          </a:xfrm>
          <a:prstGeom prst="rect">
            <a:avLst/>
          </a:prstGeom>
          <a:noFill/>
        </p:spPr>
        <p:txBody>
          <a:bodyPr wrap="square">
            <a:spAutoFit/>
          </a:bodyPr>
          <a:lstStyle/>
          <a:p>
            <a:r>
              <a:rPr lang="en-IN" sz="3200" b="1" dirty="0">
                <a:latin typeface="Aharoni" panose="02010803020104030203" pitchFamily="2" charset="-79"/>
                <a:cs typeface="Aharoni" panose="02010803020104030203" pitchFamily="2" charset="-79"/>
              </a:rPr>
              <a:t>BENEFITS</a:t>
            </a:r>
          </a:p>
        </p:txBody>
      </p:sp>
      <p:sp>
        <p:nvSpPr>
          <p:cNvPr id="8" name="TextBox 7">
            <a:extLst>
              <a:ext uri="{FF2B5EF4-FFF2-40B4-BE49-F238E27FC236}">
                <a16:creationId xmlns:a16="http://schemas.microsoft.com/office/drawing/2014/main" id="{3395F39D-AB73-4DDA-7036-DCB67C1491A9}"/>
              </a:ext>
            </a:extLst>
          </p:cNvPr>
          <p:cNvSpPr txBox="1"/>
          <p:nvPr/>
        </p:nvSpPr>
        <p:spPr>
          <a:xfrm>
            <a:off x="1168400" y="1487565"/>
            <a:ext cx="6106160" cy="466127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2000" b="1" dirty="0"/>
              <a:t>Overall International Debt Data</a:t>
            </a:r>
          </a:p>
          <a:p>
            <a:pPr marL="285750" indent="-285750">
              <a:lnSpc>
                <a:spcPct val="150000"/>
              </a:lnSpc>
              <a:buFont typeface="Arial" panose="020B0604020202020204" pitchFamily="34" charset="0"/>
              <a:buChar char="•"/>
            </a:pPr>
            <a:r>
              <a:rPr lang="en-IN" sz="2000" b="1" dirty="0"/>
              <a:t>Total Debt Owed by Various Countries And Overall Countries </a:t>
            </a:r>
          </a:p>
          <a:p>
            <a:pPr marL="285750" indent="-285750">
              <a:lnSpc>
                <a:spcPct val="150000"/>
              </a:lnSpc>
              <a:buFont typeface="Arial" panose="020B0604020202020204" pitchFamily="34" charset="0"/>
              <a:buChar char="•"/>
            </a:pPr>
            <a:r>
              <a:rPr lang="en-IN" sz="2000" b="1" dirty="0"/>
              <a:t>Average Amount By Different Countries Across Different Indicators</a:t>
            </a:r>
          </a:p>
          <a:p>
            <a:pPr marL="285750" indent="-285750">
              <a:lnSpc>
                <a:spcPct val="150000"/>
              </a:lnSpc>
              <a:buFont typeface="Arial" panose="020B0604020202020204" pitchFamily="34" charset="0"/>
              <a:buChar char="•"/>
            </a:pPr>
            <a:r>
              <a:rPr lang="en-IN" sz="2000" b="1" dirty="0"/>
              <a:t>Highest Debt By Various Countries</a:t>
            </a:r>
          </a:p>
          <a:p>
            <a:pPr marL="285750" indent="-285750">
              <a:lnSpc>
                <a:spcPct val="150000"/>
              </a:lnSpc>
              <a:buFont typeface="Arial" panose="020B0604020202020204" pitchFamily="34" charset="0"/>
              <a:buChar char="•"/>
            </a:pPr>
            <a:r>
              <a:rPr lang="en-IN" sz="2000" b="1" dirty="0"/>
              <a:t>Average Debt Across Indicators</a:t>
            </a:r>
          </a:p>
          <a:p>
            <a:pPr marL="285750" indent="-285750">
              <a:lnSpc>
                <a:spcPct val="150000"/>
              </a:lnSpc>
              <a:buFont typeface="Arial" panose="020B0604020202020204" pitchFamily="34" charset="0"/>
              <a:buChar char="•"/>
            </a:pPr>
            <a:r>
              <a:rPr lang="en-IN" sz="2000" b="1" dirty="0"/>
              <a:t>Principal Repayments Across The Highest Average Debt</a:t>
            </a:r>
          </a:p>
          <a:p>
            <a:pPr marL="285750" indent="-285750">
              <a:lnSpc>
                <a:spcPct val="150000"/>
              </a:lnSpc>
              <a:buFont typeface="Arial" panose="020B0604020202020204" pitchFamily="34" charset="0"/>
              <a:buChar char="•"/>
            </a:pPr>
            <a:r>
              <a:rPr lang="en-IN" sz="2000" b="1" dirty="0"/>
              <a:t>The Most Common Indicator</a:t>
            </a:r>
          </a:p>
        </p:txBody>
      </p:sp>
      <p:pic>
        <p:nvPicPr>
          <p:cNvPr id="12" name="Picture 11" descr="A picture containing icon&#10;&#10;Description automatically generated">
            <a:extLst>
              <a:ext uri="{FF2B5EF4-FFF2-40B4-BE49-F238E27FC236}">
                <a16:creationId xmlns:a16="http://schemas.microsoft.com/office/drawing/2014/main" id="{0B1BD1C8-7F5A-EDCC-18FF-8E04B562C5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3075" y="1130841"/>
            <a:ext cx="4593590" cy="4350434"/>
          </a:xfrm>
          <a:prstGeom prst="rect">
            <a:avLst/>
          </a:prstGeom>
        </p:spPr>
      </p:pic>
    </p:spTree>
    <p:extLst>
      <p:ext uri="{BB962C8B-B14F-4D97-AF65-F5344CB8AC3E}">
        <p14:creationId xmlns:p14="http://schemas.microsoft.com/office/powerpoint/2010/main" val="173927618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290">
                                          <p:stCondLst>
                                            <p:cond delay="0"/>
                                          </p:stCondLst>
                                        </p:cTn>
                                        <p:tgtEl>
                                          <p:spTgt spid="8"/>
                                        </p:tgtEl>
                                      </p:cBhvr>
                                    </p:animEffect>
                                    <p:anim calcmode="lin" valueType="num">
                                      <p:cBhvr>
                                        <p:cTn id="8" dur="911"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8"/>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8"/>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8"/>
                                        </p:tgtEl>
                                        <p:attrNameLst>
                                          <p:attrName>ppt_y</p:attrName>
                                        </p:attrNameLst>
                                      </p:cBhvr>
                                      <p:tavLst>
                                        <p:tav tm="0" fmla="#ppt_y-sin(pi*$)/81">
                                          <p:val>
                                            <p:fltVal val="0"/>
                                          </p:val>
                                        </p:tav>
                                        <p:tav tm="100000">
                                          <p:val>
                                            <p:fltVal val="1"/>
                                          </p:val>
                                        </p:tav>
                                      </p:tavLst>
                                    </p:anim>
                                    <p:animScale>
                                      <p:cBhvr>
                                        <p:cTn id="13" dur="13">
                                          <p:stCondLst>
                                            <p:cond delay="325"/>
                                          </p:stCondLst>
                                        </p:cTn>
                                        <p:tgtEl>
                                          <p:spTgt spid="8"/>
                                        </p:tgtEl>
                                      </p:cBhvr>
                                      <p:to x="100000" y="60000"/>
                                    </p:animScale>
                                    <p:animScale>
                                      <p:cBhvr>
                                        <p:cTn id="14" dur="83" decel="50000">
                                          <p:stCondLst>
                                            <p:cond delay="338"/>
                                          </p:stCondLst>
                                        </p:cTn>
                                        <p:tgtEl>
                                          <p:spTgt spid="8"/>
                                        </p:tgtEl>
                                      </p:cBhvr>
                                      <p:to x="100000" y="100000"/>
                                    </p:animScale>
                                    <p:animScale>
                                      <p:cBhvr>
                                        <p:cTn id="15" dur="13">
                                          <p:stCondLst>
                                            <p:cond delay="656"/>
                                          </p:stCondLst>
                                        </p:cTn>
                                        <p:tgtEl>
                                          <p:spTgt spid="8"/>
                                        </p:tgtEl>
                                      </p:cBhvr>
                                      <p:to x="100000" y="80000"/>
                                    </p:animScale>
                                    <p:animScale>
                                      <p:cBhvr>
                                        <p:cTn id="16" dur="83" decel="50000">
                                          <p:stCondLst>
                                            <p:cond delay="669"/>
                                          </p:stCondLst>
                                        </p:cTn>
                                        <p:tgtEl>
                                          <p:spTgt spid="8"/>
                                        </p:tgtEl>
                                      </p:cBhvr>
                                      <p:to x="100000" y="100000"/>
                                    </p:animScale>
                                    <p:animScale>
                                      <p:cBhvr>
                                        <p:cTn id="17" dur="13">
                                          <p:stCondLst>
                                            <p:cond delay="821"/>
                                          </p:stCondLst>
                                        </p:cTn>
                                        <p:tgtEl>
                                          <p:spTgt spid="8"/>
                                        </p:tgtEl>
                                      </p:cBhvr>
                                      <p:to x="100000" y="90000"/>
                                    </p:animScale>
                                    <p:animScale>
                                      <p:cBhvr>
                                        <p:cTn id="18" dur="83" decel="50000">
                                          <p:stCondLst>
                                            <p:cond delay="834"/>
                                          </p:stCondLst>
                                        </p:cTn>
                                        <p:tgtEl>
                                          <p:spTgt spid="8"/>
                                        </p:tgtEl>
                                      </p:cBhvr>
                                      <p:to x="100000" y="100000"/>
                                    </p:animScale>
                                    <p:animScale>
                                      <p:cBhvr>
                                        <p:cTn id="19" dur="13">
                                          <p:stCondLst>
                                            <p:cond delay="904"/>
                                          </p:stCondLst>
                                        </p:cTn>
                                        <p:tgtEl>
                                          <p:spTgt spid="8"/>
                                        </p:tgtEl>
                                      </p:cBhvr>
                                      <p:to x="100000" y="95000"/>
                                    </p:animScale>
                                    <p:animScale>
                                      <p:cBhvr>
                                        <p:cTn id="20" dur="83" decel="50000">
                                          <p:stCondLst>
                                            <p:cond delay="917"/>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E32847A-056D-1009-97CF-441D0EF94CD9}"/>
              </a:ext>
            </a:extLst>
          </p:cNvPr>
          <p:cNvSpPr txBox="1"/>
          <p:nvPr/>
        </p:nvSpPr>
        <p:spPr>
          <a:xfrm>
            <a:off x="2418080" y="1282114"/>
            <a:ext cx="8389620" cy="646331"/>
          </a:xfrm>
          <a:prstGeom prst="rect">
            <a:avLst/>
          </a:prstGeom>
          <a:noFill/>
        </p:spPr>
        <p:txBody>
          <a:bodyPr wrap="square" rtlCol="0">
            <a:spAutoFit/>
          </a:bodyPr>
          <a:lstStyle/>
          <a:p>
            <a:r>
              <a:rPr lang="en-IN" sz="3600">
                <a:solidFill>
                  <a:schemeClr val="bg1"/>
                </a:solidFill>
                <a:latin typeface="Amasis MT Pro Medium" panose="020B0604020202020204" pitchFamily="18" charset="0"/>
              </a:rPr>
              <a:t>INTERNATIONAL DEBT STATISTICS</a:t>
            </a:r>
            <a:endParaRPr lang="en-IN" sz="3600" dirty="0">
              <a:solidFill>
                <a:schemeClr val="bg1"/>
              </a:solidFill>
              <a:latin typeface="Amasis MT Pro Medium" panose="020B0604020202020204" pitchFamily="18" charset="0"/>
            </a:endParaRPr>
          </a:p>
        </p:txBody>
      </p:sp>
      <p:sp>
        <p:nvSpPr>
          <p:cNvPr id="11" name="TextBox 10">
            <a:extLst>
              <a:ext uri="{FF2B5EF4-FFF2-40B4-BE49-F238E27FC236}">
                <a16:creationId xmlns:a16="http://schemas.microsoft.com/office/drawing/2014/main" id="{3B57C3F7-678E-0694-C69D-0E46687C6C02}"/>
              </a:ext>
            </a:extLst>
          </p:cNvPr>
          <p:cNvSpPr txBox="1"/>
          <p:nvPr/>
        </p:nvSpPr>
        <p:spPr>
          <a:xfrm>
            <a:off x="1384300" y="1827014"/>
            <a:ext cx="6339840" cy="369332"/>
          </a:xfrm>
          <a:prstGeom prst="rect">
            <a:avLst/>
          </a:prstGeom>
          <a:noFill/>
        </p:spPr>
        <p:txBody>
          <a:bodyPr wrap="square">
            <a:spAutoFit/>
          </a:bodyPr>
          <a:lstStyle/>
          <a:p>
            <a:endParaRPr lang="en-IN" dirty="0"/>
          </a:p>
        </p:txBody>
      </p:sp>
      <p:pic>
        <p:nvPicPr>
          <p:cNvPr id="15" name="Picture 14" descr="A picture containing outdoor">
            <a:extLst>
              <a:ext uri="{FF2B5EF4-FFF2-40B4-BE49-F238E27FC236}">
                <a16:creationId xmlns:a16="http://schemas.microsoft.com/office/drawing/2014/main" id="{EF19D320-804A-6FEA-FC99-3BB22A4F07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999"/>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3" name="TextBox 2">
            <a:extLst>
              <a:ext uri="{FF2B5EF4-FFF2-40B4-BE49-F238E27FC236}">
                <a16:creationId xmlns:a16="http://schemas.microsoft.com/office/drawing/2014/main" id="{A9624BCA-DB1A-3230-BE6E-DD639AF8F227}"/>
              </a:ext>
            </a:extLst>
          </p:cNvPr>
          <p:cNvSpPr txBox="1"/>
          <p:nvPr/>
        </p:nvSpPr>
        <p:spPr>
          <a:xfrm>
            <a:off x="1031240" y="728842"/>
            <a:ext cx="6167120" cy="461665"/>
          </a:xfrm>
          <a:prstGeom prst="rect">
            <a:avLst/>
          </a:prstGeom>
          <a:noFill/>
        </p:spPr>
        <p:txBody>
          <a:bodyPr wrap="square">
            <a:spAutoFit/>
          </a:bodyPr>
          <a:lstStyle/>
          <a:p>
            <a:r>
              <a:rPr lang="en-IN" sz="2400" b="1" dirty="0">
                <a:latin typeface="Aharoni" panose="02010803020104030203" pitchFamily="2" charset="-79"/>
                <a:cs typeface="Aharoni" panose="02010803020104030203" pitchFamily="2" charset="-79"/>
              </a:rPr>
              <a:t>ARCHITECTURE</a:t>
            </a:r>
            <a:endParaRPr lang="en-IN" sz="1800" b="1" dirty="0">
              <a:latin typeface="Aharoni" panose="02010803020104030203" pitchFamily="2" charset="-79"/>
              <a:cs typeface="Aharoni" panose="02010803020104030203" pitchFamily="2" charset="-79"/>
            </a:endParaRPr>
          </a:p>
        </p:txBody>
      </p:sp>
      <p:pic>
        <p:nvPicPr>
          <p:cNvPr id="5" name="Picture 4" descr="Diagram&#10;&#10;Description automatically generated">
            <a:extLst>
              <a:ext uri="{FF2B5EF4-FFF2-40B4-BE49-F238E27FC236}">
                <a16:creationId xmlns:a16="http://schemas.microsoft.com/office/drawing/2014/main" id="{350A9272-5D95-2726-FD8F-8733C06F9A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7680" y="1190507"/>
            <a:ext cx="6238240" cy="5333106"/>
          </a:xfrm>
          <a:prstGeom prst="rect">
            <a:avLst/>
          </a:prstGeom>
        </p:spPr>
      </p:pic>
    </p:spTree>
    <p:extLst>
      <p:ext uri="{BB962C8B-B14F-4D97-AF65-F5344CB8AC3E}">
        <p14:creationId xmlns:p14="http://schemas.microsoft.com/office/powerpoint/2010/main" val="357476572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E32847A-056D-1009-97CF-441D0EF94CD9}"/>
              </a:ext>
            </a:extLst>
          </p:cNvPr>
          <p:cNvSpPr txBox="1"/>
          <p:nvPr/>
        </p:nvSpPr>
        <p:spPr>
          <a:xfrm>
            <a:off x="2418080" y="1282114"/>
            <a:ext cx="8389620" cy="646331"/>
          </a:xfrm>
          <a:prstGeom prst="rect">
            <a:avLst/>
          </a:prstGeom>
          <a:noFill/>
        </p:spPr>
        <p:txBody>
          <a:bodyPr wrap="square" rtlCol="0">
            <a:spAutoFit/>
          </a:bodyPr>
          <a:lstStyle/>
          <a:p>
            <a:r>
              <a:rPr lang="en-IN" sz="3600">
                <a:solidFill>
                  <a:schemeClr val="bg1"/>
                </a:solidFill>
                <a:latin typeface="Amasis MT Pro Medium" panose="020B0604020202020204" pitchFamily="18" charset="0"/>
              </a:rPr>
              <a:t>INTERNATIONAL DEBT STATISTICS</a:t>
            </a:r>
            <a:endParaRPr lang="en-IN" sz="3600" dirty="0">
              <a:solidFill>
                <a:schemeClr val="bg1"/>
              </a:solidFill>
              <a:latin typeface="Amasis MT Pro Medium" panose="020B0604020202020204" pitchFamily="18" charset="0"/>
            </a:endParaRPr>
          </a:p>
        </p:txBody>
      </p:sp>
      <p:sp>
        <p:nvSpPr>
          <p:cNvPr id="11" name="TextBox 10">
            <a:extLst>
              <a:ext uri="{FF2B5EF4-FFF2-40B4-BE49-F238E27FC236}">
                <a16:creationId xmlns:a16="http://schemas.microsoft.com/office/drawing/2014/main" id="{3B57C3F7-678E-0694-C69D-0E46687C6C02}"/>
              </a:ext>
            </a:extLst>
          </p:cNvPr>
          <p:cNvSpPr txBox="1"/>
          <p:nvPr/>
        </p:nvSpPr>
        <p:spPr>
          <a:xfrm>
            <a:off x="1384300" y="1827014"/>
            <a:ext cx="6339840" cy="369332"/>
          </a:xfrm>
          <a:prstGeom prst="rect">
            <a:avLst/>
          </a:prstGeom>
          <a:noFill/>
        </p:spPr>
        <p:txBody>
          <a:bodyPr wrap="square">
            <a:spAutoFit/>
          </a:bodyPr>
          <a:lstStyle/>
          <a:p>
            <a:endParaRPr lang="en-IN" dirty="0"/>
          </a:p>
        </p:txBody>
      </p:sp>
      <p:pic>
        <p:nvPicPr>
          <p:cNvPr id="15" name="Picture 14" descr="A picture containing outdoor">
            <a:extLst>
              <a:ext uri="{FF2B5EF4-FFF2-40B4-BE49-F238E27FC236}">
                <a16:creationId xmlns:a16="http://schemas.microsoft.com/office/drawing/2014/main" id="{EF19D320-804A-6FEA-FC99-3BB22A4F07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3" name="TextBox 2">
            <a:extLst>
              <a:ext uri="{FF2B5EF4-FFF2-40B4-BE49-F238E27FC236}">
                <a16:creationId xmlns:a16="http://schemas.microsoft.com/office/drawing/2014/main" id="{9F165213-2806-B506-D96F-2D3E1275B423}"/>
              </a:ext>
            </a:extLst>
          </p:cNvPr>
          <p:cNvSpPr txBox="1"/>
          <p:nvPr/>
        </p:nvSpPr>
        <p:spPr>
          <a:xfrm>
            <a:off x="1158240" y="482705"/>
            <a:ext cx="6096000" cy="461665"/>
          </a:xfrm>
          <a:prstGeom prst="rect">
            <a:avLst/>
          </a:prstGeom>
          <a:noFill/>
        </p:spPr>
        <p:txBody>
          <a:bodyPr wrap="square">
            <a:spAutoFit/>
          </a:bodyPr>
          <a:lstStyle/>
          <a:p>
            <a:r>
              <a:rPr lang="en-IN" sz="2400" b="1" dirty="0">
                <a:latin typeface="Aharoni" panose="02010803020104030203" pitchFamily="2" charset="-79"/>
                <a:cs typeface="Aharoni" panose="02010803020104030203" pitchFamily="2" charset="-79"/>
              </a:rPr>
              <a:t>PROCESS FOR VISUALIZATION</a:t>
            </a:r>
          </a:p>
        </p:txBody>
      </p:sp>
      <p:sp>
        <p:nvSpPr>
          <p:cNvPr id="5" name="TextBox 4">
            <a:extLst>
              <a:ext uri="{FF2B5EF4-FFF2-40B4-BE49-F238E27FC236}">
                <a16:creationId xmlns:a16="http://schemas.microsoft.com/office/drawing/2014/main" id="{0E2C08A1-AE57-B3C2-CBB5-8FB9BA3CF324}"/>
              </a:ext>
            </a:extLst>
          </p:cNvPr>
          <p:cNvSpPr txBox="1"/>
          <p:nvPr/>
        </p:nvSpPr>
        <p:spPr>
          <a:xfrm>
            <a:off x="1158240" y="1212948"/>
            <a:ext cx="9337040" cy="2000548"/>
          </a:xfrm>
          <a:prstGeom prst="rect">
            <a:avLst/>
          </a:prstGeom>
          <a:noFill/>
        </p:spPr>
        <p:txBody>
          <a:bodyPr wrap="square">
            <a:spAutoFit/>
          </a:bodyPr>
          <a:lstStyle/>
          <a:p>
            <a:pPr marL="457200" indent="-457200">
              <a:buFont typeface="+mj-lt"/>
              <a:buAutoNum type="arabicPeriod"/>
            </a:pPr>
            <a:r>
              <a:rPr lang="en-IN" sz="2200" b="1" u="sng" dirty="0"/>
              <a:t>Business Understanding:</a:t>
            </a:r>
          </a:p>
          <a:p>
            <a:endParaRPr lang="en-IN" sz="2200" b="1" u="sng" dirty="0"/>
          </a:p>
          <a:p>
            <a:r>
              <a:rPr lang="en-US" sz="2000" b="1" i="0" dirty="0">
                <a:effectLst/>
              </a:rPr>
              <a:t>While analyzing the data for the industry we should have clear overview and understanding of the industry what it does, what kind of decision they are going to make, for which purpose the data is being analyzed, this all data analyzing process is started with a question</a:t>
            </a:r>
            <a:endParaRPr lang="en-IN" sz="2000" b="1" u="sng" dirty="0"/>
          </a:p>
        </p:txBody>
      </p:sp>
      <p:sp>
        <p:nvSpPr>
          <p:cNvPr id="7" name="TextBox 6">
            <a:extLst>
              <a:ext uri="{FF2B5EF4-FFF2-40B4-BE49-F238E27FC236}">
                <a16:creationId xmlns:a16="http://schemas.microsoft.com/office/drawing/2014/main" id="{3AEAD3E4-947C-1BC5-5431-A79918A066AB}"/>
              </a:ext>
            </a:extLst>
          </p:cNvPr>
          <p:cNvSpPr txBox="1"/>
          <p:nvPr/>
        </p:nvSpPr>
        <p:spPr>
          <a:xfrm>
            <a:off x="1158240" y="3688813"/>
            <a:ext cx="8859520" cy="1815882"/>
          </a:xfrm>
          <a:prstGeom prst="rect">
            <a:avLst/>
          </a:prstGeom>
          <a:noFill/>
        </p:spPr>
        <p:txBody>
          <a:bodyPr wrap="square">
            <a:spAutoFit/>
          </a:bodyPr>
          <a:lstStyle/>
          <a:p>
            <a:r>
              <a:rPr lang="en-IN" sz="2200" b="1" dirty="0"/>
              <a:t>2.    </a:t>
            </a:r>
            <a:r>
              <a:rPr lang="en-IN" sz="2200" b="1" u="sng" dirty="0"/>
              <a:t>Acquiring The Raw Data:</a:t>
            </a:r>
          </a:p>
          <a:p>
            <a:endParaRPr lang="en-US" dirty="0">
              <a:solidFill>
                <a:srgbClr val="4D5968"/>
              </a:solidFill>
              <a:latin typeface="Nunito Sans" pitchFamily="2" charset="0"/>
            </a:endParaRPr>
          </a:p>
          <a:p>
            <a:r>
              <a:rPr lang="en-US" b="1" i="0" dirty="0">
                <a:effectLst/>
                <a:latin typeface="Calibri (Body)"/>
              </a:rPr>
              <a:t>This is the step where after defining the question, data is collected from the different source such as data warehouse, logs, and data set to answer those question,    row data is queried to answering the questions but this is not the raw data set, instead we need to call it raw data because it is not exactly in the form of where we want it to analyzing.</a:t>
            </a:r>
            <a:endParaRPr lang="en-IN" b="1" dirty="0">
              <a:latin typeface="Calibri (Body)"/>
            </a:endParaRPr>
          </a:p>
        </p:txBody>
      </p:sp>
    </p:spTree>
    <p:extLst>
      <p:ext uri="{BB962C8B-B14F-4D97-AF65-F5344CB8AC3E}">
        <p14:creationId xmlns:p14="http://schemas.microsoft.com/office/powerpoint/2010/main" val="146658521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E32847A-056D-1009-97CF-441D0EF94CD9}"/>
              </a:ext>
            </a:extLst>
          </p:cNvPr>
          <p:cNvSpPr txBox="1"/>
          <p:nvPr/>
        </p:nvSpPr>
        <p:spPr>
          <a:xfrm>
            <a:off x="2418080" y="1282114"/>
            <a:ext cx="8389620" cy="646331"/>
          </a:xfrm>
          <a:prstGeom prst="rect">
            <a:avLst/>
          </a:prstGeom>
          <a:noFill/>
        </p:spPr>
        <p:txBody>
          <a:bodyPr wrap="square" rtlCol="0">
            <a:spAutoFit/>
          </a:bodyPr>
          <a:lstStyle/>
          <a:p>
            <a:r>
              <a:rPr lang="en-IN" sz="3600">
                <a:solidFill>
                  <a:schemeClr val="bg1"/>
                </a:solidFill>
                <a:latin typeface="Amasis MT Pro Medium" panose="020B0604020202020204" pitchFamily="18" charset="0"/>
              </a:rPr>
              <a:t>INTERNATIONAL DEBT STATISTICS</a:t>
            </a:r>
            <a:endParaRPr lang="en-IN" sz="3600" dirty="0">
              <a:solidFill>
                <a:schemeClr val="bg1"/>
              </a:solidFill>
              <a:latin typeface="Amasis MT Pro Medium" panose="020B0604020202020204" pitchFamily="18" charset="0"/>
            </a:endParaRPr>
          </a:p>
        </p:txBody>
      </p:sp>
      <p:sp>
        <p:nvSpPr>
          <p:cNvPr id="11" name="TextBox 10">
            <a:extLst>
              <a:ext uri="{FF2B5EF4-FFF2-40B4-BE49-F238E27FC236}">
                <a16:creationId xmlns:a16="http://schemas.microsoft.com/office/drawing/2014/main" id="{3B57C3F7-678E-0694-C69D-0E46687C6C02}"/>
              </a:ext>
            </a:extLst>
          </p:cNvPr>
          <p:cNvSpPr txBox="1"/>
          <p:nvPr/>
        </p:nvSpPr>
        <p:spPr>
          <a:xfrm>
            <a:off x="1384300" y="1827014"/>
            <a:ext cx="6339840" cy="369332"/>
          </a:xfrm>
          <a:prstGeom prst="rect">
            <a:avLst/>
          </a:prstGeom>
          <a:noFill/>
        </p:spPr>
        <p:txBody>
          <a:bodyPr wrap="square">
            <a:spAutoFit/>
          </a:bodyPr>
          <a:lstStyle/>
          <a:p>
            <a:endParaRPr lang="en-IN" dirty="0"/>
          </a:p>
        </p:txBody>
      </p:sp>
      <p:pic>
        <p:nvPicPr>
          <p:cNvPr id="15" name="Picture 14" descr="A picture containing outdoor">
            <a:extLst>
              <a:ext uri="{FF2B5EF4-FFF2-40B4-BE49-F238E27FC236}">
                <a16:creationId xmlns:a16="http://schemas.microsoft.com/office/drawing/2014/main" id="{EF19D320-804A-6FEA-FC99-3BB22A4F07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421"/>
            <a:ext cx="12192000" cy="6857999"/>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3" name="TextBox 2">
            <a:extLst>
              <a:ext uri="{FF2B5EF4-FFF2-40B4-BE49-F238E27FC236}">
                <a16:creationId xmlns:a16="http://schemas.microsoft.com/office/drawing/2014/main" id="{A9DFCB31-FE1E-7CDD-C3FA-9C49FA37D7AC}"/>
              </a:ext>
            </a:extLst>
          </p:cNvPr>
          <p:cNvSpPr txBox="1"/>
          <p:nvPr/>
        </p:nvSpPr>
        <p:spPr>
          <a:xfrm>
            <a:off x="1209040" y="939821"/>
            <a:ext cx="9926320" cy="2616101"/>
          </a:xfrm>
          <a:prstGeom prst="rect">
            <a:avLst/>
          </a:prstGeom>
          <a:noFill/>
        </p:spPr>
        <p:txBody>
          <a:bodyPr wrap="square">
            <a:spAutoFit/>
          </a:bodyPr>
          <a:lstStyle/>
          <a:p>
            <a:r>
              <a:rPr lang="en-IN" sz="2200" b="1" dirty="0"/>
              <a:t>3.     </a:t>
            </a:r>
            <a:r>
              <a:rPr lang="en-IN" sz="2200" b="1" u="sng" dirty="0"/>
              <a:t>Extracting The Data :</a:t>
            </a:r>
          </a:p>
          <a:p>
            <a:endParaRPr lang="en-IN" sz="2200" b="1" i="0" u="sng" dirty="0">
              <a:solidFill>
                <a:srgbClr val="4D5968"/>
              </a:solidFill>
              <a:effectLst/>
              <a:latin typeface="Nunito Sans" pitchFamily="2" charset="0"/>
            </a:endParaRPr>
          </a:p>
          <a:p>
            <a:r>
              <a:rPr lang="en-US" sz="2000" b="1" i="0" dirty="0">
                <a:effectLst/>
              </a:rPr>
              <a:t>This is the step where data is extracted to create a final data set. that will allow us to leads the further analyzing process this is a clean data set. SQL is used for extracting the data from the database. the database which is queried to extract the data having several rows exceed 1 Million. where database query languages like SQL enables an Analyst to analyze and transform data easily. SQL is the first thing you should learn as it enables you to work on the dataset.</a:t>
            </a:r>
            <a:r>
              <a:rPr lang="en-IN" sz="2000" b="1" u="sng" dirty="0"/>
              <a:t> </a:t>
            </a:r>
          </a:p>
        </p:txBody>
      </p:sp>
      <p:sp>
        <p:nvSpPr>
          <p:cNvPr id="4" name="TextBox 3">
            <a:extLst>
              <a:ext uri="{FF2B5EF4-FFF2-40B4-BE49-F238E27FC236}">
                <a16:creationId xmlns:a16="http://schemas.microsoft.com/office/drawing/2014/main" id="{3DF6461F-F4F7-A30B-6420-EF692591FA9C}"/>
              </a:ext>
            </a:extLst>
          </p:cNvPr>
          <p:cNvSpPr txBox="1"/>
          <p:nvPr/>
        </p:nvSpPr>
        <p:spPr>
          <a:xfrm>
            <a:off x="1066800" y="3991328"/>
            <a:ext cx="9834880" cy="2308324"/>
          </a:xfrm>
          <a:prstGeom prst="rect">
            <a:avLst/>
          </a:prstGeom>
          <a:noFill/>
        </p:spPr>
        <p:txBody>
          <a:bodyPr wrap="square">
            <a:spAutoFit/>
          </a:bodyPr>
          <a:lstStyle/>
          <a:p>
            <a:r>
              <a:rPr lang="en-US" sz="2000" b="1" i="0" dirty="0">
                <a:effectLst/>
              </a:rPr>
              <a:t>4.      </a:t>
            </a:r>
            <a:r>
              <a:rPr lang="en-US" sz="2200" b="1" i="0" u="sng" dirty="0">
                <a:effectLst/>
              </a:rPr>
              <a:t>Transforming The Data:</a:t>
            </a:r>
          </a:p>
          <a:p>
            <a:endParaRPr lang="en-US" sz="2000" b="1" dirty="0"/>
          </a:p>
          <a:p>
            <a:r>
              <a:rPr lang="en-US" sz="2000" b="1" i="0" dirty="0">
                <a:effectLst/>
              </a:rPr>
              <a:t>Data transformation is the process of converting the data or dataset from on state or structure to another state structure, it is the fundamental state of data integration where the data collected from different sources have been integrated into particular structured data in such manner that it can be used at a destination for analysis process this process is known as ETL(Extract Transform Load).</a:t>
            </a:r>
            <a:endParaRPr lang="en-IN" sz="2000" b="1" dirty="0"/>
          </a:p>
        </p:txBody>
      </p:sp>
    </p:spTree>
    <p:extLst>
      <p:ext uri="{BB962C8B-B14F-4D97-AF65-F5344CB8AC3E}">
        <p14:creationId xmlns:p14="http://schemas.microsoft.com/office/powerpoint/2010/main" val="171230230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E32847A-056D-1009-97CF-441D0EF94CD9}"/>
              </a:ext>
            </a:extLst>
          </p:cNvPr>
          <p:cNvSpPr txBox="1"/>
          <p:nvPr/>
        </p:nvSpPr>
        <p:spPr>
          <a:xfrm>
            <a:off x="2418080" y="1282114"/>
            <a:ext cx="8389620" cy="646331"/>
          </a:xfrm>
          <a:prstGeom prst="rect">
            <a:avLst/>
          </a:prstGeom>
          <a:noFill/>
        </p:spPr>
        <p:txBody>
          <a:bodyPr wrap="square" rtlCol="0">
            <a:spAutoFit/>
          </a:bodyPr>
          <a:lstStyle/>
          <a:p>
            <a:r>
              <a:rPr lang="en-IN" sz="3600">
                <a:solidFill>
                  <a:schemeClr val="bg1"/>
                </a:solidFill>
                <a:latin typeface="Amasis MT Pro Medium" panose="020B0604020202020204" pitchFamily="18" charset="0"/>
              </a:rPr>
              <a:t>INTERNATIONAL DEBT STATISTICS</a:t>
            </a:r>
            <a:endParaRPr lang="en-IN" sz="3600" dirty="0">
              <a:solidFill>
                <a:schemeClr val="bg1"/>
              </a:solidFill>
              <a:latin typeface="Amasis MT Pro Medium" panose="020B0604020202020204" pitchFamily="18" charset="0"/>
            </a:endParaRPr>
          </a:p>
        </p:txBody>
      </p:sp>
      <p:sp>
        <p:nvSpPr>
          <p:cNvPr id="11" name="TextBox 10">
            <a:extLst>
              <a:ext uri="{FF2B5EF4-FFF2-40B4-BE49-F238E27FC236}">
                <a16:creationId xmlns:a16="http://schemas.microsoft.com/office/drawing/2014/main" id="{3B57C3F7-678E-0694-C69D-0E46687C6C02}"/>
              </a:ext>
            </a:extLst>
          </p:cNvPr>
          <p:cNvSpPr txBox="1"/>
          <p:nvPr/>
        </p:nvSpPr>
        <p:spPr>
          <a:xfrm>
            <a:off x="1384300" y="1827014"/>
            <a:ext cx="6339840" cy="369332"/>
          </a:xfrm>
          <a:prstGeom prst="rect">
            <a:avLst/>
          </a:prstGeom>
          <a:noFill/>
        </p:spPr>
        <p:txBody>
          <a:bodyPr wrap="square">
            <a:spAutoFit/>
          </a:bodyPr>
          <a:lstStyle/>
          <a:p>
            <a:endParaRPr lang="en-IN" dirty="0"/>
          </a:p>
        </p:txBody>
      </p:sp>
      <p:pic>
        <p:nvPicPr>
          <p:cNvPr id="15" name="Picture 14" descr="A picture containing outdoor">
            <a:extLst>
              <a:ext uri="{FF2B5EF4-FFF2-40B4-BE49-F238E27FC236}">
                <a16:creationId xmlns:a16="http://schemas.microsoft.com/office/drawing/2014/main" id="{EF19D320-804A-6FEA-FC99-3BB22A4F07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3" name="TextBox 2">
            <a:extLst>
              <a:ext uri="{FF2B5EF4-FFF2-40B4-BE49-F238E27FC236}">
                <a16:creationId xmlns:a16="http://schemas.microsoft.com/office/drawing/2014/main" id="{A9DFCB31-FE1E-7CDD-C3FA-9C49FA37D7AC}"/>
              </a:ext>
            </a:extLst>
          </p:cNvPr>
          <p:cNvSpPr txBox="1"/>
          <p:nvPr/>
        </p:nvSpPr>
        <p:spPr>
          <a:xfrm>
            <a:off x="1209040" y="939821"/>
            <a:ext cx="9598660" cy="4585871"/>
          </a:xfrm>
          <a:prstGeom prst="rect">
            <a:avLst/>
          </a:prstGeom>
          <a:noFill/>
        </p:spPr>
        <p:txBody>
          <a:bodyPr wrap="square">
            <a:spAutoFit/>
          </a:bodyPr>
          <a:lstStyle/>
          <a:p>
            <a:pPr marL="457200" indent="-457200">
              <a:buAutoNum type="arabicPeriod" startAt="5"/>
            </a:pPr>
            <a:r>
              <a:rPr lang="en-IN" sz="2200" b="1" u="sng" dirty="0" err="1"/>
              <a:t>Analyzing</a:t>
            </a:r>
            <a:r>
              <a:rPr lang="en-IN" sz="2200" b="1" u="sng" dirty="0"/>
              <a:t> the data:</a:t>
            </a:r>
          </a:p>
          <a:p>
            <a:endParaRPr lang="en-IN" sz="2200" b="1" u="sng" dirty="0"/>
          </a:p>
          <a:p>
            <a:r>
              <a:rPr lang="en-US" sz="1800" b="1" u="sng" dirty="0"/>
              <a:t> </a:t>
            </a:r>
          </a:p>
          <a:p>
            <a:pPr marL="285750" indent="-285750">
              <a:buFont typeface="Wingdings" panose="05000000000000000000" pitchFamily="2" charset="2"/>
              <a:buChar char="Ø"/>
            </a:pPr>
            <a:r>
              <a:rPr lang="en-US" sz="2000" b="1" dirty="0"/>
              <a:t>There are many tools and languages available to carry out the data analysis, from the very advanced ones like SAS, SPSS, Tableau, Python, R to very basic and easy and most common ones like MS Excel. </a:t>
            </a:r>
          </a:p>
          <a:p>
            <a:endParaRPr lang="en-US" sz="2000" b="1" u="sng" dirty="0"/>
          </a:p>
          <a:p>
            <a:pPr marL="285750" indent="-285750">
              <a:buFont typeface="Wingdings" panose="05000000000000000000" pitchFamily="2" charset="2"/>
              <a:buChar char="Ø"/>
            </a:pPr>
            <a:r>
              <a:rPr lang="en-US" sz="2000" b="1" dirty="0"/>
              <a:t>One can use graphs, charts, and tables or pictures for Data Visualization to communicate the information in an effective way. Using Data Visualization techniques, a very complex data can be represented in a simplified and understandable manner</a:t>
            </a:r>
            <a:r>
              <a:rPr lang="en-US" sz="1800" b="1" dirty="0"/>
              <a:t>.</a:t>
            </a:r>
            <a:endParaRPr lang="en-IN" sz="1800" b="1" dirty="0"/>
          </a:p>
          <a:p>
            <a:endParaRPr lang="en-IN" b="1" u="sng" dirty="0"/>
          </a:p>
          <a:p>
            <a:endParaRPr lang="en-IN" b="1" u="sng" dirty="0"/>
          </a:p>
          <a:p>
            <a:endParaRPr lang="en-IN" sz="1800" b="1" u="sng" dirty="0"/>
          </a:p>
          <a:p>
            <a:endParaRPr lang="en-IN" b="1" u="sng" dirty="0"/>
          </a:p>
          <a:p>
            <a:endParaRPr lang="en-IN" sz="1800" b="1" u="sng" dirty="0"/>
          </a:p>
        </p:txBody>
      </p:sp>
    </p:spTree>
    <p:extLst>
      <p:ext uri="{BB962C8B-B14F-4D97-AF65-F5344CB8AC3E}">
        <p14:creationId xmlns:p14="http://schemas.microsoft.com/office/powerpoint/2010/main" val="601626471"/>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529</TotalTime>
  <Words>1093</Words>
  <Application>Microsoft Office PowerPoint</Application>
  <PresentationFormat>Widescreen</PresentationFormat>
  <Paragraphs>96</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Aharoni</vt:lpstr>
      <vt:lpstr>Amasis MT Pro Medium</vt:lpstr>
      <vt:lpstr>Arial</vt:lpstr>
      <vt:lpstr>Calibri</vt:lpstr>
      <vt:lpstr>Calibri (Body)</vt:lpstr>
      <vt:lpstr>Calibri Light</vt:lpstr>
      <vt:lpstr>Nunito Sans</vt:lpstr>
      <vt:lpstr>Segoe UI Black</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Amey Pathare</dc:creator>
  <cp:lastModifiedBy>Amey Pathare</cp:lastModifiedBy>
  <cp:revision>3</cp:revision>
  <dcterms:created xsi:type="dcterms:W3CDTF">2023-01-10T08:27:45Z</dcterms:created>
  <dcterms:modified xsi:type="dcterms:W3CDTF">2023-01-10T17:17:16Z</dcterms:modified>
</cp:coreProperties>
</file>