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8" r:id="rId3"/>
    <p:sldId id="259" r:id="rId4"/>
    <p:sldId id="260" r:id="rId5"/>
    <p:sldId id="261" r:id="rId6"/>
    <p:sldId id="257" r:id="rId7"/>
    <p:sldId id="262" r:id="rId8"/>
    <p:sldId id="263" r:id="rId9"/>
    <p:sldId id="264" r:id="rId10"/>
    <p:sldId id="265" r:id="rId11"/>
    <p:sldId id="269" r:id="rId12"/>
    <p:sldId id="270" r:id="rId13"/>
    <p:sldId id="266" r:id="rId14"/>
    <p:sldId id="271" r:id="rId15"/>
    <p:sldId id="276" r:id="rId16"/>
    <p:sldId id="272" r:id="rId17"/>
    <p:sldId id="273" r:id="rId18"/>
    <p:sldId id="274" r:id="rId19"/>
    <p:sldId id="278" r:id="rId20"/>
    <p:sldId id="279" r:id="rId21"/>
    <p:sldId id="294" r:id="rId22"/>
    <p:sldId id="280" r:id="rId23"/>
    <p:sldId id="281" r:id="rId24"/>
    <p:sldId id="282" r:id="rId25"/>
    <p:sldId id="283" r:id="rId26"/>
    <p:sldId id="285" r:id="rId27"/>
    <p:sldId id="286" r:id="rId28"/>
    <p:sldId id="287" r:id="rId29"/>
    <p:sldId id="290" r:id="rId30"/>
    <p:sldId id="292" r:id="rId31"/>
    <p:sldId id="277" r:id="rId32"/>
    <p:sldId id="293" r:id="rId33"/>
    <p:sldId id="267" r:id="rId34"/>
    <p:sldId id="26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60"/>
  </p:normalViewPr>
  <p:slideViewPr>
    <p:cSldViewPr snapToGrid="0">
      <p:cViewPr>
        <p:scale>
          <a:sx n="50" d="100"/>
          <a:sy n="50" d="100"/>
        </p:scale>
        <p:origin x="-24" y="90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7BB84-56CF-4E1A-AB81-F57A3BFEDE0E}" type="datetimeFigureOut">
              <a:rPr lang="en-IN" smtClean="0"/>
              <a:t>02-09-2021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1299F8-6CFB-4559-A885-A8D21E999896}" type="slidenum">
              <a:rPr lang="en-IN" smtClean="0"/>
              <a:t>‹#›</a:t>
            </a:fld>
            <a:endParaRPr lang="en-IN"/>
          </a:p>
        </p:txBody>
      </p:sp>
    </p:spTree>
    <p:extLst>
      <p:ext uri="{BB962C8B-B14F-4D97-AF65-F5344CB8AC3E}">
        <p14:creationId xmlns:p14="http://schemas.microsoft.com/office/powerpoint/2010/main" val="1007897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6D6B5-6ADB-4CD5-9633-175A1717F6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7D066E-FA74-4D46-BEE7-A993ADC8E3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F64532-0772-4AE9-B5B7-4D79F1F1BB60}"/>
              </a:ext>
            </a:extLst>
          </p:cNvPr>
          <p:cNvSpPr>
            <a:spLocks noGrp="1"/>
          </p:cNvSpPr>
          <p:nvPr>
            <p:ph type="dt" sz="half" idx="10"/>
          </p:nvPr>
        </p:nvSpPr>
        <p:spPr/>
        <p:txBody>
          <a:bodyPr/>
          <a:lstStyle/>
          <a:p>
            <a:fld id="{AF619114-7E12-480C-BFA2-EC383102C8D7}" type="datetime1">
              <a:rPr lang="en-IN" smtClean="0"/>
              <a:t>02-09-2021</a:t>
            </a:fld>
            <a:endParaRPr lang="en-IN"/>
          </a:p>
        </p:txBody>
      </p:sp>
      <p:sp>
        <p:nvSpPr>
          <p:cNvPr id="5" name="Footer Placeholder 4">
            <a:extLst>
              <a:ext uri="{FF2B5EF4-FFF2-40B4-BE49-F238E27FC236}">
                <a16:creationId xmlns:a16="http://schemas.microsoft.com/office/drawing/2014/main" id="{A57D209C-95E1-40A9-A33C-CFD5D70E1DD8}"/>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D561DB32-1481-42AD-A6C7-D0C6C1ABC46E}"/>
              </a:ext>
            </a:extLst>
          </p:cNvPr>
          <p:cNvSpPr>
            <a:spLocks noGrp="1"/>
          </p:cNvSpPr>
          <p:nvPr>
            <p:ph type="sldNum" sz="quarter" idx="12"/>
          </p:nvPr>
        </p:nvSpPr>
        <p:spPr/>
        <p:txBody>
          <a:bodyPr/>
          <a:lstStyle/>
          <a:p>
            <a:fld id="{2CD41867-8DBB-4BF0-B702-25EF6043F567}" type="slidenum">
              <a:rPr lang="en-IN" smtClean="0"/>
              <a:pPr/>
              <a:t>‹#›</a:t>
            </a:fld>
            <a:endParaRPr lang="en-IN"/>
          </a:p>
        </p:txBody>
      </p:sp>
    </p:spTree>
    <p:extLst>
      <p:ext uri="{BB962C8B-B14F-4D97-AF65-F5344CB8AC3E}">
        <p14:creationId xmlns:p14="http://schemas.microsoft.com/office/powerpoint/2010/main" val="242469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445CB-B6F6-4768-ABC3-3109869F93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38A7BD-E4A2-4F48-9699-E1F0925DD6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9DF68E-0CC0-48F8-B00D-264CCEE5CEBF}"/>
              </a:ext>
            </a:extLst>
          </p:cNvPr>
          <p:cNvSpPr>
            <a:spLocks noGrp="1"/>
          </p:cNvSpPr>
          <p:nvPr>
            <p:ph type="dt" sz="half" idx="10"/>
          </p:nvPr>
        </p:nvSpPr>
        <p:spPr/>
        <p:txBody>
          <a:bodyPr/>
          <a:lstStyle/>
          <a:p>
            <a:fld id="{5DFC2D0C-D2C8-48E5-AB3A-82DB8692C1DF}" type="datetime1">
              <a:rPr lang="en-IN" smtClean="0"/>
              <a:t>02-09-2021</a:t>
            </a:fld>
            <a:endParaRPr lang="en-IN"/>
          </a:p>
        </p:txBody>
      </p:sp>
      <p:sp>
        <p:nvSpPr>
          <p:cNvPr id="5" name="Footer Placeholder 4">
            <a:extLst>
              <a:ext uri="{FF2B5EF4-FFF2-40B4-BE49-F238E27FC236}">
                <a16:creationId xmlns:a16="http://schemas.microsoft.com/office/drawing/2014/main" id="{8B08AF75-E278-45B1-AB6D-2B9E01B3859E}"/>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3EE9B6B9-D4FB-4B03-A891-6DAA22511844}"/>
              </a:ext>
            </a:extLst>
          </p:cNvPr>
          <p:cNvSpPr>
            <a:spLocks noGrp="1"/>
          </p:cNvSpPr>
          <p:nvPr>
            <p:ph type="sldNum" sz="quarter" idx="12"/>
          </p:nvPr>
        </p:nvSpPr>
        <p:spPr/>
        <p:txBody>
          <a:bodyPr/>
          <a:lstStyle/>
          <a:p>
            <a:fld id="{2CD41867-8DBB-4BF0-B702-25EF6043F567}" type="slidenum">
              <a:rPr lang="en-IN" smtClean="0"/>
              <a:pPr/>
              <a:t>‹#›</a:t>
            </a:fld>
            <a:endParaRPr lang="en-IN"/>
          </a:p>
        </p:txBody>
      </p:sp>
    </p:spTree>
    <p:extLst>
      <p:ext uri="{BB962C8B-B14F-4D97-AF65-F5344CB8AC3E}">
        <p14:creationId xmlns:p14="http://schemas.microsoft.com/office/powerpoint/2010/main" val="7294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AEDC2C-CF79-424A-8C53-8C1353EF83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2479B6-6978-4CEC-B83F-CCCAAB686D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EDA346-93B4-4600-8ECE-716019B7EF8A}"/>
              </a:ext>
            </a:extLst>
          </p:cNvPr>
          <p:cNvSpPr>
            <a:spLocks noGrp="1"/>
          </p:cNvSpPr>
          <p:nvPr>
            <p:ph type="dt" sz="half" idx="10"/>
          </p:nvPr>
        </p:nvSpPr>
        <p:spPr/>
        <p:txBody>
          <a:bodyPr/>
          <a:lstStyle/>
          <a:p>
            <a:fld id="{21355009-A215-4209-81B7-F333F269A9AC}" type="datetime1">
              <a:rPr lang="en-IN" smtClean="0"/>
              <a:t>02-09-2021</a:t>
            </a:fld>
            <a:endParaRPr lang="en-IN"/>
          </a:p>
        </p:txBody>
      </p:sp>
      <p:sp>
        <p:nvSpPr>
          <p:cNvPr id="5" name="Footer Placeholder 4">
            <a:extLst>
              <a:ext uri="{FF2B5EF4-FFF2-40B4-BE49-F238E27FC236}">
                <a16:creationId xmlns:a16="http://schemas.microsoft.com/office/drawing/2014/main" id="{DA4A06B7-DEC5-468B-91FE-30E223E20450}"/>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73BE9049-865F-4C62-A908-34710748D685}"/>
              </a:ext>
            </a:extLst>
          </p:cNvPr>
          <p:cNvSpPr>
            <a:spLocks noGrp="1"/>
          </p:cNvSpPr>
          <p:nvPr>
            <p:ph type="sldNum" sz="quarter" idx="12"/>
          </p:nvPr>
        </p:nvSpPr>
        <p:spPr/>
        <p:txBody>
          <a:bodyPr/>
          <a:lstStyle/>
          <a:p>
            <a:fld id="{2CD41867-8DBB-4BF0-B702-25EF6043F567}" type="slidenum">
              <a:rPr lang="en-IN" smtClean="0"/>
              <a:pPr/>
              <a:t>‹#›</a:t>
            </a:fld>
            <a:endParaRPr lang="en-IN"/>
          </a:p>
        </p:txBody>
      </p:sp>
    </p:spTree>
    <p:extLst>
      <p:ext uri="{BB962C8B-B14F-4D97-AF65-F5344CB8AC3E}">
        <p14:creationId xmlns:p14="http://schemas.microsoft.com/office/powerpoint/2010/main" val="4112043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6A66-614C-4584-8392-A3EDA006A9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7082EF-FC8A-4860-83AF-C1E57589DD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404A9D-C2E4-4521-A7FA-0DF2603C4910}"/>
              </a:ext>
            </a:extLst>
          </p:cNvPr>
          <p:cNvSpPr>
            <a:spLocks noGrp="1"/>
          </p:cNvSpPr>
          <p:nvPr>
            <p:ph type="dt" sz="half" idx="10"/>
          </p:nvPr>
        </p:nvSpPr>
        <p:spPr/>
        <p:txBody>
          <a:bodyPr/>
          <a:lstStyle/>
          <a:p>
            <a:fld id="{6EED6984-E3C6-4AC6-AA13-B4F0504E8FBD}" type="datetime1">
              <a:rPr lang="en-IN" smtClean="0"/>
              <a:t>02-09-2021</a:t>
            </a:fld>
            <a:endParaRPr lang="en-IN"/>
          </a:p>
        </p:txBody>
      </p:sp>
      <p:sp>
        <p:nvSpPr>
          <p:cNvPr id="5" name="Footer Placeholder 4">
            <a:extLst>
              <a:ext uri="{FF2B5EF4-FFF2-40B4-BE49-F238E27FC236}">
                <a16:creationId xmlns:a16="http://schemas.microsoft.com/office/drawing/2014/main" id="{5CA382DB-6D5F-47FF-9FF0-691B6F5DA4D8}"/>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52371A26-5428-41C1-B22C-A26764278921}"/>
              </a:ext>
            </a:extLst>
          </p:cNvPr>
          <p:cNvSpPr>
            <a:spLocks noGrp="1"/>
          </p:cNvSpPr>
          <p:nvPr>
            <p:ph type="sldNum" sz="quarter" idx="12"/>
          </p:nvPr>
        </p:nvSpPr>
        <p:spPr/>
        <p:txBody>
          <a:bodyPr/>
          <a:lstStyle/>
          <a:p>
            <a:fld id="{2CD41867-8DBB-4BF0-B702-25EF6043F567}" type="slidenum">
              <a:rPr lang="en-IN" smtClean="0"/>
              <a:pPr/>
              <a:t>‹#›</a:t>
            </a:fld>
            <a:endParaRPr lang="en-IN"/>
          </a:p>
        </p:txBody>
      </p:sp>
    </p:spTree>
    <p:extLst>
      <p:ext uri="{BB962C8B-B14F-4D97-AF65-F5344CB8AC3E}">
        <p14:creationId xmlns:p14="http://schemas.microsoft.com/office/powerpoint/2010/main" val="169579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DFB25-19D8-40B1-A85D-6F3ED069B3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568A05-5FAC-43F9-B05C-2DAC16CD8E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C9A0C2-D8AD-4A1A-B04F-BC1FE658E3FC}"/>
              </a:ext>
            </a:extLst>
          </p:cNvPr>
          <p:cNvSpPr>
            <a:spLocks noGrp="1"/>
          </p:cNvSpPr>
          <p:nvPr>
            <p:ph type="dt" sz="half" idx="10"/>
          </p:nvPr>
        </p:nvSpPr>
        <p:spPr/>
        <p:txBody>
          <a:bodyPr/>
          <a:lstStyle/>
          <a:p>
            <a:fld id="{7F5CF5B9-4DF7-46AB-A4E4-3E85883C5D65}" type="datetime1">
              <a:rPr lang="en-IN" smtClean="0"/>
              <a:t>02-09-2021</a:t>
            </a:fld>
            <a:endParaRPr lang="en-IN"/>
          </a:p>
        </p:txBody>
      </p:sp>
      <p:sp>
        <p:nvSpPr>
          <p:cNvPr id="5" name="Footer Placeholder 4">
            <a:extLst>
              <a:ext uri="{FF2B5EF4-FFF2-40B4-BE49-F238E27FC236}">
                <a16:creationId xmlns:a16="http://schemas.microsoft.com/office/drawing/2014/main" id="{4B404E36-98A9-4DCE-8CBC-048393D76FE4}"/>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9AD01DD3-F15A-4B90-B5DC-F751994E87BD}"/>
              </a:ext>
            </a:extLst>
          </p:cNvPr>
          <p:cNvSpPr>
            <a:spLocks noGrp="1"/>
          </p:cNvSpPr>
          <p:nvPr>
            <p:ph type="sldNum" sz="quarter" idx="12"/>
          </p:nvPr>
        </p:nvSpPr>
        <p:spPr/>
        <p:txBody>
          <a:bodyPr/>
          <a:lstStyle/>
          <a:p>
            <a:fld id="{2CD41867-8DBB-4BF0-B702-25EF6043F567}" type="slidenum">
              <a:rPr lang="en-IN" smtClean="0"/>
              <a:pPr/>
              <a:t>‹#›</a:t>
            </a:fld>
            <a:endParaRPr lang="en-IN"/>
          </a:p>
        </p:txBody>
      </p:sp>
    </p:spTree>
    <p:extLst>
      <p:ext uri="{BB962C8B-B14F-4D97-AF65-F5344CB8AC3E}">
        <p14:creationId xmlns:p14="http://schemas.microsoft.com/office/powerpoint/2010/main" val="667839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87DEA-014A-40BF-9594-6D815C9C62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042D44-3D41-4B41-A942-BE338D490A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A8D86E-6AB6-4720-82BE-5FBF3681A8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25EB6C-BC01-4A72-83B6-2C04887B79B9}"/>
              </a:ext>
            </a:extLst>
          </p:cNvPr>
          <p:cNvSpPr>
            <a:spLocks noGrp="1"/>
          </p:cNvSpPr>
          <p:nvPr>
            <p:ph type="dt" sz="half" idx="10"/>
          </p:nvPr>
        </p:nvSpPr>
        <p:spPr/>
        <p:txBody>
          <a:bodyPr/>
          <a:lstStyle/>
          <a:p>
            <a:fld id="{DEDBAA8B-CF37-4EAB-A84C-CD265C96AA35}" type="datetime1">
              <a:rPr lang="en-IN" smtClean="0"/>
              <a:t>02-09-2021</a:t>
            </a:fld>
            <a:endParaRPr lang="en-IN"/>
          </a:p>
        </p:txBody>
      </p:sp>
      <p:sp>
        <p:nvSpPr>
          <p:cNvPr id="6" name="Footer Placeholder 5">
            <a:extLst>
              <a:ext uri="{FF2B5EF4-FFF2-40B4-BE49-F238E27FC236}">
                <a16:creationId xmlns:a16="http://schemas.microsoft.com/office/drawing/2014/main" id="{A3EA0281-5653-4E08-A519-5036601B68AE}"/>
              </a:ext>
            </a:extLst>
          </p:cNvPr>
          <p:cNvSpPr>
            <a:spLocks noGrp="1"/>
          </p:cNvSpPr>
          <p:nvPr>
            <p:ph type="ftr" sz="quarter" idx="11"/>
          </p:nvPr>
        </p:nvSpPr>
        <p:spPr/>
        <p:txBody>
          <a:bodyPr/>
          <a:lstStyle/>
          <a:p>
            <a:r>
              <a:rPr lang="en-IN"/>
              <a:t>Department of Information Technology</a:t>
            </a:r>
          </a:p>
        </p:txBody>
      </p:sp>
      <p:sp>
        <p:nvSpPr>
          <p:cNvPr id="7" name="Slide Number Placeholder 6">
            <a:extLst>
              <a:ext uri="{FF2B5EF4-FFF2-40B4-BE49-F238E27FC236}">
                <a16:creationId xmlns:a16="http://schemas.microsoft.com/office/drawing/2014/main" id="{3C047417-E754-4A3F-9F32-CFC9061DF56C}"/>
              </a:ext>
            </a:extLst>
          </p:cNvPr>
          <p:cNvSpPr>
            <a:spLocks noGrp="1"/>
          </p:cNvSpPr>
          <p:nvPr>
            <p:ph type="sldNum" sz="quarter" idx="12"/>
          </p:nvPr>
        </p:nvSpPr>
        <p:spPr/>
        <p:txBody>
          <a:bodyPr/>
          <a:lstStyle/>
          <a:p>
            <a:fld id="{2CD41867-8DBB-4BF0-B702-25EF6043F567}" type="slidenum">
              <a:rPr lang="en-IN" smtClean="0"/>
              <a:pPr/>
              <a:t>‹#›</a:t>
            </a:fld>
            <a:endParaRPr lang="en-IN"/>
          </a:p>
        </p:txBody>
      </p:sp>
    </p:spTree>
    <p:extLst>
      <p:ext uri="{BB962C8B-B14F-4D97-AF65-F5344CB8AC3E}">
        <p14:creationId xmlns:p14="http://schemas.microsoft.com/office/powerpoint/2010/main" val="4257062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242FE-CEA2-4C87-A0C6-50A1442B2F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B62AEA-1959-464D-B525-08158599F6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5E0FBA-C531-423E-8FCA-9F827736CC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E47082-2AB3-4AC1-A77F-2DFA81AC13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7C4EB6-D7A2-4A9D-A222-6A67084E7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5D83B9-7B98-43CF-B8E0-6F47FDDCED8B}"/>
              </a:ext>
            </a:extLst>
          </p:cNvPr>
          <p:cNvSpPr>
            <a:spLocks noGrp="1"/>
          </p:cNvSpPr>
          <p:nvPr>
            <p:ph type="dt" sz="half" idx="10"/>
          </p:nvPr>
        </p:nvSpPr>
        <p:spPr/>
        <p:txBody>
          <a:bodyPr/>
          <a:lstStyle/>
          <a:p>
            <a:fld id="{EA0E0511-D80D-4ED4-8ED1-E98E55811B36}" type="datetime1">
              <a:rPr lang="en-IN" smtClean="0"/>
              <a:t>02-09-2021</a:t>
            </a:fld>
            <a:endParaRPr lang="en-IN"/>
          </a:p>
        </p:txBody>
      </p:sp>
      <p:sp>
        <p:nvSpPr>
          <p:cNvPr id="8" name="Footer Placeholder 7">
            <a:extLst>
              <a:ext uri="{FF2B5EF4-FFF2-40B4-BE49-F238E27FC236}">
                <a16:creationId xmlns:a16="http://schemas.microsoft.com/office/drawing/2014/main" id="{22759B4F-42E3-4E49-9B26-B224AB0EE311}"/>
              </a:ext>
            </a:extLst>
          </p:cNvPr>
          <p:cNvSpPr>
            <a:spLocks noGrp="1"/>
          </p:cNvSpPr>
          <p:nvPr>
            <p:ph type="ftr" sz="quarter" idx="11"/>
          </p:nvPr>
        </p:nvSpPr>
        <p:spPr/>
        <p:txBody>
          <a:bodyPr/>
          <a:lstStyle/>
          <a:p>
            <a:r>
              <a:rPr lang="en-IN"/>
              <a:t>Department of Information Technology</a:t>
            </a:r>
          </a:p>
        </p:txBody>
      </p:sp>
      <p:sp>
        <p:nvSpPr>
          <p:cNvPr id="9" name="Slide Number Placeholder 8">
            <a:extLst>
              <a:ext uri="{FF2B5EF4-FFF2-40B4-BE49-F238E27FC236}">
                <a16:creationId xmlns:a16="http://schemas.microsoft.com/office/drawing/2014/main" id="{19C8665F-DCDA-45C5-9708-168542818737}"/>
              </a:ext>
            </a:extLst>
          </p:cNvPr>
          <p:cNvSpPr>
            <a:spLocks noGrp="1"/>
          </p:cNvSpPr>
          <p:nvPr>
            <p:ph type="sldNum" sz="quarter" idx="12"/>
          </p:nvPr>
        </p:nvSpPr>
        <p:spPr/>
        <p:txBody>
          <a:bodyPr/>
          <a:lstStyle/>
          <a:p>
            <a:fld id="{2CD41867-8DBB-4BF0-B702-25EF6043F567}" type="slidenum">
              <a:rPr lang="en-IN" smtClean="0"/>
              <a:pPr/>
              <a:t>‹#›</a:t>
            </a:fld>
            <a:endParaRPr lang="en-IN"/>
          </a:p>
        </p:txBody>
      </p:sp>
    </p:spTree>
    <p:extLst>
      <p:ext uri="{BB962C8B-B14F-4D97-AF65-F5344CB8AC3E}">
        <p14:creationId xmlns:p14="http://schemas.microsoft.com/office/powerpoint/2010/main" val="2398544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523D3-E9B5-4844-8107-B3BB9B5FF4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7D2418-0DC9-4968-A3BB-DB06B4117B5A}"/>
              </a:ext>
            </a:extLst>
          </p:cNvPr>
          <p:cNvSpPr>
            <a:spLocks noGrp="1"/>
          </p:cNvSpPr>
          <p:nvPr>
            <p:ph type="dt" sz="half" idx="10"/>
          </p:nvPr>
        </p:nvSpPr>
        <p:spPr/>
        <p:txBody>
          <a:bodyPr/>
          <a:lstStyle/>
          <a:p>
            <a:fld id="{864C22D0-64D3-4D3A-B3DF-BE59859895D1}" type="datetime1">
              <a:rPr lang="en-IN" smtClean="0"/>
              <a:t>02-09-2021</a:t>
            </a:fld>
            <a:endParaRPr lang="en-IN"/>
          </a:p>
        </p:txBody>
      </p:sp>
      <p:sp>
        <p:nvSpPr>
          <p:cNvPr id="4" name="Footer Placeholder 3">
            <a:extLst>
              <a:ext uri="{FF2B5EF4-FFF2-40B4-BE49-F238E27FC236}">
                <a16:creationId xmlns:a16="http://schemas.microsoft.com/office/drawing/2014/main" id="{59A064A4-A211-4834-B424-97B1761F9FAC}"/>
              </a:ext>
            </a:extLst>
          </p:cNvPr>
          <p:cNvSpPr>
            <a:spLocks noGrp="1"/>
          </p:cNvSpPr>
          <p:nvPr>
            <p:ph type="ftr" sz="quarter" idx="11"/>
          </p:nvPr>
        </p:nvSpPr>
        <p:spPr/>
        <p:txBody>
          <a:bodyPr/>
          <a:lstStyle/>
          <a:p>
            <a:r>
              <a:rPr lang="en-IN"/>
              <a:t>Department of Information Technology</a:t>
            </a:r>
          </a:p>
        </p:txBody>
      </p:sp>
      <p:sp>
        <p:nvSpPr>
          <p:cNvPr id="5" name="Slide Number Placeholder 4">
            <a:extLst>
              <a:ext uri="{FF2B5EF4-FFF2-40B4-BE49-F238E27FC236}">
                <a16:creationId xmlns:a16="http://schemas.microsoft.com/office/drawing/2014/main" id="{68C83F8B-48BE-4B53-A912-31C573B6F91F}"/>
              </a:ext>
            </a:extLst>
          </p:cNvPr>
          <p:cNvSpPr>
            <a:spLocks noGrp="1"/>
          </p:cNvSpPr>
          <p:nvPr>
            <p:ph type="sldNum" sz="quarter" idx="12"/>
          </p:nvPr>
        </p:nvSpPr>
        <p:spPr/>
        <p:txBody>
          <a:bodyPr/>
          <a:lstStyle/>
          <a:p>
            <a:fld id="{2CD41867-8DBB-4BF0-B702-25EF6043F567}" type="slidenum">
              <a:rPr lang="en-IN" smtClean="0"/>
              <a:pPr/>
              <a:t>‹#›</a:t>
            </a:fld>
            <a:endParaRPr lang="en-IN"/>
          </a:p>
        </p:txBody>
      </p:sp>
    </p:spTree>
    <p:extLst>
      <p:ext uri="{BB962C8B-B14F-4D97-AF65-F5344CB8AC3E}">
        <p14:creationId xmlns:p14="http://schemas.microsoft.com/office/powerpoint/2010/main" val="2442288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70A533-7D1C-4E33-BFCF-7D0C066A947A}"/>
              </a:ext>
            </a:extLst>
          </p:cNvPr>
          <p:cNvSpPr>
            <a:spLocks noGrp="1"/>
          </p:cNvSpPr>
          <p:nvPr>
            <p:ph type="dt" sz="half" idx="10"/>
          </p:nvPr>
        </p:nvSpPr>
        <p:spPr/>
        <p:txBody>
          <a:bodyPr/>
          <a:lstStyle/>
          <a:p>
            <a:fld id="{E4FDAD4E-641B-47CB-A7F3-50B02C68AB4A}" type="datetime1">
              <a:rPr lang="en-IN" smtClean="0"/>
              <a:t>02-09-2021</a:t>
            </a:fld>
            <a:endParaRPr lang="en-IN"/>
          </a:p>
        </p:txBody>
      </p:sp>
      <p:sp>
        <p:nvSpPr>
          <p:cNvPr id="3" name="Footer Placeholder 2">
            <a:extLst>
              <a:ext uri="{FF2B5EF4-FFF2-40B4-BE49-F238E27FC236}">
                <a16:creationId xmlns:a16="http://schemas.microsoft.com/office/drawing/2014/main" id="{B05E0C13-219C-4DC7-AC34-D4E87674F905}"/>
              </a:ext>
            </a:extLst>
          </p:cNvPr>
          <p:cNvSpPr>
            <a:spLocks noGrp="1"/>
          </p:cNvSpPr>
          <p:nvPr>
            <p:ph type="ftr" sz="quarter" idx="11"/>
          </p:nvPr>
        </p:nvSpPr>
        <p:spPr/>
        <p:txBody>
          <a:bodyPr/>
          <a:lstStyle/>
          <a:p>
            <a:r>
              <a:rPr lang="en-IN"/>
              <a:t>Department of Information Technology</a:t>
            </a:r>
          </a:p>
        </p:txBody>
      </p:sp>
      <p:sp>
        <p:nvSpPr>
          <p:cNvPr id="4" name="Slide Number Placeholder 3">
            <a:extLst>
              <a:ext uri="{FF2B5EF4-FFF2-40B4-BE49-F238E27FC236}">
                <a16:creationId xmlns:a16="http://schemas.microsoft.com/office/drawing/2014/main" id="{59500A59-0419-4EA3-A832-F74A15B240DA}"/>
              </a:ext>
            </a:extLst>
          </p:cNvPr>
          <p:cNvSpPr>
            <a:spLocks noGrp="1"/>
          </p:cNvSpPr>
          <p:nvPr>
            <p:ph type="sldNum" sz="quarter" idx="12"/>
          </p:nvPr>
        </p:nvSpPr>
        <p:spPr/>
        <p:txBody>
          <a:bodyPr/>
          <a:lstStyle/>
          <a:p>
            <a:fld id="{2CD41867-8DBB-4BF0-B702-25EF6043F567}" type="slidenum">
              <a:rPr lang="en-IN" smtClean="0"/>
              <a:pPr/>
              <a:t>‹#›</a:t>
            </a:fld>
            <a:endParaRPr lang="en-IN"/>
          </a:p>
        </p:txBody>
      </p:sp>
    </p:spTree>
    <p:extLst>
      <p:ext uri="{BB962C8B-B14F-4D97-AF65-F5344CB8AC3E}">
        <p14:creationId xmlns:p14="http://schemas.microsoft.com/office/powerpoint/2010/main" val="4184379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2571-44CC-46A8-BDA6-7906766E90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8C8970-A0B8-44C7-9423-2FF6F5514F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5B4515-6DE6-4E16-B729-50DC5445AD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DC32D9-032D-43AF-9340-0CDB7BABF301}"/>
              </a:ext>
            </a:extLst>
          </p:cNvPr>
          <p:cNvSpPr>
            <a:spLocks noGrp="1"/>
          </p:cNvSpPr>
          <p:nvPr>
            <p:ph type="dt" sz="half" idx="10"/>
          </p:nvPr>
        </p:nvSpPr>
        <p:spPr/>
        <p:txBody>
          <a:bodyPr/>
          <a:lstStyle/>
          <a:p>
            <a:fld id="{F6A0EA43-8872-4337-BD17-74EB1A81F405}" type="datetime1">
              <a:rPr lang="en-IN" smtClean="0"/>
              <a:t>02-09-2021</a:t>
            </a:fld>
            <a:endParaRPr lang="en-IN"/>
          </a:p>
        </p:txBody>
      </p:sp>
      <p:sp>
        <p:nvSpPr>
          <p:cNvPr id="6" name="Footer Placeholder 5">
            <a:extLst>
              <a:ext uri="{FF2B5EF4-FFF2-40B4-BE49-F238E27FC236}">
                <a16:creationId xmlns:a16="http://schemas.microsoft.com/office/drawing/2014/main" id="{B4702637-075F-4A2E-B420-BD20445D75C7}"/>
              </a:ext>
            </a:extLst>
          </p:cNvPr>
          <p:cNvSpPr>
            <a:spLocks noGrp="1"/>
          </p:cNvSpPr>
          <p:nvPr>
            <p:ph type="ftr" sz="quarter" idx="11"/>
          </p:nvPr>
        </p:nvSpPr>
        <p:spPr/>
        <p:txBody>
          <a:bodyPr/>
          <a:lstStyle/>
          <a:p>
            <a:r>
              <a:rPr lang="en-IN"/>
              <a:t>Department of Information Technology</a:t>
            </a:r>
          </a:p>
        </p:txBody>
      </p:sp>
      <p:sp>
        <p:nvSpPr>
          <p:cNvPr id="7" name="Slide Number Placeholder 6">
            <a:extLst>
              <a:ext uri="{FF2B5EF4-FFF2-40B4-BE49-F238E27FC236}">
                <a16:creationId xmlns:a16="http://schemas.microsoft.com/office/drawing/2014/main" id="{3061F03F-4854-4A63-B068-2B25CD43EFFE}"/>
              </a:ext>
            </a:extLst>
          </p:cNvPr>
          <p:cNvSpPr>
            <a:spLocks noGrp="1"/>
          </p:cNvSpPr>
          <p:nvPr>
            <p:ph type="sldNum" sz="quarter" idx="12"/>
          </p:nvPr>
        </p:nvSpPr>
        <p:spPr/>
        <p:txBody>
          <a:bodyPr/>
          <a:lstStyle/>
          <a:p>
            <a:fld id="{2CD41867-8DBB-4BF0-B702-25EF6043F567}" type="slidenum">
              <a:rPr lang="en-IN" smtClean="0"/>
              <a:pPr/>
              <a:t>‹#›</a:t>
            </a:fld>
            <a:endParaRPr lang="en-IN"/>
          </a:p>
        </p:txBody>
      </p:sp>
    </p:spTree>
    <p:extLst>
      <p:ext uri="{BB962C8B-B14F-4D97-AF65-F5344CB8AC3E}">
        <p14:creationId xmlns:p14="http://schemas.microsoft.com/office/powerpoint/2010/main" val="2822676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F6FFD-94B1-4EB6-B696-485DC91153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9EAD5A-720D-41D6-BB95-93D13E156E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7077EF-4984-43F1-B4F5-A9A617A81A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66A9-11F3-4F71-9851-92C779F53AAD}"/>
              </a:ext>
            </a:extLst>
          </p:cNvPr>
          <p:cNvSpPr>
            <a:spLocks noGrp="1"/>
          </p:cNvSpPr>
          <p:nvPr>
            <p:ph type="dt" sz="half" idx="10"/>
          </p:nvPr>
        </p:nvSpPr>
        <p:spPr/>
        <p:txBody>
          <a:bodyPr/>
          <a:lstStyle/>
          <a:p>
            <a:fld id="{1A3E087D-ABF2-4645-8163-BBA8A052DE5A}" type="datetime1">
              <a:rPr lang="en-IN" smtClean="0"/>
              <a:t>02-09-2021</a:t>
            </a:fld>
            <a:endParaRPr lang="en-IN"/>
          </a:p>
        </p:txBody>
      </p:sp>
      <p:sp>
        <p:nvSpPr>
          <p:cNvPr id="6" name="Footer Placeholder 5">
            <a:extLst>
              <a:ext uri="{FF2B5EF4-FFF2-40B4-BE49-F238E27FC236}">
                <a16:creationId xmlns:a16="http://schemas.microsoft.com/office/drawing/2014/main" id="{A46A2EDB-7E81-449B-88E3-BEEBB4AA3A41}"/>
              </a:ext>
            </a:extLst>
          </p:cNvPr>
          <p:cNvSpPr>
            <a:spLocks noGrp="1"/>
          </p:cNvSpPr>
          <p:nvPr>
            <p:ph type="ftr" sz="quarter" idx="11"/>
          </p:nvPr>
        </p:nvSpPr>
        <p:spPr/>
        <p:txBody>
          <a:bodyPr/>
          <a:lstStyle/>
          <a:p>
            <a:r>
              <a:rPr lang="en-IN"/>
              <a:t>Department of Information Technology</a:t>
            </a:r>
          </a:p>
        </p:txBody>
      </p:sp>
      <p:sp>
        <p:nvSpPr>
          <p:cNvPr id="7" name="Slide Number Placeholder 6">
            <a:extLst>
              <a:ext uri="{FF2B5EF4-FFF2-40B4-BE49-F238E27FC236}">
                <a16:creationId xmlns:a16="http://schemas.microsoft.com/office/drawing/2014/main" id="{7C0435DD-FA3F-4A08-8083-7A2F11CD3480}"/>
              </a:ext>
            </a:extLst>
          </p:cNvPr>
          <p:cNvSpPr>
            <a:spLocks noGrp="1"/>
          </p:cNvSpPr>
          <p:nvPr>
            <p:ph type="sldNum" sz="quarter" idx="12"/>
          </p:nvPr>
        </p:nvSpPr>
        <p:spPr/>
        <p:txBody>
          <a:bodyPr/>
          <a:lstStyle/>
          <a:p>
            <a:fld id="{2CD41867-8DBB-4BF0-B702-25EF6043F567}" type="slidenum">
              <a:rPr lang="en-IN" smtClean="0"/>
              <a:pPr/>
              <a:t>‹#›</a:t>
            </a:fld>
            <a:endParaRPr lang="en-IN"/>
          </a:p>
        </p:txBody>
      </p:sp>
    </p:spTree>
    <p:extLst>
      <p:ext uri="{BB962C8B-B14F-4D97-AF65-F5344CB8AC3E}">
        <p14:creationId xmlns:p14="http://schemas.microsoft.com/office/powerpoint/2010/main" val="4010659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87C8EC-DAB5-4FAE-8E04-8A655389EF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B079D2-10FB-4FB9-92ED-3A8D7FA52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E4D652-1104-4112-BEFC-E602C01222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4A118-F25E-4419-98ED-843B819DE955}" type="datetime1">
              <a:rPr lang="en-IN" smtClean="0"/>
              <a:t>02-09-2021</a:t>
            </a:fld>
            <a:endParaRPr lang="en-IN"/>
          </a:p>
        </p:txBody>
      </p:sp>
      <p:sp>
        <p:nvSpPr>
          <p:cNvPr id="5" name="Footer Placeholder 4">
            <a:extLst>
              <a:ext uri="{FF2B5EF4-FFF2-40B4-BE49-F238E27FC236}">
                <a16:creationId xmlns:a16="http://schemas.microsoft.com/office/drawing/2014/main" id="{F39C201C-2828-4396-AE45-D8416025DC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Information Technology</a:t>
            </a:r>
          </a:p>
        </p:txBody>
      </p:sp>
      <p:sp>
        <p:nvSpPr>
          <p:cNvPr id="6" name="Slide Number Placeholder 5">
            <a:extLst>
              <a:ext uri="{FF2B5EF4-FFF2-40B4-BE49-F238E27FC236}">
                <a16:creationId xmlns:a16="http://schemas.microsoft.com/office/drawing/2014/main" id="{E7F114AC-D183-45B2-BE91-4CF7D483A3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D41867-8DBB-4BF0-B702-25EF6043F567}" type="slidenum">
              <a:rPr lang="en-IN" smtClean="0"/>
              <a:pPr/>
              <a:t>‹#›</a:t>
            </a:fld>
            <a:endParaRPr lang="en-IN"/>
          </a:p>
        </p:txBody>
      </p:sp>
    </p:spTree>
    <p:extLst>
      <p:ext uri="{BB962C8B-B14F-4D97-AF65-F5344CB8AC3E}">
        <p14:creationId xmlns:p14="http://schemas.microsoft.com/office/powerpoint/2010/main" val="2775970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ackernoon.com/reasons-why-xor-is-important-in-cryptography-6tcn32yx" TargetMode="External"/><Relationship Id="rId2" Type="http://schemas.openxmlformats.org/officeDocument/2006/relationships/hyperlink" Target="https://qvault.io/cryptography/why-is-exclusive-or-xor-important-in-cryptography/?ref=hackernoon.com" TargetMode="External"/><Relationship Id="rId1" Type="http://schemas.openxmlformats.org/officeDocument/2006/relationships/slideLayout" Target="../slideLayouts/slideLayout2.xml"/><Relationship Id="rId4" Type="http://schemas.openxmlformats.org/officeDocument/2006/relationships/hyperlink" Target="https://null-byte.wonderhowto.com/how-to/advanced-cryptography-total-guide-0168727/"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itstillworks.com/advantages-disadvantages-symmetrical-asymmetrical-encryption-2143.html" TargetMode="External"/><Relationship Id="rId2" Type="http://schemas.openxmlformats.org/officeDocument/2006/relationships/hyperlink" Target="https://www.cryptomathic.com/news-events/blog/summary-of-cryptographic-algorithms-according-to-nist" TargetMode="External"/><Relationship Id="rId1" Type="http://schemas.openxmlformats.org/officeDocument/2006/relationships/slideLayout" Target="../slideLayouts/slideLayout1.xml"/><Relationship Id="rId4" Type="http://schemas.openxmlformats.org/officeDocument/2006/relationships/hyperlink" Target="https://hackernoon.com/reasons-why-xor-is-important-in-cryptography-6tcn32yx"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One-time_pad"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rapidtables.com/convert/number/ascii-to-binary.html"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s://development.libelium.com/security-programming-guide/confidentiality-privacy" TargetMode="External"/><Relationship Id="rId2" Type="http://schemas.openxmlformats.org/officeDocument/2006/relationships/hyperlink" Target="https://www.researchgate.net/publication/2494260_Recent_Developments_in_the_Design_of_Conventional_Cryptographic_Algorithms" TargetMode="External"/><Relationship Id="rId1" Type="http://schemas.openxmlformats.org/officeDocument/2006/relationships/slideLayout" Target="../slideLayouts/slideLayout1.xml"/><Relationship Id="rId4" Type="http://schemas.openxmlformats.org/officeDocument/2006/relationships/hyperlink" Target="https://www.thesecurepass.com/blog/Types-of-Access-Control-Systems-Management-Pros-and-Con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www.geeksforgeeks.org/aes-full-form/" TargetMode="External"/><Relationship Id="rId2" Type="http://schemas.openxmlformats.org/officeDocument/2006/relationships/hyperlink" Target="http://dx.doi.org/10.1007/978-90-481-8933-5_17" TargetMode="External"/><Relationship Id="rId1" Type="http://schemas.openxmlformats.org/officeDocument/2006/relationships/slideLayout" Target="../slideLayouts/slideLayout7.xml"/><Relationship Id="rId6" Type="http://schemas.openxmlformats.org/officeDocument/2006/relationships/hyperlink" Target="https://www.geeksforgeeks.org/rsa-algorithm-cryptography/" TargetMode="External"/><Relationship Id="rId5" Type="http://schemas.openxmlformats.org/officeDocument/2006/relationships/hyperlink" Target="https://www.educative.io/edpresso/what-is-the-rsa-algorithm" TargetMode="External"/><Relationship Id="rId4" Type="http://schemas.openxmlformats.org/officeDocument/2006/relationships/hyperlink" Target="https://www.tutorialspoint.com/cryptography/advanced_encryption_standard.ht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4AEA0-462C-4134-8757-0DB466800602}"/>
              </a:ext>
            </a:extLst>
          </p:cNvPr>
          <p:cNvSpPr>
            <a:spLocks noGrp="1"/>
          </p:cNvSpPr>
          <p:nvPr>
            <p:ph type="ctrTitle"/>
          </p:nvPr>
        </p:nvSpPr>
        <p:spPr>
          <a:xfrm>
            <a:off x="2499804" y="407309"/>
            <a:ext cx="7991382" cy="1192891"/>
          </a:xfrm>
        </p:spPr>
        <p:txBody>
          <a:bodyPr>
            <a:normAutofit/>
          </a:bodyPr>
          <a:lstStyle/>
          <a:p>
            <a:r>
              <a:rPr lang="en-US" sz="3600" dirty="0">
                <a:solidFill>
                  <a:schemeClr val="accent1"/>
                </a:solidFill>
              </a:rPr>
              <a:t>HOPE FOUNDATION’s</a:t>
            </a:r>
            <a:br>
              <a:rPr lang="en-US" sz="3600" dirty="0">
                <a:solidFill>
                  <a:schemeClr val="accent1"/>
                </a:solidFill>
              </a:rPr>
            </a:br>
            <a:r>
              <a:rPr lang="en-IN" sz="2800" b="1" i="0" u="none" strike="noStrike" dirty="0">
                <a:solidFill>
                  <a:schemeClr val="accent1"/>
                </a:solidFill>
                <a:effectLst/>
                <a:latin typeface="Calibri" panose="020F0502020204030204" pitchFamily="34" charset="0"/>
              </a:rPr>
              <a:t>International Institute of Information Technology</a:t>
            </a:r>
            <a:endParaRPr lang="en-IN" sz="2800" dirty="0">
              <a:solidFill>
                <a:schemeClr val="accent1"/>
              </a:solidFill>
            </a:endParaRPr>
          </a:p>
        </p:txBody>
      </p:sp>
      <p:sp>
        <p:nvSpPr>
          <p:cNvPr id="3" name="Subtitle 2">
            <a:extLst>
              <a:ext uri="{FF2B5EF4-FFF2-40B4-BE49-F238E27FC236}">
                <a16:creationId xmlns:a16="http://schemas.microsoft.com/office/drawing/2014/main" id="{0D0EC1A6-3FC1-481A-BA48-19DAEEA9EDC0}"/>
              </a:ext>
            </a:extLst>
          </p:cNvPr>
          <p:cNvSpPr>
            <a:spLocks noGrp="1"/>
          </p:cNvSpPr>
          <p:nvPr>
            <p:ph type="subTitle" idx="1"/>
          </p:nvPr>
        </p:nvSpPr>
        <p:spPr>
          <a:xfrm>
            <a:off x="1524000" y="1755626"/>
            <a:ext cx="9144000" cy="4911504"/>
          </a:xfrm>
        </p:spPr>
        <p:txBody>
          <a:bodyPr>
            <a:normAutofit/>
          </a:bodyPr>
          <a:lstStyle/>
          <a:p>
            <a:r>
              <a:rPr lang="en-US" sz="2800" dirty="0">
                <a:solidFill>
                  <a:schemeClr val="tx2"/>
                </a:solidFill>
              </a:rPr>
              <a:t>Project Based Seminar</a:t>
            </a:r>
          </a:p>
          <a:p>
            <a:r>
              <a:rPr lang="en-US" sz="2800" dirty="0">
                <a:solidFill>
                  <a:schemeClr val="tx2"/>
                </a:solidFill>
              </a:rPr>
              <a:t>On</a:t>
            </a:r>
          </a:p>
          <a:p>
            <a:r>
              <a:rPr lang="en-US" b="1" dirty="0">
                <a:latin typeface="Bahnschrift SemiBold Condensed" panose="020B0502040204020203" pitchFamily="34" charset="0"/>
              </a:rPr>
              <a:t>“</a:t>
            </a:r>
            <a:r>
              <a:rPr lang="en-US" b="1" dirty="0">
                <a:latin typeface="Arial Rounded MT Bold" panose="020F0704030504030204" pitchFamily="34" charset="0"/>
              </a:rPr>
              <a:t>Proxy Detection with Multistage Encryption using QR Code based Attendance System</a:t>
            </a:r>
            <a:r>
              <a:rPr lang="en-US" b="1" dirty="0">
                <a:latin typeface="Bahnschrift SemiBold Condensed" panose="020B0502040204020203" pitchFamily="34" charset="0"/>
              </a:rPr>
              <a:t>”</a:t>
            </a:r>
          </a:p>
          <a:p>
            <a:endParaRPr lang="en-IN" b="1" dirty="0">
              <a:latin typeface="Bahnschrift SemiBold Condensed" panose="020B0502040204020203" pitchFamily="34" charset="0"/>
            </a:endParaRPr>
          </a:p>
          <a:p>
            <a:r>
              <a:rPr lang="en-IN" b="1" dirty="0"/>
              <a:t>Class: BE IT                                                                                       SEM: VII</a:t>
            </a:r>
          </a:p>
          <a:p>
            <a:r>
              <a:rPr lang="en-IN" b="1" dirty="0"/>
              <a:t>Academic Year: 2021-22</a:t>
            </a:r>
          </a:p>
          <a:p>
            <a:pPr>
              <a:lnSpc>
                <a:spcPct val="150000"/>
              </a:lnSpc>
            </a:pPr>
            <a:r>
              <a:rPr lang="en-US" b="1" dirty="0">
                <a:latin typeface="Bahnschrift Light Condensed" panose="020B0502040204020203" pitchFamily="34" charset="0"/>
              </a:rPr>
              <a:t>Guide: Prof. Manjusha </a:t>
            </a:r>
            <a:r>
              <a:rPr lang="en-US" b="1" dirty="0" err="1">
                <a:latin typeface="Bahnschrift Light Condensed" panose="020B0502040204020203" pitchFamily="34" charset="0"/>
              </a:rPr>
              <a:t>Amritkar</a:t>
            </a:r>
            <a:endParaRPr lang="en-US" b="1" dirty="0">
              <a:latin typeface="Bahnschrift Light Condensed" panose="020B0502040204020203" pitchFamily="34" charset="0"/>
            </a:endParaRPr>
          </a:p>
          <a:p>
            <a:pPr>
              <a:lnSpc>
                <a:spcPct val="150000"/>
              </a:lnSpc>
            </a:pPr>
            <a:r>
              <a:rPr lang="en-US" b="1" dirty="0">
                <a:latin typeface="Bahnschrift Light Condensed" panose="020B0502040204020203" pitchFamily="34" charset="0"/>
              </a:rPr>
              <a:t>Students Name: Yash Jane, Amey Potnurwar, Siddhi Agarwal, Sneha Dixon</a:t>
            </a:r>
            <a:endParaRPr lang="en-IN" b="1" dirty="0">
              <a:latin typeface="Bahnschrift Light Condensed" panose="020B0502040204020203" pitchFamily="34" charset="0"/>
            </a:endParaRPr>
          </a:p>
        </p:txBody>
      </p:sp>
      <p:pic>
        <p:nvPicPr>
          <p:cNvPr id="5" name="Picture 4">
            <a:extLst>
              <a:ext uri="{FF2B5EF4-FFF2-40B4-BE49-F238E27FC236}">
                <a16:creationId xmlns:a16="http://schemas.microsoft.com/office/drawing/2014/main" id="{1AD5F2AA-24D6-4CBC-8714-07A950EBA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534" y="516497"/>
            <a:ext cx="857435" cy="1083703"/>
          </a:xfrm>
          <a:prstGeom prst="rect">
            <a:avLst/>
          </a:prstGeom>
        </p:spPr>
      </p:pic>
      <p:cxnSp>
        <p:nvCxnSpPr>
          <p:cNvPr id="7" name="Straight Connector 6">
            <a:extLst>
              <a:ext uri="{FF2B5EF4-FFF2-40B4-BE49-F238E27FC236}">
                <a16:creationId xmlns:a16="http://schemas.microsoft.com/office/drawing/2014/main" id="{585841A7-DCCB-461A-8AB6-56FD782D601E}"/>
              </a:ext>
            </a:extLst>
          </p:cNvPr>
          <p:cNvCxnSpPr/>
          <p:nvPr/>
        </p:nvCxnSpPr>
        <p:spPr>
          <a:xfrm>
            <a:off x="1855433" y="3773010"/>
            <a:ext cx="8469297"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BB127424-2880-4C66-8B62-59ABD3B82C00}"/>
              </a:ext>
            </a:extLst>
          </p:cNvPr>
          <p:cNvSpPr/>
          <p:nvPr/>
        </p:nvSpPr>
        <p:spPr>
          <a:xfrm>
            <a:off x="1997475" y="4953691"/>
            <a:ext cx="8185212" cy="14026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BF704E72-5AB1-43BE-AAEF-16B67F1F00FC}"/>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D920648F-82C1-4791-9C40-59D72C785C94}"/>
              </a:ext>
            </a:extLst>
          </p:cNvPr>
          <p:cNvSpPr>
            <a:spLocks noGrp="1"/>
          </p:cNvSpPr>
          <p:nvPr>
            <p:ph type="sldNum" sz="quarter" idx="12"/>
          </p:nvPr>
        </p:nvSpPr>
        <p:spPr/>
        <p:txBody>
          <a:bodyPr/>
          <a:lstStyle/>
          <a:p>
            <a:fld id="{2CD41867-8DBB-4BF0-B702-25EF6043F567}" type="slidenum">
              <a:rPr lang="en-IN" smtClean="0"/>
              <a:pPr/>
              <a:t>1</a:t>
            </a:fld>
            <a:endParaRPr lang="en-IN"/>
          </a:p>
        </p:txBody>
      </p:sp>
    </p:spTree>
    <p:extLst>
      <p:ext uri="{BB962C8B-B14F-4D97-AF65-F5344CB8AC3E}">
        <p14:creationId xmlns:p14="http://schemas.microsoft.com/office/powerpoint/2010/main" val="350254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par>
                          <p:cTn id="14" fill="hold">
                            <p:stCondLst>
                              <p:cond delay="1500"/>
                            </p:stCondLst>
                            <p:childTnLst>
                              <p:par>
                                <p:cTn id="15" presetID="2" presetClass="entr" presetSubtype="4" fill="hold"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2000"/>
                            </p:stCondLst>
                            <p:childTnLst>
                              <p:par>
                                <p:cTn id="20" presetID="2" presetClass="entr" presetSubtype="4" fill="hold" nodeType="after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9" fill="hold">
                            <p:stCondLst>
                              <p:cond delay="3000"/>
                            </p:stCondLst>
                            <p:childTnLst>
                              <p:par>
                                <p:cTn id="30" presetID="2" presetClass="entr" presetSubtype="4"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9" dur="500"/>
                                        <p:tgtEl>
                                          <p:spTgt spid="3">
                                            <p:txEl>
                                              <p:pRg st="4" end="4"/>
                                            </p:txEl>
                                          </p:spTgt>
                                        </p:tgtEl>
                                      </p:cBhvr>
                                    </p:animEffect>
                                  </p:childTnLst>
                                </p:cTn>
                              </p:par>
                            </p:childTnLst>
                          </p:cTn>
                        </p:par>
                        <p:par>
                          <p:cTn id="40" fill="hold">
                            <p:stCondLst>
                              <p:cond delay="4000"/>
                            </p:stCondLst>
                            <p:childTnLst>
                              <p:par>
                                <p:cTn id="41" presetID="53" presetClass="entr" presetSubtype="16" fill="hold" nodeType="after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p:cTn id="4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5" dur="500"/>
                                        <p:tgtEl>
                                          <p:spTgt spid="3">
                                            <p:txEl>
                                              <p:pRg st="5" end="5"/>
                                            </p:txEl>
                                          </p:spTgt>
                                        </p:tgtEl>
                                      </p:cBhvr>
                                    </p:animEffect>
                                  </p:childTnLst>
                                </p:cTn>
                              </p:par>
                            </p:childTnLst>
                          </p:cTn>
                        </p:par>
                        <p:par>
                          <p:cTn id="46" fill="hold">
                            <p:stCondLst>
                              <p:cond delay="4500"/>
                            </p:stCondLst>
                            <p:childTnLst>
                              <p:par>
                                <p:cTn id="47" presetID="22" presetClass="entr" presetSubtype="4"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down)">
                                      <p:cBhvr>
                                        <p:cTn id="49" dur="500"/>
                                        <p:tgtEl>
                                          <p:spTgt spid="10"/>
                                        </p:tgtEl>
                                      </p:cBhvr>
                                    </p:animEffect>
                                  </p:childTnLst>
                                </p:cTn>
                              </p:par>
                            </p:childTnLst>
                          </p:cTn>
                        </p:par>
                        <p:par>
                          <p:cTn id="50" fill="hold">
                            <p:stCondLst>
                              <p:cond delay="5000"/>
                            </p:stCondLst>
                            <p:childTnLst>
                              <p:par>
                                <p:cTn id="51" presetID="42" presetClass="entr" presetSubtype="0" fill="hold" nodeType="after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fade">
                                      <p:cBhvr>
                                        <p:cTn id="53" dur="1000"/>
                                        <p:tgtEl>
                                          <p:spTgt spid="3">
                                            <p:txEl>
                                              <p:pRg st="6" end="6"/>
                                            </p:txEl>
                                          </p:spTgt>
                                        </p:tgtEl>
                                      </p:cBhvr>
                                    </p:animEffect>
                                    <p:anim calcmode="lin" valueType="num">
                                      <p:cBhvr>
                                        <p:cTn id="5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56" fill="hold">
                            <p:stCondLst>
                              <p:cond delay="6000"/>
                            </p:stCondLst>
                            <p:childTnLst>
                              <p:par>
                                <p:cTn id="57" presetID="42" presetClass="entr" presetSubtype="0" fill="hold" nodeType="after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Effect transition="in" filter="fade">
                                      <p:cBhvr>
                                        <p:cTn id="59" dur="1000"/>
                                        <p:tgtEl>
                                          <p:spTgt spid="3">
                                            <p:txEl>
                                              <p:pRg st="7" end="7"/>
                                            </p:txEl>
                                          </p:spTgt>
                                        </p:tgtEl>
                                      </p:cBhvr>
                                    </p:animEffect>
                                    <p:anim calcmode="lin" valueType="num">
                                      <p:cBhvr>
                                        <p:cTn id="6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F8629-1605-4F53-86A0-EC7E8704AF9B}"/>
              </a:ext>
            </a:extLst>
          </p:cNvPr>
          <p:cNvSpPr>
            <a:spLocks noGrp="1"/>
          </p:cNvSpPr>
          <p:nvPr>
            <p:ph type="title"/>
          </p:nvPr>
        </p:nvSpPr>
        <p:spPr>
          <a:xfrm>
            <a:off x="838200" y="365125"/>
            <a:ext cx="10515600" cy="1025525"/>
          </a:xfrm>
        </p:spPr>
        <p:txBody>
          <a:bodyPr/>
          <a:lstStyle/>
          <a:p>
            <a:r>
              <a:rPr lang="en-IN" dirty="0">
                <a:solidFill>
                  <a:schemeClr val="accent1">
                    <a:lumMod val="75000"/>
                  </a:schemeClr>
                </a:solidFill>
                <a:latin typeface="Arial Black" panose="020B0A04020102020204" pitchFamily="34" charset="0"/>
              </a:rPr>
              <a:t>Literature Survey/ Related work</a:t>
            </a:r>
          </a:p>
        </p:txBody>
      </p:sp>
      <p:sp>
        <p:nvSpPr>
          <p:cNvPr id="3" name="Content Placeholder 2">
            <a:extLst>
              <a:ext uri="{FF2B5EF4-FFF2-40B4-BE49-F238E27FC236}">
                <a16:creationId xmlns:a16="http://schemas.microsoft.com/office/drawing/2014/main" id="{9C0BE19D-43F0-4E84-B56D-F775E04D4AA6}"/>
              </a:ext>
            </a:extLst>
          </p:cNvPr>
          <p:cNvSpPr>
            <a:spLocks noGrp="1"/>
          </p:cNvSpPr>
          <p:nvPr>
            <p:ph idx="1"/>
          </p:nvPr>
        </p:nvSpPr>
        <p:spPr>
          <a:xfrm>
            <a:off x="838200" y="1695450"/>
            <a:ext cx="10515600" cy="4660900"/>
          </a:xfrm>
        </p:spPr>
        <p:txBody>
          <a:bodyPr>
            <a:normAutofit lnSpcReduction="10000"/>
          </a:bodyPr>
          <a:lstStyle/>
          <a:p>
            <a:r>
              <a:rPr lang="en-IN" sz="2600" dirty="0" err="1">
                <a:solidFill>
                  <a:schemeClr val="tx1">
                    <a:lumMod val="75000"/>
                    <a:lumOff val="25000"/>
                  </a:schemeClr>
                </a:solidFill>
              </a:rPr>
              <a:t>K.Govinda</a:t>
            </a:r>
            <a:r>
              <a:rPr lang="en-IN" sz="2600" dirty="0">
                <a:solidFill>
                  <a:schemeClr val="tx1">
                    <a:lumMod val="75000"/>
                    <a:lumOff val="25000"/>
                  </a:schemeClr>
                </a:solidFill>
              </a:rPr>
              <a:t>, E. </a:t>
            </a:r>
            <a:r>
              <a:rPr lang="en-IN" sz="2600" dirty="0" err="1">
                <a:solidFill>
                  <a:schemeClr val="tx1">
                    <a:lumMod val="75000"/>
                    <a:lumOff val="25000"/>
                  </a:schemeClr>
                </a:solidFill>
              </a:rPr>
              <a:t>Sathiyamoorth</a:t>
            </a:r>
            <a:r>
              <a:rPr lang="en-IN" sz="2600" dirty="0">
                <a:solidFill>
                  <a:schemeClr val="tx1">
                    <a:lumMod val="75000"/>
                    <a:lumOff val="25000"/>
                  </a:schemeClr>
                </a:solidFill>
              </a:rPr>
              <a:t>, “Multilevel Cryptography Technique Using Graceful Codes”, JGRCS - 2011, V2, No.7, PP 1-5</a:t>
            </a:r>
          </a:p>
          <a:p>
            <a:r>
              <a:rPr lang="en-IN" sz="2600" dirty="0">
                <a:solidFill>
                  <a:schemeClr val="tx1">
                    <a:lumMod val="75000"/>
                    <a:lumOff val="25000"/>
                  </a:schemeClr>
                </a:solidFill>
              </a:rPr>
              <a:t>Ankur Singhal, </a:t>
            </a:r>
            <a:r>
              <a:rPr lang="en-IN" sz="2600" dirty="0" err="1">
                <a:solidFill>
                  <a:schemeClr val="tx1">
                    <a:lumMod val="75000"/>
                    <a:lumOff val="25000"/>
                  </a:schemeClr>
                </a:solidFill>
              </a:rPr>
              <a:t>Sumedha</a:t>
            </a:r>
            <a:r>
              <a:rPr lang="en-IN" sz="2600" dirty="0">
                <a:solidFill>
                  <a:schemeClr val="tx1">
                    <a:lumMod val="75000"/>
                    <a:lumOff val="25000"/>
                  </a:schemeClr>
                </a:solidFill>
              </a:rPr>
              <a:t> Kaushik, “Network Security Using Cryptographic Techniques”, IJARCSSE - 2012, ISSN: 2277 128X, V2, Issue 12, PP 105 – 107. </a:t>
            </a:r>
          </a:p>
          <a:p>
            <a:r>
              <a:rPr lang="en-IN" sz="2600" dirty="0">
                <a:solidFill>
                  <a:schemeClr val="tx1">
                    <a:lumMod val="75000"/>
                    <a:lumOff val="25000"/>
                  </a:schemeClr>
                </a:solidFill>
              </a:rPr>
              <a:t>The </a:t>
            </a:r>
            <a:r>
              <a:rPr lang="en-IN" sz="2600" dirty="0" err="1">
                <a:solidFill>
                  <a:schemeClr val="tx1">
                    <a:lumMod val="75000"/>
                    <a:lumOff val="25000"/>
                  </a:schemeClr>
                </a:solidFill>
              </a:rPr>
              <a:t>Rjindael</a:t>
            </a:r>
            <a:r>
              <a:rPr lang="en-IN" sz="2600" dirty="0">
                <a:solidFill>
                  <a:schemeClr val="tx1">
                    <a:lumMod val="75000"/>
                    <a:lumOff val="25000"/>
                  </a:schemeClr>
                </a:solidFill>
              </a:rPr>
              <a:t> Block Cipher by Joan Daemen, Vincent </a:t>
            </a:r>
            <a:r>
              <a:rPr lang="en-IN" sz="2600" dirty="0" err="1">
                <a:solidFill>
                  <a:schemeClr val="tx1">
                    <a:lumMod val="75000"/>
                    <a:lumOff val="25000"/>
                  </a:schemeClr>
                </a:solidFill>
              </a:rPr>
              <a:t>Rijmen</a:t>
            </a:r>
            <a:r>
              <a:rPr lang="en-IN" sz="2600" dirty="0">
                <a:solidFill>
                  <a:schemeClr val="tx1">
                    <a:lumMod val="75000"/>
                    <a:lumOff val="25000"/>
                  </a:schemeClr>
                </a:solidFill>
              </a:rPr>
              <a:t> (Original creators of </a:t>
            </a:r>
            <a:r>
              <a:rPr lang="en-IN" sz="2600" dirty="0" err="1">
                <a:solidFill>
                  <a:schemeClr val="tx1">
                    <a:lumMod val="75000"/>
                    <a:lumOff val="25000"/>
                  </a:schemeClr>
                </a:solidFill>
              </a:rPr>
              <a:t>Rjindael</a:t>
            </a:r>
            <a:r>
              <a:rPr lang="en-IN" sz="2600" dirty="0">
                <a:solidFill>
                  <a:schemeClr val="tx1">
                    <a:lumMod val="75000"/>
                    <a:lumOff val="25000"/>
                  </a:schemeClr>
                </a:solidFill>
              </a:rPr>
              <a:t> Block Cipher popularly known as </a:t>
            </a:r>
            <a:r>
              <a:rPr lang="en-IN" sz="2600" i="1" dirty="0">
                <a:solidFill>
                  <a:schemeClr val="tx1">
                    <a:lumMod val="95000"/>
                    <a:lumOff val="5000"/>
                  </a:schemeClr>
                </a:solidFill>
              </a:rPr>
              <a:t>AES</a:t>
            </a:r>
            <a:r>
              <a:rPr lang="en-IN" sz="2600" dirty="0">
                <a:solidFill>
                  <a:schemeClr val="tx1">
                    <a:lumMod val="75000"/>
                    <a:lumOff val="25000"/>
                  </a:schemeClr>
                </a:solidFill>
              </a:rPr>
              <a:t>).</a:t>
            </a:r>
          </a:p>
          <a:p>
            <a:r>
              <a:rPr lang="en-IN" sz="2600" dirty="0">
                <a:solidFill>
                  <a:schemeClr val="accent6">
                    <a:lumMod val="75000"/>
                  </a:schemeClr>
                </a:solidFill>
                <a:hlinkClick r:id="rId2">
                  <a:extLst>
                    <a:ext uri="{A12FA001-AC4F-418D-AE19-62706E023703}">
                      <ahyp:hlinkClr xmlns:ahyp="http://schemas.microsoft.com/office/drawing/2018/hyperlinkcolor" val="tx"/>
                    </a:ext>
                  </a:extLst>
                </a:hlinkClick>
              </a:rPr>
              <a:t>https://qvault.io/cryptography/why-is-exclusive-or-xor-important-in-cryptography/?ref=hackernoon.com</a:t>
            </a:r>
            <a:endParaRPr lang="en-IN" sz="2600" dirty="0">
              <a:solidFill>
                <a:schemeClr val="accent6">
                  <a:lumMod val="75000"/>
                </a:schemeClr>
              </a:solidFill>
            </a:endParaRPr>
          </a:p>
          <a:p>
            <a:r>
              <a:rPr lang="en-IN" sz="2600" dirty="0">
                <a:solidFill>
                  <a:schemeClr val="accent6">
                    <a:lumMod val="75000"/>
                  </a:schemeClr>
                </a:solidFill>
                <a:hlinkClick r:id="rId3">
                  <a:extLst>
                    <a:ext uri="{A12FA001-AC4F-418D-AE19-62706E023703}">
                      <ahyp:hlinkClr xmlns:ahyp="http://schemas.microsoft.com/office/drawing/2018/hyperlinkcolor" val="tx"/>
                    </a:ext>
                  </a:extLst>
                </a:hlinkClick>
              </a:rPr>
              <a:t>https://hackernoon.com/reasons-why-xor-is-important-in-cryptography-6tcn32yx</a:t>
            </a:r>
            <a:endParaRPr lang="en-IN" sz="2600" dirty="0">
              <a:solidFill>
                <a:schemeClr val="accent6">
                  <a:lumMod val="75000"/>
                </a:schemeClr>
              </a:solidFill>
            </a:endParaRPr>
          </a:p>
          <a:p>
            <a:r>
              <a:rPr lang="en-IN" sz="2600" dirty="0">
                <a:solidFill>
                  <a:schemeClr val="accent6">
                    <a:lumMod val="75000"/>
                  </a:schemeClr>
                </a:solidFill>
                <a:hlinkClick r:id="rId4">
                  <a:extLst>
                    <a:ext uri="{A12FA001-AC4F-418D-AE19-62706E023703}">
                      <ahyp:hlinkClr xmlns:ahyp="http://schemas.microsoft.com/office/drawing/2018/hyperlinkcolor" val="tx"/>
                    </a:ext>
                  </a:extLst>
                </a:hlinkClick>
              </a:rPr>
              <a:t>https://null-byte.wonderhowto.com/how-to/advanced-cryptography-total-guide-0168727/</a:t>
            </a:r>
            <a:endParaRPr lang="en-IN" sz="2600" dirty="0">
              <a:solidFill>
                <a:schemeClr val="accent6">
                  <a:lumMod val="75000"/>
                </a:schemeClr>
              </a:solidFill>
            </a:endParaRPr>
          </a:p>
        </p:txBody>
      </p:sp>
      <p:cxnSp>
        <p:nvCxnSpPr>
          <p:cNvPr id="7" name="Straight Connector 6">
            <a:extLst>
              <a:ext uri="{FF2B5EF4-FFF2-40B4-BE49-F238E27FC236}">
                <a16:creationId xmlns:a16="http://schemas.microsoft.com/office/drawing/2014/main" id="{40F5FFCD-0199-432C-A54A-7F2D63D59CDC}"/>
              </a:ext>
            </a:extLst>
          </p:cNvPr>
          <p:cNvCxnSpPr/>
          <p:nvPr/>
        </p:nvCxnSpPr>
        <p:spPr>
          <a:xfrm>
            <a:off x="838200" y="1390650"/>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9A74BD02-BF92-411C-B89C-1800F4AFDFCE}"/>
              </a:ext>
            </a:extLst>
          </p:cNvPr>
          <p:cNvSpPr>
            <a:spLocks noGrp="1"/>
          </p:cNvSpPr>
          <p:nvPr>
            <p:ph type="ftr" sz="quarter" idx="11"/>
          </p:nvPr>
        </p:nvSpPr>
        <p:spPr/>
        <p:txBody>
          <a:bodyPr/>
          <a:lstStyle/>
          <a:p>
            <a:r>
              <a:rPr lang="en-IN"/>
              <a:t>Department of Information Technology</a:t>
            </a:r>
          </a:p>
        </p:txBody>
      </p:sp>
      <p:sp>
        <p:nvSpPr>
          <p:cNvPr id="5" name="Slide Number Placeholder 4">
            <a:extLst>
              <a:ext uri="{FF2B5EF4-FFF2-40B4-BE49-F238E27FC236}">
                <a16:creationId xmlns:a16="http://schemas.microsoft.com/office/drawing/2014/main" id="{A4895A36-3F5B-45AD-9B69-9A8E10A1A090}"/>
              </a:ext>
            </a:extLst>
          </p:cNvPr>
          <p:cNvSpPr>
            <a:spLocks noGrp="1"/>
          </p:cNvSpPr>
          <p:nvPr>
            <p:ph type="sldNum" sz="quarter" idx="12"/>
          </p:nvPr>
        </p:nvSpPr>
        <p:spPr/>
        <p:txBody>
          <a:bodyPr/>
          <a:lstStyle/>
          <a:p>
            <a:fld id="{2CD41867-8DBB-4BF0-B702-25EF6043F567}" type="slidenum">
              <a:rPr lang="en-IN" smtClean="0"/>
              <a:pPr/>
              <a:t>10</a:t>
            </a:fld>
            <a:endParaRPr lang="en-IN"/>
          </a:p>
        </p:txBody>
      </p:sp>
    </p:spTree>
    <p:extLst>
      <p:ext uri="{BB962C8B-B14F-4D97-AF65-F5344CB8AC3E}">
        <p14:creationId xmlns:p14="http://schemas.microsoft.com/office/powerpoint/2010/main" val="25542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750"/>
                                        <p:tgtEl>
                                          <p:spTgt spid="3">
                                            <p:txEl>
                                              <p:pRg st="0" end="0"/>
                                            </p:txEl>
                                          </p:spTgt>
                                        </p:tgtEl>
                                      </p:cBhvr>
                                    </p:animEffect>
                                    <p:anim calcmode="lin" valueType="num">
                                      <p:cBhvr>
                                        <p:cTn id="17"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9" fill="hold">
                            <p:stCondLst>
                              <p:cond delay="1750"/>
                            </p:stCondLst>
                            <p:childTnLst>
                              <p:par>
                                <p:cTn id="20" presetID="42" presetClass="entr" presetSubtype="0" fill="hold" grpId="0" nodeType="after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750"/>
                                        <p:tgtEl>
                                          <p:spTgt spid="3">
                                            <p:txEl>
                                              <p:pRg st="1" end="1"/>
                                            </p:txEl>
                                          </p:spTgt>
                                        </p:tgtEl>
                                      </p:cBhvr>
                                    </p:animEffect>
                                    <p:anim calcmode="lin" valueType="num">
                                      <p:cBhvr>
                                        <p:cTn id="23"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42" presetClass="entr" presetSubtype="0" fill="hold" grpId="0" nodeType="after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750"/>
                                        <p:tgtEl>
                                          <p:spTgt spid="3">
                                            <p:txEl>
                                              <p:pRg st="2" end="2"/>
                                            </p:txEl>
                                          </p:spTgt>
                                        </p:tgtEl>
                                      </p:cBhvr>
                                    </p:animEffect>
                                    <p:anim calcmode="lin" valueType="num">
                                      <p:cBhvr>
                                        <p:cTn id="29"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1" fill="hold">
                            <p:stCondLst>
                              <p:cond delay="3250"/>
                            </p:stCondLst>
                            <p:childTnLst>
                              <p:par>
                                <p:cTn id="32" presetID="42" presetClass="entr" presetSubtype="0" fill="hold" grpId="0" nodeType="after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750"/>
                                        <p:tgtEl>
                                          <p:spTgt spid="3">
                                            <p:txEl>
                                              <p:pRg st="3" end="3"/>
                                            </p:txEl>
                                          </p:spTgt>
                                        </p:tgtEl>
                                      </p:cBhvr>
                                    </p:animEffect>
                                    <p:anim calcmode="lin" valueType="num">
                                      <p:cBhvr>
                                        <p:cTn id="35"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7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7" fill="hold">
                            <p:stCondLst>
                              <p:cond delay="4000"/>
                            </p:stCondLst>
                            <p:childTnLst>
                              <p:par>
                                <p:cTn id="38" presetID="42" presetClass="entr" presetSubtype="0" fill="hold" grpId="0" nodeType="after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750"/>
                                        <p:tgtEl>
                                          <p:spTgt spid="3">
                                            <p:txEl>
                                              <p:pRg st="4" end="4"/>
                                            </p:txEl>
                                          </p:spTgt>
                                        </p:tgtEl>
                                      </p:cBhvr>
                                    </p:animEffect>
                                    <p:anim calcmode="lin" valueType="num">
                                      <p:cBhvr>
                                        <p:cTn id="41"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3" fill="hold">
                            <p:stCondLst>
                              <p:cond delay="4750"/>
                            </p:stCondLst>
                            <p:childTnLst>
                              <p:par>
                                <p:cTn id="44" presetID="42" presetClass="entr" presetSubtype="0" fill="hold" grpId="0" nodeType="after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750"/>
                                        <p:tgtEl>
                                          <p:spTgt spid="3">
                                            <p:txEl>
                                              <p:pRg st="5" end="5"/>
                                            </p:txEl>
                                          </p:spTgt>
                                        </p:tgtEl>
                                      </p:cBhvr>
                                    </p:animEffect>
                                    <p:anim calcmode="lin" valueType="num">
                                      <p:cBhvr>
                                        <p:cTn id="47" dur="7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8" dur="7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2C6978-DD32-4B15-8BCD-25F5C20D1657}"/>
              </a:ext>
            </a:extLst>
          </p:cNvPr>
          <p:cNvSpPr>
            <a:spLocks noGrp="1"/>
          </p:cNvSpPr>
          <p:nvPr>
            <p:ph idx="1"/>
          </p:nvPr>
        </p:nvSpPr>
        <p:spPr>
          <a:xfrm>
            <a:off x="838200" y="393700"/>
            <a:ext cx="10515600" cy="6070600"/>
          </a:xfrm>
        </p:spPr>
        <p:txBody>
          <a:bodyPr>
            <a:normAutofit fontScale="85000" lnSpcReduction="20000"/>
          </a:bodyPr>
          <a:lstStyle/>
          <a:p>
            <a:pPr marL="0" indent="0" algn="ctr">
              <a:buNone/>
            </a:pPr>
            <a:r>
              <a:rPr lang="en-IN" sz="3200" b="1" i="1" u="sng" dirty="0"/>
              <a:t>Why choose Symmetric not Asymmetric ?</a:t>
            </a:r>
          </a:p>
          <a:p>
            <a:pPr marL="0" indent="0" algn="ctr">
              <a:buNone/>
            </a:pPr>
            <a:endParaRPr lang="en-IN" sz="3200" b="1" i="1" u="sng" dirty="0"/>
          </a:p>
          <a:p>
            <a:pPr marL="0" indent="0" algn="ctr">
              <a:buNone/>
            </a:pPr>
            <a:endParaRPr lang="en-IN" sz="3200" b="1" i="1" u="sng" dirty="0"/>
          </a:p>
          <a:p>
            <a:pPr marL="0" indent="0" algn="ctr">
              <a:buNone/>
            </a:pPr>
            <a:endParaRPr lang="en-IN" sz="3200" b="1" i="1" u="sng" dirty="0"/>
          </a:p>
          <a:p>
            <a:pPr marL="0" indent="0" algn="ctr">
              <a:buNone/>
            </a:pPr>
            <a:endParaRPr lang="en-IN" sz="3200" b="1" i="1" u="sng" dirty="0"/>
          </a:p>
          <a:p>
            <a:pPr marL="0" indent="0" algn="ctr">
              <a:buNone/>
            </a:pPr>
            <a:endParaRPr lang="en-IN" sz="3200" b="1" i="1" u="sng" dirty="0"/>
          </a:p>
          <a:p>
            <a:pPr marL="0" indent="0" algn="ctr">
              <a:buNone/>
            </a:pPr>
            <a:endParaRPr lang="en-IN" sz="3200" b="1" i="1" u="sng" dirty="0"/>
          </a:p>
          <a:p>
            <a:pPr marL="0" indent="0">
              <a:lnSpc>
                <a:spcPct val="110000"/>
              </a:lnSpc>
              <a:buNone/>
            </a:pPr>
            <a:endParaRPr lang="en-US" sz="2000" dirty="0"/>
          </a:p>
          <a:p>
            <a:pPr marL="0" indent="0">
              <a:lnSpc>
                <a:spcPct val="120000"/>
              </a:lnSpc>
              <a:buNone/>
            </a:pPr>
            <a:endParaRPr lang="en-US" sz="2000" dirty="0"/>
          </a:p>
          <a:p>
            <a:pPr>
              <a:lnSpc>
                <a:spcPct val="120000"/>
              </a:lnSpc>
              <a:buFont typeface="Wingdings" panose="05000000000000000000" pitchFamily="2" charset="2"/>
              <a:buChar char="ü"/>
            </a:pPr>
            <a:r>
              <a:rPr lang="en-US" sz="2400" dirty="0"/>
              <a:t> </a:t>
            </a:r>
            <a:r>
              <a:rPr lang="en-US" sz="2400" dirty="0">
                <a:solidFill>
                  <a:schemeClr val="tx1">
                    <a:lumMod val="75000"/>
                    <a:lumOff val="25000"/>
                  </a:schemeClr>
                </a:solidFill>
              </a:rPr>
              <a:t>Because the algorithm behind </a:t>
            </a:r>
            <a:r>
              <a:rPr lang="en-US" sz="2400" i="1" u="sng" dirty="0">
                <a:solidFill>
                  <a:schemeClr val="tx1">
                    <a:lumMod val="75000"/>
                    <a:lumOff val="25000"/>
                  </a:schemeClr>
                </a:solidFill>
              </a:rPr>
              <a:t>symmetric encryption is less complex and executes faster</a:t>
            </a:r>
            <a:r>
              <a:rPr lang="en-US" sz="2400" dirty="0">
                <a:solidFill>
                  <a:schemeClr val="tx1">
                    <a:lumMod val="75000"/>
                    <a:lumOff val="25000"/>
                  </a:schemeClr>
                </a:solidFill>
              </a:rPr>
              <a:t>, this is the preferred technique when transmitting data in bulk.</a:t>
            </a:r>
          </a:p>
          <a:p>
            <a:pPr>
              <a:lnSpc>
                <a:spcPct val="110000"/>
              </a:lnSpc>
              <a:buFont typeface="Wingdings" panose="05000000000000000000" pitchFamily="2" charset="2"/>
              <a:buChar char="ü"/>
            </a:pPr>
            <a:r>
              <a:rPr lang="en-US" sz="2400" dirty="0">
                <a:solidFill>
                  <a:schemeClr val="tx1">
                    <a:lumMod val="75000"/>
                    <a:lumOff val="25000"/>
                  </a:schemeClr>
                </a:solidFill>
              </a:rPr>
              <a:t> The plaintext is encrypted using a key, and </a:t>
            </a:r>
            <a:r>
              <a:rPr lang="en-US" sz="2400" i="1" u="sng" dirty="0">
                <a:solidFill>
                  <a:schemeClr val="tx1">
                    <a:lumMod val="75000"/>
                    <a:lumOff val="25000"/>
                  </a:schemeClr>
                </a:solidFill>
              </a:rPr>
              <a:t>the same key is used at the receiving end</a:t>
            </a:r>
            <a:r>
              <a:rPr lang="en-US" sz="2400" dirty="0">
                <a:solidFill>
                  <a:schemeClr val="tx1">
                    <a:lumMod val="75000"/>
                    <a:lumOff val="25000"/>
                  </a:schemeClr>
                </a:solidFill>
              </a:rPr>
              <a:t> to decrypt the received ciphertext. The host in the communication process would have received the key through external means.</a:t>
            </a:r>
          </a:p>
          <a:p>
            <a:pPr>
              <a:lnSpc>
                <a:spcPct val="110000"/>
              </a:lnSpc>
              <a:buFont typeface="Wingdings" panose="05000000000000000000" pitchFamily="2" charset="2"/>
              <a:buChar char="ü"/>
            </a:pPr>
            <a:r>
              <a:rPr lang="en-US" sz="2400" dirty="0">
                <a:solidFill>
                  <a:schemeClr val="tx1">
                    <a:lumMod val="75000"/>
                    <a:lumOff val="25000"/>
                  </a:schemeClr>
                </a:solidFill>
              </a:rPr>
              <a:t> Asymmetric encryption </a:t>
            </a:r>
            <a:r>
              <a:rPr lang="en-US" sz="2400" i="1" u="sng" dirty="0">
                <a:solidFill>
                  <a:schemeClr val="tx1">
                    <a:lumMod val="75000"/>
                    <a:lumOff val="25000"/>
                  </a:schemeClr>
                </a:solidFill>
              </a:rPr>
              <a:t>takes longer to execute because of the complex logic involved</a:t>
            </a:r>
            <a:r>
              <a:rPr lang="en-US" sz="2400" dirty="0">
                <a:solidFill>
                  <a:schemeClr val="tx1">
                    <a:lumMod val="75000"/>
                    <a:lumOff val="25000"/>
                  </a:schemeClr>
                </a:solidFill>
              </a:rPr>
              <a:t>. For this reason, symmetric encryption is used when transmitting data in bulk.</a:t>
            </a:r>
            <a:endParaRPr lang="en-IN" sz="2400" dirty="0">
              <a:solidFill>
                <a:schemeClr val="tx1">
                  <a:lumMod val="75000"/>
                  <a:lumOff val="25000"/>
                </a:schemeClr>
              </a:solidFill>
            </a:endParaRPr>
          </a:p>
          <a:p>
            <a:pPr marL="0" indent="0">
              <a:buNone/>
            </a:pPr>
            <a:endParaRPr lang="en-IN" sz="3200" b="1" i="1" u="sng" dirty="0"/>
          </a:p>
          <a:p>
            <a:pPr marL="0" indent="0">
              <a:buNone/>
            </a:pPr>
            <a:endParaRPr lang="en-IN" sz="3200" dirty="0"/>
          </a:p>
        </p:txBody>
      </p:sp>
      <p:pic>
        <p:nvPicPr>
          <p:cNvPr id="5" name="Picture 4">
            <a:extLst>
              <a:ext uri="{FF2B5EF4-FFF2-40B4-BE49-F238E27FC236}">
                <a16:creationId xmlns:a16="http://schemas.microsoft.com/office/drawing/2014/main" id="{CBB739F8-D7D9-4633-918A-A4E2FFA291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1264" y="996944"/>
            <a:ext cx="4929471" cy="2987259"/>
          </a:xfrm>
          <a:prstGeom prst="rect">
            <a:avLst/>
          </a:prstGeom>
        </p:spPr>
      </p:pic>
      <p:sp>
        <p:nvSpPr>
          <p:cNvPr id="2" name="Footer Placeholder 1">
            <a:extLst>
              <a:ext uri="{FF2B5EF4-FFF2-40B4-BE49-F238E27FC236}">
                <a16:creationId xmlns:a16="http://schemas.microsoft.com/office/drawing/2014/main" id="{BD7BAC89-CE32-4D22-8AE0-6CCB556E7820}"/>
              </a:ext>
            </a:extLst>
          </p:cNvPr>
          <p:cNvSpPr>
            <a:spLocks noGrp="1"/>
          </p:cNvSpPr>
          <p:nvPr>
            <p:ph type="ftr" sz="quarter" idx="11"/>
          </p:nvPr>
        </p:nvSpPr>
        <p:spPr/>
        <p:txBody>
          <a:bodyPr/>
          <a:lstStyle/>
          <a:p>
            <a:r>
              <a:rPr lang="en-IN"/>
              <a:t>Department of Information Technology</a:t>
            </a:r>
          </a:p>
        </p:txBody>
      </p:sp>
      <p:sp>
        <p:nvSpPr>
          <p:cNvPr id="4" name="Slide Number Placeholder 3">
            <a:extLst>
              <a:ext uri="{FF2B5EF4-FFF2-40B4-BE49-F238E27FC236}">
                <a16:creationId xmlns:a16="http://schemas.microsoft.com/office/drawing/2014/main" id="{1CBD9ACD-97F7-43D5-A524-6C77815C96D9}"/>
              </a:ext>
            </a:extLst>
          </p:cNvPr>
          <p:cNvSpPr>
            <a:spLocks noGrp="1"/>
          </p:cNvSpPr>
          <p:nvPr>
            <p:ph type="sldNum" sz="quarter" idx="12"/>
          </p:nvPr>
        </p:nvSpPr>
        <p:spPr/>
        <p:txBody>
          <a:bodyPr/>
          <a:lstStyle/>
          <a:p>
            <a:fld id="{2CD41867-8DBB-4BF0-B702-25EF6043F567}" type="slidenum">
              <a:rPr lang="en-IN" smtClean="0"/>
              <a:pPr/>
              <a:t>11</a:t>
            </a:fld>
            <a:endParaRPr lang="en-IN"/>
          </a:p>
        </p:txBody>
      </p:sp>
    </p:spTree>
    <p:extLst>
      <p:ext uri="{BB962C8B-B14F-4D97-AF65-F5344CB8AC3E}">
        <p14:creationId xmlns:p14="http://schemas.microsoft.com/office/powerpoint/2010/main" val="30860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fade">
                                      <p:cBhvr>
                                        <p:cTn id="15" dur="750"/>
                                        <p:tgtEl>
                                          <p:spTgt spid="3">
                                            <p:txEl>
                                              <p:pRg st="9" end="9"/>
                                            </p:txEl>
                                          </p:spTgt>
                                        </p:tgtEl>
                                      </p:cBhvr>
                                    </p:animEffect>
                                    <p:anim calcmode="lin" valueType="num">
                                      <p:cBhvr>
                                        <p:cTn id="16" dur="75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7" dur="75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par>
                          <p:cTn id="18" fill="hold">
                            <p:stCondLst>
                              <p:cond delay="1750"/>
                            </p:stCondLst>
                            <p:childTnLst>
                              <p:par>
                                <p:cTn id="19" presetID="42" presetClass="entr" presetSubtype="0" fill="hold" nodeType="after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fade">
                                      <p:cBhvr>
                                        <p:cTn id="21" dur="750"/>
                                        <p:tgtEl>
                                          <p:spTgt spid="3">
                                            <p:txEl>
                                              <p:pRg st="10" end="10"/>
                                            </p:txEl>
                                          </p:spTgt>
                                        </p:tgtEl>
                                      </p:cBhvr>
                                    </p:animEffect>
                                    <p:anim calcmode="lin" valueType="num">
                                      <p:cBhvr>
                                        <p:cTn id="22" dur="75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23" dur="75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42" presetClass="entr" presetSubtype="0" fill="hold" nodeType="after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fade">
                                      <p:cBhvr>
                                        <p:cTn id="27" dur="750"/>
                                        <p:tgtEl>
                                          <p:spTgt spid="3">
                                            <p:txEl>
                                              <p:pRg st="11" end="11"/>
                                            </p:txEl>
                                          </p:spTgt>
                                        </p:tgtEl>
                                      </p:cBhvr>
                                    </p:animEffect>
                                    <p:anim calcmode="lin" valueType="num">
                                      <p:cBhvr>
                                        <p:cTn id="28" dur="75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29" dur="75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8C32BD-968A-45BB-A654-F62F753A590C}"/>
              </a:ext>
            </a:extLst>
          </p:cNvPr>
          <p:cNvSpPr>
            <a:spLocks noGrp="1"/>
          </p:cNvSpPr>
          <p:nvPr>
            <p:ph idx="1"/>
          </p:nvPr>
        </p:nvSpPr>
        <p:spPr>
          <a:xfrm>
            <a:off x="918099" y="205860"/>
            <a:ext cx="10515600" cy="6231727"/>
          </a:xfrm>
        </p:spPr>
        <p:txBody>
          <a:bodyPr/>
          <a:lstStyle/>
          <a:p>
            <a:pPr marL="0" indent="0" algn="ctr">
              <a:buNone/>
            </a:pPr>
            <a:r>
              <a:rPr lang="en-IN" b="1" i="1" dirty="0"/>
              <a:t>Our proposed architecture…</a:t>
            </a:r>
          </a:p>
          <a:p>
            <a:pPr marL="0" indent="0" algn="ctr">
              <a:buNone/>
            </a:pPr>
            <a:endParaRPr lang="en-IN" b="1" i="1" dirty="0"/>
          </a:p>
        </p:txBody>
      </p:sp>
      <p:graphicFrame>
        <p:nvGraphicFramePr>
          <p:cNvPr id="4" name="Table 4">
            <a:extLst>
              <a:ext uri="{FF2B5EF4-FFF2-40B4-BE49-F238E27FC236}">
                <a16:creationId xmlns:a16="http://schemas.microsoft.com/office/drawing/2014/main" id="{5B419E6F-738F-4A8A-A935-BF1168541624}"/>
              </a:ext>
            </a:extLst>
          </p:cNvPr>
          <p:cNvGraphicFramePr>
            <a:graphicFrameLocks noGrp="1"/>
          </p:cNvGraphicFramePr>
          <p:nvPr>
            <p:extLst>
              <p:ext uri="{D42A27DB-BD31-4B8C-83A1-F6EECF244321}">
                <p14:modId xmlns:p14="http://schemas.microsoft.com/office/powerpoint/2010/main" val="2796035474"/>
              </p:ext>
            </p:extLst>
          </p:nvPr>
        </p:nvGraphicFramePr>
        <p:xfrm>
          <a:off x="2032000" y="822396"/>
          <a:ext cx="8128000" cy="5213208"/>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404675888"/>
                    </a:ext>
                  </a:extLst>
                </a:gridCol>
                <a:gridCol w="4064000">
                  <a:extLst>
                    <a:ext uri="{9D8B030D-6E8A-4147-A177-3AD203B41FA5}">
                      <a16:colId xmlns:a16="http://schemas.microsoft.com/office/drawing/2014/main" val="1967619830"/>
                    </a:ext>
                  </a:extLst>
                </a:gridCol>
              </a:tblGrid>
              <a:tr h="366136">
                <a:tc>
                  <a:txBody>
                    <a:bodyPr/>
                    <a:lstStyle/>
                    <a:p>
                      <a:pPr algn="ctr"/>
                      <a:r>
                        <a:rPr lang="en-IN" dirty="0">
                          <a:solidFill>
                            <a:schemeClr val="tx1">
                              <a:lumMod val="95000"/>
                              <a:lumOff val="5000"/>
                            </a:schemeClr>
                          </a:solidFill>
                        </a:rPr>
                        <a:t>Encryption</a:t>
                      </a:r>
                    </a:p>
                  </a:txBody>
                  <a:tcPr/>
                </a:tc>
                <a:tc>
                  <a:txBody>
                    <a:bodyPr/>
                    <a:lstStyle/>
                    <a:p>
                      <a:pPr algn="ctr"/>
                      <a:r>
                        <a:rPr lang="en-IN" dirty="0">
                          <a:solidFill>
                            <a:schemeClr val="tx1">
                              <a:lumMod val="95000"/>
                              <a:lumOff val="5000"/>
                            </a:schemeClr>
                          </a:solidFill>
                        </a:rPr>
                        <a:t>Decryption</a:t>
                      </a:r>
                    </a:p>
                  </a:txBody>
                  <a:tcPr/>
                </a:tc>
                <a:extLst>
                  <a:ext uri="{0D108BD9-81ED-4DB2-BD59-A6C34878D82A}">
                    <a16:rowId xmlns:a16="http://schemas.microsoft.com/office/drawing/2014/main" val="553969152"/>
                  </a:ext>
                </a:extLst>
              </a:tr>
              <a:tr h="366136">
                <a:tc>
                  <a:txBody>
                    <a:bodyPr/>
                    <a:lstStyle/>
                    <a:p>
                      <a:r>
                        <a:rPr lang="en-US" dirty="0"/>
                        <a:t>Reading the plaintext message from user.</a:t>
                      </a:r>
                      <a:endParaRPr lang="en-IN" dirty="0"/>
                    </a:p>
                  </a:txBody>
                  <a:tcPr/>
                </a:tc>
                <a:tc>
                  <a:txBody>
                    <a:bodyPr/>
                    <a:lstStyle/>
                    <a:p>
                      <a:r>
                        <a:rPr lang="en-US" dirty="0"/>
                        <a:t>Read the cipher text from user. </a:t>
                      </a:r>
                      <a:endParaRPr lang="en-IN" dirty="0"/>
                    </a:p>
                  </a:txBody>
                  <a:tcPr/>
                </a:tc>
                <a:extLst>
                  <a:ext uri="{0D108BD9-81ED-4DB2-BD59-A6C34878D82A}">
                    <a16:rowId xmlns:a16="http://schemas.microsoft.com/office/drawing/2014/main" val="1217699870"/>
                  </a:ext>
                </a:extLst>
              </a:tr>
              <a:tr h="366136">
                <a:tc>
                  <a:txBody>
                    <a:bodyPr/>
                    <a:lstStyle/>
                    <a:p>
                      <a:r>
                        <a:rPr lang="en-US" dirty="0"/>
                        <a:t>Replacing the plaintext by encoding dictionary values.</a:t>
                      </a:r>
                      <a:endParaRPr lang="en-IN" dirty="0"/>
                    </a:p>
                  </a:txBody>
                  <a:tcPr/>
                </a:tc>
                <a:tc>
                  <a:txBody>
                    <a:bodyPr/>
                    <a:lstStyle/>
                    <a:p>
                      <a:r>
                        <a:rPr lang="en-US" dirty="0"/>
                        <a:t>Replace cipher text by their numerical values.</a:t>
                      </a:r>
                      <a:endParaRPr lang="en-IN" dirty="0"/>
                    </a:p>
                  </a:txBody>
                  <a:tcPr/>
                </a:tc>
                <a:extLst>
                  <a:ext uri="{0D108BD9-81ED-4DB2-BD59-A6C34878D82A}">
                    <a16:rowId xmlns:a16="http://schemas.microsoft.com/office/drawing/2014/main" val="2410306548"/>
                  </a:ext>
                </a:extLst>
              </a:tr>
              <a:tr h="366136">
                <a:tc>
                  <a:txBody>
                    <a:bodyPr/>
                    <a:lstStyle/>
                    <a:p>
                      <a:r>
                        <a:rPr lang="en-US" dirty="0"/>
                        <a:t>Read a secret key from the user.</a:t>
                      </a:r>
                      <a:endParaRPr lang="en-IN" dirty="0"/>
                    </a:p>
                  </a:txBody>
                  <a:tcPr/>
                </a:tc>
                <a:tc>
                  <a:txBody>
                    <a:bodyPr/>
                    <a:lstStyle/>
                    <a:p>
                      <a:r>
                        <a:rPr lang="en-US" dirty="0"/>
                        <a:t>Read the secret key form the user.</a:t>
                      </a:r>
                      <a:endParaRPr lang="en-IN" dirty="0"/>
                    </a:p>
                  </a:txBody>
                  <a:tcPr/>
                </a:tc>
                <a:extLst>
                  <a:ext uri="{0D108BD9-81ED-4DB2-BD59-A6C34878D82A}">
                    <a16:rowId xmlns:a16="http://schemas.microsoft.com/office/drawing/2014/main" val="2493733740"/>
                  </a:ext>
                </a:extLst>
              </a:tr>
              <a:tr h="366136">
                <a:tc>
                  <a:txBody>
                    <a:bodyPr/>
                    <a:lstStyle/>
                    <a:p>
                      <a:r>
                        <a:rPr lang="en-US" dirty="0"/>
                        <a:t>Perform the XOR of encoded values with the key provide by user.</a:t>
                      </a:r>
                      <a:endParaRPr lang="en-IN" dirty="0"/>
                    </a:p>
                  </a:txBody>
                  <a:tcPr/>
                </a:tc>
                <a:tc>
                  <a:txBody>
                    <a:bodyPr/>
                    <a:lstStyle/>
                    <a:p>
                      <a:r>
                        <a:rPr lang="en-US" dirty="0"/>
                        <a:t>Manage the binary bits sequence.</a:t>
                      </a:r>
                      <a:endParaRPr lang="en-IN" dirty="0"/>
                    </a:p>
                  </a:txBody>
                  <a:tcPr/>
                </a:tc>
                <a:extLst>
                  <a:ext uri="{0D108BD9-81ED-4DB2-BD59-A6C34878D82A}">
                    <a16:rowId xmlns:a16="http://schemas.microsoft.com/office/drawing/2014/main" val="1829121472"/>
                  </a:ext>
                </a:extLst>
              </a:tr>
              <a:tr h="366136">
                <a:tc>
                  <a:txBody>
                    <a:bodyPr/>
                    <a:lstStyle/>
                    <a:p>
                      <a:r>
                        <a:rPr lang="en-US" dirty="0"/>
                        <a:t>Convert numerical values in the binary n-bits sequence.</a:t>
                      </a:r>
                      <a:endParaRPr lang="en-IN" dirty="0"/>
                    </a:p>
                  </a:txBody>
                  <a:tcPr/>
                </a:tc>
                <a:tc>
                  <a:txBody>
                    <a:bodyPr/>
                    <a:lstStyle/>
                    <a:p>
                      <a:r>
                        <a:rPr lang="en-US" dirty="0"/>
                        <a:t>Perform the XOR operation of binary bits sequence and secret key.</a:t>
                      </a:r>
                      <a:endParaRPr lang="en-IN" dirty="0"/>
                    </a:p>
                  </a:txBody>
                  <a:tcPr/>
                </a:tc>
                <a:extLst>
                  <a:ext uri="{0D108BD9-81ED-4DB2-BD59-A6C34878D82A}">
                    <a16:rowId xmlns:a16="http://schemas.microsoft.com/office/drawing/2014/main" val="349046682"/>
                  </a:ext>
                </a:extLst>
              </a:tr>
              <a:tr h="366136">
                <a:tc>
                  <a:txBody>
                    <a:bodyPr/>
                    <a:lstStyle/>
                    <a:p>
                      <a:r>
                        <a:rPr lang="en-US" dirty="0"/>
                        <a:t>Convert the received n-bit sequence in the n/2-bits binary sequence.</a:t>
                      </a:r>
                      <a:endParaRPr lang="en-IN" dirty="0"/>
                    </a:p>
                  </a:txBody>
                  <a:tcPr/>
                </a:tc>
                <a:tc>
                  <a:txBody>
                    <a:bodyPr/>
                    <a:lstStyle/>
                    <a:p>
                      <a:r>
                        <a:rPr lang="en-IN" dirty="0"/>
                        <a:t>Perform reverse character substitution by referring the encoding dictionary.</a:t>
                      </a:r>
                    </a:p>
                  </a:txBody>
                  <a:tcPr/>
                </a:tc>
                <a:extLst>
                  <a:ext uri="{0D108BD9-81ED-4DB2-BD59-A6C34878D82A}">
                    <a16:rowId xmlns:a16="http://schemas.microsoft.com/office/drawing/2014/main" val="1121470962"/>
                  </a:ext>
                </a:extLst>
              </a:tr>
              <a:tr h="366136">
                <a:tc>
                  <a:txBody>
                    <a:bodyPr/>
                    <a:lstStyle/>
                    <a:p>
                      <a:r>
                        <a:rPr lang="en-US" dirty="0"/>
                        <a:t>Convert the n/2-bits binary sequence in the decimal format.</a:t>
                      </a:r>
                      <a:endParaRPr lang="en-IN" dirty="0"/>
                    </a:p>
                  </a:txBody>
                  <a:tcPr/>
                </a:tc>
                <a:tc>
                  <a:txBody>
                    <a:bodyPr/>
                    <a:lstStyle/>
                    <a:p>
                      <a:r>
                        <a:rPr lang="en-IN" dirty="0"/>
                        <a:t>Process the plaintext.</a:t>
                      </a:r>
                    </a:p>
                  </a:txBody>
                  <a:tcPr/>
                </a:tc>
                <a:extLst>
                  <a:ext uri="{0D108BD9-81ED-4DB2-BD59-A6C34878D82A}">
                    <a16:rowId xmlns:a16="http://schemas.microsoft.com/office/drawing/2014/main" val="2282311692"/>
                  </a:ext>
                </a:extLst>
              </a:tr>
              <a:tr h="366136">
                <a:tc>
                  <a:txBody>
                    <a:bodyPr/>
                    <a:lstStyle/>
                    <a:p>
                      <a:r>
                        <a:rPr lang="en-US" dirty="0"/>
                        <a:t>Change all the decimal values with respective character from the character table.</a:t>
                      </a:r>
                      <a:endParaRPr lang="en-IN" dirty="0"/>
                    </a:p>
                  </a:txBody>
                  <a:tcPr/>
                </a:tc>
                <a:tc>
                  <a:txBody>
                    <a:bodyPr/>
                    <a:lstStyle/>
                    <a:p>
                      <a:r>
                        <a:rPr lang="en-IN" b="1" dirty="0"/>
                        <a:t>Final OUTPUT</a:t>
                      </a:r>
                    </a:p>
                  </a:txBody>
                  <a:tcPr/>
                </a:tc>
                <a:extLst>
                  <a:ext uri="{0D108BD9-81ED-4DB2-BD59-A6C34878D82A}">
                    <a16:rowId xmlns:a16="http://schemas.microsoft.com/office/drawing/2014/main" val="2159758055"/>
                  </a:ext>
                </a:extLst>
              </a:tr>
            </a:tbl>
          </a:graphicData>
        </a:graphic>
      </p:graphicFrame>
      <p:cxnSp>
        <p:nvCxnSpPr>
          <p:cNvPr id="6" name="Straight Connector 5">
            <a:extLst>
              <a:ext uri="{FF2B5EF4-FFF2-40B4-BE49-F238E27FC236}">
                <a16:creationId xmlns:a16="http://schemas.microsoft.com/office/drawing/2014/main" id="{80A9E127-6E11-4171-8933-6B3C0161F6C8}"/>
              </a:ext>
            </a:extLst>
          </p:cNvPr>
          <p:cNvCxnSpPr/>
          <p:nvPr/>
        </p:nvCxnSpPr>
        <p:spPr>
          <a:xfrm>
            <a:off x="4029075" y="6029325"/>
            <a:ext cx="0" cy="4667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BD7587C-006F-4F23-A599-CE71B919A4CA}"/>
              </a:ext>
            </a:extLst>
          </p:cNvPr>
          <p:cNvCxnSpPr/>
          <p:nvPr/>
        </p:nvCxnSpPr>
        <p:spPr>
          <a:xfrm>
            <a:off x="4048125" y="6477000"/>
            <a:ext cx="13620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1C095A9-4024-439E-B53A-4CCE1C30CBBA}"/>
              </a:ext>
            </a:extLst>
          </p:cNvPr>
          <p:cNvSpPr txBox="1"/>
          <p:nvPr/>
        </p:nvSpPr>
        <p:spPr>
          <a:xfrm>
            <a:off x="5413791" y="6277525"/>
            <a:ext cx="1837491" cy="338554"/>
          </a:xfrm>
          <a:prstGeom prst="rect">
            <a:avLst/>
          </a:prstGeom>
          <a:noFill/>
        </p:spPr>
        <p:txBody>
          <a:bodyPr wrap="none" rtlCol="0">
            <a:spAutoFit/>
          </a:bodyPr>
          <a:lstStyle/>
          <a:p>
            <a:r>
              <a:rPr lang="en-IN" sz="1600" b="1" dirty="0">
                <a:solidFill>
                  <a:srgbClr val="7030A0"/>
                </a:solidFill>
              </a:rPr>
              <a:t>Transmit ciphertext</a:t>
            </a:r>
          </a:p>
        </p:txBody>
      </p:sp>
      <p:sp>
        <p:nvSpPr>
          <p:cNvPr id="10" name="Rectangle 9">
            <a:extLst>
              <a:ext uri="{FF2B5EF4-FFF2-40B4-BE49-F238E27FC236}">
                <a16:creationId xmlns:a16="http://schemas.microsoft.com/office/drawing/2014/main" id="{D3C0E1BF-8FD2-43F7-8EE6-8C3655659827}"/>
              </a:ext>
            </a:extLst>
          </p:cNvPr>
          <p:cNvSpPr/>
          <p:nvPr/>
        </p:nvSpPr>
        <p:spPr>
          <a:xfrm>
            <a:off x="5410200" y="6262687"/>
            <a:ext cx="1837489" cy="376235"/>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60F8D355-69BE-48A7-B56B-348E94BA19F1}"/>
              </a:ext>
            </a:extLst>
          </p:cNvPr>
          <p:cNvCxnSpPr>
            <a:stCxn id="10" idx="3"/>
          </p:cNvCxnSpPr>
          <p:nvPr/>
        </p:nvCxnSpPr>
        <p:spPr>
          <a:xfrm>
            <a:off x="7247689" y="6450805"/>
            <a:ext cx="3401261" cy="261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49F929C-F4DB-48D0-9663-E7F950E742E9}"/>
              </a:ext>
            </a:extLst>
          </p:cNvPr>
          <p:cNvCxnSpPr/>
          <p:nvPr/>
        </p:nvCxnSpPr>
        <p:spPr>
          <a:xfrm flipV="1">
            <a:off x="10648950" y="981075"/>
            <a:ext cx="0" cy="54959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63EF0A5-0530-49A8-907E-8F9CCCE47FEF}"/>
              </a:ext>
            </a:extLst>
          </p:cNvPr>
          <p:cNvCxnSpPr/>
          <p:nvPr/>
        </p:nvCxnSpPr>
        <p:spPr>
          <a:xfrm flipH="1">
            <a:off x="10160000" y="981075"/>
            <a:ext cx="48895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25D4378B-82BD-41A7-908B-ED659ABD60D9}"/>
              </a:ext>
            </a:extLst>
          </p:cNvPr>
          <p:cNvSpPr>
            <a:spLocks noGrp="1"/>
          </p:cNvSpPr>
          <p:nvPr>
            <p:ph type="ftr" sz="quarter" idx="11"/>
          </p:nvPr>
        </p:nvSpPr>
        <p:spPr/>
        <p:txBody>
          <a:bodyPr/>
          <a:lstStyle/>
          <a:p>
            <a:r>
              <a:rPr lang="en-IN"/>
              <a:t>Department of Information Technology</a:t>
            </a:r>
          </a:p>
        </p:txBody>
      </p:sp>
      <p:sp>
        <p:nvSpPr>
          <p:cNvPr id="5" name="Slide Number Placeholder 4">
            <a:extLst>
              <a:ext uri="{FF2B5EF4-FFF2-40B4-BE49-F238E27FC236}">
                <a16:creationId xmlns:a16="http://schemas.microsoft.com/office/drawing/2014/main" id="{1AD2A321-4000-4B93-B773-AD6CE774ACF5}"/>
              </a:ext>
            </a:extLst>
          </p:cNvPr>
          <p:cNvSpPr>
            <a:spLocks noGrp="1"/>
          </p:cNvSpPr>
          <p:nvPr>
            <p:ph type="sldNum" sz="quarter" idx="12"/>
          </p:nvPr>
        </p:nvSpPr>
        <p:spPr/>
        <p:txBody>
          <a:bodyPr/>
          <a:lstStyle/>
          <a:p>
            <a:fld id="{2CD41867-8DBB-4BF0-B702-25EF6043F567}" type="slidenum">
              <a:rPr lang="en-IN" smtClean="0"/>
              <a:pPr/>
              <a:t>12</a:t>
            </a:fld>
            <a:endParaRPr lang="en-IN"/>
          </a:p>
        </p:txBody>
      </p:sp>
    </p:spTree>
    <p:extLst>
      <p:ext uri="{BB962C8B-B14F-4D97-AF65-F5344CB8AC3E}">
        <p14:creationId xmlns:p14="http://schemas.microsoft.com/office/powerpoint/2010/main" val="234285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750"/>
                                        <p:tgtEl>
                                          <p:spTgt spid="4"/>
                                        </p:tgtEl>
                                      </p:cBhvr>
                                    </p:animEffect>
                                  </p:childTnLst>
                                </p:cTn>
                              </p:par>
                            </p:childTnLst>
                          </p:cTn>
                        </p:par>
                        <p:par>
                          <p:cTn id="12" fill="hold">
                            <p:stCondLst>
                              <p:cond delay="125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750"/>
                                        <p:tgtEl>
                                          <p:spTgt spid="6"/>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750"/>
                                        <p:tgtEl>
                                          <p:spTgt spid="8"/>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750"/>
                                        <p:tgtEl>
                                          <p:spTgt spid="10"/>
                                        </p:tgtEl>
                                      </p:cBhvr>
                                    </p:animEffect>
                                  </p:childTnLst>
                                </p:cTn>
                              </p:par>
                            </p:childTnLst>
                          </p:cTn>
                        </p:par>
                        <p:par>
                          <p:cTn id="24" fill="hold">
                            <p:stCondLst>
                              <p:cond delay="3500"/>
                            </p:stCondLst>
                            <p:childTnLst>
                              <p:par>
                                <p:cTn id="25" presetID="22" presetClass="entr" presetSubtype="4" fill="hold" nodeType="after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down)">
                                      <p:cBhvr>
                                        <p:cTn id="27" dur="750"/>
                                        <p:tgtEl>
                                          <p:spTgt spid="9">
                                            <p:txEl>
                                              <p:pRg st="0" end="0"/>
                                            </p:txEl>
                                          </p:spTgt>
                                        </p:tgtEl>
                                      </p:cBhvr>
                                    </p:animEffect>
                                  </p:childTnLst>
                                </p:cTn>
                              </p:par>
                            </p:childTnLst>
                          </p:cTn>
                        </p:par>
                        <p:par>
                          <p:cTn id="28" fill="hold">
                            <p:stCondLst>
                              <p:cond delay="4250"/>
                            </p:stCondLst>
                            <p:childTnLst>
                              <p:par>
                                <p:cTn id="29" presetID="10"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750"/>
                                        <p:tgtEl>
                                          <p:spTgt spid="12"/>
                                        </p:tgtEl>
                                      </p:cBhvr>
                                    </p:animEffect>
                                  </p:childTnLst>
                                </p:cTn>
                              </p:par>
                            </p:childTnLst>
                          </p:cTn>
                        </p:par>
                        <p:par>
                          <p:cTn id="32" fill="hold">
                            <p:stCondLst>
                              <p:cond delay="5000"/>
                            </p:stCondLst>
                            <p:childTnLst>
                              <p:par>
                                <p:cTn id="33" presetID="10" presetClass="entr" presetSubtype="0"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750"/>
                                        <p:tgtEl>
                                          <p:spTgt spid="14"/>
                                        </p:tgtEl>
                                      </p:cBhvr>
                                    </p:animEffect>
                                  </p:childTnLst>
                                </p:cTn>
                              </p:par>
                            </p:childTnLst>
                          </p:cTn>
                        </p:par>
                        <p:par>
                          <p:cTn id="36" fill="hold">
                            <p:stCondLst>
                              <p:cond delay="5750"/>
                            </p:stCondLst>
                            <p:childTnLst>
                              <p:par>
                                <p:cTn id="37" presetID="10"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86DC4-275C-478B-978E-52B62242924C}"/>
              </a:ext>
            </a:extLst>
          </p:cNvPr>
          <p:cNvSpPr>
            <a:spLocks noGrp="1"/>
          </p:cNvSpPr>
          <p:nvPr>
            <p:ph type="title"/>
          </p:nvPr>
        </p:nvSpPr>
        <p:spPr>
          <a:xfrm>
            <a:off x="838200" y="365126"/>
            <a:ext cx="10515600" cy="977900"/>
          </a:xfrm>
        </p:spPr>
        <p:txBody>
          <a:bodyPr/>
          <a:lstStyle/>
          <a:p>
            <a:r>
              <a:rPr lang="en-IN" dirty="0">
                <a:solidFill>
                  <a:schemeClr val="accent1">
                    <a:lumMod val="75000"/>
                  </a:schemeClr>
                </a:solidFill>
                <a:latin typeface="Arial Black" panose="020B0A04020102020204" pitchFamily="34" charset="0"/>
              </a:rPr>
              <a:t>Applications</a:t>
            </a:r>
          </a:p>
        </p:txBody>
      </p:sp>
      <p:sp>
        <p:nvSpPr>
          <p:cNvPr id="3" name="Content Placeholder 2">
            <a:extLst>
              <a:ext uri="{FF2B5EF4-FFF2-40B4-BE49-F238E27FC236}">
                <a16:creationId xmlns:a16="http://schemas.microsoft.com/office/drawing/2014/main" id="{59D698CC-031E-470D-83F7-5B8A96F0697F}"/>
              </a:ext>
            </a:extLst>
          </p:cNvPr>
          <p:cNvSpPr>
            <a:spLocks noGrp="1"/>
          </p:cNvSpPr>
          <p:nvPr>
            <p:ph idx="1"/>
          </p:nvPr>
        </p:nvSpPr>
        <p:spPr>
          <a:xfrm>
            <a:off x="838200" y="1674019"/>
            <a:ext cx="10515600" cy="4351338"/>
          </a:xfrm>
        </p:spPr>
        <p:txBody>
          <a:bodyPr/>
          <a:lstStyle/>
          <a:p>
            <a:pPr>
              <a:lnSpc>
                <a:spcPct val="100000"/>
              </a:lnSpc>
            </a:pPr>
            <a:r>
              <a:rPr lang="en-IN" dirty="0">
                <a:solidFill>
                  <a:schemeClr val="tx1">
                    <a:lumMod val="75000"/>
                    <a:lumOff val="25000"/>
                  </a:schemeClr>
                </a:solidFill>
              </a:rPr>
              <a:t>The light-weight design of the algorithm may enable it to pervade in many applications.</a:t>
            </a:r>
          </a:p>
          <a:p>
            <a:pPr>
              <a:lnSpc>
                <a:spcPct val="100000"/>
              </a:lnSpc>
            </a:pPr>
            <a:r>
              <a:rPr lang="en-IN" dirty="0">
                <a:solidFill>
                  <a:schemeClr val="tx1">
                    <a:lumMod val="75000"/>
                    <a:lumOff val="25000"/>
                  </a:schemeClr>
                </a:solidFill>
              </a:rPr>
              <a:t>It can be used in the Web-apps and mobile apps that deals with sensitive information.</a:t>
            </a:r>
          </a:p>
          <a:p>
            <a:pPr>
              <a:lnSpc>
                <a:spcPct val="100000"/>
              </a:lnSpc>
            </a:pPr>
            <a:r>
              <a:rPr lang="en-IN" dirty="0">
                <a:solidFill>
                  <a:schemeClr val="tx1">
                    <a:lumMod val="75000"/>
                    <a:lumOff val="25000"/>
                  </a:schemeClr>
                </a:solidFill>
              </a:rPr>
              <a:t>With the increasing IoT infrastructure it seems that this scheme will serve its purpose in IoT networks with some respective modifications.</a:t>
            </a:r>
          </a:p>
          <a:p>
            <a:pPr>
              <a:lnSpc>
                <a:spcPct val="100000"/>
              </a:lnSpc>
            </a:pPr>
            <a:r>
              <a:rPr lang="en-IN" dirty="0">
                <a:solidFill>
                  <a:schemeClr val="tx1">
                    <a:lumMod val="75000"/>
                    <a:lumOff val="25000"/>
                  </a:schemeClr>
                </a:solidFill>
              </a:rPr>
              <a:t>Considering its simple and robust design it can be used in SSL and it has the scope for use in encrypting the keys of an Asymmetric algorithm.</a:t>
            </a:r>
          </a:p>
        </p:txBody>
      </p:sp>
      <p:cxnSp>
        <p:nvCxnSpPr>
          <p:cNvPr id="5" name="Straight Connector 4">
            <a:extLst>
              <a:ext uri="{FF2B5EF4-FFF2-40B4-BE49-F238E27FC236}">
                <a16:creationId xmlns:a16="http://schemas.microsoft.com/office/drawing/2014/main" id="{6F222990-6D20-4AE5-A1C6-4EE9AB687FEB}"/>
              </a:ext>
            </a:extLst>
          </p:cNvPr>
          <p:cNvCxnSpPr/>
          <p:nvPr/>
        </p:nvCxnSpPr>
        <p:spPr>
          <a:xfrm>
            <a:off x="838200" y="1343025"/>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5F62871A-8682-493D-A229-9A661467D42F}"/>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4886078A-C795-4867-888E-E7B178506566}"/>
              </a:ext>
            </a:extLst>
          </p:cNvPr>
          <p:cNvSpPr>
            <a:spLocks noGrp="1"/>
          </p:cNvSpPr>
          <p:nvPr>
            <p:ph type="sldNum" sz="quarter" idx="12"/>
          </p:nvPr>
        </p:nvSpPr>
        <p:spPr/>
        <p:txBody>
          <a:bodyPr/>
          <a:lstStyle/>
          <a:p>
            <a:fld id="{2CD41867-8DBB-4BF0-B702-25EF6043F567}" type="slidenum">
              <a:rPr lang="en-IN" smtClean="0"/>
              <a:pPr/>
              <a:t>13</a:t>
            </a:fld>
            <a:endParaRPr lang="en-IN"/>
          </a:p>
        </p:txBody>
      </p:sp>
    </p:spTree>
    <p:extLst>
      <p:ext uri="{BB962C8B-B14F-4D97-AF65-F5344CB8AC3E}">
        <p14:creationId xmlns:p14="http://schemas.microsoft.com/office/powerpoint/2010/main" val="419997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750"/>
                                        <p:tgtEl>
                                          <p:spTgt spid="3">
                                            <p:txEl>
                                              <p:pRg st="0" end="0"/>
                                            </p:txEl>
                                          </p:spTgt>
                                        </p:tgtEl>
                                      </p:cBhvr>
                                    </p:animEffect>
                                    <p:anim calcmode="lin" valueType="num">
                                      <p:cBhvr>
                                        <p:cTn id="17"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9" fill="hold">
                            <p:stCondLst>
                              <p:cond delay="1750"/>
                            </p:stCondLst>
                            <p:childTnLst>
                              <p:par>
                                <p:cTn id="20" presetID="42" presetClass="entr" presetSubtype="0" fill="hold" grpId="0" nodeType="after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750"/>
                                        <p:tgtEl>
                                          <p:spTgt spid="3">
                                            <p:txEl>
                                              <p:pRg st="1" end="1"/>
                                            </p:txEl>
                                          </p:spTgt>
                                        </p:tgtEl>
                                      </p:cBhvr>
                                    </p:animEffect>
                                    <p:anim calcmode="lin" valueType="num">
                                      <p:cBhvr>
                                        <p:cTn id="23"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42" presetClass="entr" presetSubtype="0" fill="hold" grpId="0" nodeType="after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750"/>
                                        <p:tgtEl>
                                          <p:spTgt spid="3">
                                            <p:txEl>
                                              <p:pRg st="2" end="2"/>
                                            </p:txEl>
                                          </p:spTgt>
                                        </p:tgtEl>
                                      </p:cBhvr>
                                    </p:animEffect>
                                    <p:anim calcmode="lin" valueType="num">
                                      <p:cBhvr>
                                        <p:cTn id="29"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1" fill="hold">
                            <p:stCondLst>
                              <p:cond delay="3250"/>
                            </p:stCondLst>
                            <p:childTnLst>
                              <p:par>
                                <p:cTn id="32" presetID="42" presetClass="entr" presetSubtype="0" fill="hold" grpId="0" nodeType="after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750"/>
                                        <p:tgtEl>
                                          <p:spTgt spid="3">
                                            <p:txEl>
                                              <p:pRg st="3" end="3"/>
                                            </p:txEl>
                                          </p:spTgt>
                                        </p:tgtEl>
                                      </p:cBhvr>
                                    </p:animEffect>
                                    <p:anim calcmode="lin" valueType="num">
                                      <p:cBhvr>
                                        <p:cTn id="35"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7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DFC8-F673-4258-AB56-D8A4130E5BD0}"/>
              </a:ext>
            </a:extLst>
          </p:cNvPr>
          <p:cNvSpPr>
            <a:spLocks noGrp="1"/>
          </p:cNvSpPr>
          <p:nvPr>
            <p:ph type="title"/>
          </p:nvPr>
        </p:nvSpPr>
        <p:spPr>
          <a:xfrm>
            <a:off x="561975" y="365125"/>
            <a:ext cx="11068050" cy="968375"/>
          </a:xfrm>
        </p:spPr>
        <p:txBody>
          <a:bodyPr/>
          <a:lstStyle/>
          <a:p>
            <a:r>
              <a:rPr lang="en-IN" dirty="0">
                <a:solidFill>
                  <a:schemeClr val="accent1">
                    <a:lumMod val="75000"/>
                  </a:schemeClr>
                </a:solidFill>
                <a:latin typeface="Arial Black" panose="020B0A04020102020204" pitchFamily="34" charset="0"/>
              </a:rPr>
              <a:t>2. Logical Operations</a:t>
            </a:r>
          </a:p>
        </p:txBody>
      </p:sp>
      <p:sp>
        <p:nvSpPr>
          <p:cNvPr id="3" name="Content Placeholder 2">
            <a:extLst>
              <a:ext uri="{FF2B5EF4-FFF2-40B4-BE49-F238E27FC236}">
                <a16:creationId xmlns:a16="http://schemas.microsoft.com/office/drawing/2014/main" id="{61CC2C44-E3C8-45C6-951B-E34A2F0A6726}"/>
              </a:ext>
            </a:extLst>
          </p:cNvPr>
          <p:cNvSpPr>
            <a:spLocks noGrp="1"/>
          </p:cNvSpPr>
          <p:nvPr>
            <p:ph idx="1"/>
          </p:nvPr>
        </p:nvSpPr>
        <p:spPr>
          <a:xfrm>
            <a:off x="561975" y="1419575"/>
            <a:ext cx="10951216" cy="2571973"/>
          </a:xfrm>
        </p:spPr>
        <p:txBody>
          <a:bodyPr>
            <a:noAutofit/>
          </a:bodyPr>
          <a:lstStyle/>
          <a:p>
            <a:pPr>
              <a:lnSpc>
                <a:spcPct val="110000"/>
              </a:lnSpc>
            </a:pPr>
            <a:r>
              <a:rPr lang="en-IN" sz="2000" dirty="0"/>
              <a:t>In our proposed system we intend to use the Boolean operations.</a:t>
            </a:r>
          </a:p>
          <a:p>
            <a:pPr>
              <a:lnSpc>
                <a:spcPct val="110000"/>
              </a:lnSpc>
            </a:pPr>
            <a:r>
              <a:rPr lang="en-IN" sz="2000" dirty="0"/>
              <a:t>One of the very famous Boolean operation is XOR i.e., Exclusive OR operation.</a:t>
            </a:r>
          </a:p>
          <a:p>
            <a:pPr>
              <a:lnSpc>
                <a:spcPct val="120000"/>
              </a:lnSpc>
            </a:pPr>
            <a:r>
              <a:rPr lang="en-IN" sz="2000" dirty="0"/>
              <a:t>It is a very well known technique used in Symmetric key algorithms from long time. It holds a special place in mind of every Cryptographer.</a:t>
            </a:r>
          </a:p>
          <a:p>
            <a:pPr>
              <a:lnSpc>
                <a:spcPct val="110000"/>
              </a:lnSpc>
            </a:pPr>
            <a:r>
              <a:rPr lang="en-IN" sz="2000" dirty="0"/>
              <a:t>XOR has its very own Boolean table from which we can understand why it is being used in even today’s latest encryption standards like AES. Following is the logic table for XOR operation.</a:t>
            </a:r>
          </a:p>
          <a:p>
            <a:pPr marL="0" indent="0">
              <a:buNone/>
            </a:pPr>
            <a:endParaRPr lang="en-IN" sz="2000" dirty="0"/>
          </a:p>
          <a:p>
            <a:pPr marL="0" indent="0">
              <a:buNone/>
            </a:pPr>
            <a:endParaRPr lang="en-IN" sz="2000" dirty="0"/>
          </a:p>
        </p:txBody>
      </p:sp>
      <p:cxnSp>
        <p:nvCxnSpPr>
          <p:cNvPr id="5" name="Straight Connector 4">
            <a:extLst>
              <a:ext uri="{FF2B5EF4-FFF2-40B4-BE49-F238E27FC236}">
                <a16:creationId xmlns:a16="http://schemas.microsoft.com/office/drawing/2014/main" id="{536BBC29-53D5-4C97-915A-FECFB3EF6143}"/>
              </a:ext>
            </a:extLst>
          </p:cNvPr>
          <p:cNvCxnSpPr/>
          <p:nvPr/>
        </p:nvCxnSpPr>
        <p:spPr>
          <a:xfrm>
            <a:off x="542925" y="1333500"/>
            <a:ext cx="11049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14D87744-FB79-44CC-B2CF-6888345901E7}"/>
              </a:ext>
            </a:extLst>
          </p:cNvPr>
          <p:cNvSpPr>
            <a:spLocks noGrp="1"/>
          </p:cNvSpPr>
          <p:nvPr>
            <p:ph type="ftr" sz="quarter" idx="11"/>
          </p:nvPr>
        </p:nvSpPr>
        <p:spPr/>
        <p:txBody>
          <a:bodyPr/>
          <a:lstStyle/>
          <a:p>
            <a:r>
              <a:rPr lang="en-IN" dirty="0"/>
              <a:t>Department of Information Technology</a:t>
            </a:r>
          </a:p>
        </p:txBody>
      </p:sp>
      <p:sp>
        <p:nvSpPr>
          <p:cNvPr id="6" name="Slide Number Placeholder 5">
            <a:extLst>
              <a:ext uri="{FF2B5EF4-FFF2-40B4-BE49-F238E27FC236}">
                <a16:creationId xmlns:a16="http://schemas.microsoft.com/office/drawing/2014/main" id="{23BBEBCC-CDB7-4C97-94DB-91D355F396D2}"/>
              </a:ext>
            </a:extLst>
          </p:cNvPr>
          <p:cNvSpPr>
            <a:spLocks noGrp="1"/>
          </p:cNvSpPr>
          <p:nvPr>
            <p:ph type="sldNum" sz="quarter" idx="12"/>
          </p:nvPr>
        </p:nvSpPr>
        <p:spPr/>
        <p:txBody>
          <a:bodyPr/>
          <a:lstStyle/>
          <a:p>
            <a:fld id="{2CD41867-8DBB-4BF0-B702-25EF6043F567}" type="slidenum">
              <a:rPr lang="en-IN" smtClean="0"/>
              <a:pPr/>
              <a:t>14</a:t>
            </a:fld>
            <a:endParaRPr lang="en-IN" dirty="0"/>
          </a:p>
        </p:txBody>
      </p:sp>
      <p:pic>
        <p:nvPicPr>
          <p:cNvPr id="8" name="Picture 7">
            <a:extLst>
              <a:ext uri="{FF2B5EF4-FFF2-40B4-BE49-F238E27FC236}">
                <a16:creationId xmlns:a16="http://schemas.microsoft.com/office/drawing/2014/main" id="{CB53F4C6-9D9D-4F8A-A7FB-28940EC37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3293" y="4034586"/>
            <a:ext cx="2805413" cy="2278726"/>
          </a:xfrm>
          <a:prstGeom prst="rect">
            <a:avLst/>
          </a:prstGeom>
        </p:spPr>
      </p:pic>
    </p:spTree>
    <p:extLst>
      <p:ext uri="{BB962C8B-B14F-4D97-AF65-F5344CB8AC3E}">
        <p14:creationId xmlns:p14="http://schemas.microsoft.com/office/powerpoint/2010/main" val="4212870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9033-66C4-44A2-8F56-D457B1D24B54}"/>
              </a:ext>
            </a:extLst>
          </p:cNvPr>
          <p:cNvSpPr>
            <a:spLocks noGrp="1"/>
          </p:cNvSpPr>
          <p:nvPr>
            <p:ph type="ctrTitle"/>
          </p:nvPr>
        </p:nvSpPr>
        <p:spPr>
          <a:xfrm>
            <a:off x="487959" y="231522"/>
            <a:ext cx="11216080" cy="961446"/>
          </a:xfrm>
        </p:spPr>
        <p:txBody>
          <a:bodyPr>
            <a:normAutofit/>
          </a:bodyPr>
          <a:lstStyle/>
          <a:p>
            <a:r>
              <a:rPr lang="en-IN" sz="4400" dirty="0">
                <a:solidFill>
                  <a:schemeClr val="accent1">
                    <a:lumMod val="75000"/>
                  </a:schemeClr>
                </a:solidFill>
                <a:latin typeface="Arial Black" panose="020B0A04020102020204" pitchFamily="34" charset="0"/>
              </a:rPr>
              <a:t>Literature Survey/ Related work</a:t>
            </a:r>
            <a:endParaRPr lang="en-US" sz="4400" dirty="0"/>
          </a:p>
        </p:txBody>
      </p:sp>
      <p:sp>
        <p:nvSpPr>
          <p:cNvPr id="3" name="Subtitle 2">
            <a:extLst>
              <a:ext uri="{FF2B5EF4-FFF2-40B4-BE49-F238E27FC236}">
                <a16:creationId xmlns:a16="http://schemas.microsoft.com/office/drawing/2014/main" id="{1717A0CB-4AB7-41C6-A61F-94200E7EDAB5}"/>
              </a:ext>
            </a:extLst>
          </p:cNvPr>
          <p:cNvSpPr>
            <a:spLocks noGrp="1"/>
          </p:cNvSpPr>
          <p:nvPr>
            <p:ph type="subTitle" idx="1"/>
          </p:nvPr>
        </p:nvSpPr>
        <p:spPr>
          <a:xfrm>
            <a:off x="969145" y="1459685"/>
            <a:ext cx="10253709" cy="4217585"/>
          </a:xfrm>
        </p:spPr>
        <p:txBody>
          <a:bodyPr>
            <a:normAutofit lnSpcReduction="10000"/>
          </a:bodyPr>
          <a:lstStyle/>
          <a:p>
            <a:pPr marL="342900" indent="-342900" algn="l">
              <a:buFont typeface="Arial" panose="020B0604020202020204" pitchFamily="34" charset="0"/>
              <a:buChar char="•"/>
            </a:pPr>
            <a:r>
              <a:rPr lang="en-US" dirty="0"/>
              <a:t>A. Nath, S. Ghosh and M. A. Mallik, “Symmetric key Cryptography using Random Key Generator”, Proceedings of International conference on Security and Management.</a:t>
            </a:r>
          </a:p>
          <a:p>
            <a:pPr marL="342900" indent="-342900" algn="l">
              <a:buFont typeface="Arial" panose="020B0604020202020204" pitchFamily="34" charset="0"/>
              <a:buChar char="•"/>
            </a:pPr>
            <a:r>
              <a:rPr lang="en-US" dirty="0" err="1"/>
              <a:t>Shaili</a:t>
            </a:r>
            <a:r>
              <a:rPr lang="en-US" dirty="0"/>
              <a:t> Singhal, Dr. Niraj Singhal, “A Comparative Analysis of AES and RSA Algorithms”. International Journal of Scientific &amp; Engineering Research.</a:t>
            </a:r>
          </a:p>
          <a:p>
            <a:pPr marL="342900" indent="-342900" algn="l">
              <a:buFont typeface="Arial" panose="020B0604020202020204" pitchFamily="34" charset="0"/>
              <a:buChar char="•"/>
            </a:pPr>
            <a:r>
              <a:rPr lang="en-US" dirty="0">
                <a:solidFill>
                  <a:schemeClr val="accent6"/>
                </a:solidFill>
                <a:hlinkClick r:id="rId2">
                  <a:extLst>
                    <a:ext uri="{A12FA001-AC4F-418D-AE19-62706E023703}">
                      <ahyp:hlinkClr xmlns:ahyp="http://schemas.microsoft.com/office/drawing/2018/hyperlinkcolor" val="tx"/>
                    </a:ext>
                  </a:extLst>
                </a:hlinkClick>
              </a:rPr>
              <a:t>https://www.cryptomathic.com/news-events/blog/summary-of-cryptographic-algorithms-according-to-nist</a:t>
            </a:r>
            <a:endParaRPr lang="en-US" dirty="0">
              <a:solidFill>
                <a:schemeClr val="accent6"/>
              </a:solidFill>
            </a:endParaRPr>
          </a:p>
          <a:p>
            <a:pPr marL="342900" indent="-342900" algn="l">
              <a:buFont typeface="Arial" panose="020B0604020202020204" pitchFamily="34" charset="0"/>
              <a:buChar char="•"/>
            </a:pPr>
            <a:r>
              <a:rPr lang="en-US" dirty="0">
                <a:solidFill>
                  <a:schemeClr val="accent6"/>
                </a:solidFill>
                <a:hlinkClick r:id="rId3">
                  <a:extLst>
                    <a:ext uri="{A12FA001-AC4F-418D-AE19-62706E023703}">
                      <ahyp:hlinkClr xmlns:ahyp="http://schemas.microsoft.com/office/drawing/2018/hyperlinkcolor" val="tx"/>
                    </a:ext>
                  </a:extLst>
                </a:hlinkClick>
              </a:rPr>
              <a:t>https://itstillworks.com/advantages-disadvantages-symmetrical-asymmetrical-encryption-2143.html</a:t>
            </a:r>
            <a:endParaRPr lang="en-US" dirty="0">
              <a:solidFill>
                <a:schemeClr val="accent6"/>
              </a:solidFill>
            </a:endParaRPr>
          </a:p>
          <a:p>
            <a:pPr marL="342900" indent="-342900" algn="l">
              <a:buFont typeface="Arial" panose="020B0604020202020204" pitchFamily="34" charset="0"/>
              <a:buChar char="•"/>
            </a:pPr>
            <a:r>
              <a:rPr lang="en-IN" sz="2400" dirty="0">
                <a:solidFill>
                  <a:schemeClr val="accent6"/>
                </a:solidFill>
                <a:hlinkClick r:id="rId4">
                  <a:extLst>
                    <a:ext uri="{A12FA001-AC4F-418D-AE19-62706E023703}">
                      <ahyp:hlinkClr xmlns:ahyp="http://schemas.microsoft.com/office/drawing/2018/hyperlinkcolor" val="tx"/>
                    </a:ext>
                  </a:extLst>
                </a:hlinkClick>
              </a:rPr>
              <a:t>https://hackernoon.com/reasons-why-xor-is-important-in-cryptography-6tcn32yx</a:t>
            </a:r>
            <a:endParaRPr lang="en-IN" sz="2400" dirty="0">
              <a:solidFill>
                <a:schemeClr val="accent6"/>
              </a:solidFill>
            </a:endParaRPr>
          </a:p>
          <a:p>
            <a:pPr marL="342900" indent="-342900" algn="l">
              <a:buFont typeface="Arial" panose="020B0604020202020204" pitchFamily="34" charset="0"/>
              <a:buChar char="•"/>
            </a:pPr>
            <a:endParaRPr lang="en-US" dirty="0">
              <a:solidFill>
                <a:schemeClr val="accent6"/>
              </a:solidFill>
            </a:endParaRPr>
          </a:p>
          <a:p>
            <a:pPr algn="l"/>
            <a:endParaRPr lang="en-US" dirty="0"/>
          </a:p>
        </p:txBody>
      </p:sp>
      <p:sp>
        <p:nvSpPr>
          <p:cNvPr id="4" name="Footer Placeholder 3">
            <a:extLst>
              <a:ext uri="{FF2B5EF4-FFF2-40B4-BE49-F238E27FC236}">
                <a16:creationId xmlns:a16="http://schemas.microsoft.com/office/drawing/2014/main" id="{1A87F2DE-1EE0-4475-AABC-C3401C89FE5A}"/>
              </a:ext>
            </a:extLst>
          </p:cNvPr>
          <p:cNvSpPr>
            <a:spLocks noGrp="1"/>
          </p:cNvSpPr>
          <p:nvPr>
            <p:ph type="ftr" sz="quarter" idx="11"/>
          </p:nvPr>
        </p:nvSpPr>
        <p:spPr/>
        <p:txBody>
          <a:bodyPr/>
          <a:lstStyle/>
          <a:p>
            <a:r>
              <a:rPr lang="en-IN"/>
              <a:t>Department of Information Technology</a:t>
            </a:r>
          </a:p>
        </p:txBody>
      </p:sp>
      <p:sp>
        <p:nvSpPr>
          <p:cNvPr id="5" name="Slide Number Placeholder 4">
            <a:extLst>
              <a:ext uri="{FF2B5EF4-FFF2-40B4-BE49-F238E27FC236}">
                <a16:creationId xmlns:a16="http://schemas.microsoft.com/office/drawing/2014/main" id="{2A5E7F9D-7B13-4B08-A2B1-88CFE37DF333}"/>
              </a:ext>
            </a:extLst>
          </p:cNvPr>
          <p:cNvSpPr>
            <a:spLocks noGrp="1"/>
          </p:cNvSpPr>
          <p:nvPr>
            <p:ph type="sldNum" sz="quarter" idx="12"/>
          </p:nvPr>
        </p:nvSpPr>
        <p:spPr/>
        <p:txBody>
          <a:bodyPr/>
          <a:lstStyle/>
          <a:p>
            <a:fld id="{2CD41867-8DBB-4BF0-B702-25EF6043F567}" type="slidenum">
              <a:rPr lang="en-IN" smtClean="0"/>
              <a:pPr/>
              <a:t>15</a:t>
            </a:fld>
            <a:endParaRPr lang="en-IN"/>
          </a:p>
        </p:txBody>
      </p:sp>
      <p:cxnSp>
        <p:nvCxnSpPr>
          <p:cNvPr id="7" name="Straight Connector 6">
            <a:extLst>
              <a:ext uri="{FF2B5EF4-FFF2-40B4-BE49-F238E27FC236}">
                <a16:creationId xmlns:a16="http://schemas.microsoft.com/office/drawing/2014/main" id="{1F109F8D-2AD0-4A04-8457-C0CEEC05391F}"/>
              </a:ext>
            </a:extLst>
          </p:cNvPr>
          <p:cNvCxnSpPr>
            <a:cxnSpLocks/>
          </p:cNvCxnSpPr>
          <p:nvPr/>
        </p:nvCxnSpPr>
        <p:spPr>
          <a:xfrm>
            <a:off x="1056443" y="1180730"/>
            <a:ext cx="101664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0474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334B-FECE-43EF-B123-9DD56ADBA455}"/>
              </a:ext>
            </a:extLst>
          </p:cNvPr>
          <p:cNvSpPr>
            <a:spLocks noGrp="1"/>
          </p:cNvSpPr>
          <p:nvPr>
            <p:ph type="ctrTitle"/>
          </p:nvPr>
        </p:nvSpPr>
        <p:spPr>
          <a:xfrm>
            <a:off x="1133130" y="400965"/>
            <a:ext cx="9923636" cy="556361"/>
          </a:xfrm>
        </p:spPr>
        <p:txBody>
          <a:bodyPr>
            <a:normAutofit fontScale="90000"/>
          </a:bodyPr>
          <a:lstStyle/>
          <a:p>
            <a:pPr algn="l"/>
            <a:r>
              <a:rPr lang="en-US" sz="3200" b="1" i="0" dirty="0">
                <a:solidFill>
                  <a:srgbClr val="242424"/>
                </a:solidFill>
                <a:effectLst/>
                <a:latin typeface="Arial" panose="020B0604020202020204" pitchFamily="34" charset="0"/>
                <a:cs typeface="Arial" panose="020B0604020202020204" pitchFamily="34" charset="0"/>
              </a:rPr>
              <a:t>Why is Exclusive Or (XOR) Important in Cryptography?</a:t>
            </a:r>
          </a:p>
        </p:txBody>
      </p:sp>
      <p:sp>
        <p:nvSpPr>
          <p:cNvPr id="3" name="Subtitle 2">
            <a:extLst>
              <a:ext uri="{FF2B5EF4-FFF2-40B4-BE49-F238E27FC236}">
                <a16:creationId xmlns:a16="http://schemas.microsoft.com/office/drawing/2014/main" id="{15D0C27B-C719-4FEE-AEA6-62F874C2B930}"/>
              </a:ext>
            </a:extLst>
          </p:cNvPr>
          <p:cNvSpPr>
            <a:spLocks noGrp="1"/>
          </p:cNvSpPr>
          <p:nvPr>
            <p:ph type="subTitle" idx="1"/>
          </p:nvPr>
        </p:nvSpPr>
        <p:spPr>
          <a:xfrm>
            <a:off x="836100" y="1035592"/>
            <a:ext cx="10517697" cy="2533232"/>
          </a:xfrm>
        </p:spPr>
        <p:txBody>
          <a:bodyPr>
            <a:normAutofit/>
          </a:bodyPr>
          <a:lstStyle/>
          <a:p>
            <a:pPr marL="285750" indent="-285750" algn="l">
              <a:lnSpc>
                <a:spcPct val="150000"/>
              </a:lnSpc>
              <a:buFont typeface="Arial" panose="020B0604020202020204" pitchFamily="34" charset="0"/>
              <a:buChar char="•"/>
            </a:pPr>
            <a:r>
              <a:rPr lang="en-US" sz="1800" b="0" i="0" dirty="0">
                <a:solidFill>
                  <a:schemeClr val="tx1">
                    <a:lumMod val="75000"/>
                    <a:lumOff val="25000"/>
                  </a:schemeClr>
                </a:solidFill>
                <a:effectLst/>
                <a:latin typeface="Open Sans" panose="020B0604020202020204" pitchFamily="34" charset="0"/>
              </a:rPr>
              <a:t> XOR is a simple bitwise operation that allows cryptographers to create strong encryption systems, and consequently is a fundamental building block of practically all modern ciphers. Let’s dive into the details and see what makes XOR so important.</a:t>
            </a:r>
          </a:p>
          <a:p>
            <a:pPr marL="285750" indent="-285750" algn="l">
              <a:lnSpc>
                <a:spcPct val="150000"/>
              </a:lnSpc>
              <a:buFont typeface="Arial" panose="020B0604020202020204" pitchFamily="34" charset="0"/>
              <a:buChar char="•"/>
            </a:pPr>
            <a:r>
              <a:rPr lang="en-US" sz="1800" b="0" i="0" dirty="0">
                <a:solidFill>
                  <a:schemeClr val="tx1">
                    <a:lumMod val="75000"/>
                    <a:lumOff val="25000"/>
                  </a:schemeClr>
                </a:solidFill>
                <a:effectLst/>
                <a:latin typeface="Open Sans" panose="020B0606030504020204" pitchFamily="34" charset="0"/>
              </a:rPr>
              <a:t>XOR, or “exclusive or” operates on binary data. It returns true if both of its inputs are opposites (one false and one true), otherwise, it returns false.</a:t>
            </a:r>
            <a:endParaRPr lang="en-US" sz="1800" dirty="0">
              <a:solidFill>
                <a:schemeClr val="tx1">
                  <a:lumMod val="75000"/>
                  <a:lumOff val="25000"/>
                </a:schemeClr>
              </a:solidFill>
            </a:endParaRPr>
          </a:p>
        </p:txBody>
      </p:sp>
      <p:sp>
        <p:nvSpPr>
          <p:cNvPr id="4" name="Footer Placeholder 3">
            <a:extLst>
              <a:ext uri="{FF2B5EF4-FFF2-40B4-BE49-F238E27FC236}">
                <a16:creationId xmlns:a16="http://schemas.microsoft.com/office/drawing/2014/main" id="{EFD5307F-C898-4CE6-8591-ABA174A2D3BE}"/>
              </a:ext>
            </a:extLst>
          </p:cNvPr>
          <p:cNvSpPr>
            <a:spLocks noGrp="1"/>
          </p:cNvSpPr>
          <p:nvPr>
            <p:ph type="ftr" sz="quarter" idx="11"/>
          </p:nvPr>
        </p:nvSpPr>
        <p:spPr/>
        <p:txBody>
          <a:bodyPr/>
          <a:lstStyle/>
          <a:p>
            <a:r>
              <a:rPr lang="en-IN"/>
              <a:t>Department of Information Technology</a:t>
            </a:r>
          </a:p>
        </p:txBody>
      </p:sp>
      <p:sp>
        <p:nvSpPr>
          <p:cNvPr id="5" name="Slide Number Placeholder 4">
            <a:extLst>
              <a:ext uri="{FF2B5EF4-FFF2-40B4-BE49-F238E27FC236}">
                <a16:creationId xmlns:a16="http://schemas.microsoft.com/office/drawing/2014/main" id="{5E9ABAAD-6F0E-488B-9CA2-B584E91740A4}"/>
              </a:ext>
            </a:extLst>
          </p:cNvPr>
          <p:cNvSpPr>
            <a:spLocks noGrp="1"/>
          </p:cNvSpPr>
          <p:nvPr>
            <p:ph type="sldNum" sz="quarter" idx="12"/>
          </p:nvPr>
        </p:nvSpPr>
        <p:spPr/>
        <p:txBody>
          <a:bodyPr/>
          <a:lstStyle/>
          <a:p>
            <a:fld id="{2CD41867-8DBB-4BF0-B702-25EF6043F567}" type="slidenum">
              <a:rPr lang="en-IN" smtClean="0"/>
              <a:pPr/>
              <a:t>16</a:t>
            </a:fld>
            <a:endParaRPr lang="en-IN"/>
          </a:p>
        </p:txBody>
      </p:sp>
      <p:pic>
        <p:nvPicPr>
          <p:cNvPr id="8" name="Picture 7">
            <a:extLst>
              <a:ext uri="{FF2B5EF4-FFF2-40B4-BE49-F238E27FC236}">
                <a16:creationId xmlns:a16="http://schemas.microsoft.com/office/drawing/2014/main" id="{57E46A78-908D-48D7-A83F-B48CAB5A3A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115" y="3480412"/>
            <a:ext cx="8991666" cy="2719407"/>
          </a:xfrm>
          <a:prstGeom prst="rect">
            <a:avLst/>
          </a:prstGeom>
        </p:spPr>
      </p:pic>
    </p:spTree>
    <p:extLst>
      <p:ext uri="{BB962C8B-B14F-4D97-AF65-F5344CB8AC3E}">
        <p14:creationId xmlns:p14="http://schemas.microsoft.com/office/powerpoint/2010/main" val="3211532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EDCD-53A2-4206-AF55-B5D83F40797B}"/>
              </a:ext>
            </a:extLst>
          </p:cNvPr>
          <p:cNvSpPr>
            <a:spLocks noGrp="1"/>
          </p:cNvSpPr>
          <p:nvPr>
            <p:ph type="ctrTitle"/>
          </p:nvPr>
        </p:nvSpPr>
        <p:spPr>
          <a:xfrm>
            <a:off x="1188868" y="136525"/>
            <a:ext cx="9814263" cy="1044205"/>
          </a:xfrm>
        </p:spPr>
        <p:txBody>
          <a:bodyPr>
            <a:normAutofit/>
          </a:bodyPr>
          <a:lstStyle/>
          <a:p>
            <a:pPr algn="l"/>
            <a:r>
              <a:rPr lang="en-US" sz="3600" i="1" dirty="0">
                <a:latin typeface="+mn-lt"/>
              </a:rPr>
              <a:t>	</a:t>
            </a:r>
            <a:r>
              <a:rPr lang="en-US" sz="3600" b="1" i="0" dirty="0">
                <a:solidFill>
                  <a:srgbClr val="242424"/>
                </a:solidFill>
                <a:effectLst/>
                <a:latin typeface="Arial" panose="020B0604020202020204" pitchFamily="34" charset="0"/>
                <a:cs typeface="Arial" panose="020B0604020202020204" pitchFamily="34" charset="0"/>
              </a:rPr>
              <a:t>XOR Cipher – The Perfect Cipher</a:t>
            </a:r>
            <a:br>
              <a:rPr lang="en-US" sz="900" b="1" i="0" dirty="0">
                <a:solidFill>
                  <a:srgbClr val="242424"/>
                </a:solidFill>
                <a:effectLst/>
                <a:latin typeface="Open Sans" panose="020B0606030504020204" pitchFamily="34" charset="0"/>
              </a:rPr>
            </a:br>
            <a:endParaRPr lang="en-US" sz="2700" b="1" i="1" dirty="0">
              <a:latin typeface="+mn-lt"/>
            </a:endParaRPr>
          </a:p>
        </p:txBody>
      </p:sp>
      <p:sp>
        <p:nvSpPr>
          <p:cNvPr id="3" name="Subtitle 2">
            <a:extLst>
              <a:ext uri="{FF2B5EF4-FFF2-40B4-BE49-F238E27FC236}">
                <a16:creationId xmlns:a16="http://schemas.microsoft.com/office/drawing/2014/main" id="{56197367-9503-45CD-9DE0-183CAA4235C0}"/>
              </a:ext>
            </a:extLst>
          </p:cNvPr>
          <p:cNvSpPr>
            <a:spLocks noGrp="1"/>
          </p:cNvSpPr>
          <p:nvPr>
            <p:ph type="subTitle" idx="1"/>
          </p:nvPr>
        </p:nvSpPr>
        <p:spPr>
          <a:xfrm>
            <a:off x="716501" y="998532"/>
            <a:ext cx="10758996" cy="5357818"/>
          </a:xfrm>
        </p:spPr>
        <p:txBody>
          <a:bodyPr>
            <a:noAutofit/>
          </a:bodyPr>
          <a:lstStyle/>
          <a:p>
            <a:pPr marL="342900" indent="-342900" algn="l">
              <a:buFont typeface="Arial" panose="020B0604020202020204" pitchFamily="34" charset="0"/>
              <a:buChar char="•"/>
            </a:pPr>
            <a:r>
              <a:rPr lang="en-US" sz="2200" b="0" i="0" dirty="0">
                <a:solidFill>
                  <a:schemeClr val="tx1">
                    <a:lumMod val="75000"/>
                    <a:lumOff val="25000"/>
                  </a:schemeClr>
                </a:solidFill>
                <a:effectLst/>
              </a:rPr>
              <a:t>It is interesting to note that if:</a:t>
            </a:r>
          </a:p>
          <a:p>
            <a:pPr marL="914400" lvl="1" indent="-457200" algn="l">
              <a:buFont typeface="+mj-lt"/>
              <a:buAutoNum type="arabicPeriod"/>
            </a:pPr>
            <a:r>
              <a:rPr lang="en-US" sz="2200" b="0" i="0" dirty="0">
                <a:solidFill>
                  <a:schemeClr val="tx1">
                    <a:lumMod val="75000"/>
                    <a:lumOff val="25000"/>
                  </a:schemeClr>
                </a:solidFill>
                <a:effectLst/>
              </a:rPr>
              <a:t>The key is the same size as the message</a:t>
            </a:r>
          </a:p>
          <a:p>
            <a:pPr marL="914400" lvl="1" indent="-457200" algn="l">
              <a:buFont typeface="+mj-lt"/>
              <a:buAutoNum type="arabicPeriod"/>
            </a:pPr>
            <a:r>
              <a:rPr lang="en-US" sz="2200" b="0" i="0" dirty="0">
                <a:solidFill>
                  <a:schemeClr val="tx1">
                    <a:lumMod val="75000"/>
                    <a:lumOff val="25000"/>
                  </a:schemeClr>
                </a:solidFill>
                <a:effectLst/>
              </a:rPr>
              <a:t>The key is kept secret and generated truly randomly</a:t>
            </a:r>
          </a:p>
          <a:p>
            <a:pPr algn="l"/>
            <a:r>
              <a:rPr lang="en-US" sz="2200" b="0" i="0" dirty="0">
                <a:solidFill>
                  <a:schemeClr val="tx1">
                    <a:lumMod val="75000"/>
                    <a:lumOff val="25000"/>
                  </a:schemeClr>
                </a:solidFill>
                <a:effectLst/>
              </a:rPr>
              <a:t>Then the XOR cipher is certainly </a:t>
            </a:r>
            <a:r>
              <a:rPr lang="en-US" sz="2200" b="1" i="0" dirty="0">
                <a:solidFill>
                  <a:schemeClr val="tx1">
                    <a:lumMod val="75000"/>
                    <a:lumOff val="25000"/>
                  </a:schemeClr>
                </a:solidFill>
                <a:effectLst/>
              </a:rPr>
              <a:t>impossible</a:t>
            </a:r>
            <a:r>
              <a:rPr lang="en-US" sz="2200" b="0" i="0" dirty="0">
                <a:solidFill>
                  <a:schemeClr val="tx1">
                    <a:lumMod val="75000"/>
                    <a:lumOff val="25000"/>
                  </a:schemeClr>
                </a:solidFill>
                <a:effectLst/>
              </a:rPr>
              <a:t> to crack. This is known as a </a:t>
            </a:r>
            <a:r>
              <a:rPr lang="en-US" sz="2200" b="0" i="0" u="none" strike="noStrike" dirty="0">
                <a:solidFill>
                  <a:schemeClr val="tx1">
                    <a:lumMod val="75000"/>
                    <a:lumOff val="25000"/>
                  </a:schemeClr>
                </a:solidFill>
                <a:effectLst/>
                <a:hlinkClick r:id="rId2">
                  <a:extLst>
                    <a:ext uri="{A12FA001-AC4F-418D-AE19-62706E023703}">
                      <ahyp:hlinkClr xmlns:ahyp="http://schemas.microsoft.com/office/drawing/2018/hyperlinkcolor" val="tx"/>
                    </a:ext>
                  </a:extLst>
                </a:hlinkClick>
              </a:rPr>
              <a:t>one-time pad</a:t>
            </a:r>
            <a:r>
              <a:rPr lang="en-US" sz="2200" b="0" i="0" dirty="0">
                <a:solidFill>
                  <a:schemeClr val="tx1">
                    <a:lumMod val="75000"/>
                    <a:lumOff val="25000"/>
                  </a:schemeClr>
                </a:solidFill>
                <a:effectLst/>
              </a:rPr>
              <a:t>.</a:t>
            </a:r>
          </a:p>
          <a:p>
            <a:pPr algn="l"/>
            <a:r>
              <a:rPr lang="en-US" sz="2200" b="0" i="0" dirty="0">
                <a:solidFill>
                  <a:schemeClr val="tx1">
                    <a:lumMod val="75000"/>
                    <a:lumOff val="25000"/>
                  </a:schemeClr>
                </a:solidFill>
                <a:effectLst/>
              </a:rPr>
              <a:t> </a:t>
            </a:r>
            <a:r>
              <a:rPr lang="en-US" sz="2200" b="1" i="0" dirty="0">
                <a:solidFill>
                  <a:schemeClr val="tx1">
                    <a:lumMod val="75000"/>
                    <a:lumOff val="25000"/>
                  </a:schemeClr>
                </a:solidFill>
                <a:effectLst/>
              </a:rPr>
              <a:t>NOTE: </a:t>
            </a:r>
            <a:r>
              <a:rPr lang="en-US" sz="2200" b="0" i="0" dirty="0">
                <a:solidFill>
                  <a:schemeClr val="tx1">
                    <a:lumMod val="75000"/>
                    <a:lumOff val="25000"/>
                  </a:schemeClr>
                </a:solidFill>
                <a:effectLst/>
              </a:rPr>
              <a:t>However, a simple XOR shouldn’t be used in production due to the key length needing to be too long to be practical.</a:t>
            </a:r>
          </a:p>
          <a:p>
            <a:pPr algn="l"/>
            <a:r>
              <a:rPr lang="en-US" sz="2200" dirty="0">
                <a:solidFill>
                  <a:schemeClr val="tx1">
                    <a:lumMod val="75000"/>
                    <a:lumOff val="25000"/>
                  </a:schemeClr>
                </a:solidFill>
              </a:rPr>
              <a:t>It concludes that the key length should not be necessarily equal to plaintext. It can vary</a:t>
            </a:r>
          </a:p>
          <a:p>
            <a:pPr algn="l"/>
            <a:r>
              <a:rPr lang="en-US" sz="2200" b="0" i="0" dirty="0">
                <a:solidFill>
                  <a:schemeClr val="tx1">
                    <a:lumMod val="75000"/>
                    <a:lumOff val="25000"/>
                  </a:schemeClr>
                </a:solidFill>
                <a:effectLst/>
              </a:rPr>
              <a:t>And its very real-world example is WhatsApp.</a:t>
            </a:r>
          </a:p>
          <a:p>
            <a:pPr algn="l"/>
            <a:r>
              <a:rPr lang="en-US" sz="2200" dirty="0">
                <a:solidFill>
                  <a:schemeClr val="tx1">
                    <a:lumMod val="75000"/>
                    <a:lumOff val="25000"/>
                  </a:schemeClr>
                </a:solidFill>
              </a:rPr>
              <a:t>If key length doesn’t match plaintext then padding will be added.</a:t>
            </a:r>
            <a:endParaRPr lang="en-US" sz="2200" b="0" i="0" dirty="0">
              <a:solidFill>
                <a:schemeClr val="tx1">
                  <a:lumMod val="75000"/>
                  <a:lumOff val="25000"/>
                </a:schemeClr>
              </a:solidFill>
              <a:effectLst/>
            </a:endParaRPr>
          </a:p>
          <a:p>
            <a:pPr algn="l"/>
            <a:endParaRPr lang="en-US" sz="2200" dirty="0">
              <a:solidFill>
                <a:schemeClr val="tx1">
                  <a:lumMod val="75000"/>
                  <a:lumOff val="25000"/>
                </a:schemeClr>
              </a:solidFill>
            </a:endParaRPr>
          </a:p>
          <a:p>
            <a:pPr algn="l">
              <a:lnSpc>
                <a:spcPct val="100000"/>
              </a:lnSpc>
            </a:pPr>
            <a:r>
              <a:rPr lang="en-US" sz="2200" dirty="0">
                <a:solidFill>
                  <a:schemeClr val="tx1">
                    <a:lumMod val="75000"/>
                    <a:lumOff val="25000"/>
                  </a:schemeClr>
                </a:solidFill>
              </a:rPr>
              <a:t>Therefore, in our proposed algorithm we intend to use the key length of 0 to 255</a:t>
            </a:r>
          </a:p>
          <a:p>
            <a:pPr algn="l">
              <a:lnSpc>
                <a:spcPct val="100000"/>
              </a:lnSpc>
            </a:pPr>
            <a:r>
              <a:rPr lang="en-US" sz="2200" b="0" i="0" dirty="0">
                <a:solidFill>
                  <a:schemeClr val="tx1">
                    <a:lumMod val="75000"/>
                    <a:lumOff val="25000"/>
                  </a:schemeClr>
                </a:solidFill>
                <a:effectLst/>
              </a:rPr>
              <a:t>i.e</a:t>
            </a:r>
            <a:r>
              <a:rPr lang="en-US" sz="2200" b="0" i="0">
                <a:solidFill>
                  <a:schemeClr val="tx1">
                    <a:lumMod val="75000"/>
                    <a:lumOff val="25000"/>
                  </a:schemeClr>
                </a:solidFill>
                <a:effectLst/>
              </a:rPr>
              <a:t>., </a:t>
            </a:r>
            <a:r>
              <a:rPr lang="en-US" sz="2200">
                <a:solidFill>
                  <a:schemeClr val="tx1">
                    <a:lumMod val="75000"/>
                    <a:lumOff val="25000"/>
                  </a:schemeClr>
                </a:solidFill>
              </a:rPr>
              <a:t>128 </a:t>
            </a:r>
            <a:r>
              <a:rPr lang="en-US" sz="2200" dirty="0">
                <a:solidFill>
                  <a:schemeClr val="tx1">
                    <a:lumMod val="75000"/>
                    <a:lumOff val="25000"/>
                  </a:schemeClr>
                </a:solidFill>
              </a:rPr>
              <a:t>bit key. And we intend to use 128 bit block of sequence. Again it can vary this is just an theoretical hypothesis, bit sequence length can only be decided on experimentation.</a:t>
            </a:r>
          </a:p>
          <a:p>
            <a:pPr algn="l"/>
            <a:endParaRPr lang="en-US" sz="2000" b="0" i="0" dirty="0">
              <a:solidFill>
                <a:schemeClr val="tx1">
                  <a:lumMod val="75000"/>
                  <a:lumOff val="25000"/>
                </a:schemeClr>
              </a:solidFill>
              <a:effectLst/>
            </a:endParaRPr>
          </a:p>
          <a:p>
            <a:pPr marL="342900" indent="-342900" algn="l">
              <a:buFont typeface="Arial" panose="020B0604020202020204" pitchFamily="34" charset="0"/>
              <a:buChar char="•"/>
            </a:pPr>
            <a:endParaRPr lang="en-US" sz="2000" dirty="0">
              <a:solidFill>
                <a:schemeClr val="tx1">
                  <a:lumMod val="75000"/>
                  <a:lumOff val="25000"/>
                </a:schemeClr>
              </a:solidFill>
            </a:endParaRPr>
          </a:p>
        </p:txBody>
      </p:sp>
      <p:sp>
        <p:nvSpPr>
          <p:cNvPr id="4" name="Footer Placeholder 3">
            <a:extLst>
              <a:ext uri="{FF2B5EF4-FFF2-40B4-BE49-F238E27FC236}">
                <a16:creationId xmlns:a16="http://schemas.microsoft.com/office/drawing/2014/main" id="{684888EE-1756-4C64-B616-0C41F1F0BDCC}"/>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01C2F5AD-A8F7-4AC2-BA53-49A4C69AAF7D}"/>
              </a:ext>
            </a:extLst>
          </p:cNvPr>
          <p:cNvSpPr>
            <a:spLocks noGrp="1"/>
          </p:cNvSpPr>
          <p:nvPr>
            <p:ph type="sldNum" sz="quarter" idx="12"/>
          </p:nvPr>
        </p:nvSpPr>
        <p:spPr/>
        <p:txBody>
          <a:bodyPr/>
          <a:lstStyle/>
          <a:p>
            <a:fld id="{2CD41867-8DBB-4BF0-B702-25EF6043F567}" type="slidenum">
              <a:rPr lang="en-IN" smtClean="0"/>
              <a:pPr/>
              <a:t>17</a:t>
            </a:fld>
            <a:endParaRPr lang="en-IN"/>
          </a:p>
        </p:txBody>
      </p:sp>
    </p:spTree>
    <p:extLst>
      <p:ext uri="{BB962C8B-B14F-4D97-AF65-F5344CB8AC3E}">
        <p14:creationId xmlns:p14="http://schemas.microsoft.com/office/powerpoint/2010/main" val="4107393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1723-D6D2-4291-823F-333AC70C9979}"/>
              </a:ext>
            </a:extLst>
          </p:cNvPr>
          <p:cNvSpPr>
            <a:spLocks noGrp="1"/>
          </p:cNvSpPr>
          <p:nvPr>
            <p:ph type="ctrTitle"/>
          </p:nvPr>
        </p:nvSpPr>
        <p:spPr>
          <a:xfrm>
            <a:off x="3650294" y="226849"/>
            <a:ext cx="3309799" cy="549601"/>
          </a:xfrm>
        </p:spPr>
        <p:txBody>
          <a:bodyPr>
            <a:normAutofit/>
          </a:bodyPr>
          <a:lstStyle/>
          <a:p>
            <a:pPr algn="l"/>
            <a:r>
              <a:rPr lang="en-IN" sz="3200" b="1" i="0" dirty="0">
                <a:solidFill>
                  <a:srgbClr val="242424"/>
                </a:solidFill>
                <a:effectLst/>
                <a:latin typeface="Arial" panose="020B0604020202020204" pitchFamily="34" charset="0"/>
                <a:cs typeface="Arial" panose="020B0604020202020204" pitchFamily="34" charset="0"/>
              </a:rPr>
              <a:t>Cipher Example</a:t>
            </a:r>
          </a:p>
        </p:txBody>
      </p:sp>
      <p:sp>
        <p:nvSpPr>
          <p:cNvPr id="4" name="Footer Placeholder 3">
            <a:extLst>
              <a:ext uri="{FF2B5EF4-FFF2-40B4-BE49-F238E27FC236}">
                <a16:creationId xmlns:a16="http://schemas.microsoft.com/office/drawing/2014/main" id="{3FAE77E8-6A0F-4C00-BC0C-27E92C6EFC74}"/>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C0A653A5-B5EA-440C-8433-D6CF58AF8AB6}"/>
              </a:ext>
            </a:extLst>
          </p:cNvPr>
          <p:cNvSpPr>
            <a:spLocks noGrp="1"/>
          </p:cNvSpPr>
          <p:nvPr>
            <p:ph type="sldNum" sz="quarter" idx="12"/>
          </p:nvPr>
        </p:nvSpPr>
        <p:spPr/>
        <p:txBody>
          <a:bodyPr/>
          <a:lstStyle/>
          <a:p>
            <a:fld id="{2CD41867-8DBB-4BF0-B702-25EF6043F567}" type="slidenum">
              <a:rPr lang="en-IN" smtClean="0"/>
              <a:pPr/>
              <a:t>18</a:t>
            </a:fld>
            <a:endParaRPr lang="en-IN"/>
          </a:p>
        </p:txBody>
      </p:sp>
      <p:sp>
        <p:nvSpPr>
          <p:cNvPr id="18" name="Rectangle 8">
            <a:extLst>
              <a:ext uri="{FF2B5EF4-FFF2-40B4-BE49-F238E27FC236}">
                <a16:creationId xmlns:a16="http://schemas.microsoft.com/office/drawing/2014/main" id="{DFBEC02C-AD47-44D1-A8A0-8B04B2244A66}"/>
              </a:ext>
            </a:extLst>
          </p:cNvPr>
          <p:cNvSpPr>
            <a:spLocks noGrp="1" noChangeArrowheads="1"/>
          </p:cNvSpPr>
          <p:nvPr>
            <p:ph type="subTitle" idx="1"/>
          </p:nvPr>
        </p:nvSpPr>
        <p:spPr bwMode="auto">
          <a:xfrm>
            <a:off x="687716" y="907177"/>
            <a:ext cx="10816565" cy="54491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900" b="0" i="0" u="none" strike="noStrike" cap="none" normalizeH="0" baseline="0" dirty="0">
                <a:ln>
                  <a:noFill/>
                </a:ln>
                <a:solidFill>
                  <a:schemeClr val="tx1">
                    <a:lumMod val="75000"/>
                    <a:lumOff val="25000"/>
                  </a:schemeClr>
                </a:solidFill>
                <a:effectLst/>
                <a:cs typeface="Arial" panose="020B0604020202020204" pitchFamily="34" charset="0"/>
              </a:rPr>
              <a:t>For instance, let’s simply encrypt the word “hi”</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900" b="0" i="0" u="none" strike="noStrike" cap="none" normalizeH="0" baseline="0" dirty="0">
                <a:ln>
                  <a:noFill/>
                </a:ln>
                <a:solidFill>
                  <a:schemeClr val="tx1">
                    <a:lumMod val="75000"/>
                    <a:lumOff val="25000"/>
                  </a:schemeClr>
                </a:solidFill>
                <a:effectLst/>
                <a:cs typeface="Arial" panose="020B0604020202020204" pitchFamily="34" charset="0"/>
              </a:rPr>
              <a:t>1. First, convert “hi” to binary, here is a free tool:</a:t>
            </a:r>
            <a:r>
              <a:rPr kumimoji="0" lang="en-US" altLang="en-US" sz="1900" b="0" i="0" u="none" strike="noStrike" cap="none" normalizeH="0" baseline="0" dirty="0">
                <a:ln>
                  <a:noFill/>
                </a:ln>
                <a:solidFill>
                  <a:schemeClr val="accent1">
                    <a:lumMod val="75000"/>
                  </a:schemeClr>
                </a:solidFill>
                <a:effectLst/>
                <a:cs typeface="Arial" panose="020B0604020202020204" pitchFamily="34" charset="0"/>
              </a:rPr>
              <a:t> </a:t>
            </a:r>
            <a:r>
              <a:rPr kumimoji="0" lang="en-US" altLang="en-US" sz="1900" b="0" i="0" u="none" strike="noStrike" cap="none" normalizeH="0" baseline="0" dirty="0">
                <a:ln>
                  <a:noFill/>
                </a:ln>
                <a:solidFill>
                  <a:schemeClr val="accent1">
                    <a:lumMod val="75000"/>
                  </a:schemeClr>
                </a:solidFill>
                <a:effectLst/>
                <a:cs typeface="Arial" panose="020B0604020202020204" pitchFamily="34" charset="0"/>
                <a:hlinkClick r:id="rId2">
                  <a:extLst>
                    <a:ext uri="{A12FA001-AC4F-418D-AE19-62706E023703}">
                      <ahyp:hlinkClr xmlns:ahyp="http://schemas.microsoft.com/office/drawing/2018/hyperlinkcolor" val="tx"/>
                    </a:ext>
                  </a:extLst>
                </a:hlinkClick>
              </a:rPr>
              <a:t>https://www.rapidtables.com/convert/number/ascii-to-binary.html</a:t>
            </a:r>
            <a:r>
              <a:rPr kumimoji="0" lang="en-US" altLang="en-US" sz="1900" b="0" i="0" u="none" strike="noStrike" cap="none" normalizeH="0" baseline="0" dirty="0">
                <a:ln>
                  <a:noFill/>
                </a:ln>
                <a:solidFill>
                  <a:schemeClr val="accent1">
                    <a:lumMod val="75000"/>
                  </a:schemeClr>
                </a:solidFill>
                <a:effectLst/>
                <a:cs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900" b="0" i="1" u="none" strike="noStrike" cap="none" normalizeH="0" baseline="0" dirty="0">
                <a:ln>
                  <a:noFill/>
                </a:ln>
                <a:solidFill>
                  <a:srgbClr val="00B050"/>
                </a:solidFill>
                <a:effectLst/>
                <a:cs typeface="Arial" panose="020B0604020202020204" pitchFamily="34" charset="0"/>
              </a:rPr>
              <a:t>01101000 01101001</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900" b="0" i="0" u="none" strike="noStrike" cap="none" normalizeH="0" baseline="0" dirty="0">
                <a:ln>
                  <a:noFill/>
                </a:ln>
                <a:solidFill>
                  <a:schemeClr val="tx1">
                    <a:lumMod val="75000"/>
                    <a:lumOff val="25000"/>
                  </a:schemeClr>
                </a:solidFill>
                <a:effectLst/>
                <a:cs typeface="Arial" panose="020B0604020202020204" pitchFamily="34" charset="0"/>
              </a:rPr>
              <a:t>2. Next, create a random secret key that has the same length:</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900" b="0" i="1" u="none" strike="noStrike" cap="none" normalizeH="0" baseline="0" dirty="0">
                <a:ln>
                  <a:noFill/>
                </a:ln>
                <a:solidFill>
                  <a:srgbClr val="00B050"/>
                </a:solidFill>
                <a:effectLst/>
                <a:cs typeface="Arial" panose="020B0604020202020204" pitchFamily="34" charset="0"/>
              </a:rPr>
              <a:t>01010010 01000101</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900" b="0" i="0" u="none" strike="noStrike" cap="none" normalizeH="0" baseline="0" dirty="0">
                <a:ln>
                  <a:noFill/>
                </a:ln>
                <a:solidFill>
                  <a:schemeClr val="tx1">
                    <a:lumMod val="75000"/>
                    <a:lumOff val="25000"/>
                  </a:schemeClr>
                </a:solidFill>
                <a:effectLst/>
                <a:cs typeface="Arial" panose="020B0604020202020204" pitchFamily="34" charset="0"/>
              </a:rPr>
              <a:t>3. Then, create an encrypted message by </a:t>
            </a:r>
            <a:r>
              <a:rPr kumimoji="0" lang="en-US" altLang="en-US" sz="1900" b="0" i="0" u="none" strike="noStrike" cap="none" normalizeH="0" baseline="0" dirty="0" err="1">
                <a:ln>
                  <a:noFill/>
                </a:ln>
                <a:solidFill>
                  <a:schemeClr val="tx1">
                    <a:lumMod val="75000"/>
                    <a:lumOff val="25000"/>
                  </a:schemeClr>
                </a:solidFill>
                <a:effectLst/>
                <a:cs typeface="Arial" panose="020B0604020202020204" pitchFamily="34" charset="0"/>
              </a:rPr>
              <a:t>XOR’ing</a:t>
            </a:r>
            <a:r>
              <a:rPr kumimoji="0" lang="en-US" altLang="en-US" sz="1900" b="0" i="0" u="none" strike="noStrike" cap="none" normalizeH="0" baseline="0" dirty="0">
                <a:ln>
                  <a:noFill/>
                </a:ln>
                <a:solidFill>
                  <a:schemeClr val="tx1">
                    <a:lumMod val="75000"/>
                    <a:lumOff val="25000"/>
                  </a:schemeClr>
                </a:solidFill>
                <a:effectLst/>
                <a:cs typeface="Arial" panose="020B0604020202020204" pitchFamily="34" charset="0"/>
              </a:rPr>
              <a:t> the message and the key:</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900" b="0" i="1" u="none" strike="noStrike" cap="none" normalizeH="0" baseline="0" dirty="0">
                <a:ln>
                  <a:noFill/>
                </a:ln>
                <a:solidFill>
                  <a:srgbClr val="00B050"/>
                </a:solidFill>
                <a:effectLst/>
                <a:cs typeface="Arial" panose="020B0604020202020204" pitchFamily="34" charset="0"/>
              </a:rPr>
              <a:t>01101000 01101001 </a:t>
            </a:r>
            <a:r>
              <a:rPr kumimoji="0" lang="en-US" altLang="en-US" sz="1900" b="0" i="0" u="none" strike="noStrike" cap="none" normalizeH="0" baseline="0" dirty="0">
                <a:ln>
                  <a:noFill/>
                </a:ln>
                <a:solidFill>
                  <a:schemeClr val="tx1">
                    <a:lumMod val="75000"/>
                    <a:lumOff val="25000"/>
                  </a:schemeClr>
                </a:solidFill>
                <a:effectLst/>
                <a:cs typeface="Arial" panose="020B0604020202020204" pitchFamily="34" charset="0"/>
              </a:rPr>
              <a:t>("hi") XOR </a:t>
            </a:r>
            <a:r>
              <a:rPr kumimoji="0" lang="en-US" altLang="en-US" sz="1900" b="0" i="1" u="none" strike="noStrike" cap="none" normalizeH="0" baseline="0" dirty="0">
                <a:ln>
                  <a:noFill/>
                </a:ln>
                <a:solidFill>
                  <a:srgbClr val="00B050"/>
                </a:solidFill>
                <a:effectLst/>
                <a:cs typeface="Arial" panose="020B0604020202020204" pitchFamily="34" charset="0"/>
              </a:rPr>
              <a:t>01010010 01000101 </a:t>
            </a:r>
            <a:r>
              <a:rPr kumimoji="0" lang="en-US" altLang="en-US" sz="1900" b="0" i="0" u="none" strike="noStrike" cap="none" normalizeH="0" baseline="0" dirty="0">
                <a:ln>
                  <a:noFill/>
                </a:ln>
                <a:solidFill>
                  <a:schemeClr val="tx1">
                    <a:lumMod val="75000"/>
                    <a:lumOff val="25000"/>
                  </a:schemeClr>
                </a:solidFill>
                <a:effectLst/>
                <a:cs typeface="Arial" panose="020B0604020202020204" pitchFamily="34" charset="0"/>
              </a:rPr>
              <a:t>(secret key) = </a:t>
            </a:r>
            <a:r>
              <a:rPr kumimoji="0" lang="en-US" altLang="en-US" sz="1900" b="0" i="1" u="none" strike="noStrike" cap="none" normalizeH="0" baseline="0" dirty="0">
                <a:ln>
                  <a:noFill/>
                </a:ln>
                <a:solidFill>
                  <a:srgbClr val="00B050"/>
                </a:solidFill>
                <a:effectLst/>
                <a:cs typeface="Arial" panose="020B0604020202020204" pitchFamily="34" charset="0"/>
              </a:rPr>
              <a:t>00111010 00101100 </a:t>
            </a:r>
            <a:r>
              <a:rPr kumimoji="0" lang="en-US" altLang="en-US" sz="1900" b="0" i="0" u="none" strike="noStrike" cap="none" normalizeH="0" baseline="0" dirty="0">
                <a:ln>
                  <a:noFill/>
                </a:ln>
                <a:solidFill>
                  <a:schemeClr val="tx1">
                    <a:lumMod val="75000"/>
                    <a:lumOff val="25000"/>
                  </a:schemeClr>
                </a:solidFill>
                <a:effectLst/>
                <a:cs typeface="Arial" panose="020B0604020202020204" pitchFamily="34" charset="0"/>
              </a:rPr>
              <a:t>(encrypted message)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900" b="0" i="0" u="none" strike="noStrike" cap="none" normalizeH="0" baseline="0" dirty="0">
                <a:ln>
                  <a:noFill/>
                </a:ln>
                <a:solidFill>
                  <a:schemeClr val="tx1">
                    <a:lumMod val="75000"/>
                    <a:lumOff val="25000"/>
                  </a:schemeClr>
                </a:solidFill>
                <a:effectLst/>
                <a:cs typeface="Arial" panose="020B0604020202020204" pitchFamily="34" charset="0"/>
              </a:rPr>
              <a:t>4. Finally, decrypt the message by </a:t>
            </a:r>
            <a:r>
              <a:rPr kumimoji="0" lang="en-US" altLang="en-US" sz="1900" b="0" i="0" u="none" strike="noStrike" cap="none" normalizeH="0" baseline="0" dirty="0" err="1">
                <a:ln>
                  <a:noFill/>
                </a:ln>
                <a:solidFill>
                  <a:schemeClr val="tx1">
                    <a:lumMod val="75000"/>
                    <a:lumOff val="25000"/>
                  </a:schemeClr>
                </a:solidFill>
                <a:effectLst/>
                <a:cs typeface="Arial" panose="020B0604020202020204" pitchFamily="34" charset="0"/>
              </a:rPr>
              <a:t>XOR’ing</a:t>
            </a:r>
            <a:r>
              <a:rPr kumimoji="0" lang="en-US" altLang="en-US" sz="1900" b="0" i="0" u="none" strike="noStrike" cap="none" normalizeH="0" baseline="0" dirty="0">
                <a:ln>
                  <a:noFill/>
                </a:ln>
                <a:solidFill>
                  <a:schemeClr val="tx1">
                    <a:lumMod val="75000"/>
                    <a:lumOff val="25000"/>
                  </a:schemeClr>
                </a:solidFill>
                <a:effectLst/>
                <a:cs typeface="Arial" panose="020B0604020202020204" pitchFamily="34" charset="0"/>
              </a:rPr>
              <a:t> the key with the encrypted message again:</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900" b="0" i="1" u="none" strike="noStrike" cap="none" normalizeH="0" baseline="0" dirty="0">
                <a:ln>
                  <a:noFill/>
                </a:ln>
                <a:solidFill>
                  <a:srgbClr val="00B050"/>
                </a:solidFill>
                <a:effectLst/>
                <a:cs typeface="Arial" panose="020B0604020202020204" pitchFamily="34" charset="0"/>
              </a:rPr>
              <a:t>00111010 00101100 </a:t>
            </a:r>
            <a:r>
              <a:rPr kumimoji="0" lang="en-US" altLang="en-US" sz="1900" b="0" i="0" u="none" strike="noStrike" cap="none" normalizeH="0" baseline="0" dirty="0">
                <a:ln>
                  <a:noFill/>
                </a:ln>
                <a:solidFill>
                  <a:schemeClr val="tx1">
                    <a:lumMod val="75000"/>
                    <a:lumOff val="25000"/>
                  </a:schemeClr>
                </a:solidFill>
                <a:effectLst/>
                <a:cs typeface="Arial" panose="020B0604020202020204" pitchFamily="34" charset="0"/>
              </a:rPr>
              <a:t>(encrypted message) XOR </a:t>
            </a:r>
            <a:r>
              <a:rPr kumimoji="0" lang="en-US" altLang="en-US" sz="1900" b="0" i="1" u="none" strike="noStrike" cap="none" normalizeH="0" baseline="0" dirty="0">
                <a:ln>
                  <a:noFill/>
                </a:ln>
                <a:solidFill>
                  <a:srgbClr val="00B050"/>
                </a:solidFill>
                <a:effectLst/>
                <a:cs typeface="Arial" panose="020B0604020202020204" pitchFamily="34" charset="0"/>
              </a:rPr>
              <a:t>01010010 01000101 </a:t>
            </a:r>
            <a:r>
              <a:rPr kumimoji="0" lang="en-US" altLang="en-US" sz="1900" b="0" i="0" u="none" strike="noStrike" cap="none" normalizeH="0" baseline="0" dirty="0">
                <a:ln>
                  <a:noFill/>
                </a:ln>
                <a:solidFill>
                  <a:schemeClr val="tx1">
                    <a:lumMod val="75000"/>
                    <a:lumOff val="25000"/>
                  </a:schemeClr>
                </a:solidFill>
                <a:effectLst/>
                <a:cs typeface="Arial" panose="020B0604020202020204" pitchFamily="34" charset="0"/>
              </a:rPr>
              <a:t>(secret key) </a:t>
            </a:r>
            <a:r>
              <a:rPr kumimoji="0" lang="en-US" altLang="en-US" sz="1900" b="0" i="1" u="none" strike="noStrike" cap="none" normalizeH="0" baseline="0" dirty="0">
                <a:ln>
                  <a:noFill/>
                </a:ln>
                <a:solidFill>
                  <a:schemeClr val="tx1">
                    <a:lumMod val="75000"/>
                    <a:lumOff val="25000"/>
                  </a:schemeClr>
                </a:solidFill>
                <a:effectLst/>
                <a:cs typeface="Arial" panose="020B0604020202020204" pitchFamily="34" charset="0"/>
              </a:rPr>
              <a:t>= </a:t>
            </a:r>
            <a:r>
              <a:rPr kumimoji="0" lang="en-US" altLang="en-US" sz="1900" b="0" i="1" u="none" strike="noStrike" cap="none" normalizeH="0" baseline="0" dirty="0">
                <a:ln>
                  <a:noFill/>
                </a:ln>
                <a:solidFill>
                  <a:srgbClr val="00B050"/>
                </a:solidFill>
                <a:effectLst/>
                <a:cs typeface="Arial" panose="020B0604020202020204" pitchFamily="34" charset="0"/>
              </a:rPr>
              <a:t>01101000 01101001 </a:t>
            </a:r>
            <a:r>
              <a:rPr kumimoji="0" lang="en-US" altLang="en-US" sz="1900" b="0" i="0" u="none" strike="noStrike" cap="none" normalizeH="0" baseline="0" dirty="0">
                <a:ln>
                  <a:noFill/>
                </a:ln>
                <a:solidFill>
                  <a:schemeClr val="tx1">
                    <a:lumMod val="75000"/>
                    <a:lumOff val="25000"/>
                  </a:schemeClr>
                </a:solidFill>
                <a:effectLst/>
                <a:cs typeface="Arial" panose="020B0604020202020204" pitchFamily="34" charset="0"/>
              </a:rPr>
              <a:t>("hi") </a:t>
            </a:r>
          </a:p>
        </p:txBody>
      </p:sp>
    </p:spTree>
    <p:extLst>
      <p:ext uri="{BB962C8B-B14F-4D97-AF65-F5344CB8AC3E}">
        <p14:creationId xmlns:p14="http://schemas.microsoft.com/office/powerpoint/2010/main" val="2213301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9FE8A-2F05-4A78-A8AF-42314A2B5D4F}"/>
              </a:ext>
            </a:extLst>
          </p:cNvPr>
          <p:cNvSpPr>
            <a:spLocks noGrp="1"/>
          </p:cNvSpPr>
          <p:nvPr>
            <p:ph type="ctrTitle"/>
          </p:nvPr>
        </p:nvSpPr>
        <p:spPr>
          <a:xfrm>
            <a:off x="244679" y="82128"/>
            <a:ext cx="11702642" cy="1033608"/>
          </a:xfrm>
        </p:spPr>
        <p:txBody>
          <a:bodyPr>
            <a:normAutofit/>
          </a:bodyPr>
          <a:lstStyle/>
          <a:p>
            <a:r>
              <a:rPr lang="en-IN" sz="4400" dirty="0">
                <a:solidFill>
                  <a:schemeClr val="accent1">
                    <a:lumMod val="75000"/>
                  </a:schemeClr>
                </a:solidFill>
                <a:latin typeface="Arial Black" panose="020B0A04020102020204" pitchFamily="34" charset="0"/>
              </a:rPr>
              <a:t>3. Design Principles and Concerns</a:t>
            </a:r>
            <a:endParaRPr lang="en-US" sz="4400" dirty="0"/>
          </a:p>
        </p:txBody>
      </p:sp>
      <p:sp>
        <p:nvSpPr>
          <p:cNvPr id="3" name="Subtitle 2">
            <a:extLst>
              <a:ext uri="{FF2B5EF4-FFF2-40B4-BE49-F238E27FC236}">
                <a16:creationId xmlns:a16="http://schemas.microsoft.com/office/drawing/2014/main" id="{3A3EBB20-842D-4CD4-8B9B-0942109256D1}"/>
              </a:ext>
            </a:extLst>
          </p:cNvPr>
          <p:cNvSpPr>
            <a:spLocks noGrp="1"/>
          </p:cNvSpPr>
          <p:nvPr>
            <p:ph type="subTitle" idx="1"/>
          </p:nvPr>
        </p:nvSpPr>
        <p:spPr>
          <a:xfrm>
            <a:off x="843379" y="1462832"/>
            <a:ext cx="10510421" cy="3783872"/>
          </a:xfrm>
        </p:spPr>
        <p:txBody>
          <a:bodyPr>
            <a:normAutofit lnSpcReduction="10000"/>
          </a:bodyPr>
          <a:lstStyle/>
          <a:p>
            <a:pPr algn="l"/>
            <a:r>
              <a:rPr lang="en-IN" sz="2400" b="1" i="1" u="sng" dirty="0"/>
              <a:t>Algorithm</a:t>
            </a:r>
            <a:r>
              <a:rPr lang="en-IN" sz="2400" b="1" i="1" dirty="0"/>
              <a:t>-</a:t>
            </a:r>
          </a:p>
          <a:p>
            <a:pPr algn="l"/>
            <a:r>
              <a:rPr lang="en-US" dirty="0">
                <a:effectLst/>
                <a:ea typeface="Calibri" panose="020F0502020204030204" pitchFamily="34" charset="0"/>
                <a:cs typeface="Times New Roman" panose="02020603050405020304" pitchFamily="18" charset="0"/>
              </a:rPr>
              <a:t>An algorithm is a finite list of instructions, most often used in solving problems or performing tasks.</a:t>
            </a:r>
          </a:p>
          <a:p>
            <a:pPr algn="l"/>
            <a:endParaRPr lang="en-US" dirty="0">
              <a:effectLst/>
              <a:ea typeface="Calibri" panose="020F0502020204030204" pitchFamily="34" charset="0"/>
              <a:cs typeface="Times New Roman" panose="02020603050405020304" pitchFamily="18" charset="0"/>
            </a:endParaRPr>
          </a:p>
          <a:p>
            <a:pPr algn="l"/>
            <a:r>
              <a:rPr lang="en-IN" b="1" i="1" u="sng" dirty="0"/>
              <a:t>Principle of Algorithm</a:t>
            </a:r>
            <a:r>
              <a:rPr lang="en-IN" b="1" i="1" dirty="0"/>
              <a:t>-</a:t>
            </a:r>
          </a:p>
          <a:p>
            <a:pPr marL="342900" indent="-342900" algn="l">
              <a:lnSpc>
                <a:spcPct val="107000"/>
              </a:lnSpc>
              <a:spcAft>
                <a:spcPts val="800"/>
              </a:spcAft>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Availability (performance of algorithm)</a:t>
            </a:r>
            <a:endParaRPr lang="en-IN" dirty="0">
              <a:effectLst/>
              <a:ea typeface="Calibri" panose="020F0502020204030204" pitchFamily="34" charset="0"/>
              <a:cs typeface="Times New Roman" panose="02020603050405020304" pitchFamily="18" charset="0"/>
            </a:endParaRPr>
          </a:p>
          <a:p>
            <a:pPr marL="342900" indent="-342900" algn="l">
              <a:lnSpc>
                <a:spcPct val="107000"/>
              </a:lnSpc>
              <a:spcAft>
                <a:spcPts val="800"/>
              </a:spcAft>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Access Control (control use of algorithm)</a:t>
            </a:r>
            <a:endParaRPr lang="en-IN" dirty="0">
              <a:effectLst/>
              <a:ea typeface="Calibri" panose="020F0502020204030204" pitchFamily="34" charset="0"/>
              <a:cs typeface="Times New Roman" panose="02020603050405020304" pitchFamily="18" charset="0"/>
            </a:endParaRPr>
          </a:p>
          <a:p>
            <a:pPr marL="342900" indent="-342900" algn="l">
              <a:lnSpc>
                <a:spcPct val="107000"/>
              </a:lnSpc>
              <a:spcAft>
                <a:spcPts val="800"/>
              </a:spcAft>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Confidentiality (privacy on algorithm process)</a:t>
            </a:r>
          </a:p>
          <a:p>
            <a:pPr algn="l"/>
            <a:endParaRPr lang="en-US" dirty="0"/>
          </a:p>
        </p:txBody>
      </p:sp>
      <p:cxnSp>
        <p:nvCxnSpPr>
          <p:cNvPr id="4" name="Straight Connector 3">
            <a:extLst>
              <a:ext uri="{FF2B5EF4-FFF2-40B4-BE49-F238E27FC236}">
                <a16:creationId xmlns:a16="http://schemas.microsoft.com/office/drawing/2014/main" id="{8090BC70-A640-41BD-BF04-6C6B0216F511}"/>
              </a:ext>
            </a:extLst>
          </p:cNvPr>
          <p:cNvCxnSpPr>
            <a:cxnSpLocks/>
          </p:cNvCxnSpPr>
          <p:nvPr/>
        </p:nvCxnSpPr>
        <p:spPr>
          <a:xfrm>
            <a:off x="843379" y="1115736"/>
            <a:ext cx="10510421"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E8525F19-36E3-493F-ACF1-DE818627EB5D}"/>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8756C985-5D1A-4CC6-8776-888E65BD7E26}"/>
              </a:ext>
            </a:extLst>
          </p:cNvPr>
          <p:cNvSpPr>
            <a:spLocks noGrp="1"/>
          </p:cNvSpPr>
          <p:nvPr>
            <p:ph type="sldNum" sz="quarter" idx="12"/>
          </p:nvPr>
        </p:nvSpPr>
        <p:spPr/>
        <p:txBody>
          <a:bodyPr/>
          <a:lstStyle/>
          <a:p>
            <a:fld id="{2CD41867-8DBB-4BF0-B702-25EF6043F567}" type="slidenum">
              <a:rPr lang="en-IN" smtClean="0"/>
              <a:pPr/>
              <a:t>19</a:t>
            </a:fld>
            <a:endParaRPr lang="en-IN"/>
          </a:p>
        </p:txBody>
      </p:sp>
    </p:spTree>
    <p:extLst>
      <p:ext uri="{BB962C8B-B14F-4D97-AF65-F5344CB8AC3E}">
        <p14:creationId xmlns:p14="http://schemas.microsoft.com/office/powerpoint/2010/main" val="1343376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F4E7-87D8-421D-876E-6D1725DF5BC9}"/>
              </a:ext>
            </a:extLst>
          </p:cNvPr>
          <p:cNvSpPr>
            <a:spLocks noGrp="1"/>
          </p:cNvSpPr>
          <p:nvPr>
            <p:ph type="title"/>
          </p:nvPr>
        </p:nvSpPr>
        <p:spPr>
          <a:xfrm>
            <a:off x="838200" y="365126"/>
            <a:ext cx="10515600" cy="1028668"/>
          </a:xfrm>
        </p:spPr>
        <p:txBody>
          <a:bodyPr/>
          <a:lstStyle/>
          <a:p>
            <a:r>
              <a:rPr lang="en-US" dirty="0">
                <a:solidFill>
                  <a:schemeClr val="accent1">
                    <a:lumMod val="75000"/>
                  </a:schemeClr>
                </a:solidFill>
                <a:latin typeface="Arial Black" panose="020B0A04020102020204" pitchFamily="34" charset="0"/>
              </a:rPr>
              <a:t>Problem Statement</a:t>
            </a:r>
            <a:endParaRPr lang="en-IN" dirty="0">
              <a:solidFill>
                <a:schemeClr val="accent1">
                  <a:lumMod val="75000"/>
                </a:schemeClr>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4ACFEB84-558F-4D2D-9980-31A2C430343F}"/>
              </a:ext>
            </a:extLst>
          </p:cNvPr>
          <p:cNvSpPr>
            <a:spLocks noGrp="1"/>
          </p:cNvSpPr>
          <p:nvPr>
            <p:ph idx="1"/>
          </p:nvPr>
        </p:nvSpPr>
        <p:spPr>
          <a:xfrm>
            <a:off x="932154" y="1757779"/>
            <a:ext cx="10421646" cy="4419184"/>
          </a:xfrm>
        </p:spPr>
        <p:txBody>
          <a:bodyPr/>
          <a:lstStyle/>
          <a:p>
            <a:pPr marL="0" indent="0" algn="ctr">
              <a:buNone/>
            </a:pPr>
            <a:r>
              <a:rPr lang="en-US" sz="3600" b="1" dirty="0">
                <a:latin typeface="Arial Rounded MT Bold" panose="020F0704030504030204" pitchFamily="34" charset="0"/>
              </a:rPr>
              <a:t>“Proxy Detection with Multistage Encryption using QR Code based Attendance System”</a:t>
            </a:r>
          </a:p>
          <a:p>
            <a:pPr marL="0" indent="0" algn="ctr">
              <a:buNone/>
            </a:pPr>
            <a:endParaRPr lang="en-IN" dirty="0"/>
          </a:p>
        </p:txBody>
      </p:sp>
      <p:pic>
        <p:nvPicPr>
          <p:cNvPr id="7" name="Picture 6">
            <a:extLst>
              <a:ext uri="{FF2B5EF4-FFF2-40B4-BE49-F238E27FC236}">
                <a16:creationId xmlns:a16="http://schemas.microsoft.com/office/drawing/2014/main" id="{A316A722-4F3B-448D-AC06-05981DB41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544734"/>
            <a:ext cx="7620000" cy="2286000"/>
          </a:xfrm>
          <a:prstGeom prst="rect">
            <a:avLst/>
          </a:prstGeom>
        </p:spPr>
      </p:pic>
      <p:cxnSp>
        <p:nvCxnSpPr>
          <p:cNvPr id="12" name="Straight Connector 11">
            <a:extLst>
              <a:ext uri="{FF2B5EF4-FFF2-40B4-BE49-F238E27FC236}">
                <a16:creationId xmlns:a16="http://schemas.microsoft.com/office/drawing/2014/main" id="{D93DFAD9-DE1F-49BB-A2A0-45436A59569B}"/>
              </a:ext>
            </a:extLst>
          </p:cNvPr>
          <p:cNvCxnSpPr>
            <a:cxnSpLocks/>
          </p:cNvCxnSpPr>
          <p:nvPr/>
        </p:nvCxnSpPr>
        <p:spPr>
          <a:xfrm>
            <a:off x="932155" y="1393794"/>
            <a:ext cx="10421645"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E5216437-75CC-4EA5-B399-AC10A0437857}"/>
              </a:ext>
            </a:extLst>
          </p:cNvPr>
          <p:cNvSpPr>
            <a:spLocks noGrp="1"/>
          </p:cNvSpPr>
          <p:nvPr>
            <p:ph type="ftr" sz="quarter" idx="11"/>
          </p:nvPr>
        </p:nvSpPr>
        <p:spPr/>
        <p:txBody>
          <a:bodyPr/>
          <a:lstStyle/>
          <a:p>
            <a:r>
              <a:rPr lang="en-IN"/>
              <a:t>Department of Information Technology</a:t>
            </a:r>
          </a:p>
        </p:txBody>
      </p:sp>
      <p:sp>
        <p:nvSpPr>
          <p:cNvPr id="5" name="Slide Number Placeholder 4">
            <a:extLst>
              <a:ext uri="{FF2B5EF4-FFF2-40B4-BE49-F238E27FC236}">
                <a16:creationId xmlns:a16="http://schemas.microsoft.com/office/drawing/2014/main" id="{1333EB0B-92CE-483A-A90E-73D2C6A9477D}"/>
              </a:ext>
            </a:extLst>
          </p:cNvPr>
          <p:cNvSpPr>
            <a:spLocks noGrp="1"/>
          </p:cNvSpPr>
          <p:nvPr>
            <p:ph type="sldNum" sz="quarter" idx="12"/>
          </p:nvPr>
        </p:nvSpPr>
        <p:spPr/>
        <p:txBody>
          <a:bodyPr/>
          <a:lstStyle/>
          <a:p>
            <a:fld id="{2CD41867-8DBB-4BF0-B702-25EF6043F567}" type="slidenum">
              <a:rPr lang="en-IN" smtClean="0"/>
              <a:pPr/>
              <a:t>2</a:t>
            </a:fld>
            <a:endParaRPr lang="en-IN"/>
          </a:p>
        </p:txBody>
      </p:sp>
    </p:spTree>
    <p:extLst>
      <p:ext uri="{BB962C8B-B14F-4D97-AF65-F5344CB8AC3E}">
        <p14:creationId xmlns:p14="http://schemas.microsoft.com/office/powerpoint/2010/main" val="318139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wipe(down)">
                                      <p:cBhvr>
                                        <p:cTn id="16" dur="500"/>
                                        <p:tgtEl>
                                          <p:spTgt spid="3">
                                            <p:txEl>
                                              <p:pRg st="0" end="0"/>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D35DD-43F7-4435-93B7-266F564AB89B}"/>
              </a:ext>
            </a:extLst>
          </p:cNvPr>
          <p:cNvSpPr>
            <a:spLocks noGrp="1"/>
          </p:cNvSpPr>
          <p:nvPr>
            <p:ph type="ctrTitle"/>
          </p:nvPr>
        </p:nvSpPr>
        <p:spPr>
          <a:xfrm>
            <a:off x="1524000" y="536927"/>
            <a:ext cx="9144000" cy="1424321"/>
          </a:xfrm>
        </p:spPr>
        <p:txBody>
          <a:bodyPr>
            <a:normAutofit fontScale="90000"/>
          </a:bodyPr>
          <a:lstStyle/>
          <a:p>
            <a:pPr algn="l"/>
            <a:r>
              <a:rPr lang="en-IN" sz="2800" b="1" i="1" dirty="0"/>
              <a:t> </a:t>
            </a:r>
            <a:r>
              <a:rPr lang="en-IN" sz="2800" b="1" i="1" u="sng" dirty="0">
                <a:latin typeface="+mn-lt"/>
              </a:rPr>
              <a:t>Availability (performance of  algorithm)</a:t>
            </a:r>
            <a:br>
              <a:rPr lang="en-IN" sz="2800" b="1" i="1" u="sng" dirty="0">
                <a:latin typeface="+mn-lt"/>
              </a:rPr>
            </a:br>
            <a:br>
              <a:rPr lang="en-IN" sz="2800" b="1" i="1" u="sng" dirty="0"/>
            </a:br>
            <a:r>
              <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Performance of an algorithm means predicting the resources which are required to an algorithm to perform its task. </a:t>
            </a:r>
            <a:endParaRPr lang="en-US" sz="2400" dirty="0"/>
          </a:p>
        </p:txBody>
      </p:sp>
      <p:sp>
        <p:nvSpPr>
          <p:cNvPr id="3" name="Subtitle 2">
            <a:extLst>
              <a:ext uri="{FF2B5EF4-FFF2-40B4-BE49-F238E27FC236}">
                <a16:creationId xmlns:a16="http://schemas.microsoft.com/office/drawing/2014/main" id="{F85609EE-DEDC-4622-BA28-0CFC4AAA0E37}"/>
              </a:ext>
            </a:extLst>
          </p:cNvPr>
          <p:cNvSpPr>
            <a:spLocks noGrp="1"/>
          </p:cNvSpPr>
          <p:nvPr>
            <p:ph type="subTitle" idx="1"/>
          </p:nvPr>
        </p:nvSpPr>
        <p:spPr>
          <a:xfrm>
            <a:off x="1524000" y="2258354"/>
            <a:ext cx="9144000" cy="3423354"/>
          </a:xfrm>
        </p:spPr>
        <p:txBody>
          <a:bodyPr/>
          <a:lstStyle/>
          <a:p>
            <a:pPr algn="l"/>
            <a:r>
              <a:rPr lang="en-IN" sz="2400" b="1" i="1" dirty="0"/>
              <a:t> Measure Performance of  an Algorithm…</a:t>
            </a:r>
          </a:p>
          <a:p>
            <a:pPr marL="0" indent="0" algn="l">
              <a:buNone/>
            </a:pPr>
            <a:r>
              <a:rPr lang="en-IN" i="1" dirty="0"/>
              <a:t>Algorithmic Efficiency</a:t>
            </a:r>
          </a:p>
          <a:p>
            <a:pPr marL="0" indent="0" algn="l">
              <a:buNone/>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1.Time Efficiency</a:t>
            </a:r>
          </a:p>
          <a:p>
            <a:pPr marL="0" indent="0" algn="l">
              <a:buNone/>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2.Space Efficiency</a:t>
            </a:r>
          </a:p>
          <a:p>
            <a:pPr marL="0" indent="0">
              <a:buNone/>
            </a:pPr>
            <a:endPar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lgn="l">
              <a:buNone/>
            </a:pPr>
            <a:r>
              <a:rPr lang="en-IN" b="1" i="1" dirty="0"/>
              <a:t>Time Efficiency</a:t>
            </a:r>
            <a:r>
              <a:rPr lang="en-IN" sz="2000" b="1" i="1" dirty="0"/>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a measure amount of time for an algorithm to execute.</a:t>
            </a:r>
          </a:p>
          <a:p>
            <a:pPr marL="0" indent="0" algn="l">
              <a:buNone/>
            </a:pPr>
            <a:r>
              <a:rPr lang="en-IN" b="1" i="1" dirty="0"/>
              <a:t>Space Efficiency</a:t>
            </a:r>
            <a:r>
              <a:rPr lang="en-IN" i="1" dirty="0"/>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a measure amount of memory needed for an algorithm to execute.</a:t>
            </a:r>
          </a:p>
          <a:p>
            <a:pPr algn="l"/>
            <a:endParaRPr lang="en-US" dirty="0"/>
          </a:p>
        </p:txBody>
      </p:sp>
      <p:sp>
        <p:nvSpPr>
          <p:cNvPr id="4" name="Footer Placeholder 3">
            <a:extLst>
              <a:ext uri="{FF2B5EF4-FFF2-40B4-BE49-F238E27FC236}">
                <a16:creationId xmlns:a16="http://schemas.microsoft.com/office/drawing/2014/main" id="{6D725AEF-D0DC-4054-8478-BE2BF12231E2}"/>
              </a:ext>
            </a:extLst>
          </p:cNvPr>
          <p:cNvSpPr>
            <a:spLocks noGrp="1"/>
          </p:cNvSpPr>
          <p:nvPr>
            <p:ph type="ftr" sz="quarter" idx="11"/>
          </p:nvPr>
        </p:nvSpPr>
        <p:spPr/>
        <p:txBody>
          <a:bodyPr/>
          <a:lstStyle/>
          <a:p>
            <a:r>
              <a:rPr lang="en-IN"/>
              <a:t>Department of Information Technology</a:t>
            </a:r>
          </a:p>
        </p:txBody>
      </p:sp>
      <p:sp>
        <p:nvSpPr>
          <p:cNvPr id="5" name="Slide Number Placeholder 4">
            <a:extLst>
              <a:ext uri="{FF2B5EF4-FFF2-40B4-BE49-F238E27FC236}">
                <a16:creationId xmlns:a16="http://schemas.microsoft.com/office/drawing/2014/main" id="{1B913848-DEAF-4903-8AA2-C472E6A6501E}"/>
              </a:ext>
            </a:extLst>
          </p:cNvPr>
          <p:cNvSpPr>
            <a:spLocks noGrp="1"/>
          </p:cNvSpPr>
          <p:nvPr>
            <p:ph type="sldNum" sz="quarter" idx="12"/>
          </p:nvPr>
        </p:nvSpPr>
        <p:spPr/>
        <p:txBody>
          <a:bodyPr/>
          <a:lstStyle/>
          <a:p>
            <a:fld id="{2CD41867-8DBB-4BF0-B702-25EF6043F567}" type="slidenum">
              <a:rPr lang="en-IN" smtClean="0"/>
              <a:pPr/>
              <a:t>20</a:t>
            </a:fld>
            <a:endParaRPr lang="en-IN"/>
          </a:p>
        </p:txBody>
      </p:sp>
    </p:spTree>
    <p:extLst>
      <p:ext uri="{BB962C8B-B14F-4D97-AF65-F5344CB8AC3E}">
        <p14:creationId xmlns:p14="http://schemas.microsoft.com/office/powerpoint/2010/main" val="3859504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BDC73-4976-4AC8-A11D-9AAAAB87340C}"/>
              </a:ext>
            </a:extLst>
          </p:cNvPr>
          <p:cNvSpPr>
            <a:spLocks noGrp="1"/>
          </p:cNvSpPr>
          <p:nvPr>
            <p:ph type="title"/>
          </p:nvPr>
        </p:nvSpPr>
        <p:spPr>
          <a:xfrm flipV="1">
            <a:off x="838200" y="319406"/>
            <a:ext cx="10515600" cy="45719"/>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A2326407-E21D-49BF-9BF1-31526236C8F4}"/>
              </a:ext>
            </a:extLst>
          </p:cNvPr>
          <p:cNvSpPr>
            <a:spLocks noGrp="1"/>
          </p:cNvSpPr>
          <p:nvPr>
            <p:ph idx="1"/>
          </p:nvPr>
        </p:nvSpPr>
        <p:spPr>
          <a:xfrm>
            <a:off x="838200" y="363219"/>
            <a:ext cx="10515600" cy="5766119"/>
          </a:xfrm>
        </p:spPr>
        <p:txBody>
          <a:bodyPr/>
          <a:lstStyle/>
          <a:p>
            <a:pPr marL="0" indent="0">
              <a:buNone/>
            </a:pPr>
            <a:r>
              <a:rPr lang="en-US" sz="2600" dirty="0">
                <a:latin typeface="Calibri" panose="020F0502020204030204" pitchFamily="34" charset="0"/>
                <a:cs typeface="Times New Roman" panose="02020603050405020304" pitchFamily="18" charset="0"/>
              </a:rPr>
              <a:t>                               </a:t>
            </a:r>
            <a:r>
              <a:rPr lang="en-IN" sz="2900" b="1" i="1" u="sng" dirty="0"/>
              <a:t>Access Control (control use of  algorithm)</a:t>
            </a:r>
          </a:p>
          <a:p>
            <a:pPr marL="0" indent="0">
              <a:buNone/>
            </a:pPr>
            <a:endParaRPr lang="en-IN" sz="2900" b="1" i="1" u="sng" dirty="0"/>
          </a:p>
          <a:p>
            <a:pPr marL="0" indent="0">
              <a:buNone/>
            </a:pPr>
            <a:r>
              <a:rPr lang="en-IN" dirty="0"/>
              <a:t>       Access Control is a fundamental component of data security that dictates who’s allowed to access and use company information and resources. Through authentication and authorization, access control policies make sure users are who they say they are and that they have appropriate access to company data.</a:t>
            </a:r>
          </a:p>
          <a:p>
            <a:pPr marL="0" indent="0">
              <a:buNone/>
            </a:pPr>
            <a:endParaRPr lang="en-IN" dirty="0"/>
          </a:p>
          <a:p>
            <a:pPr marL="0" indent="0">
              <a:buNone/>
            </a:pPr>
            <a:r>
              <a:rPr lang="en-IN" sz="3200" i="1" dirty="0"/>
              <a:t>Three Types Of Access Control</a:t>
            </a:r>
          </a:p>
          <a:p>
            <a:pPr marL="457200" indent="-457200">
              <a:buAutoNum type="arabicPeriod"/>
            </a:pPr>
            <a:r>
              <a:rPr lang="en-IN" sz="2400" b="0" i="0" dirty="0">
                <a:solidFill>
                  <a:srgbClr val="202124"/>
                </a:solidFill>
                <a:effectLst/>
              </a:rPr>
              <a:t>Discretionary</a:t>
            </a:r>
            <a:r>
              <a:rPr lang="en-IN" sz="2400" b="0" i="0" dirty="0">
                <a:solidFill>
                  <a:srgbClr val="202124"/>
                </a:solidFill>
                <a:effectLst/>
                <a:latin typeface="arial" panose="020B0604020202020204" pitchFamily="34" charset="0"/>
              </a:rPr>
              <a:t> </a:t>
            </a:r>
            <a:r>
              <a:rPr lang="en-IN" sz="2000" b="1" i="0" dirty="0">
                <a:solidFill>
                  <a:srgbClr val="202124"/>
                </a:solidFill>
                <a:effectLst/>
                <a:latin typeface="arial" panose="020B0604020202020204" pitchFamily="34" charset="0"/>
              </a:rPr>
              <a:t>Access Control </a:t>
            </a:r>
            <a:r>
              <a:rPr lang="en-IN" sz="2000" i="0" dirty="0">
                <a:solidFill>
                  <a:srgbClr val="202124"/>
                </a:solidFill>
                <a:effectLst/>
                <a:latin typeface="arial" panose="020B0604020202020204" pitchFamily="34" charset="0"/>
              </a:rPr>
              <a:t>(DAC)</a:t>
            </a:r>
          </a:p>
          <a:p>
            <a:pPr marL="457200" indent="-457200">
              <a:buAutoNum type="arabicPeriod" startAt="2"/>
            </a:pPr>
            <a:r>
              <a:rPr lang="en-IN" sz="2400" b="0" i="0" dirty="0">
                <a:solidFill>
                  <a:srgbClr val="202124"/>
                </a:solidFill>
                <a:effectLst/>
              </a:rPr>
              <a:t>Role Based </a:t>
            </a:r>
            <a:r>
              <a:rPr lang="en-IN" sz="2400" b="1" i="0" dirty="0">
                <a:solidFill>
                  <a:srgbClr val="202124"/>
                </a:solidFill>
                <a:effectLst/>
              </a:rPr>
              <a:t>Access Control </a:t>
            </a:r>
            <a:r>
              <a:rPr lang="en-IN" sz="2400" i="0" dirty="0">
                <a:solidFill>
                  <a:srgbClr val="202124"/>
                </a:solidFill>
                <a:effectLst/>
              </a:rPr>
              <a:t>(RBAC)</a:t>
            </a:r>
            <a:endParaRPr lang="en-IN" sz="2400" i="1" dirty="0">
              <a:solidFill>
                <a:srgbClr val="202124"/>
              </a:solidFill>
              <a:effectLst/>
            </a:endParaRPr>
          </a:p>
          <a:p>
            <a:pPr marL="457200" indent="-457200">
              <a:buAutoNum type="arabicPeriod" startAt="3"/>
            </a:pPr>
            <a:r>
              <a:rPr lang="en-IN" sz="2400" b="0" i="0" dirty="0">
                <a:solidFill>
                  <a:srgbClr val="202124"/>
                </a:solidFill>
                <a:effectLst/>
              </a:rPr>
              <a:t>Mandatory </a:t>
            </a:r>
            <a:r>
              <a:rPr lang="en-IN" sz="2400" b="1" i="0" dirty="0">
                <a:solidFill>
                  <a:srgbClr val="202124"/>
                </a:solidFill>
                <a:effectLst/>
              </a:rPr>
              <a:t>Access Control</a:t>
            </a:r>
            <a:r>
              <a:rPr lang="en-IN" sz="2400" b="0" i="0" dirty="0">
                <a:solidFill>
                  <a:srgbClr val="202124"/>
                </a:solidFill>
                <a:effectLst/>
              </a:rPr>
              <a:t> (MAC)</a:t>
            </a:r>
          </a:p>
          <a:p>
            <a:pPr marL="0" indent="0">
              <a:buNone/>
            </a:pPr>
            <a:endParaRPr lang="en-IN" sz="2400" dirty="0">
              <a:solidFill>
                <a:srgbClr val="202124"/>
              </a:solidFill>
              <a:effectLst/>
            </a:endParaRPr>
          </a:p>
        </p:txBody>
      </p:sp>
      <p:sp>
        <p:nvSpPr>
          <p:cNvPr id="4" name="Footer Placeholder 3">
            <a:extLst>
              <a:ext uri="{FF2B5EF4-FFF2-40B4-BE49-F238E27FC236}">
                <a16:creationId xmlns:a16="http://schemas.microsoft.com/office/drawing/2014/main" id="{2B1F18A4-1E6D-4510-ABD7-2202CA464C36}"/>
              </a:ext>
            </a:extLst>
          </p:cNvPr>
          <p:cNvSpPr>
            <a:spLocks noGrp="1"/>
          </p:cNvSpPr>
          <p:nvPr>
            <p:ph type="ftr" sz="quarter" idx="11"/>
          </p:nvPr>
        </p:nvSpPr>
        <p:spPr/>
        <p:txBody>
          <a:bodyPr/>
          <a:lstStyle/>
          <a:p>
            <a:r>
              <a:rPr lang="en-IN"/>
              <a:t>Department of Information Technology</a:t>
            </a:r>
          </a:p>
        </p:txBody>
      </p:sp>
      <p:sp>
        <p:nvSpPr>
          <p:cNvPr id="5" name="Slide Number Placeholder 4">
            <a:extLst>
              <a:ext uri="{FF2B5EF4-FFF2-40B4-BE49-F238E27FC236}">
                <a16:creationId xmlns:a16="http://schemas.microsoft.com/office/drawing/2014/main" id="{0048F022-143A-457A-84DB-0D70AD6E1775}"/>
              </a:ext>
            </a:extLst>
          </p:cNvPr>
          <p:cNvSpPr>
            <a:spLocks noGrp="1"/>
          </p:cNvSpPr>
          <p:nvPr>
            <p:ph type="sldNum" sz="quarter" idx="12"/>
          </p:nvPr>
        </p:nvSpPr>
        <p:spPr/>
        <p:txBody>
          <a:bodyPr/>
          <a:lstStyle/>
          <a:p>
            <a:fld id="{2CD41867-8DBB-4BF0-B702-25EF6043F567}" type="slidenum">
              <a:rPr lang="en-IN" smtClean="0"/>
              <a:pPr/>
              <a:t>21</a:t>
            </a:fld>
            <a:endParaRPr lang="en-IN"/>
          </a:p>
        </p:txBody>
      </p:sp>
    </p:spTree>
    <p:extLst>
      <p:ext uri="{BB962C8B-B14F-4D97-AF65-F5344CB8AC3E}">
        <p14:creationId xmlns:p14="http://schemas.microsoft.com/office/powerpoint/2010/main" val="37990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F072-8900-45C9-A738-BDF341AC7081}"/>
              </a:ext>
            </a:extLst>
          </p:cNvPr>
          <p:cNvSpPr>
            <a:spLocks noGrp="1"/>
          </p:cNvSpPr>
          <p:nvPr>
            <p:ph type="title"/>
          </p:nvPr>
        </p:nvSpPr>
        <p:spPr>
          <a:xfrm>
            <a:off x="838200" y="730250"/>
            <a:ext cx="10515600" cy="1410409"/>
          </a:xfrm>
        </p:spPr>
        <p:txBody>
          <a:bodyPr>
            <a:normAutofit fontScale="90000"/>
          </a:bodyPr>
          <a:lstStyle/>
          <a:p>
            <a:r>
              <a:rPr lang="en-IN" sz="2800" b="1" i="1" u="sng" dirty="0"/>
              <a:t> </a:t>
            </a:r>
            <a:r>
              <a:rPr lang="en-IN" sz="2800" b="1" i="1" u="sng" dirty="0">
                <a:latin typeface="+mn-lt"/>
              </a:rPr>
              <a:t>Discretionary Access Control (DAC)</a:t>
            </a:r>
            <a:br>
              <a:rPr lang="en-IN" sz="2800" b="1" i="1" u="sng" dirty="0"/>
            </a:br>
            <a:r>
              <a:rPr lang="en-IN" sz="1600" i="1" dirty="0"/>
              <a:t> </a:t>
            </a:r>
            <a:r>
              <a:rPr lang="en-US" sz="2600" b="0" i="0" dirty="0">
                <a:solidFill>
                  <a:srgbClr val="212529"/>
                </a:solidFill>
                <a:effectLst/>
              </a:rPr>
              <a:t>Under this category of Access Control Management, the business owner is responsible for managing access permissions. The operating system in this case does not decide to allow for deny entry based on any criteria.</a:t>
            </a:r>
            <a:br>
              <a:rPr lang="en-US" sz="2600" b="0" i="0" dirty="0">
                <a:solidFill>
                  <a:srgbClr val="212529"/>
                </a:solidFill>
                <a:effectLst/>
              </a:rPr>
            </a:br>
            <a:endParaRPr lang="en-US" sz="2600" b="1" dirty="0"/>
          </a:p>
        </p:txBody>
      </p:sp>
      <p:pic>
        <p:nvPicPr>
          <p:cNvPr id="3" name="Picture 2">
            <a:extLst>
              <a:ext uri="{FF2B5EF4-FFF2-40B4-BE49-F238E27FC236}">
                <a16:creationId xmlns:a16="http://schemas.microsoft.com/office/drawing/2014/main" id="{318BA895-2E98-4D55-8805-75A7E370C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3849" y="2095130"/>
            <a:ext cx="6684302" cy="3807423"/>
          </a:xfrm>
          <a:prstGeom prst="rect">
            <a:avLst/>
          </a:prstGeom>
        </p:spPr>
      </p:pic>
      <p:sp>
        <p:nvSpPr>
          <p:cNvPr id="4" name="Footer Placeholder 3">
            <a:extLst>
              <a:ext uri="{FF2B5EF4-FFF2-40B4-BE49-F238E27FC236}">
                <a16:creationId xmlns:a16="http://schemas.microsoft.com/office/drawing/2014/main" id="{CFCF111F-0B33-40E9-B2A7-C6670BD969C5}"/>
              </a:ext>
            </a:extLst>
          </p:cNvPr>
          <p:cNvSpPr>
            <a:spLocks noGrp="1"/>
          </p:cNvSpPr>
          <p:nvPr>
            <p:ph type="ftr" sz="quarter" idx="11"/>
          </p:nvPr>
        </p:nvSpPr>
        <p:spPr/>
        <p:txBody>
          <a:bodyPr/>
          <a:lstStyle/>
          <a:p>
            <a:r>
              <a:rPr lang="en-IN"/>
              <a:t>Department of Information Technology</a:t>
            </a:r>
          </a:p>
        </p:txBody>
      </p:sp>
      <p:sp>
        <p:nvSpPr>
          <p:cNvPr id="5" name="Slide Number Placeholder 4">
            <a:extLst>
              <a:ext uri="{FF2B5EF4-FFF2-40B4-BE49-F238E27FC236}">
                <a16:creationId xmlns:a16="http://schemas.microsoft.com/office/drawing/2014/main" id="{31E8CACA-C002-468C-AE56-B5C0DA01DF1F}"/>
              </a:ext>
            </a:extLst>
          </p:cNvPr>
          <p:cNvSpPr>
            <a:spLocks noGrp="1"/>
          </p:cNvSpPr>
          <p:nvPr>
            <p:ph type="sldNum" sz="quarter" idx="12"/>
          </p:nvPr>
        </p:nvSpPr>
        <p:spPr/>
        <p:txBody>
          <a:bodyPr/>
          <a:lstStyle/>
          <a:p>
            <a:fld id="{2CD41867-8DBB-4BF0-B702-25EF6043F567}" type="slidenum">
              <a:rPr lang="en-IN" smtClean="0"/>
              <a:pPr/>
              <a:t>22</a:t>
            </a:fld>
            <a:endParaRPr lang="en-IN"/>
          </a:p>
        </p:txBody>
      </p:sp>
    </p:spTree>
    <p:extLst>
      <p:ext uri="{BB962C8B-B14F-4D97-AF65-F5344CB8AC3E}">
        <p14:creationId xmlns:p14="http://schemas.microsoft.com/office/powerpoint/2010/main" val="42225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2B213-0430-427F-BBA8-9C3386431FFA}"/>
              </a:ext>
            </a:extLst>
          </p:cNvPr>
          <p:cNvSpPr>
            <a:spLocks noGrp="1"/>
          </p:cNvSpPr>
          <p:nvPr>
            <p:ph type="title"/>
          </p:nvPr>
        </p:nvSpPr>
        <p:spPr>
          <a:xfrm>
            <a:off x="838200" y="365125"/>
            <a:ext cx="10515600" cy="2105359"/>
          </a:xfrm>
        </p:spPr>
        <p:txBody>
          <a:bodyPr>
            <a:normAutofit fontScale="90000"/>
          </a:bodyPr>
          <a:lstStyle/>
          <a:p>
            <a:pPr marL="0" indent="0"/>
            <a:r>
              <a:rPr lang="en-IN" sz="3000" b="1" i="1" u="sng" dirty="0"/>
              <a:t>Role Based Access Control (RBAC)</a:t>
            </a:r>
            <a:br>
              <a:rPr lang="en-IN" sz="3000" b="1" i="1" u="sng" dirty="0"/>
            </a:br>
            <a:r>
              <a:rPr lang="en-US" sz="4400" b="0" i="0" dirty="0">
                <a:solidFill>
                  <a:srgbClr val="212529"/>
                </a:solidFill>
                <a:effectLst/>
                <a:latin typeface="-apple-system"/>
              </a:rPr>
              <a:t>   </a:t>
            </a:r>
            <a:r>
              <a:rPr lang="en-US" sz="2600" b="0" i="0" dirty="0">
                <a:solidFill>
                  <a:srgbClr val="212529"/>
                </a:solidFill>
                <a:effectLst/>
                <a:latin typeface="-apple-system"/>
              </a:rPr>
              <a:t>Under this category of Access Control Management, access is granted based on the role &amp; responsibility of an individual. In this method, the admin can restrict access to privileged information based on the duties, authority, and job competency of an individual.</a:t>
            </a:r>
            <a:br>
              <a:rPr lang="en-IN" sz="2600" dirty="0"/>
            </a:br>
            <a:endParaRPr lang="en-US" sz="2600" dirty="0"/>
          </a:p>
        </p:txBody>
      </p:sp>
      <p:pic>
        <p:nvPicPr>
          <p:cNvPr id="3" name="Picture 2">
            <a:extLst>
              <a:ext uri="{FF2B5EF4-FFF2-40B4-BE49-F238E27FC236}">
                <a16:creationId xmlns:a16="http://schemas.microsoft.com/office/drawing/2014/main" id="{52EFE672-446A-4051-81F5-305BE05DE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4782" y="2188652"/>
            <a:ext cx="6062436" cy="4093871"/>
          </a:xfrm>
          <a:prstGeom prst="rect">
            <a:avLst/>
          </a:prstGeom>
        </p:spPr>
      </p:pic>
      <p:sp>
        <p:nvSpPr>
          <p:cNvPr id="4" name="Footer Placeholder 3">
            <a:extLst>
              <a:ext uri="{FF2B5EF4-FFF2-40B4-BE49-F238E27FC236}">
                <a16:creationId xmlns:a16="http://schemas.microsoft.com/office/drawing/2014/main" id="{8979027F-80A4-4777-A86D-AAE3471FC8D8}"/>
              </a:ext>
            </a:extLst>
          </p:cNvPr>
          <p:cNvSpPr>
            <a:spLocks noGrp="1"/>
          </p:cNvSpPr>
          <p:nvPr>
            <p:ph type="ftr" sz="quarter" idx="11"/>
          </p:nvPr>
        </p:nvSpPr>
        <p:spPr/>
        <p:txBody>
          <a:bodyPr/>
          <a:lstStyle/>
          <a:p>
            <a:r>
              <a:rPr lang="en-IN"/>
              <a:t>Department of Information Technology</a:t>
            </a:r>
          </a:p>
        </p:txBody>
      </p:sp>
      <p:sp>
        <p:nvSpPr>
          <p:cNvPr id="5" name="Slide Number Placeholder 4">
            <a:extLst>
              <a:ext uri="{FF2B5EF4-FFF2-40B4-BE49-F238E27FC236}">
                <a16:creationId xmlns:a16="http://schemas.microsoft.com/office/drawing/2014/main" id="{B18DD95B-D34F-46AF-9083-7861425D18DA}"/>
              </a:ext>
            </a:extLst>
          </p:cNvPr>
          <p:cNvSpPr>
            <a:spLocks noGrp="1"/>
          </p:cNvSpPr>
          <p:nvPr>
            <p:ph type="sldNum" sz="quarter" idx="12"/>
          </p:nvPr>
        </p:nvSpPr>
        <p:spPr/>
        <p:txBody>
          <a:bodyPr/>
          <a:lstStyle/>
          <a:p>
            <a:fld id="{2CD41867-8DBB-4BF0-B702-25EF6043F567}" type="slidenum">
              <a:rPr lang="en-IN" smtClean="0"/>
              <a:pPr/>
              <a:t>23</a:t>
            </a:fld>
            <a:endParaRPr lang="en-IN"/>
          </a:p>
        </p:txBody>
      </p:sp>
    </p:spTree>
    <p:extLst>
      <p:ext uri="{BB962C8B-B14F-4D97-AF65-F5344CB8AC3E}">
        <p14:creationId xmlns:p14="http://schemas.microsoft.com/office/powerpoint/2010/main" val="2271471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7E3EE-BC61-46C9-AF53-363265687DE2}"/>
              </a:ext>
            </a:extLst>
          </p:cNvPr>
          <p:cNvSpPr>
            <a:spLocks noGrp="1"/>
          </p:cNvSpPr>
          <p:nvPr>
            <p:ph type="title"/>
          </p:nvPr>
        </p:nvSpPr>
        <p:spPr>
          <a:xfrm>
            <a:off x="838199" y="365125"/>
            <a:ext cx="10920663" cy="2682875"/>
          </a:xfrm>
        </p:spPr>
        <p:txBody>
          <a:bodyPr>
            <a:normAutofit fontScale="90000"/>
          </a:bodyPr>
          <a:lstStyle/>
          <a:p>
            <a:pPr marL="0" indent="0"/>
            <a:r>
              <a:rPr lang="en-IN" sz="3600" b="1" i="1" u="sng" dirty="0"/>
              <a:t>Mandatory Access Control (MAC)</a:t>
            </a:r>
            <a:br>
              <a:rPr lang="en-IN" sz="3600" b="1" i="1" u="sng" dirty="0"/>
            </a:br>
            <a:r>
              <a:rPr lang="en-US" sz="2800" b="0" i="0" dirty="0">
                <a:solidFill>
                  <a:srgbClr val="212529"/>
                </a:solidFill>
                <a:effectLst/>
                <a:latin typeface="-apple-system"/>
              </a:rPr>
              <a:t>Under this category of Access Control </a:t>
            </a:r>
            <a:r>
              <a:rPr lang="en-US" sz="3100" b="0" i="0" dirty="0">
                <a:solidFill>
                  <a:srgbClr val="212529"/>
                </a:solidFill>
                <a:effectLst/>
                <a:latin typeface="-apple-system"/>
              </a:rPr>
              <a:t>Management, an individuals’ ability to grand or deny access is restricted. The system works on criteria defined by a system administrator that is strictly followed by the operating system.</a:t>
            </a:r>
            <a:br>
              <a:rPr lang="en-IN" sz="3100" i="1" u="sng" dirty="0"/>
            </a:br>
            <a:endParaRPr lang="en-US" sz="3100" dirty="0"/>
          </a:p>
        </p:txBody>
      </p:sp>
      <p:pic>
        <p:nvPicPr>
          <p:cNvPr id="3" name="Picture 2">
            <a:extLst>
              <a:ext uri="{FF2B5EF4-FFF2-40B4-BE49-F238E27FC236}">
                <a16:creationId xmlns:a16="http://schemas.microsoft.com/office/drawing/2014/main" id="{466E959C-0F69-4E7D-AC19-6CF88EB8C4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4646" y="2512795"/>
            <a:ext cx="5662708" cy="3775893"/>
          </a:xfrm>
          <a:prstGeom prst="rect">
            <a:avLst/>
          </a:prstGeom>
        </p:spPr>
      </p:pic>
      <p:sp>
        <p:nvSpPr>
          <p:cNvPr id="4" name="Footer Placeholder 3">
            <a:extLst>
              <a:ext uri="{FF2B5EF4-FFF2-40B4-BE49-F238E27FC236}">
                <a16:creationId xmlns:a16="http://schemas.microsoft.com/office/drawing/2014/main" id="{0AB830DC-0CEC-4EDA-A726-A5BC210ED631}"/>
              </a:ext>
            </a:extLst>
          </p:cNvPr>
          <p:cNvSpPr>
            <a:spLocks noGrp="1"/>
          </p:cNvSpPr>
          <p:nvPr>
            <p:ph type="ftr" sz="quarter" idx="11"/>
          </p:nvPr>
        </p:nvSpPr>
        <p:spPr/>
        <p:txBody>
          <a:bodyPr/>
          <a:lstStyle/>
          <a:p>
            <a:r>
              <a:rPr lang="en-IN"/>
              <a:t>Department of Information Technology</a:t>
            </a:r>
          </a:p>
        </p:txBody>
      </p:sp>
      <p:sp>
        <p:nvSpPr>
          <p:cNvPr id="5" name="Slide Number Placeholder 4">
            <a:extLst>
              <a:ext uri="{FF2B5EF4-FFF2-40B4-BE49-F238E27FC236}">
                <a16:creationId xmlns:a16="http://schemas.microsoft.com/office/drawing/2014/main" id="{8DCF3EE6-948D-4409-BEA2-7FE7DF0DAEDE}"/>
              </a:ext>
            </a:extLst>
          </p:cNvPr>
          <p:cNvSpPr>
            <a:spLocks noGrp="1"/>
          </p:cNvSpPr>
          <p:nvPr>
            <p:ph type="sldNum" sz="quarter" idx="12"/>
          </p:nvPr>
        </p:nvSpPr>
        <p:spPr/>
        <p:txBody>
          <a:bodyPr/>
          <a:lstStyle/>
          <a:p>
            <a:fld id="{2CD41867-8DBB-4BF0-B702-25EF6043F567}" type="slidenum">
              <a:rPr lang="en-IN" smtClean="0"/>
              <a:pPr/>
              <a:t>24</a:t>
            </a:fld>
            <a:endParaRPr lang="en-IN"/>
          </a:p>
        </p:txBody>
      </p:sp>
    </p:spTree>
    <p:extLst>
      <p:ext uri="{BB962C8B-B14F-4D97-AF65-F5344CB8AC3E}">
        <p14:creationId xmlns:p14="http://schemas.microsoft.com/office/powerpoint/2010/main" val="2460239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23F37-5492-4CED-8D70-E9974192D08C}"/>
              </a:ext>
            </a:extLst>
          </p:cNvPr>
          <p:cNvSpPr>
            <a:spLocks noGrp="1"/>
          </p:cNvSpPr>
          <p:nvPr>
            <p:ph type="title"/>
          </p:nvPr>
        </p:nvSpPr>
        <p:spPr>
          <a:xfrm>
            <a:off x="488272" y="160421"/>
            <a:ext cx="11256886" cy="6195929"/>
          </a:xfrm>
        </p:spPr>
        <p:txBody>
          <a:bodyPr>
            <a:normAutofit fontScale="90000"/>
          </a:bodyPr>
          <a:lstStyle/>
          <a:p>
            <a:pPr marL="457200" indent="-457200">
              <a:lnSpc>
                <a:spcPct val="100000"/>
              </a:lnSpc>
              <a:buFont typeface="Arial" panose="020B0604020202020204" pitchFamily="34" charset="0"/>
              <a:buChar char="•"/>
            </a:pPr>
            <a:r>
              <a:rPr lang="en-IN" sz="3200" b="1" i="1" dirty="0"/>
              <a:t> </a:t>
            </a:r>
            <a:r>
              <a:rPr lang="en-IN" sz="2200" b="1" i="1" u="sng" dirty="0">
                <a:latin typeface="+mn-lt"/>
              </a:rPr>
              <a:t>Confidentiality(privacy on algorithm process)</a:t>
            </a:r>
            <a:br>
              <a:rPr lang="en-IN" sz="2200" b="1" i="1" u="sng" dirty="0"/>
            </a:br>
            <a:r>
              <a:rPr lang="en-US" sz="2200" dirty="0">
                <a:solidFill>
                  <a:schemeClr val="tx1">
                    <a:lumMod val="75000"/>
                    <a:lumOff val="25000"/>
                  </a:schemeClr>
                </a:solidFill>
                <a:effectLst/>
              </a:rPr>
              <a:t>Confidentiality refers to ensure that information is not accessed by unauthorized people. Information is intelligible only to its rightful recipients.</a:t>
            </a:r>
            <a:br>
              <a:rPr lang="en-US" sz="2200" dirty="0">
                <a:solidFill>
                  <a:schemeClr val="tx1">
                    <a:lumMod val="75000"/>
                    <a:lumOff val="25000"/>
                  </a:schemeClr>
                </a:solidFill>
                <a:effectLst/>
              </a:rPr>
            </a:br>
            <a:br>
              <a:rPr lang="en-US" sz="2200" dirty="0">
                <a:solidFill>
                  <a:schemeClr val="tx1">
                    <a:lumMod val="75000"/>
                    <a:lumOff val="25000"/>
                  </a:schemeClr>
                </a:solidFill>
                <a:effectLst/>
              </a:rPr>
            </a:br>
            <a:r>
              <a:rPr lang="en-US" sz="2200" dirty="0">
                <a:solidFill>
                  <a:schemeClr val="tx1">
                    <a:lumMod val="75000"/>
                    <a:lumOff val="25000"/>
                  </a:schemeClr>
                </a:solidFill>
                <a:effectLst/>
              </a:rPr>
              <a:t>* </a:t>
            </a:r>
            <a:r>
              <a:rPr lang="en-US" sz="2200" dirty="0">
                <a:solidFill>
                  <a:schemeClr val="tx1">
                    <a:lumMod val="75000"/>
                    <a:lumOff val="25000"/>
                  </a:schemeClr>
                </a:solidFill>
              </a:rPr>
              <a:t>Advanced Encryption Standard (</a:t>
            </a:r>
            <a:r>
              <a:rPr lang="en-US" sz="2200" b="1" dirty="0">
                <a:solidFill>
                  <a:schemeClr val="tx1">
                    <a:lumMod val="75000"/>
                    <a:lumOff val="25000"/>
                  </a:schemeClr>
                </a:solidFill>
              </a:rPr>
              <a:t>AES</a:t>
            </a:r>
            <a:r>
              <a:rPr lang="en-US" sz="2200" dirty="0">
                <a:solidFill>
                  <a:schemeClr val="tx1">
                    <a:lumMod val="75000"/>
                    <a:lumOff val="25000"/>
                  </a:schemeClr>
                </a:solidFill>
              </a:rPr>
              <a:t>) is a symmetric key encryption algorithm that supports key lengths of 128, 192, and 256 bits. </a:t>
            </a:r>
            <a:br>
              <a:rPr lang="en-US" sz="2200" dirty="0">
                <a:solidFill>
                  <a:schemeClr val="tx1">
                    <a:lumMod val="75000"/>
                    <a:lumOff val="25000"/>
                  </a:schemeClr>
                </a:solidFill>
              </a:rPr>
            </a:br>
            <a:br>
              <a:rPr lang="en-US" sz="2200" dirty="0">
                <a:solidFill>
                  <a:schemeClr val="tx1">
                    <a:lumMod val="75000"/>
                    <a:lumOff val="25000"/>
                  </a:schemeClr>
                </a:solidFill>
              </a:rPr>
            </a:br>
            <a:r>
              <a:rPr lang="en-US" sz="2200" dirty="0">
                <a:solidFill>
                  <a:schemeClr val="tx1">
                    <a:lumMod val="75000"/>
                    <a:lumOff val="25000"/>
                  </a:schemeClr>
                </a:solidFill>
              </a:rPr>
              <a:t>* </a:t>
            </a:r>
            <a:r>
              <a:rPr lang="en-US" sz="2200" dirty="0">
                <a:solidFill>
                  <a:schemeClr val="tx1">
                    <a:lumMod val="75000"/>
                    <a:lumOff val="25000"/>
                  </a:schemeClr>
                </a:solidFill>
                <a:effectLst/>
              </a:rPr>
              <a:t>AES encrypts a block of bytes at the same time, unlike stream ciphers that encode each single item individually.</a:t>
            </a:r>
            <a:br>
              <a:rPr lang="en-US" sz="2200" dirty="0">
                <a:solidFill>
                  <a:schemeClr val="tx1">
                    <a:lumMod val="75000"/>
                    <a:lumOff val="25000"/>
                  </a:schemeClr>
                </a:solidFill>
                <a:effectLst/>
              </a:rPr>
            </a:br>
            <a:br>
              <a:rPr lang="en-US" sz="2200" dirty="0">
                <a:solidFill>
                  <a:schemeClr val="tx1">
                    <a:lumMod val="75000"/>
                    <a:lumOff val="25000"/>
                  </a:schemeClr>
                </a:solidFill>
                <a:effectLst/>
              </a:rPr>
            </a:br>
            <a:r>
              <a:rPr lang="en-US" sz="2200" dirty="0">
                <a:solidFill>
                  <a:schemeClr val="tx1">
                    <a:lumMod val="75000"/>
                    <a:lumOff val="25000"/>
                  </a:schemeClr>
                </a:solidFill>
                <a:effectLst/>
              </a:rPr>
              <a:t>* The length of the block of data is always 128-bit (16 bytes), while the key size can be:</a:t>
            </a:r>
            <a:br>
              <a:rPr lang="en-US" sz="2200" dirty="0">
                <a:solidFill>
                  <a:schemeClr val="tx1">
                    <a:lumMod val="75000"/>
                    <a:lumOff val="25000"/>
                  </a:schemeClr>
                </a:solidFill>
                <a:effectLst/>
              </a:rPr>
            </a:br>
            <a:r>
              <a:rPr lang="en-US" sz="2200" b="1" dirty="0">
                <a:solidFill>
                  <a:schemeClr val="tx1">
                    <a:lumMod val="75000"/>
                    <a:lumOff val="25000"/>
                  </a:schemeClr>
                </a:solidFill>
                <a:effectLst/>
              </a:rPr>
              <a:t>1</a:t>
            </a:r>
            <a:r>
              <a:rPr lang="en-US" sz="2200" dirty="0">
                <a:solidFill>
                  <a:schemeClr val="tx1">
                    <a:lumMod val="75000"/>
                    <a:lumOff val="25000"/>
                  </a:schemeClr>
                </a:solidFill>
                <a:effectLst/>
              </a:rPr>
              <a:t>.</a:t>
            </a:r>
            <a:r>
              <a:rPr lang="en-US" sz="2200" b="1" dirty="0">
                <a:solidFill>
                  <a:schemeClr val="tx1">
                    <a:lumMod val="75000"/>
                    <a:lumOff val="25000"/>
                  </a:schemeClr>
                </a:solidFill>
              </a:rPr>
              <a:t>128-bit</a:t>
            </a:r>
            <a:r>
              <a:rPr lang="en-US" sz="2200" dirty="0">
                <a:solidFill>
                  <a:schemeClr val="tx1">
                    <a:lumMod val="75000"/>
                    <a:lumOff val="25000"/>
                  </a:schemeClr>
                </a:solidFill>
              </a:rPr>
              <a:t> key size (16 bytes)</a:t>
            </a:r>
            <a:br>
              <a:rPr lang="en-US" sz="2200" dirty="0">
                <a:solidFill>
                  <a:schemeClr val="tx1">
                    <a:lumMod val="75000"/>
                    <a:lumOff val="25000"/>
                  </a:schemeClr>
                </a:solidFill>
              </a:rPr>
            </a:br>
            <a:r>
              <a:rPr lang="en-US" sz="2200" b="1" dirty="0">
                <a:solidFill>
                  <a:schemeClr val="tx1">
                    <a:lumMod val="75000"/>
                    <a:lumOff val="25000"/>
                  </a:schemeClr>
                </a:solidFill>
              </a:rPr>
              <a:t>2</a:t>
            </a:r>
            <a:r>
              <a:rPr lang="en-US" sz="2200" dirty="0">
                <a:solidFill>
                  <a:schemeClr val="tx1">
                    <a:lumMod val="75000"/>
                    <a:lumOff val="25000"/>
                  </a:schemeClr>
                </a:solidFill>
              </a:rPr>
              <a:t>.</a:t>
            </a:r>
            <a:r>
              <a:rPr lang="en-US" sz="2200" b="1" dirty="0">
                <a:solidFill>
                  <a:schemeClr val="tx1">
                    <a:lumMod val="75000"/>
                    <a:lumOff val="25000"/>
                  </a:schemeClr>
                </a:solidFill>
              </a:rPr>
              <a:t>192-bit</a:t>
            </a:r>
            <a:r>
              <a:rPr lang="en-US" sz="2200" dirty="0">
                <a:solidFill>
                  <a:schemeClr val="tx1">
                    <a:lumMod val="75000"/>
                    <a:lumOff val="25000"/>
                  </a:schemeClr>
                </a:solidFill>
              </a:rPr>
              <a:t> key size(24 bytes)</a:t>
            </a:r>
            <a:br>
              <a:rPr lang="en-US" sz="2200" dirty="0">
                <a:solidFill>
                  <a:schemeClr val="tx1">
                    <a:lumMod val="75000"/>
                    <a:lumOff val="25000"/>
                  </a:schemeClr>
                </a:solidFill>
              </a:rPr>
            </a:br>
            <a:r>
              <a:rPr lang="en-US" sz="2200" b="1" dirty="0">
                <a:solidFill>
                  <a:schemeClr val="tx1">
                    <a:lumMod val="75000"/>
                    <a:lumOff val="25000"/>
                  </a:schemeClr>
                </a:solidFill>
              </a:rPr>
              <a:t>3</a:t>
            </a:r>
            <a:r>
              <a:rPr lang="en-US" sz="2200" dirty="0">
                <a:solidFill>
                  <a:schemeClr val="tx1">
                    <a:lumMod val="75000"/>
                    <a:lumOff val="25000"/>
                  </a:schemeClr>
                </a:solidFill>
              </a:rPr>
              <a:t>. </a:t>
            </a:r>
            <a:r>
              <a:rPr lang="en-US" sz="2200" b="1" dirty="0">
                <a:solidFill>
                  <a:schemeClr val="tx1">
                    <a:lumMod val="75000"/>
                    <a:lumOff val="25000"/>
                  </a:schemeClr>
                </a:solidFill>
              </a:rPr>
              <a:t>256-bit </a:t>
            </a:r>
            <a:r>
              <a:rPr lang="en-US" sz="2200" dirty="0">
                <a:solidFill>
                  <a:schemeClr val="tx1">
                    <a:lumMod val="75000"/>
                    <a:lumOff val="25000"/>
                  </a:schemeClr>
                </a:solidFill>
              </a:rPr>
              <a:t>key size(32 bytes)</a:t>
            </a:r>
            <a:br>
              <a:rPr lang="en-US" sz="2200" dirty="0">
                <a:solidFill>
                  <a:schemeClr val="tx1">
                    <a:lumMod val="75000"/>
                    <a:lumOff val="25000"/>
                  </a:schemeClr>
                </a:solidFill>
              </a:rPr>
            </a:br>
            <a:br>
              <a:rPr lang="en-US" sz="2200" dirty="0">
                <a:solidFill>
                  <a:schemeClr val="tx1">
                    <a:lumMod val="75000"/>
                    <a:lumOff val="25000"/>
                  </a:schemeClr>
                </a:solidFill>
              </a:rPr>
            </a:br>
            <a:r>
              <a:rPr lang="en-US" sz="2200" dirty="0">
                <a:solidFill>
                  <a:schemeClr val="tx1">
                    <a:lumMod val="75000"/>
                    <a:lumOff val="25000"/>
                  </a:schemeClr>
                </a:solidFill>
              </a:rPr>
              <a:t>* As AES is classified as a block cipher algorithm, there are different </a:t>
            </a:r>
            <a:r>
              <a:rPr lang="en-US" sz="2200" b="1" dirty="0">
                <a:solidFill>
                  <a:schemeClr val="tx1">
                    <a:lumMod val="75000"/>
                    <a:lumOff val="25000"/>
                  </a:schemeClr>
                </a:solidFill>
              </a:rPr>
              <a:t>modes of operation</a:t>
            </a:r>
            <a:r>
              <a:rPr lang="en-US" sz="2200" dirty="0">
                <a:solidFill>
                  <a:schemeClr val="tx1">
                    <a:lumMod val="75000"/>
                    <a:lumOff val="25000"/>
                  </a:schemeClr>
                </a:solidFill>
              </a:rPr>
              <a:t>.</a:t>
            </a:r>
            <a:br>
              <a:rPr lang="en-US" sz="2200" dirty="0">
                <a:solidFill>
                  <a:schemeClr val="tx1">
                    <a:lumMod val="75000"/>
                    <a:lumOff val="25000"/>
                  </a:schemeClr>
                </a:solidFill>
              </a:rPr>
            </a:br>
            <a:r>
              <a:rPr lang="en-US" sz="2200" dirty="0">
                <a:solidFill>
                  <a:schemeClr val="tx1">
                    <a:lumMod val="75000"/>
                    <a:lumOff val="25000"/>
                  </a:schemeClr>
                </a:solidFill>
              </a:rPr>
              <a:t>* </a:t>
            </a:r>
            <a:r>
              <a:rPr lang="en-US" sz="2200" dirty="0">
                <a:solidFill>
                  <a:schemeClr val="tx1">
                    <a:lumMod val="75000"/>
                    <a:lumOff val="25000"/>
                  </a:schemeClr>
                </a:solidFill>
                <a:effectLst/>
              </a:rPr>
              <a:t>A mode of operation describes how to repeatedly apply a cipher's single-block operation to securely transform amounts of data larger than a block.</a:t>
            </a:r>
            <a:br>
              <a:rPr lang="en-US" sz="9600" dirty="0"/>
            </a:br>
            <a:endParaRPr lang="en-US" sz="2700" dirty="0"/>
          </a:p>
        </p:txBody>
      </p:sp>
      <p:sp>
        <p:nvSpPr>
          <p:cNvPr id="3" name="Footer Placeholder 2">
            <a:extLst>
              <a:ext uri="{FF2B5EF4-FFF2-40B4-BE49-F238E27FC236}">
                <a16:creationId xmlns:a16="http://schemas.microsoft.com/office/drawing/2014/main" id="{C1A91116-AF9B-4EE3-B5B6-C3928ADFF0A0}"/>
              </a:ext>
            </a:extLst>
          </p:cNvPr>
          <p:cNvSpPr>
            <a:spLocks noGrp="1"/>
          </p:cNvSpPr>
          <p:nvPr>
            <p:ph type="ftr" sz="quarter" idx="11"/>
          </p:nvPr>
        </p:nvSpPr>
        <p:spPr/>
        <p:txBody>
          <a:bodyPr/>
          <a:lstStyle/>
          <a:p>
            <a:r>
              <a:rPr lang="en-IN" dirty="0"/>
              <a:t>Department of Information Technology</a:t>
            </a:r>
          </a:p>
        </p:txBody>
      </p:sp>
      <p:sp>
        <p:nvSpPr>
          <p:cNvPr id="4" name="Slide Number Placeholder 3">
            <a:extLst>
              <a:ext uri="{FF2B5EF4-FFF2-40B4-BE49-F238E27FC236}">
                <a16:creationId xmlns:a16="http://schemas.microsoft.com/office/drawing/2014/main" id="{3EE89ECC-87C8-4C7B-8D5A-B26CBA576835}"/>
              </a:ext>
            </a:extLst>
          </p:cNvPr>
          <p:cNvSpPr>
            <a:spLocks noGrp="1"/>
          </p:cNvSpPr>
          <p:nvPr>
            <p:ph type="sldNum" sz="quarter" idx="12"/>
          </p:nvPr>
        </p:nvSpPr>
        <p:spPr/>
        <p:txBody>
          <a:bodyPr/>
          <a:lstStyle/>
          <a:p>
            <a:fld id="{2CD41867-8DBB-4BF0-B702-25EF6043F567}" type="slidenum">
              <a:rPr lang="en-IN" smtClean="0"/>
              <a:pPr/>
              <a:t>25</a:t>
            </a:fld>
            <a:endParaRPr lang="en-IN"/>
          </a:p>
        </p:txBody>
      </p:sp>
    </p:spTree>
    <p:extLst>
      <p:ext uri="{BB962C8B-B14F-4D97-AF65-F5344CB8AC3E}">
        <p14:creationId xmlns:p14="http://schemas.microsoft.com/office/powerpoint/2010/main" val="2914283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29A49-2940-44BA-832A-8E459522E376}"/>
              </a:ext>
            </a:extLst>
          </p:cNvPr>
          <p:cNvSpPr>
            <a:spLocks noGrp="1"/>
          </p:cNvSpPr>
          <p:nvPr>
            <p:ph type="title"/>
          </p:nvPr>
        </p:nvSpPr>
        <p:spPr/>
        <p:txBody>
          <a:bodyPr>
            <a:normAutofit/>
          </a:bodyPr>
          <a:lstStyle/>
          <a:p>
            <a:pPr marL="457200" lvl="1" indent="0"/>
            <a:r>
              <a:rPr lang="en-IN" sz="2600" b="1" dirty="0"/>
              <a:t>1.] ECB</a:t>
            </a:r>
            <a:r>
              <a:rPr lang="en-IN" sz="2600" dirty="0"/>
              <a:t> mode</a:t>
            </a:r>
            <a:r>
              <a:rPr lang="en-IN" sz="2600" b="1" dirty="0"/>
              <a:t>:		                    	2.] CBC</a:t>
            </a:r>
            <a:r>
              <a:rPr lang="en-IN" sz="2600" dirty="0"/>
              <a:t> mode:</a:t>
            </a:r>
            <a:br>
              <a:rPr lang="en-IN" sz="2600" b="1" dirty="0"/>
            </a:br>
            <a:br>
              <a:rPr lang="en-IN" sz="2600" dirty="0"/>
            </a:br>
            <a:endParaRPr lang="en-US" sz="2600" dirty="0"/>
          </a:p>
        </p:txBody>
      </p:sp>
      <p:pic>
        <p:nvPicPr>
          <p:cNvPr id="3" name="Picture 2">
            <a:extLst>
              <a:ext uri="{FF2B5EF4-FFF2-40B4-BE49-F238E27FC236}">
                <a16:creationId xmlns:a16="http://schemas.microsoft.com/office/drawing/2014/main" id="{D61A0C3A-B767-493D-8EEB-335FD3C44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31" y="1247597"/>
            <a:ext cx="5835660" cy="4610277"/>
          </a:xfrm>
          <a:prstGeom prst="rect">
            <a:avLst/>
          </a:prstGeom>
        </p:spPr>
      </p:pic>
      <p:pic>
        <p:nvPicPr>
          <p:cNvPr id="4" name="Picture 3">
            <a:extLst>
              <a:ext uri="{FF2B5EF4-FFF2-40B4-BE49-F238E27FC236}">
                <a16:creationId xmlns:a16="http://schemas.microsoft.com/office/drawing/2014/main" id="{8B3DD005-96EC-49E9-858C-75B81C856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991" y="1353958"/>
            <a:ext cx="6238284" cy="4397553"/>
          </a:xfrm>
          <a:prstGeom prst="rect">
            <a:avLst/>
          </a:prstGeom>
        </p:spPr>
      </p:pic>
      <p:sp>
        <p:nvSpPr>
          <p:cNvPr id="5" name="Footer Placeholder 4">
            <a:extLst>
              <a:ext uri="{FF2B5EF4-FFF2-40B4-BE49-F238E27FC236}">
                <a16:creationId xmlns:a16="http://schemas.microsoft.com/office/drawing/2014/main" id="{D7AEEA94-01BB-4A46-B228-BA5ED926E816}"/>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FE93CC1C-5299-4A24-A7CC-29E75C03C3CA}"/>
              </a:ext>
            </a:extLst>
          </p:cNvPr>
          <p:cNvSpPr>
            <a:spLocks noGrp="1"/>
          </p:cNvSpPr>
          <p:nvPr>
            <p:ph type="sldNum" sz="quarter" idx="12"/>
          </p:nvPr>
        </p:nvSpPr>
        <p:spPr/>
        <p:txBody>
          <a:bodyPr/>
          <a:lstStyle/>
          <a:p>
            <a:fld id="{2CD41867-8DBB-4BF0-B702-25EF6043F567}" type="slidenum">
              <a:rPr lang="en-IN" smtClean="0"/>
              <a:pPr/>
              <a:t>26</a:t>
            </a:fld>
            <a:endParaRPr lang="en-IN"/>
          </a:p>
        </p:txBody>
      </p:sp>
    </p:spTree>
    <p:extLst>
      <p:ext uri="{BB962C8B-B14F-4D97-AF65-F5344CB8AC3E}">
        <p14:creationId xmlns:p14="http://schemas.microsoft.com/office/powerpoint/2010/main" val="56531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607F0-D842-488F-9059-526A0B03CCA7}"/>
              </a:ext>
            </a:extLst>
          </p:cNvPr>
          <p:cNvSpPr>
            <a:spLocks noGrp="1"/>
          </p:cNvSpPr>
          <p:nvPr>
            <p:ph type="ctrTitle"/>
          </p:nvPr>
        </p:nvSpPr>
        <p:spPr>
          <a:xfrm>
            <a:off x="248653" y="175879"/>
            <a:ext cx="11694694" cy="782909"/>
          </a:xfrm>
        </p:spPr>
        <p:txBody>
          <a:bodyPr>
            <a:noAutofit/>
          </a:bodyPr>
          <a:lstStyle/>
          <a:p>
            <a:r>
              <a:rPr lang="en-IN" sz="4400" dirty="0">
                <a:solidFill>
                  <a:schemeClr val="accent1">
                    <a:lumMod val="75000"/>
                  </a:schemeClr>
                </a:solidFill>
                <a:latin typeface="Arial Black" panose="020B0A04020102020204" pitchFamily="34" charset="0"/>
              </a:rPr>
              <a:t>Literature Survey/ Related work</a:t>
            </a:r>
            <a:endParaRPr lang="en-US" sz="4400" dirty="0"/>
          </a:p>
        </p:txBody>
      </p:sp>
      <p:sp>
        <p:nvSpPr>
          <p:cNvPr id="3" name="Subtitle 2">
            <a:extLst>
              <a:ext uri="{FF2B5EF4-FFF2-40B4-BE49-F238E27FC236}">
                <a16:creationId xmlns:a16="http://schemas.microsoft.com/office/drawing/2014/main" id="{C3CF1FFD-DB29-4D48-BC0D-6298DA59A17B}"/>
              </a:ext>
            </a:extLst>
          </p:cNvPr>
          <p:cNvSpPr>
            <a:spLocks noGrp="1"/>
          </p:cNvSpPr>
          <p:nvPr>
            <p:ph type="subTitle" idx="1"/>
          </p:nvPr>
        </p:nvSpPr>
        <p:spPr>
          <a:xfrm>
            <a:off x="1524000" y="1637023"/>
            <a:ext cx="9144000" cy="4199021"/>
          </a:xfrm>
        </p:spPr>
        <p:txBody>
          <a:bodyPr>
            <a:normAutofit lnSpcReduction="10000"/>
          </a:bodyPr>
          <a:lstStyle/>
          <a:p>
            <a:pPr marL="342900" indent="-342900" algn="l">
              <a:buFont typeface="Arial" panose="020B0604020202020204" pitchFamily="34" charset="0"/>
              <a:buChar char="•"/>
            </a:pPr>
            <a:r>
              <a:rPr lang="en-IN" sz="2800" dirty="0">
                <a:solidFill>
                  <a:schemeClr val="tx1">
                    <a:lumMod val="75000"/>
                    <a:lumOff val="25000"/>
                  </a:schemeClr>
                </a:solidFill>
              </a:rPr>
              <a:t>Bart </a:t>
            </a:r>
            <a:r>
              <a:rPr lang="en-IN" sz="2800" dirty="0" err="1">
                <a:solidFill>
                  <a:schemeClr val="tx1">
                    <a:lumMod val="75000"/>
                    <a:lumOff val="25000"/>
                  </a:schemeClr>
                </a:solidFill>
              </a:rPr>
              <a:t>Preneel</a:t>
            </a:r>
            <a:r>
              <a:rPr lang="en-IN" sz="2800" dirty="0">
                <a:solidFill>
                  <a:schemeClr val="tx1">
                    <a:lumMod val="75000"/>
                    <a:lumOff val="25000"/>
                  </a:schemeClr>
                </a:solidFill>
              </a:rPr>
              <a:t> , Vincent </a:t>
            </a:r>
            <a:r>
              <a:rPr lang="en-IN" sz="2800" dirty="0" err="1">
                <a:solidFill>
                  <a:schemeClr val="tx1">
                    <a:lumMod val="75000"/>
                    <a:lumOff val="25000"/>
                  </a:schemeClr>
                </a:solidFill>
              </a:rPr>
              <a:t>Rijmen</a:t>
            </a:r>
            <a:r>
              <a:rPr lang="en-IN" sz="2800" dirty="0">
                <a:solidFill>
                  <a:schemeClr val="tx1">
                    <a:lumMod val="75000"/>
                    <a:lumOff val="25000"/>
                  </a:schemeClr>
                </a:solidFill>
              </a:rPr>
              <a:t> , </a:t>
            </a:r>
            <a:r>
              <a:rPr lang="en-IN" sz="2800" dirty="0" err="1">
                <a:solidFill>
                  <a:schemeClr val="tx1">
                    <a:lumMod val="75000"/>
                    <a:lumOff val="25000"/>
                  </a:schemeClr>
                </a:solidFill>
              </a:rPr>
              <a:t>Antoon</a:t>
            </a:r>
            <a:r>
              <a:rPr lang="en-IN" sz="2800" dirty="0">
                <a:solidFill>
                  <a:schemeClr val="tx1">
                    <a:lumMod val="75000"/>
                    <a:lumOff val="25000"/>
                  </a:schemeClr>
                </a:solidFill>
              </a:rPr>
              <a:t> </a:t>
            </a:r>
            <a:r>
              <a:rPr lang="en-IN" sz="2800" dirty="0" err="1">
                <a:solidFill>
                  <a:schemeClr val="tx1">
                    <a:lumMod val="75000"/>
                    <a:lumOff val="25000"/>
                  </a:schemeClr>
                </a:solidFill>
              </a:rPr>
              <a:t>Bosselaers</a:t>
            </a:r>
            <a:r>
              <a:rPr lang="en-IN" sz="2800" dirty="0">
                <a:solidFill>
                  <a:schemeClr val="tx1">
                    <a:lumMod val="75000"/>
                    <a:lumOff val="25000"/>
                  </a:schemeClr>
                </a:solidFill>
              </a:rPr>
              <a:t> “</a:t>
            </a:r>
            <a:r>
              <a:rPr lang="en-US" sz="2800" dirty="0">
                <a:solidFill>
                  <a:schemeClr val="tx1">
                    <a:lumMod val="75000"/>
                    <a:lumOff val="25000"/>
                  </a:schemeClr>
                </a:solidFill>
              </a:rPr>
              <a:t>Design of Conventional Cryptographic Algorithms</a:t>
            </a:r>
            <a:r>
              <a:rPr lang="en-IN" sz="2800" dirty="0">
                <a:solidFill>
                  <a:schemeClr val="tx1">
                    <a:lumMod val="75000"/>
                    <a:lumOff val="25000"/>
                  </a:schemeClr>
                </a:solidFill>
              </a:rPr>
              <a:t>”, JGRCS - 2011, V2, No.7, PP 1-5</a:t>
            </a:r>
          </a:p>
          <a:p>
            <a:pPr marL="342900" indent="-342900" algn="l">
              <a:buFont typeface="Arial" panose="020B0604020202020204" pitchFamily="34" charset="0"/>
              <a:buChar char="•"/>
            </a:pPr>
            <a:r>
              <a:rPr lang="en-IN" sz="2800" dirty="0">
                <a:solidFill>
                  <a:schemeClr val="accent6">
                    <a:lumMod val="75000"/>
                  </a:schemeClr>
                </a:solidFill>
                <a:hlinkClick r:id="rId2"/>
              </a:rPr>
              <a:t>https://www.researchgate.net/publication/2494260_Recent_Developments_in_the_Design_of_Conventional_Cryptographic_Algorithms</a:t>
            </a:r>
            <a:endParaRPr lang="en-IN" sz="2800" dirty="0">
              <a:solidFill>
                <a:schemeClr val="accent6">
                  <a:lumMod val="75000"/>
                </a:schemeClr>
              </a:solidFill>
            </a:endParaRPr>
          </a:p>
          <a:p>
            <a:pPr marL="342900" indent="-342900" algn="l">
              <a:buFont typeface="Arial" panose="020B0604020202020204" pitchFamily="34" charset="0"/>
              <a:buChar char="•"/>
            </a:pPr>
            <a:r>
              <a:rPr lang="en-IN" sz="2800" dirty="0">
                <a:hlinkClick r:id="rId3"/>
              </a:rPr>
              <a:t>https://development.libelium.com/security-programming-guide/confidentiality-privacy</a:t>
            </a:r>
            <a:endParaRPr lang="en-IN" sz="2800" dirty="0">
              <a:solidFill>
                <a:schemeClr val="accent6">
                  <a:lumMod val="75000"/>
                </a:schemeClr>
              </a:solidFill>
            </a:endParaRPr>
          </a:p>
          <a:p>
            <a:pPr marL="342900" indent="-342900" algn="l">
              <a:buFont typeface="Arial" panose="020B0604020202020204" pitchFamily="34" charset="0"/>
              <a:buChar char="•"/>
            </a:pPr>
            <a:r>
              <a:rPr lang="en-IN" sz="2800" dirty="0">
                <a:hlinkClick r:id="rId4"/>
              </a:rPr>
              <a:t>https://www.thesecurepass.com/blog/Types-of-Access-Control-Systems-Management-Pros-and-Cons</a:t>
            </a:r>
            <a:endParaRPr lang="en-IN" sz="2800" dirty="0"/>
          </a:p>
          <a:p>
            <a:pPr marL="342900" indent="-34290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16D8F4B-E379-4778-9ADE-FAAA94749F05}"/>
              </a:ext>
            </a:extLst>
          </p:cNvPr>
          <p:cNvSpPr>
            <a:spLocks noGrp="1"/>
          </p:cNvSpPr>
          <p:nvPr>
            <p:ph type="ftr" sz="quarter" idx="11"/>
          </p:nvPr>
        </p:nvSpPr>
        <p:spPr/>
        <p:txBody>
          <a:bodyPr/>
          <a:lstStyle/>
          <a:p>
            <a:r>
              <a:rPr lang="en-IN"/>
              <a:t>Department of Information Technology</a:t>
            </a:r>
          </a:p>
        </p:txBody>
      </p:sp>
      <p:sp>
        <p:nvSpPr>
          <p:cNvPr id="5" name="Slide Number Placeholder 4">
            <a:extLst>
              <a:ext uri="{FF2B5EF4-FFF2-40B4-BE49-F238E27FC236}">
                <a16:creationId xmlns:a16="http://schemas.microsoft.com/office/drawing/2014/main" id="{F0C0F156-E022-4C44-B5AF-D1056C627D2D}"/>
              </a:ext>
            </a:extLst>
          </p:cNvPr>
          <p:cNvSpPr>
            <a:spLocks noGrp="1"/>
          </p:cNvSpPr>
          <p:nvPr>
            <p:ph type="sldNum" sz="quarter" idx="12"/>
          </p:nvPr>
        </p:nvSpPr>
        <p:spPr/>
        <p:txBody>
          <a:bodyPr/>
          <a:lstStyle/>
          <a:p>
            <a:fld id="{2CD41867-8DBB-4BF0-B702-25EF6043F567}" type="slidenum">
              <a:rPr lang="en-IN" smtClean="0"/>
              <a:pPr/>
              <a:t>27</a:t>
            </a:fld>
            <a:endParaRPr lang="en-IN"/>
          </a:p>
        </p:txBody>
      </p:sp>
      <p:cxnSp>
        <p:nvCxnSpPr>
          <p:cNvPr id="7" name="Straight Connector 6">
            <a:extLst>
              <a:ext uri="{FF2B5EF4-FFF2-40B4-BE49-F238E27FC236}">
                <a16:creationId xmlns:a16="http://schemas.microsoft.com/office/drawing/2014/main" id="{FB4EEFC3-E9D0-4CC1-AF22-D3B3106E3991}"/>
              </a:ext>
            </a:extLst>
          </p:cNvPr>
          <p:cNvCxnSpPr/>
          <p:nvPr/>
        </p:nvCxnSpPr>
        <p:spPr>
          <a:xfrm>
            <a:off x="1109709" y="1021956"/>
            <a:ext cx="100761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093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78" y="271016"/>
            <a:ext cx="12305212" cy="769441"/>
          </a:xfrm>
          <a:prstGeom prst="rect">
            <a:avLst/>
          </a:prstGeom>
        </p:spPr>
        <p:txBody>
          <a:bodyPr wrap="square">
            <a:spAutoFit/>
          </a:bodyPr>
          <a:lstStyle/>
          <a:p>
            <a:r>
              <a:rPr lang="en-IN" sz="4400" dirty="0">
                <a:solidFill>
                  <a:schemeClr val="accent1"/>
                </a:solidFill>
                <a:latin typeface="Arial Black" panose="020B0A04020102020204" pitchFamily="34" charset="0"/>
              </a:rPr>
              <a:t>4.Comparative analysis and challenges</a:t>
            </a:r>
            <a:endParaRPr lang="en-US" sz="4400" dirty="0">
              <a:solidFill>
                <a:schemeClr val="accent1"/>
              </a:solidFill>
              <a:latin typeface="Arial Black" panose="020B0A04020102020204" pitchFamily="34" charset="0"/>
            </a:endParaRPr>
          </a:p>
        </p:txBody>
      </p:sp>
      <p:cxnSp>
        <p:nvCxnSpPr>
          <p:cNvPr id="3" name="Straight Connector 2">
            <a:extLst>
              <a:ext uri="{FF2B5EF4-FFF2-40B4-BE49-F238E27FC236}">
                <a16:creationId xmlns:a16="http://schemas.microsoft.com/office/drawing/2014/main" id="{5EEF14D0-F8C4-43EA-9232-0A2790049F8A}"/>
              </a:ext>
            </a:extLst>
          </p:cNvPr>
          <p:cNvCxnSpPr>
            <a:cxnSpLocks/>
          </p:cNvCxnSpPr>
          <p:nvPr/>
        </p:nvCxnSpPr>
        <p:spPr>
          <a:xfrm>
            <a:off x="78378" y="1143088"/>
            <a:ext cx="11959742"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00063" y="1478213"/>
            <a:ext cx="11191874" cy="4708981"/>
          </a:xfrm>
          <a:prstGeom prst="rect">
            <a:avLst/>
          </a:prstGeom>
        </p:spPr>
        <p:txBody>
          <a:bodyPr wrap="square">
            <a:spAutoFit/>
          </a:bodyPr>
          <a:lstStyle/>
          <a:p>
            <a:pPr>
              <a:buFont typeface="Arial" pitchFamily="34" charset="0"/>
              <a:buChar char="•"/>
            </a:pPr>
            <a:r>
              <a:rPr lang="en-US" sz="2000" dirty="0">
                <a:ea typeface="Cambria Math" pitchFamily="18" charset="0"/>
              </a:rPr>
              <a:t>  The RSA stands for Rivest, Shamir, Adleman is named after those who invented it, Ron Rivest, Adi Shamir, and Leonard Adleman.</a:t>
            </a:r>
          </a:p>
          <a:p>
            <a:pPr>
              <a:buFont typeface="Arial" pitchFamily="34" charset="0"/>
              <a:buChar char="•"/>
            </a:pPr>
            <a:endParaRPr lang="en-US" sz="2000" dirty="0">
              <a:ea typeface="Cambria Math" pitchFamily="18" charset="0"/>
            </a:endParaRPr>
          </a:p>
          <a:p>
            <a:pPr>
              <a:buFont typeface="Arial" pitchFamily="34" charset="0"/>
              <a:buChar char="•"/>
            </a:pPr>
            <a:r>
              <a:rPr lang="en-US" sz="2000" dirty="0">
                <a:ea typeface="Cambria Math" pitchFamily="18" charset="0"/>
              </a:rPr>
              <a:t> RSA  algorithm is an asymmetric cryptographic algorithm.</a:t>
            </a:r>
          </a:p>
          <a:p>
            <a:endParaRPr lang="en-US" sz="2000" dirty="0">
              <a:ea typeface="Cambria Math" pitchFamily="18" charset="0"/>
            </a:endParaRPr>
          </a:p>
          <a:p>
            <a:pPr>
              <a:buFont typeface="Arial" pitchFamily="34" charset="0"/>
              <a:buChar char="•"/>
            </a:pPr>
            <a:r>
              <a:rPr lang="en-US" sz="2000" dirty="0">
                <a:ea typeface="Cambria Math" pitchFamily="18" charset="0"/>
              </a:rPr>
              <a:t> It is a public key encryption technique that is widely used for secure data transmission.</a:t>
            </a:r>
          </a:p>
          <a:p>
            <a:endParaRPr lang="en-US" sz="2000" dirty="0">
              <a:ea typeface="Cambria Math" pitchFamily="18" charset="0"/>
            </a:endParaRPr>
          </a:p>
          <a:p>
            <a:pPr>
              <a:buFont typeface="Arial" pitchFamily="34" charset="0"/>
              <a:buChar char="•"/>
            </a:pPr>
            <a:r>
              <a:rPr lang="en-US" sz="2000" dirty="0">
                <a:ea typeface="Cambria Math" pitchFamily="18" charset="0"/>
              </a:rPr>
              <a:t> AES stands for Advanced Encryption Standard.</a:t>
            </a:r>
          </a:p>
          <a:p>
            <a:endParaRPr lang="en-US" sz="2000" dirty="0">
              <a:ea typeface="Cambria Math" pitchFamily="18" charset="0"/>
            </a:endParaRPr>
          </a:p>
          <a:p>
            <a:pPr>
              <a:buFont typeface="Arial" pitchFamily="34" charset="0"/>
              <a:buChar char="•"/>
            </a:pPr>
            <a:r>
              <a:rPr lang="en-US" sz="2000" dirty="0">
                <a:ea typeface="Cambria Math" pitchFamily="18" charset="0"/>
              </a:rPr>
              <a:t> AES algorithm is an symmetric encryption algorithm.</a:t>
            </a:r>
          </a:p>
          <a:p>
            <a:pPr>
              <a:buFont typeface="Arial" pitchFamily="34" charset="0"/>
              <a:buChar char="•"/>
            </a:pPr>
            <a:endParaRPr lang="en-US" sz="2000" dirty="0">
              <a:ea typeface="Cambria Math" pitchFamily="18" charset="0"/>
            </a:endParaRPr>
          </a:p>
          <a:p>
            <a:pPr>
              <a:buFont typeface="Arial" pitchFamily="34" charset="0"/>
              <a:buChar char="•"/>
            </a:pPr>
            <a:r>
              <a:rPr lang="en-US" sz="2000" dirty="0"/>
              <a:t> It is mainly used for encryption and protection of electronic data. </a:t>
            </a:r>
          </a:p>
          <a:p>
            <a:pPr>
              <a:buFont typeface="Arial" pitchFamily="34" charset="0"/>
              <a:buChar char="•"/>
            </a:pPr>
            <a:endParaRPr lang="en-US" sz="2000" dirty="0">
              <a:ea typeface="Cambria Math" pitchFamily="18" charset="0"/>
            </a:endParaRPr>
          </a:p>
          <a:p>
            <a:pPr>
              <a:buFont typeface="Arial" pitchFamily="34" charset="0"/>
              <a:buChar char="•"/>
            </a:pPr>
            <a:r>
              <a:rPr lang="en-US" sz="2000" dirty="0"/>
              <a:t>It was used as the replacement of DES(Data encryption standard) as it is much faster and better than DES</a:t>
            </a:r>
            <a:r>
              <a:rPr lang="en-US" sz="2000" dirty="0">
                <a:ea typeface="Cambria Math" pitchFamily="18" charset="0"/>
              </a:rPr>
              <a:t> </a:t>
            </a:r>
            <a:endParaRPr lang="en-US" sz="2000" dirty="0"/>
          </a:p>
          <a:p>
            <a:pPr>
              <a:buFont typeface="Arial" pitchFamily="34" charset="0"/>
              <a:buChar char="•"/>
            </a:pPr>
            <a:endParaRPr lang="en-US" sz="2000" dirty="0">
              <a:ea typeface="Cambria Math" pitchFamily="18" charset="0"/>
            </a:endParaRPr>
          </a:p>
        </p:txBody>
      </p:sp>
      <p:sp>
        <p:nvSpPr>
          <p:cNvPr id="7" name="Footer Placeholder 6">
            <a:extLst>
              <a:ext uri="{FF2B5EF4-FFF2-40B4-BE49-F238E27FC236}">
                <a16:creationId xmlns:a16="http://schemas.microsoft.com/office/drawing/2014/main" id="{CF743B7A-7F34-4821-9CCF-C6CF8D1DD327}"/>
              </a:ext>
            </a:extLst>
          </p:cNvPr>
          <p:cNvSpPr>
            <a:spLocks noGrp="1"/>
          </p:cNvSpPr>
          <p:nvPr>
            <p:ph type="ftr" sz="quarter" idx="11"/>
          </p:nvPr>
        </p:nvSpPr>
        <p:spPr/>
        <p:txBody>
          <a:bodyPr/>
          <a:lstStyle/>
          <a:p>
            <a:r>
              <a:rPr lang="en-IN"/>
              <a:t>Department of Information Technology</a:t>
            </a:r>
          </a:p>
        </p:txBody>
      </p:sp>
      <p:sp>
        <p:nvSpPr>
          <p:cNvPr id="9" name="Slide Number Placeholder 8">
            <a:extLst>
              <a:ext uri="{FF2B5EF4-FFF2-40B4-BE49-F238E27FC236}">
                <a16:creationId xmlns:a16="http://schemas.microsoft.com/office/drawing/2014/main" id="{6C1673A6-30F7-4C35-8136-1075FBBCF396}"/>
              </a:ext>
            </a:extLst>
          </p:cNvPr>
          <p:cNvSpPr>
            <a:spLocks noGrp="1"/>
          </p:cNvSpPr>
          <p:nvPr>
            <p:ph type="sldNum" sz="quarter" idx="12"/>
          </p:nvPr>
        </p:nvSpPr>
        <p:spPr/>
        <p:txBody>
          <a:bodyPr/>
          <a:lstStyle/>
          <a:p>
            <a:fld id="{2CD41867-8DBB-4BF0-B702-25EF6043F567}" type="slidenum">
              <a:rPr lang="en-IN" smtClean="0"/>
              <a:pPr/>
              <a:t>28</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OneDrive\Pictures\Screenshots\2021-05-28 (3).png"/>
          <p:cNvPicPr>
            <a:picLocks noChangeAspect="1" noChangeArrowheads="1"/>
          </p:cNvPicPr>
          <p:nvPr/>
        </p:nvPicPr>
        <p:blipFill>
          <a:blip r:embed="rId2"/>
          <a:srcRect l="30599" t="29249" r="30329" b="10972"/>
          <a:stretch>
            <a:fillRect/>
          </a:stretch>
        </p:blipFill>
        <p:spPr bwMode="auto">
          <a:xfrm>
            <a:off x="6680307" y="554593"/>
            <a:ext cx="4698719" cy="5301119"/>
          </a:xfrm>
          <a:prstGeom prst="rect">
            <a:avLst/>
          </a:prstGeom>
          <a:noFill/>
        </p:spPr>
      </p:pic>
      <p:sp>
        <p:nvSpPr>
          <p:cNvPr id="3" name="Rectangle 2"/>
          <p:cNvSpPr/>
          <p:nvPr/>
        </p:nvSpPr>
        <p:spPr>
          <a:xfrm>
            <a:off x="265631" y="271226"/>
            <a:ext cx="5822428" cy="5047536"/>
          </a:xfrm>
          <a:prstGeom prst="rect">
            <a:avLst/>
          </a:prstGeom>
        </p:spPr>
        <p:txBody>
          <a:bodyPr wrap="none">
            <a:spAutoFit/>
          </a:bodyPr>
          <a:lstStyle/>
          <a:p>
            <a:pPr marL="2171700" lvl="4" indent="-342900"/>
            <a:endParaRPr lang="pt-BR" sz="2000" dirty="0">
              <a:latin typeface="Cambria Math" pitchFamily="18" charset="0"/>
              <a:ea typeface="Cambria Math" pitchFamily="18" charset="0"/>
            </a:endParaRPr>
          </a:p>
          <a:p>
            <a:pPr marL="342900" indent="-342900">
              <a:buFont typeface="+mj-lt"/>
              <a:buAutoNum type="arabicPeriod"/>
            </a:pPr>
            <a:r>
              <a:rPr lang="pt-BR" sz="1900" dirty="0">
                <a:latin typeface="Cambria Math" pitchFamily="18" charset="0"/>
                <a:ea typeface="Cambria Math" pitchFamily="18" charset="0"/>
              </a:rPr>
              <a:t>Choose two prime numbers.</a:t>
            </a:r>
          </a:p>
          <a:p>
            <a:pPr marL="342900" indent="-342900">
              <a:buFont typeface="+mj-lt"/>
              <a:buAutoNum type="arabicPeriod"/>
            </a:pPr>
            <a:endParaRPr lang="pt-BR" sz="1900" dirty="0">
              <a:latin typeface="Cambria Math" pitchFamily="18" charset="0"/>
              <a:ea typeface="Cambria Math" pitchFamily="18" charset="0"/>
            </a:endParaRPr>
          </a:p>
          <a:p>
            <a:pPr marL="342900" indent="-342900">
              <a:buFont typeface="+mj-lt"/>
              <a:buAutoNum type="arabicPeriod"/>
            </a:pPr>
            <a:r>
              <a:rPr lang="pt-BR" sz="1900" dirty="0">
                <a:latin typeface="Cambria Math" pitchFamily="18" charset="0"/>
                <a:ea typeface="Cambria Math" pitchFamily="18" charset="0"/>
              </a:rPr>
              <a:t>Calculate  n =</a:t>
            </a:r>
            <a:r>
              <a:rPr lang="pt-BR" sz="1900" i="1" dirty="0">
                <a:latin typeface="Cambria Math" pitchFamily="18" charset="0"/>
                <a:ea typeface="Cambria Math" pitchFamily="18" charset="0"/>
              </a:rPr>
              <a:t>x</a:t>
            </a:r>
            <a:r>
              <a:rPr lang="pt-BR" sz="1900" dirty="0">
                <a:latin typeface="Cambria Math" pitchFamily="18" charset="0"/>
                <a:ea typeface="Cambria Math" pitchFamily="18" charset="0"/>
              </a:rPr>
              <a:t>∗</a:t>
            </a:r>
            <a:r>
              <a:rPr lang="pt-BR" sz="1900" i="1" dirty="0">
                <a:latin typeface="Cambria Math" pitchFamily="18" charset="0"/>
                <a:ea typeface="Cambria Math" pitchFamily="18" charset="0"/>
              </a:rPr>
              <a:t>y</a:t>
            </a:r>
            <a:r>
              <a:rPr lang="pt-BR" sz="1900" dirty="0">
                <a:latin typeface="Cambria Math" pitchFamily="18" charset="0"/>
                <a:ea typeface="Cambria Math" pitchFamily="18" charset="0"/>
              </a:rPr>
              <a:t>.</a:t>
            </a:r>
          </a:p>
          <a:p>
            <a:pPr marL="342900" indent="-342900">
              <a:buFont typeface="+mj-lt"/>
              <a:buAutoNum type="arabicPeriod"/>
            </a:pPr>
            <a:endParaRPr lang="pt-BR" sz="1900" dirty="0">
              <a:latin typeface="Cambria Math" pitchFamily="18" charset="0"/>
              <a:ea typeface="Cambria Math" pitchFamily="18" charset="0"/>
            </a:endParaRPr>
          </a:p>
          <a:p>
            <a:pPr marL="342900" indent="-342900">
              <a:buFont typeface="+mj-lt"/>
              <a:buAutoNum type="arabicPeriod"/>
            </a:pPr>
            <a:r>
              <a:rPr lang="pt-BR" sz="1900" dirty="0">
                <a:latin typeface="Cambria Math" pitchFamily="18" charset="0"/>
                <a:ea typeface="Cambria Math" pitchFamily="18" charset="0"/>
              </a:rPr>
              <a:t>Calculate ϕ(n)=(x−1)(y−1)  ....[Eulers totient]</a:t>
            </a:r>
          </a:p>
          <a:p>
            <a:pPr marL="342900" indent="-342900">
              <a:buFont typeface="+mj-lt"/>
              <a:buAutoNum type="arabicPeriod"/>
            </a:pPr>
            <a:endParaRPr lang="pt-BR" sz="1900" dirty="0">
              <a:latin typeface="Cambria Math" pitchFamily="18" charset="0"/>
              <a:ea typeface="Cambria Math" pitchFamily="18" charset="0"/>
            </a:endParaRPr>
          </a:p>
          <a:p>
            <a:pPr marL="342900" indent="-342900">
              <a:buFont typeface="+mj-lt"/>
              <a:buAutoNum type="arabicPeriod"/>
            </a:pPr>
            <a:r>
              <a:rPr lang="pt-BR" sz="1900" dirty="0">
                <a:latin typeface="Cambria Math" pitchFamily="18" charset="0"/>
                <a:ea typeface="Cambria Math" pitchFamily="18" charset="0"/>
              </a:rPr>
              <a:t>Choose value of e </a:t>
            </a:r>
          </a:p>
          <a:p>
            <a:pPr marL="457200" indent="-457200"/>
            <a:r>
              <a:rPr lang="pt-BR" sz="1900" dirty="0">
                <a:latin typeface="Cambria Math" pitchFamily="18" charset="0"/>
                <a:ea typeface="Cambria Math" pitchFamily="18" charset="0"/>
              </a:rPr>
              <a:t>            1&lt;e&lt;ϕ(n)  &amp;  gcd(e, ϕ(n))=1 ie co-prime of phi</a:t>
            </a:r>
          </a:p>
          <a:p>
            <a:pPr marL="457200" indent="-457200"/>
            <a:endParaRPr lang="pt-BR" sz="1900" dirty="0">
              <a:latin typeface="Cambria Math" pitchFamily="18" charset="0"/>
              <a:ea typeface="Cambria Math" pitchFamily="18" charset="0"/>
            </a:endParaRPr>
          </a:p>
          <a:p>
            <a:pPr marL="457200" indent="-457200">
              <a:buAutoNum type="arabicPeriod" startAt="5"/>
            </a:pPr>
            <a:r>
              <a:rPr lang="pt-BR" sz="1900" dirty="0">
                <a:latin typeface="Cambria Math" pitchFamily="18" charset="0"/>
                <a:ea typeface="Cambria Math" pitchFamily="18" charset="0"/>
              </a:rPr>
              <a:t>Calculate  d</a:t>
            </a:r>
          </a:p>
          <a:p>
            <a:pPr marL="457200" indent="-457200"/>
            <a:r>
              <a:rPr lang="pt-BR" sz="1900" dirty="0">
                <a:latin typeface="Cambria Math" pitchFamily="18" charset="0"/>
                <a:ea typeface="Cambria Math" pitchFamily="18" charset="0"/>
              </a:rPr>
              <a:t>                  ed mod ϕ(n) =1</a:t>
            </a:r>
          </a:p>
          <a:p>
            <a:endParaRPr lang="pt-BR" sz="1900" dirty="0">
              <a:latin typeface="Cambria Math" pitchFamily="18" charset="0"/>
              <a:ea typeface="Cambria Math" pitchFamily="18" charset="0"/>
            </a:endParaRPr>
          </a:p>
          <a:p>
            <a:r>
              <a:rPr lang="pt-BR" sz="1900" dirty="0">
                <a:latin typeface="Cambria Math" pitchFamily="18" charset="0"/>
                <a:ea typeface="Cambria Math" pitchFamily="18" charset="0"/>
              </a:rPr>
              <a:t>6.   Public key=(e,n)</a:t>
            </a:r>
          </a:p>
          <a:p>
            <a:pPr marL="457200" indent="-457200"/>
            <a:r>
              <a:rPr lang="pt-BR" sz="1900" dirty="0">
                <a:latin typeface="Cambria Math" pitchFamily="18" charset="0"/>
                <a:ea typeface="Cambria Math" pitchFamily="18" charset="0"/>
              </a:rPr>
              <a:t>         private key=(d,n)</a:t>
            </a:r>
          </a:p>
          <a:p>
            <a:pPr marL="342900" indent="-342900"/>
            <a:endParaRPr lang="pt-BR" dirty="0"/>
          </a:p>
          <a:p>
            <a:pPr marL="342900" indent="-342900">
              <a:buFont typeface="+mj-lt"/>
              <a:buAutoNum type="arabicPeriod"/>
            </a:pPr>
            <a:endParaRPr lang="pt-BR" dirty="0"/>
          </a:p>
        </p:txBody>
      </p:sp>
      <p:sp>
        <p:nvSpPr>
          <p:cNvPr id="4" name="Rectangle 3"/>
          <p:cNvSpPr/>
          <p:nvPr/>
        </p:nvSpPr>
        <p:spPr>
          <a:xfrm>
            <a:off x="265631" y="271226"/>
            <a:ext cx="2059538" cy="369332"/>
          </a:xfrm>
          <a:prstGeom prst="rect">
            <a:avLst/>
          </a:prstGeom>
        </p:spPr>
        <p:txBody>
          <a:bodyPr wrap="none">
            <a:spAutoFit/>
          </a:bodyPr>
          <a:lstStyle/>
          <a:p>
            <a:r>
              <a:rPr lang="en-US" b="1" u="sng" dirty="0">
                <a:latin typeface="Arial Rounded MT Bold" panose="020F0704030504030204" pitchFamily="34" charset="0"/>
              </a:rPr>
              <a:t>Key Generation:-</a:t>
            </a:r>
            <a:endParaRPr lang="en-US" u="sng" dirty="0"/>
          </a:p>
        </p:txBody>
      </p:sp>
      <p:sp>
        <p:nvSpPr>
          <p:cNvPr id="5" name="Rectangle 4"/>
          <p:cNvSpPr/>
          <p:nvPr/>
        </p:nvSpPr>
        <p:spPr>
          <a:xfrm>
            <a:off x="257495" y="4779359"/>
            <a:ext cx="1558440" cy="369332"/>
          </a:xfrm>
          <a:prstGeom prst="rect">
            <a:avLst/>
          </a:prstGeom>
        </p:spPr>
        <p:txBody>
          <a:bodyPr wrap="none">
            <a:spAutoFit/>
          </a:bodyPr>
          <a:lstStyle/>
          <a:p>
            <a:r>
              <a:rPr lang="en-US" b="1" u="sng" dirty="0">
                <a:latin typeface="Arial Rounded MT Bold" panose="020F0704030504030204" pitchFamily="34" charset="0"/>
              </a:rPr>
              <a:t>Encryption:-</a:t>
            </a:r>
            <a:endParaRPr lang="en-US" u="sng" dirty="0"/>
          </a:p>
        </p:txBody>
      </p:sp>
      <p:sp>
        <p:nvSpPr>
          <p:cNvPr id="6" name="Rectangle 5"/>
          <p:cNvSpPr/>
          <p:nvPr/>
        </p:nvSpPr>
        <p:spPr>
          <a:xfrm>
            <a:off x="240379" y="5129758"/>
            <a:ext cx="5271315" cy="369332"/>
          </a:xfrm>
          <a:prstGeom prst="rect">
            <a:avLst/>
          </a:prstGeom>
        </p:spPr>
        <p:txBody>
          <a:bodyPr wrap="none">
            <a:spAutoFit/>
          </a:bodyPr>
          <a:lstStyle/>
          <a:p>
            <a:r>
              <a:rPr lang="en-US" i="1" dirty="0">
                <a:latin typeface="Cambria Math" pitchFamily="18" charset="0"/>
                <a:ea typeface="Cambria Math" pitchFamily="18" charset="0"/>
              </a:rPr>
              <a:t>C</a:t>
            </a:r>
            <a:r>
              <a:rPr lang="en-US" dirty="0">
                <a:latin typeface="Cambria Math" pitchFamily="18" charset="0"/>
                <a:ea typeface="Cambria Math" pitchFamily="18" charset="0"/>
              </a:rPr>
              <a:t>=</a:t>
            </a:r>
            <a:r>
              <a:rPr lang="en-US" i="1" dirty="0">
                <a:latin typeface="Cambria Math" pitchFamily="18" charset="0"/>
                <a:ea typeface="Cambria Math" pitchFamily="18" charset="0"/>
              </a:rPr>
              <a:t>P</a:t>
            </a:r>
            <a:r>
              <a:rPr lang="en-US" dirty="0">
                <a:latin typeface="Cambria Math" pitchFamily="18" charset="0"/>
                <a:ea typeface="Cambria Math" pitchFamily="18" charset="0"/>
              </a:rPr>
              <a:t>​</a:t>
            </a:r>
            <a:r>
              <a:rPr lang="en-US" i="1" dirty="0">
                <a:latin typeface="Cambria Math" pitchFamily="18" charset="0"/>
                <a:ea typeface="Cambria Math" pitchFamily="18" charset="0"/>
              </a:rPr>
              <a:t>^e  </a:t>
            </a:r>
            <a:r>
              <a:rPr lang="en-US" dirty="0">
                <a:latin typeface="Cambria Math" pitchFamily="18" charset="0"/>
                <a:ea typeface="Cambria Math" pitchFamily="18" charset="0"/>
              </a:rPr>
              <a:t> mod n.     ……[P is plain </a:t>
            </a:r>
            <a:r>
              <a:rPr lang="en-US" dirty="0" err="1">
                <a:latin typeface="Cambria Math" pitchFamily="18" charset="0"/>
                <a:ea typeface="Cambria Math" pitchFamily="18" charset="0"/>
              </a:rPr>
              <a:t>text,C</a:t>
            </a:r>
            <a:r>
              <a:rPr lang="en-US" dirty="0">
                <a:latin typeface="Cambria Math" pitchFamily="18" charset="0"/>
                <a:ea typeface="Cambria Math" pitchFamily="18" charset="0"/>
              </a:rPr>
              <a:t> is cipher text]</a:t>
            </a:r>
          </a:p>
        </p:txBody>
      </p:sp>
      <p:sp>
        <p:nvSpPr>
          <p:cNvPr id="7" name="Rectangle 6"/>
          <p:cNvSpPr/>
          <p:nvPr/>
        </p:nvSpPr>
        <p:spPr>
          <a:xfrm>
            <a:off x="240379" y="5499090"/>
            <a:ext cx="1574470" cy="369332"/>
          </a:xfrm>
          <a:prstGeom prst="rect">
            <a:avLst/>
          </a:prstGeom>
        </p:spPr>
        <p:txBody>
          <a:bodyPr wrap="none">
            <a:spAutoFit/>
          </a:bodyPr>
          <a:lstStyle/>
          <a:p>
            <a:r>
              <a:rPr lang="en-US" b="1" u="sng" dirty="0">
                <a:latin typeface="Arial Rounded MT Bold" panose="020F0704030504030204" pitchFamily="34" charset="0"/>
              </a:rPr>
              <a:t>Decryption:-</a:t>
            </a:r>
            <a:endParaRPr lang="en-US" u="sng" dirty="0"/>
          </a:p>
        </p:txBody>
      </p:sp>
      <p:sp>
        <p:nvSpPr>
          <p:cNvPr id="8" name="Rectangle 7"/>
          <p:cNvSpPr/>
          <p:nvPr/>
        </p:nvSpPr>
        <p:spPr>
          <a:xfrm>
            <a:off x="240379" y="5849489"/>
            <a:ext cx="1657826" cy="369332"/>
          </a:xfrm>
          <a:prstGeom prst="rect">
            <a:avLst/>
          </a:prstGeom>
        </p:spPr>
        <p:txBody>
          <a:bodyPr wrap="none">
            <a:spAutoFit/>
          </a:bodyPr>
          <a:lstStyle/>
          <a:p>
            <a:r>
              <a:rPr lang="en-US" i="1" dirty="0">
                <a:latin typeface="Cambria Math" pitchFamily="18" charset="0"/>
                <a:ea typeface="Cambria Math" pitchFamily="18" charset="0"/>
              </a:rPr>
              <a:t>P</a:t>
            </a:r>
            <a:r>
              <a:rPr lang="en-US" dirty="0">
                <a:latin typeface="Cambria Math" pitchFamily="18" charset="0"/>
                <a:ea typeface="Cambria Math" pitchFamily="18" charset="0"/>
              </a:rPr>
              <a:t>=</a:t>
            </a:r>
            <a:r>
              <a:rPr lang="en-US" i="1" dirty="0">
                <a:latin typeface="Cambria Math" pitchFamily="18" charset="0"/>
                <a:ea typeface="Cambria Math" pitchFamily="18" charset="0"/>
              </a:rPr>
              <a:t>C</a:t>
            </a:r>
            <a:r>
              <a:rPr lang="en-US" dirty="0">
                <a:latin typeface="Cambria Math" pitchFamily="18" charset="0"/>
                <a:ea typeface="Cambria Math" pitchFamily="18" charset="0"/>
              </a:rPr>
              <a:t>​</a:t>
            </a:r>
            <a:r>
              <a:rPr lang="en-US" i="1" dirty="0">
                <a:latin typeface="Cambria Math" pitchFamily="18" charset="0"/>
                <a:ea typeface="Cambria Math" pitchFamily="18" charset="0"/>
              </a:rPr>
              <a:t>^d</a:t>
            </a:r>
            <a:r>
              <a:rPr lang="en-US" dirty="0">
                <a:latin typeface="Cambria Math" pitchFamily="18" charset="0"/>
                <a:ea typeface="Cambria Math" pitchFamily="18" charset="0"/>
              </a:rPr>
              <a:t>  mod n</a:t>
            </a:r>
            <a:r>
              <a:rPr lang="en-US" dirty="0"/>
              <a:t>.</a:t>
            </a:r>
          </a:p>
        </p:txBody>
      </p:sp>
      <p:sp>
        <p:nvSpPr>
          <p:cNvPr id="2" name="Footer Placeholder 1">
            <a:extLst>
              <a:ext uri="{FF2B5EF4-FFF2-40B4-BE49-F238E27FC236}">
                <a16:creationId xmlns:a16="http://schemas.microsoft.com/office/drawing/2014/main" id="{D5BC99BE-17AD-428E-BC75-7F6BDEB60415}"/>
              </a:ext>
            </a:extLst>
          </p:cNvPr>
          <p:cNvSpPr>
            <a:spLocks noGrp="1"/>
          </p:cNvSpPr>
          <p:nvPr>
            <p:ph type="ftr" sz="quarter" idx="11"/>
          </p:nvPr>
        </p:nvSpPr>
        <p:spPr/>
        <p:txBody>
          <a:bodyPr/>
          <a:lstStyle/>
          <a:p>
            <a:r>
              <a:rPr lang="en-IN"/>
              <a:t>Department of Information Technology</a:t>
            </a:r>
          </a:p>
        </p:txBody>
      </p:sp>
      <p:sp>
        <p:nvSpPr>
          <p:cNvPr id="9" name="Slide Number Placeholder 8">
            <a:extLst>
              <a:ext uri="{FF2B5EF4-FFF2-40B4-BE49-F238E27FC236}">
                <a16:creationId xmlns:a16="http://schemas.microsoft.com/office/drawing/2014/main" id="{D3E6C838-84D2-4CB0-8F89-B9F9BF319FF2}"/>
              </a:ext>
            </a:extLst>
          </p:cNvPr>
          <p:cNvSpPr>
            <a:spLocks noGrp="1"/>
          </p:cNvSpPr>
          <p:nvPr>
            <p:ph type="sldNum" sz="quarter" idx="12"/>
          </p:nvPr>
        </p:nvSpPr>
        <p:spPr/>
        <p:txBody>
          <a:bodyPr/>
          <a:lstStyle/>
          <a:p>
            <a:fld id="{2CD41867-8DBB-4BF0-B702-25EF6043F567}" type="slidenum">
              <a:rPr lang="en-IN" smtClean="0"/>
              <a:pPr/>
              <a:t>29</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BEE17-48E8-46F4-9450-E368A9FA31FE}"/>
              </a:ext>
            </a:extLst>
          </p:cNvPr>
          <p:cNvSpPr>
            <a:spLocks noGrp="1"/>
          </p:cNvSpPr>
          <p:nvPr>
            <p:ph type="title"/>
          </p:nvPr>
        </p:nvSpPr>
        <p:spPr>
          <a:xfrm>
            <a:off x="838200" y="365126"/>
            <a:ext cx="10515600" cy="922136"/>
          </a:xfrm>
        </p:spPr>
        <p:txBody>
          <a:bodyPr/>
          <a:lstStyle/>
          <a:p>
            <a:r>
              <a:rPr lang="en-IN" dirty="0">
                <a:solidFill>
                  <a:schemeClr val="accent1">
                    <a:lumMod val="75000"/>
                  </a:schemeClr>
                </a:solidFill>
                <a:latin typeface="Arial Black" panose="020B0A04020102020204" pitchFamily="34" charset="0"/>
              </a:rPr>
              <a:t>Purpose</a:t>
            </a:r>
          </a:p>
        </p:txBody>
      </p:sp>
      <p:sp>
        <p:nvSpPr>
          <p:cNvPr id="3" name="Content Placeholder 2">
            <a:extLst>
              <a:ext uri="{FF2B5EF4-FFF2-40B4-BE49-F238E27FC236}">
                <a16:creationId xmlns:a16="http://schemas.microsoft.com/office/drawing/2014/main" id="{2A638644-D0D5-45B2-8C21-0882F7920258}"/>
              </a:ext>
            </a:extLst>
          </p:cNvPr>
          <p:cNvSpPr>
            <a:spLocks noGrp="1"/>
          </p:cNvSpPr>
          <p:nvPr>
            <p:ph idx="1"/>
          </p:nvPr>
        </p:nvSpPr>
        <p:spPr>
          <a:xfrm>
            <a:off x="838200" y="1408194"/>
            <a:ext cx="10515600" cy="4961474"/>
          </a:xfrm>
        </p:spPr>
        <p:txBody>
          <a:bodyPr>
            <a:normAutofit fontScale="92500" lnSpcReduction="10000"/>
          </a:bodyPr>
          <a:lstStyle/>
          <a:p>
            <a:pPr>
              <a:lnSpc>
                <a:spcPct val="110000"/>
              </a:lnSpc>
              <a:buFont typeface="Wingdings" panose="05000000000000000000" pitchFamily="2" charset="2"/>
              <a:buChar char="Ø"/>
            </a:pPr>
            <a:r>
              <a:rPr lang="en-US" dirty="0"/>
              <a:t> To prevent any malpractices and unauthorized access to digital information.</a:t>
            </a:r>
          </a:p>
          <a:p>
            <a:pPr>
              <a:lnSpc>
                <a:spcPct val="110000"/>
              </a:lnSpc>
              <a:buFont typeface="Wingdings" panose="05000000000000000000" pitchFamily="2" charset="2"/>
              <a:buChar char="Ø"/>
            </a:pPr>
            <a:r>
              <a:rPr lang="en-US" dirty="0"/>
              <a:t>Allows to achieve complete security across all devices, send and receive data safely and guarantee absolute integrity.</a:t>
            </a:r>
          </a:p>
          <a:p>
            <a:pPr marL="0" indent="0">
              <a:buNone/>
            </a:pPr>
            <a:endParaRPr lang="en-US" dirty="0"/>
          </a:p>
          <a:p>
            <a:pPr>
              <a:buFont typeface="Wingdings" panose="05000000000000000000" pitchFamily="2" charset="2"/>
              <a:buChar char="Ø"/>
            </a:pPr>
            <a:r>
              <a:rPr lang="en-US" dirty="0"/>
              <a:t>By using this application users are not allowed to mark their proxy.</a:t>
            </a:r>
          </a:p>
          <a:p>
            <a:pPr marL="0" indent="0">
              <a:buNone/>
            </a:pPr>
            <a:endParaRPr lang="en-US" dirty="0"/>
          </a:p>
          <a:p>
            <a:pPr>
              <a:buFont typeface="Wingdings" panose="05000000000000000000" pitchFamily="2" charset="2"/>
              <a:buChar char="Ø"/>
            </a:pPr>
            <a:r>
              <a:rPr lang="en-US" b="1" dirty="0">
                <a:effectLst/>
              </a:rPr>
              <a:t> Data privacy</a:t>
            </a:r>
            <a:r>
              <a:rPr lang="en-US" dirty="0">
                <a:effectLst/>
              </a:rPr>
              <a:t> is also important because in order for individuals to be willing to    engage online, they have to trust that their personal </a:t>
            </a:r>
            <a:r>
              <a:rPr lang="en-US" b="1" dirty="0">
                <a:effectLst/>
              </a:rPr>
              <a:t>data</a:t>
            </a:r>
            <a:r>
              <a:rPr lang="en-US" dirty="0">
                <a:effectLst/>
              </a:rPr>
              <a:t> will be handled with care. Organizations use </a:t>
            </a:r>
            <a:r>
              <a:rPr lang="en-US" b="1" dirty="0">
                <a:effectLst/>
              </a:rPr>
              <a:t>data</a:t>
            </a:r>
            <a:r>
              <a:rPr lang="en-US" dirty="0">
                <a:effectLst/>
              </a:rPr>
              <a:t> protection practices to demonstrate to their customers and users that they can be trusted with their personal </a:t>
            </a:r>
            <a:r>
              <a:rPr lang="en-US" b="1" dirty="0">
                <a:effectLst/>
              </a:rPr>
              <a:t>data</a:t>
            </a:r>
            <a:r>
              <a:rPr lang="en-US" dirty="0">
                <a:effectLst/>
              </a:rPr>
              <a:t>.</a:t>
            </a:r>
          </a:p>
          <a:p>
            <a:pPr marL="0" indent="0">
              <a:buNone/>
            </a:pPr>
            <a:endParaRPr lang="en-IN" dirty="0"/>
          </a:p>
        </p:txBody>
      </p:sp>
      <p:cxnSp>
        <p:nvCxnSpPr>
          <p:cNvPr id="5" name="Straight Connector 4">
            <a:extLst>
              <a:ext uri="{FF2B5EF4-FFF2-40B4-BE49-F238E27FC236}">
                <a16:creationId xmlns:a16="http://schemas.microsoft.com/office/drawing/2014/main" id="{5EEF14D0-F8C4-43EA-9232-0A2790049F8A}"/>
              </a:ext>
            </a:extLst>
          </p:cNvPr>
          <p:cNvCxnSpPr/>
          <p:nvPr/>
        </p:nvCxnSpPr>
        <p:spPr>
          <a:xfrm>
            <a:off x="941033" y="1287262"/>
            <a:ext cx="10412767"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2C5F44C-CF56-4070-8B71-684866045B76}"/>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1BE54956-0901-456F-B1CC-0FE3D6EEB089}"/>
              </a:ext>
            </a:extLst>
          </p:cNvPr>
          <p:cNvSpPr>
            <a:spLocks noGrp="1"/>
          </p:cNvSpPr>
          <p:nvPr>
            <p:ph type="sldNum" sz="quarter" idx="12"/>
          </p:nvPr>
        </p:nvSpPr>
        <p:spPr/>
        <p:txBody>
          <a:bodyPr/>
          <a:lstStyle/>
          <a:p>
            <a:fld id="{2CD41867-8DBB-4BF0-B702-25EF6043F567}" type="slidenum">
              <a:rPr lang="en-IN" smtClean="0"/>
              <a:pPr/>
              <a:t>3</a:t>
            </a:fld>
            <a:endParaRPr lang="en-IN"/>
          </a:p>
        </p:txBody>
      </p:sp>
    </p:spTree>
    <p:extLst>
      <p:ext uri="{BB962C8B-B14F-4D97-AF65-F5344CB8AC3E}">
        <p14:creationId xmlns:p14="http://schemas.microsoft.com/office/powerpoint/2010/main" val="392244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1000"/>
                                        <p:tgtEl>
                                          <p:spTgt spid="3">
                                            <p:txEl>
                                              <p:pRg st="0" end="0"/>
                                            </p:txEl>
                                          </p:spTgt>
                                        </p:tgtEl>
                                      </p:cBhvr>
                                    </p:animEffect>
                                    <p:anim calcmode="lin" valueType="num">
                                      <p:cBhvr>
                                        <p:cTn id="1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1000"/>
                                        <p:tgtEl>
                                          <p:spTgt spid="3">
                                            <p:txEl>
                                              <p:pRg st="1" end="1"/>
                                            </p:txEl>
                                          </p:spTgt>
                                        </p:tgtEl>
                                      </p:cBhvr>
                                    </p:animEffect>
                                    <p:anim calcmode="lin" valueType="num">
                                      <p:cBhvr>
                                        <p:cTn id="2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2" fill="hold">
                            <p:stCondLst>
                              <p:cond delay="2000"/>
                            </p:stCondLst>
                            <p:childTnLst>
                              <p:par>
                                <p:cTn id="33" presetID="42" presetClass="entr" presetSubtype="0" fill="hold" grpId="0" nodeType="after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dmin\OneDrive\Pictures\Screenshots\2021-05-29 (1).png"/>
          <p:cNvPicPr>
            <a:picLocks noChangeAspect="1" noChangeArrowheads="1"/>
          </p:cNvPicPr>
          <p:nvPr/>
        </p:nvPicPr>
        <p:blipFill>
          <a:blip r:embed="rId2"/>
          <a:srcRect l="31738" t="47971" r="33436" b="21217"/>
          <a:stretch>
            <a:fillRect/>
          </a:stretch>
        </p:blipFill>
        <p:spPr bwMode="auto">
          <a:xfrm>
            <a:off x="4638675" y="228601"/>
            <a:ext cx="3657599" cy="1820214"/>
          </a:xfrm>
          <a:prstGeom prst="rect">
            <a:avLst/>
          </a:prstGeom>
          <a:noFill/>
        </p:spPr>
      </p:pic>
      <p:pic>
        <p:nvPicPr>
          <p:cNvPr id="4099" name="Picture 3" descr="C:\Users\Admin\OneDrive\Pictures\Screenshots\2021-05-29 (2).png"/>
          <p:cNvPicPr>
            <a:picLocks noChangeAspect="1" noChangeArrowheads="1"/>
          </p:cNvPicPr>
          <p:nvPr/>
        </p:nvPicPr>
        <p:blipFill>
          <a:blip r:embed="rId3"/>
          <a:srcRect l="31359" t="46196" r="34059" b="29364"/>
          <a:stretch>
            <a:fillRect/>
          </a:stretch>
        </p:blipFill>
        <p:spPr bwMode="auto">
          <a:xfrm>
            <a:off x="7677149" y="1628775"/>
            <a:ext cx="4295775" cy="1707747"/>
          </a:xfrm>
          <a:prstGeom prst="rect">
            <a:avLst/>
          </a:prstGeom>
          <a:noFill/>
        </p:spPr>
      </p:pic>
      <p:pic>
        <p:nvPicPr>
          <p:cNvPr id="4100" name="Picture 4" descr="C:\Users\Admin\OneDrive\Pictures\Screenshots\2021-05-29 (3).png"/>
          <p:cNvPicPr>
            <a:picLocks noChangeAspect="1" noChangeArrowheads="1"/>
          </p:cNvPicPr>
          <p:nvPr/>
        </p:nvPicPr>
        <p:blipFill>
          <a:blip r:embed="rId4"/>
          <a:srcRect l="31719" t="45278" r="32969" b="21389"/>
          <a:stretch>
            <a:fillRect/>
          </a:stretch>
        </p:blipFill>
        <p:spPr bwMode="auto">
          <a:xfrm>
            <a:off x="4000500" y="3133725"/>
            <a:ext cx="4152900" cy="2019300"/>
          </a:xfrm>
          <a:prstGeom prst="rect">
            <a:avLst/>
          </a:prstGeom>
          <a:noFill/>
        </p:spPr>
      </p:pic>
      <p:pic>
        <p:nvPicPr>
          <p:cNvPr id="4101" name="Picture 5" descr="C:\Users\Admin\Downloads\AES-Encryption.jpg"/>
          <p:cNvPicPr>
            <a:picLocks noChangeAspect="1" noChangeArrowheads="1"/>
          </p:cNvPicPr>
          <p:nvPr/>
        </p:nvPicPr>
        <p:blipFill>
          <a:blip r:embed="rId5"/>
          <a:srcRect/>
          <a:stretch>
            <a:fillRect/>
          </a:stretch>
        </p:blipFill>
        <p:spPr bwMode="auto">
          <a:xfrm>
            <a:off x="624495" y="814387"/>
            <a:ext cx="2815819" cy="5602978"/>
          </a:xfrm>
          <a:prstGeom prst="rect">
            <a:avLst/>
          </a:prstGeom>
          <a:noFill/>
        </p:spPr>
      </p:pic>
      <p:sp>
        <p:nvSpPr>
          <p:cNvPr id="6" name="Rectangle 5"/>
          <p:cNvSpPr/>
          <p:nvPr/>
        </p:nvSpPr>
        <p:spPr>
          <a:xfrm>
            <a:off x="484706" y="272534"/>
            <a:ext cx="2980111" cy="461665"/>
          </a:xfrm>
          <a:prstGeom prst="rect">
            <a:avLst/>
          </a:prstGeom>
        </p:spPr>
        <p:txBody>
          <a:bodyPr wrap="none">
            <a:spAutoFit/>
          </a:bodyPr>
          <a:lstStyle/>
          <a:p>
            <a:r>
              <a:rPr lang="en-US" sz="2400" b="1" u="sng" dirty="0">
                <a:latin typeface="Arial Rounded MT Bold" panose="020F0704030504030204" pitchFamily="34" charset="0"/>
              </a:rPr>
              <a:t>How AES it works?</a:t>
            </a:r>
            <a:endParaRPr lang="en-US" sz="2400" u="sng" dirty="0"/>
          </a:p>
        </p:txBody>
      </p:sp>
      <p:pic>
        <p:nvPicPr>
          <p:cNvPr id="4102" name="Picture 6" descr="C:\Users\Admin\OneDrive\Pictures\Screenshots\2021-05-29 (5).png"/>
          <p:cNvPicPr>
            <a:picLocks noChangeAspect="1" noChangeArrowheads="1"/>
          </p:cNvPicPr>
          <p:nvPr/>
        </p:nvPicPr>
        <p:blipFill>
          <a:blip r:embed="rId6"/>
          <a:srcRect l="32969" t="36806" r="32578" b="21111"/>
          <a:stretch>
            <a:fillRect/>
          </a:stretch>
        </p:blipFill>
        <p:spPr bwMode="auto">
          <a:xfrm>
            <a:off x="8162925" y="4580553"/>
            <a:ext cx="3667125" cy="2277447"/>
          </a:xfrm>
          <a:prstGeom prst="rect">
            <a:avLst/>
          </a:prstGeom>
          <a:noFill/>
        </p:spPr>
      </p:pic>
      <p:sp>
        <p:nvSpPr>
          <p:cNvPr id="8" name="Rectangle 7"/>
          <p:cNvSpPr/>
          <p:nvPr/>
        </p:nvSpPr>
        <p:spPr>
          <a:xfrm>
            <a:off x="8821114" y="605909"/>
            <a:ext cx="2257349" cy="369332"/>
          </a:xfrm>
          <a:prstGeom prst="rect">
            <a:avLst/>
          </a:prstGeom>
        </p:spPr>
        <p:txBody>
          <a:bodyPr wrap="none">
            <a:spAutoFit/>
          </a:bodyPr>
          <a:lstStyle/>
          <a:p>
            <a:r>
              <a:rPr lang="en-US" dirty="0">
                <a:latin typeface="Arial Rounded MT Bold" panose="020F0704030504030204" pitchFamily="34" charset="0"/>
              </a:rPr>
              <a:t>    Substitute Bytes</a:t>
            </a:r>
            <a:endParaRPr lang="en-US" dirty="0"/>
          </a:p>
        </p:txBody>
      </p:sp>
      <p:sp>
        <p:nvSpPr>
          <p:cNvPr id="9" name="Left Arrow 8"/>
          <p:cNvSpPr/>
          <p:nvPr/>
        </p:nvSpPr>
        <p:spPr>
          <a:xfrm>
            <a:off x="8620124" y="685800"/>
            <a:ext cx="378333" cy="257175"/>
          </a:xfrm>
          <a:prstGeom prst="leftArrow">
            <a:avLst/>
          </a:prstGeom>
          <a:solidFill>
            <a:schemeClr val="tx1">
              <a:lumMod val="75000"/>
              <a:lumOff val="2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Arrow 9"/>
          <p:cNvSpPr/>
          <p:nvPr/>
        </p:nvSpPr>
        <p:spPr>
          <a:xfrm rot="10800000">
            <a:off x="6686549" y="5791200"/>
            <a:ext cx="378333" cy="257175"/>
          </a:xfrm>
          <a:prstGeom prst="leftArrow">
            <a:avLst/>
          </a:prstGeom>
          <a:solidFill>
            <a:schemeClr val="tx1">
              <a:lumMod val="75000"/>
              <a:lumOff val="2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320866" y="2225159"/>
            <a:ext cx="1369927" cy="369332"/>
          </a:xfrm>
          <a:prstGeom prst="rect">
            <a:avLst/>
          </a:prstGeom>
        </p:spPr>
        <p:txBody>
          <a:bodyPr wrap="none">
            <a:spAutoFit/>
          </a:bodyPr>
          <a:lstStyle/>
          <a:p>
            <a:r>
              <a:rPr lang="en-US" dirty="0">
                <a:latin typeface="Arial Rounded MT Bold" panose="020F0704030504030204" pitchFamily="34" charset="0"/>
              </a:rPr>
              <a:t>Shift Rows</a:t>
            </a:r>
            <a:endParaRPr lang="en-US" dirty="0"/>
          </a:p>
        </p:txBody>
      </p:sp>
      <p:sp>
        <p:nvSpPr>
          <p:cNvPr id="12" name="Left Arrow 11"/>
          <p:cNvSpPr/>
          <p:nvPr/>
        </p:nvSpPr>
        <p:spPr>
          <a:xfrm>
            <a:off x="8381999" y="3867150"/>
            <a:ext cx="378333" cy="257175"/>
          </a:xfrm>
          <a:prstGeom prst="leftArrow">
            <a:avLst/>
          </a:prstGeom>
          <a:solidFill>
            <a:schemeClr val="tx1">
              <a:lumMod val="75000"/>
              <a:lumOff val="2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826066" y="3806309"/>
            <a:ext cx="1598515" cy="369332"/>
          </a:xfrm>
          <a:prstGeom prst="rect">
            <a:avLst/>
          </a:prstGeom>
        </p:spPr>
        <p:txBody>
          <a:bodyPr wrap="none">
            <a:spAutoFit/>
          </a:bodyPr>
          <a:lstStyle/>
          <a:p>
            <a:r>
              <a:rPr lang="en-US" dirty="0">
                <a:latin typeface="Arial Rounded MT Bold" panose="020F0704030504030204" pitchFamily="34" charset="0"/>
              </a:rPr>
              <a:t>Mix Columns</a:t>
            </a:r>
            <a:endParaRPr lang="en-US" dirty="0"/>
          </a:p>
        </p:txBody>
      </p:sp>
      <p:sp>
        <p:nvSpPr>
          <p:cNvPr id="14" name="Rectangle 13"/>
          <p:cNvSpPr/>
          <p:nvPr/>
        </p:nvSpPr>
        <p:spPr>
          <a:xfrm>
            <a:off x="4934786" y="5739884"/>
            <a:ext cx="1791388" cy="369332"/>
          </a:xfrm>
          <a:prstGeom prst="rect">
            <a:avLst/>
          </a:prstGeom>
        </p:spPr>
        <p:txBody>
          <a:bodyPr wrap="none">
            <a:spAutoFit/>
          </a:bodyPr>
          <a:lstStyle/>
          <a:p>
            <a:r>
              <a:rPr lang="en-US" dirty="0">
                <a:latin typeface="Arial Rounded MT Bold" panose="020F0704030504030204" pitchFamily="34" charset="0"/>
              </a:rPr>
              <a:t>Add round key</a:t>
            </a:r>
            <a:endParaRPr lang="en-US" dirty="0"/>
          </a:p>
        </p:txBody>
      </p:sp>
      <p:sp>
        <p:nvSpPr>
          <p:cNvPr id="15" name="Left Arrow 14"/>
          <p:cNvSpPr/>
          <p:nvPr/>
        </p:nvSpPr>
        <p:spPr>
          <a:xfrm rot="10800000">
            <a:off x="6686549" y="2276475"/>
            <a:ext cx="378333" cy="257175"/>
          </a:xfrm>
          <a:prstGeom prst="leftArrow">
            <a:avLst/>
          </a:prstGeom>
          <a:solidFill>
            <a:schemeClr val="tx1">
              <a:lumMod val="75000"/>
              <a:lumOff val="2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9F0B811E-1F73-47FD-BFF2-011CD3B6396B}"/>
              </a:ext>
            </a:extLst>
          </p:cNvPr>
          <p:cNvSpPr>
            <a:spLocks noGrp="1"/>
          </p:cNvSpPr>
          <p:nvPr>
            <p:ph type="ftr" sz="quarter" idx="11"/>
          </p:nvPr>
        </p:nvSpPr>
        <p:spPr/>
        <p:txBody>
          <a:bodyPr/>
          <a:lstStyle/>
          <a:p>
            <a:r>
              <a:rPr lang="en-IN"/>
              <a:t>Department of Information Technology</a:t>
            </a:r>
          </a:p>
        </p:txBody>
      </p:sp>
      <p:sp>
        <p:nvSpPr>
          <p:cNvPr id="3" name="Slide Number Placeholder 2">
            <a:extLst>
              <a:ext uri="{FF2B5EF4-FFF2-40B4-BE49-F238E27FC236}">
                <a16:creationId xmlns:a16="http://schemas.microsoft.com/office/drawing/2014/main" id="{917F1AF8-7640-4093-83A4-D4A2035B5712}"/>
              </a:ext>
            </a:extLst>
          </p:cNvPr>
          <p:cNvSpPr>
            <a:spLocks noGrp="1"/>
          </p:cNvSpPr>
          <p:nvPr>
            <p:ph type="sldNum" sz="quarter" idx="12"/>
          </p:nvPr>
        </p:nvSpPr>
        <p:spPr/>
        <p:txBody>
          <a:bodyPr/>
          <a:lstStyle/>
          <a:p>
            <a:fld id="{2CD41867-8DBB-4BF0-B702-25EF6043F567}" type="slidenum">
              <a:rPr lang="en-IN" smtClean="0"/>
              <a:pPr/>
              <a:t>30</a:t>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56CED-D86A-4E44-A653-5B2C48A378E7}"/>
              </a:ext>
            </a:extLst>
          </p:cNvPr>
          <p:cNvSpPr>
            <a:spLocks noGrp="1"/>
          </p:cNvSpPr>
          <p:nvPr>
            <p:ph type="ctrTitle"/>
          </p:nvPr>
        </p:nvSpPr>
        <p:spPr>
          <a:xfrm>
            <a:off x="1524000" y="487026"/>
            <a:ext cx="9144000" cy="532614"/>
          </a:xfrm>
        </p:spPr>
        <p:txBody>
          <a:bodyPr>
            <a:normAutofit/>
          </a:bodyPr>
          <a:lstStyle/>
          <a:p>
            <a:r>
              <a:rPr lang="en-US" sz="2800" b="1" i="1" u="sng" dirty="0">
                <a:latin typeface="+mn-lt"/>
              </a:rPr>
              <a:t>Analysis</a:t>
            </a:r>
          </a:p>
        </p:txBody>
      </p:sp>
      <p:sp>
        <p:nvSpPr>
          <p:cNvPr id="3" name="Subtitle 2">
            <a:extLst>
              <a:ext uri="{FF2B5EF4-FFF2-40B4-BE49-F238E27FC236}">
                <a16:creationId xmlns:a16="http://schemas.microsoft.com/office/drawing/2014/main" id="{440C4B58-4604-473C-9DEF-D76F68EE9F25}"/>
              </a:ext>
            </a:extLst>
          </p:cNvPr>
          <p:cNvSpPr>
            <a:spLocks noGrp="1"/>
          </p:cNvSpPr>
          <p:nvPr>
            <p:ph type="subTitle" idx="1"/>
          </p:nvPr>
        </p:nvSpPr>
        <p:spPr>
          <a:xfrm>
            <a:off x="2032000" y="4465468"/>
            <a:ext cx="8128000" cy="1572114"/>
          </a:xfrm>
        </p:spPr>
        <p:txBody>
          <a:bodyPr>
            <a:normAutofit lnSpcReduction="10000"/>
          </a:bodyPr>
          <a:lstStyle/>
          <a:p>
            <a:r>
              <a:rPr lang="en-US" sz="2000" dirty="0"/>
              <a:t>Hence RSA and AES differ from each other in respect of certain features. Also as we can see AES (Symmetric Algorithm) is more faster and efficient than the  RSA (Asymmetric Algorithm).</a:t>
            </a:r>
          </a:p>
          <a:p>
            <a:r>
              <a:rPr lang="en-US" sz="2000" dirty="0"/>
              <a:t>Therefore we consider it more suitable and light weight. That is why we have decided to use symmetric algorithm.</a:t>
            </a:r>
          </a:p>
        </p:txBody>
      </p:sp>
      <p:graphicFrame>
        <p:nvGraphicFramePr>
          <p:cNvPr id="4" name="Table 4">
            <a:extLst>
              <a:ext uri="{FF2B5EF4-FFF2-40B4-BE49-F238E27FC236}">
                <a16:creationId xmlns:a16="http://schemas.microsoft.com/office/drawing/2014/main" id="{263415BF-FC2B-4779-8E00-ADE387A13405}"/>
              </a:ext>
            </a:extLst>
          </p:cNvPr>
          <p:cNvGraphicFramePr>
            <a:graphicFrameLocks noGrp="1"/>
          </p:cNvGraphicFramePr>
          <p:nvPr>
            <p:extLst>
              <p:ext uri="{D42A27DB-BD31-4B8C-83A1-F6EECF244321}">
                <p14:modId xmlns:p14="http://schemas.microsoft.com/office/powerpoint/2010/main" val="1999764529"/>
              </p:ext>
            </p:extLst>
          </p:nvPr>
        </p:nvGraphicFramePr>
        <p:xfrm>
          <a:off x="2032000" y="1172834"/>
          <a:ext cx="8128000" cy="3139440"/>
        </p:xfrm>
        <a:graphic>
          <a:graphicData uri="http://schemas.openxmlformats.org/drawingml/2006/table">
            <a:tbl>
              <a:tblPr firstRow="1" bandRow="1">
                <a:tableStyleId>{5C22544A-7EE6-4342-B048-85BDC9FD1C3A}</a:tableStyleId>
              </a:tblPr>
              <a:tblGrid>
                <a:gridCol w="756873">
                  <a:extLst>
                    <a:ext uri="{9D8B030D-6E8A-4147-A177-3AD203B41FA5}">
                      <a16:colId xmlns:a16="http://schemas.microsoft.com/office/drawing/2014/main" val="2096905028"/>
                    </a:ext>
                  </a:extLst>
                </a:gridCol>
                <a:gridCol w="2306973">
                  <a:extLst>
                    <a:ext uri="{9D8B030D-6E8A-4147-A177-3AD203B41FA5}">
                      <a16:colId xmlns:a16="http://schemas.microsoft.com/office/drawing/2014/main" val="2843953059"/>
                    </a:ext>
                  </a:extLst>
                </a:gridCol>
                <a:gridCol w="2621093">
                  <a:extLst>
                    <a:ext uri="{9D8B030D-6E8A-4147-A177-3AD203B41FA5}">
                      <a16:colId xmlns:a16="http://schemas.microsoft.com/office/drawing/2014/main" val="2593998720"/>
                    </a:ext>
                  </a:extLst>
                </a:gridCol>
                <a:gridCol w="2443061">
                  <a:extLst>
                    <a:ext uri="{9D8B030D-6E8A-4147-A177-3AD203B41FA5}">
                      <a16:colId xmlns:a16="http://schemas.microsoft.com/office/drawing/2014/main" val="2856536553"/>
                    </a:ext>
                  </a:extLst>
                </a:gridCol>
              </a:tblGrid>
              <a:tr h="370840">
                <a:tc>
                  <a:txBody>
                    <a:bodyPr/>
                    <a:lstStyle/>
                    <a:p>
                      <a:r>
                        <a:rPr lang="en-US" dirty="0"/>
                        <a:t>Sr. No</a:t>
                      </a:r>
                    </a:p>
                  </a:txBody>
                  <a:tcPr/>
                </a:tc>
                <a:tc>
                  <a:txBody>
                    <a:bodyPr/>
                    <a:lstStyle/>
                    <a:p>
                      <a:r>
                        <a:rPr lang="en-US" dirty="0"/>
                        <a:t>Features</a:t>
                      </a:r>
                    </a:p>
                  </a:txBody>
                  <a:tcPr/>
                </a:tc>
                <a:tc>
                  <a:txBody>
                    <a:bodyPr/>
                    <a:lstStyle/>
                    <a:p>
                      <a:r>
                        <a:rPr lang="en-US" dirty="0"/>
                        <a:t>AES</a:t>
                      </a:r>
                    </a:p>
                  </a:txBody>
                  <a:tcPr/>
                </a:tc>
                <a:tc>
                  <a:txBody>
                    <a:bodyPr/>
                    <a:lstStyle/>
                    <a:p>
                      <a:r>
                        <a:rPr lang="en-US" dirty="0"/>
                        <a:t>RSA</a:t>
                      </a:r>
                    </a:p>
                  </a:txBody>
                  <a:tcPr/>
                </a:tc>
                <a:extLst>
                  <a:ext uri="{0D108BD9-81ED-4DB2-BD59-A6C34878D82A}">
                    <a16:rowId xmlns:a16="http://schemas.microsoft.com/office/drawing/2014/main" val="1470599560"/>
                  </a:ext>
                </a:extLst>
              </a:tr>
              <a:tr h="370840">
                <a:tc>
                  <a:txBody>
                    <a:bodyPr/>
                    <a:lstStyle/>
                    <a:p>
                      <a:r>
                        <a:rPr lang="en-US" dirty="0"/>
                        <a:t>1</a:t>
                      </a:r>
                    </a:p>
                  </a:txBody>
                  <a:tcPr/>
                </a:tc>
                <a:tc>
                  <a:txBody>
                    <a:bodyPr/>
                    <a:lstStyle/>
                    <a:p>
                      <a:r>
                        <a:rPr lang="en-US" dirty="0"/>
                        <a:t>Type of cryptography</a:t>
                      </a:r>
                    </a:p>
                  </a:txBody>
                  <a:tcPr/>
                </a:tc>
                <a:tc>
                  <a:txBody>
                    <a:bodyPr/>
                    <a:lstStyle/>
                    <a:p>
                      <a:r>
                        <a:rPr lang="en-US" dirty="0"/>
                        <a:t>Symmetric </a:t>
                      </a:r>
                    </a:p>
                  </a:txBody>
                  <a:tcPr/>
                </a:tc>
                <a:tc>
                  <a:txBody>
                    <a:bodyPr/>
                    <a:lstStyle/>
                    <a:p>
                      <a:r>
                        <a:rPr lang="en-US" dirty="0"/>
                        <a:t>Asymmetric </a:t>
                      </a:r>
                    </a:p>
                  </a:txBody>
                  <a:tcPr/>
                </a:tc>
                <a:extLst>
                  <a:ext uri="{0D108BD9-81ED-4DB2-BD59-A6C34878D82A}">
                    <a16:rowId xmlns:a16="http://schemas.microsoft.com/office/drawing/2014/main" val="1843758291"/>
                  </a:ext>
                </a:extLst>
              </a:tr>
              <a:tr h="370840">
                <a:tc>
                  <a:txBody>
                    <a:bodyPr/>
                    <a:lstStyle/>
                    <a:p>
                      <a:r>
                        <a:rPr lang="en-US" dirty="0"/>
                        <a:t>2</a:t>
                      </a:r>
                    </a:p>
                  </a:txBody>
                  <a:tcPr/>
                </a:tc>
                <a:tc>
                  <a:txBody>
                    <a:bodyPr/>
                    <a:lstStyle/>
                    <a:p>
                      <a:r>
                        <a:rPr lang="en-US" dirty="0"/>
                        <a:t>Key used</a:t>
                      </a:r>
                    </a:p>
                  </a:txBody>
                  <a:tcPr/>
                </a:tc>
                <a:tc>
                  <a:txBody>
                    <a:bodyPr/>
                    <a:lstStyle/>
                    <a:p>
                      <a:r>
                        <a:rPr lang="en-US" dirty="0"/>
                        <a:t>Single (same) key used for encryption and decryption</a:t>
                      </a:r>
                    </a:p>
                  </a:txBody>
                  <a:tcPr/>
                </a:tc>
                <a:tc>
                  <a:txBody>
                    <a:bodyPr/>
                    <a:lstStyle/>
                    <a:p>
                      <a:r>
                        <a:rPr lang="en-US" dirty="0"/>
                        <a:t>Different(two) keys used for encryption and Decryption</a:t>
                      </a:r>
                    </a:p>
                  </a:txBody>
                  <a:tcPr/>
                </a:tc>
                <a:extLst>
                  <a:ext uri="{0D108BD9-81ED-4DB2-BD59-A6C34878D82A}">
                    <a16:rowId xmlns:a16="http://schemas.microsoft.com/office/drawing/2014/main" val="3933217590"/>
                  </a:ext>
                </a:extLst>
              </a:tr>
              <a:tr h="370840">
                <a:tc>
                  <a:txBody>
                    <a:bodyPr/>
                    <a:lstStyle/>
                    <a:p>
                      <a:r>
                        <a:rPr lang="en-US" dirty="0"/>
                        <a:t>3</a:t>
                      </a:r>
                    </a:p>
                  </a:txBody>
                  <a:tcPr/>
                </a:tc>
                <a:tc>
                  <a:txBody>
                    <a:bodyPr/>
                    <a:lstStyle/>
                    <a:p>
                      <a:r>
                        <a:rPr lang="en-US" dirty="0"/>
                        <a:t>Throughput</a:t>
                      </a:r>
                    </a:p>
                  </a:txBody>
                  <a:tcPr/>
                </a:tc>
                <a:tc>
                  <a:txBody>
                    <a:bodyPr/>
                    <a:lstStyle/>
                    <a:p>
                      <a:r>
                        <a:rPr lang="en-US" dirty="0"/>
                        <a:t>Very high</a:t>
                      </a:r>
                    </a:p>
                  </a:txBody>
                  <a:tcPr/>
                </a:tc>
                <a:tc>
                  <a:txBody>
                    <a:bodyPr/>
                    <a:lstStyle/>
                    <a:p>
                      <a:r>
                        <a:rPr lang="en-US" dirty="0"/>
                        <a:t>Low</a:t>
                      </a:r>
                    </a:p>
                  </a:txBody>
                  <a:tcPr/>
                </a:tc>
                <a:extLst>
                  <a:ext uri="{0D108BD9-81ED-4DB2-BD59-A6C34878D82A}">
                    <a16:rowId xmlns:a16="http://schemas.microsoft.com/office/drawing/2014/main" val="798068067"/>
                  </a:ext>
                </a:extLst>
              </a:tr>
              <a:tr h="370840">
                <a:tc>
                  <a:txBody>
                    <a:bodyPr/>
                    <a:lstStyle/>
                    <a:p>
                      <a:r>
                        <a:rPr lang="en-US" dirty="0"/>
                        <a:t>4</a:t>
                      </a:r>
                    </a:p>
                  </a:txBody>
                  <a:tcPr/>
                </a:tc>
                <a:tc>
                  <a:txBody>
                    <a:bodyPr/>
                    <a:lstStyle/>
                    <a:p>
                      <a:r>
                        <a:rPr lang="en-US" dirty="0"/>
                        <a:t>Key Length</a:t>
                      </a:r>
                    </a:p>
                  </a:txBody>
                  <a:tcPr/>
                </a:tc>
                <a:tc>
                  <a:txBody>
                    <a:bodyPr/>
                    <a:lstStyle/>
                    <a:p>
                      <a:r>
                        <a:rPr lang="en-US" dirty="0"/>
                        <a:t>128,192 bits</a:t>
                      </a:r>
                    </a:p>
                  </a:txBody>
                  <a:tcPr/>
                </a:tc>
                <a:tc>
                  <a:txBody>
                    <a:bodyPr/>
                    <a:lstStyle/>
                    <a:p>
                      <a:r>
                        <a:rPr lang="en-US" dirty="0"/>
                        <a:t>&gt;1024 bits</a:t>
                      </a:r>
                    </a:p>
                  </a:txBody>
                  <a:tcPr/>
                </a:tc>
                <a:extLst>
                  <a:ext uri="{0D108BD9-81ED-4DB2-BD59-A6C34878D82A}">
                    <a16:rowId xmlns:a16="http://schemas.microsoft.com/office/drawing/2014/main" val="810862146"/>
                  </a:ext>
                </a:extLst>
              </a:tr>
              <a:tr h="370840">
                <a:tc>
                  <a:txBody>
                    <a:bodyPr/>
                    <a:lstStyle/>
                    <a:p>
                      <a:r>
                        <a:rPr lang="en-US" dirty="0"/>
                        <a:t>5</a:t>
                      </a:r>
                    </a:p>
                  </a:txBody>
                  <a:tcPr/>
                </a:tc>
                <a:tc>
                  <a:txBody>
                    <a:bodyPr/>
                    <a:lstStyle/>
                    <a:p>
                      <a:r>
                        <a:rPr lang="en-US" dirty="0"/>
                        <a:t>Cipher Block Size</a:t>
                      </a:r>
                    </a:p>
                  </a:txBody>
                  <a:tcPr/>
                </a:tc>
                <a:tc>
                  <a:txBody>
                    <a:bodyPr/>
                    <a:lstStyle/>
                    <a:p>
                      <a:r>
                        <a:rPr lang="en-US" dirty="0"/>
                        <a:t>Size 128 bits</a:t>
                      </a:r>
                    </a:p>
                  </a:txBody>
                  <a:tcPr/>
                </a:tc>
                <a:tc>
                  <a:txBody>
                    <a:bodyPr/>
                    <a:lstStyle/>
                    <a:p>
                      <a:r>
                        <a:rPr lang="en-US" dirty="0"/>
                        <a:t>Min 512 bits</a:t>
                      </a:r>
                    </a:p>
                  </a:txBody>
                  <a:tcPr/>
                </a:tc>
                <a:extLst>
                  <a:ext uri="{0D108BD9-81ED-4DB2-BD59-A6C34878D82A}">
                    <a16:rowId xmlns:a16="http://schemas.microsoft.com/office/drawing/2014/main" val="1257892342"/>
                  </a:ext>
                </a:extLst>
              </a:tr>
              <a:tr h="370840">
                <a:tc>
                  <a:txBody>
                    <a:bodyPr/>
                    <a:lstStyle/>
                    <a:p>
                      <a:r>
                        <a:rPr lang="en-US" dirty="0"/>
                        <a:t>6</a:t>
                      </a:r>
                    </a:p>
                  </a:txBody>
                  <a:tcPr/>
                </a:tc>
                <a:tc>
                  <a:txBody>
                    <a:bodyPr/>
                    <a:lstStyle/>
                    <a:p>
                      <a:r>
                        <a:rPr lang="en-US" dirty="0"/>
                        <a:t>Confidentiality</a:t>
                      </a:r>
                    </a:p>
                  </a:txBody>
                  <a:tcPr/>
                </a:tc>
                <a:tc>
                  <a:txBody>
                    <a:bodyPr/>
                    <a:lstStyle/>
                    <a:p>
                      <a:r>
                        <a:rPr lang="en-US" dirty="0"/>
                        <a:t>High</a:t>
                      </a:r>
                    </a:p>
                  </a:txBody>
                  <a:tcPr/>
                </a:tc>
                <a:tc>
                  <a:txBody>
                    <a:bodyPr/>
                    <a:lstStyle/>
                    <a:p>
                      <a:r>
                        <a:rPr lang="en-US" dirty="0"/>
                        <a:t>Low</a:t>
                      </a:r>
                    </a:p>
                  </a:txBody>
                  <a:tcPr/>
                </a:tc>
                <a:extLst>
                  <a:ext uri="{0D108BD9-81ED-4DB2-BD59-A6C34878D82A}">
                    <a16:rowId xmlns:a16="http://schemas.microsoft.com/office/drawing/2014/main" val="3850615082"/>
                  </a:ext>
                </a:extLst>
              </a:tr>
            </a:tbl>
          </a:graphicData>
        </a:graphic>
      </p:graphicFrame>
      <p:sp>
        <p:nvSpPr>
          <p:cNvPr id="5" name="Footer Placeholder 4">
            <a:extLst>
              <a:ext uri="{FF2B5EF4-FFF2-40B4-BE49-F238E27FC236}">
                <a16:creationId xmlns:a16="http://schemas.microsoft.com/office/drawing/2014/main" id="{AFD5230C-9164-484F-BCD4-6D7F043698D4}"/>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628DA85E-901D-47CE-9678-EAA0CADFB5A9}"/>
              </a:ext>
            </a:extLst>
          </p:cNvPr>
          <p:cNvSpPr>
            <a:spLocks noGrp="1"/>
          </p:cNvSpPr>
          <p:nvPr>
            <p:ph type="sldNum" sz="quarter" idx="12"/>
          </p:nvPr>
        </p:nvSpPr>
        <p:spPr/>
        <p:txBody>
          <a:bodyPr/>
          <a:lstStyle/>
          <a:p>
            <a:fld id="{2CD41867-8DBB-4BF0-B702-25EF6043F567}" type="slidenum">
              <a:rPr lang="en-IN" smtClean="0"/>
              <a:pPr/>
              <a:t>31</a:t>
            </a:fld>
            <a:endParaRPr lang="en-IN"/>
          </a:p>
        </p:txBody>
      </p:sp>
    </p:spTree>
    <p:extLst>
      <p:ext uri="{BB962C8B-B14F-4D97-AF65-F5344CB8AC3E}">
        <p14:creationId xmlns:p14="http://schemas.microsoft.com/office/powerpoint/2010/main" val="2689923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6606" y="463034"/>
            <a:ext cx="10409901" cy="769441"/>
          </a:xfrm>
          <a:prstGeom prst="rect">
            <a:avLst/>
          </a:prstGeom>
        </p:spPr>
        <p:txBody>
          <a:bodyPr wrap="none">
            <a:spAutoFit/>
          </a:bodyPr>
          <a:lstStyle/>
          <a:p>
            <a:r>
              <a:rPr lang="en-IN" sz="4400" dirty="0">
                <a:solidFill>
                  <a:schemeClr val="accent1">
                    <a:lumMod val="75000"/>
                  </a:schemeClr>
                </a:solidFill>
                <a:latin typeface="Arial Black" panose="020B0A04020102020204" pitchFamily="34" charset="0"/>
              </a:rPr>
              <a:t> Literature Survey / Related Work</a:t>
            </a:r>
            <a:endParaRPr lang="en-US" sz="4400" dirty="0"/>
          </a:p>
        </p:txBody>
      </p:sp>
      <p:cxnSp>
        <p:nvCxnSpPr>
          <p:cNvPr id="3" name="Straight Connector 2">
            <a:extLst>
              <a:ext uri="{FF2B5EF4-FFF2-40B4-BE49-F238E27FC236}">
                <a16:creationId xmlns:a16="http://schemas.microsoft.com/office/drawing/2014/main" id="{5EEF14D0-F8C4-43EA-9232-0A2790049F8A}"/>
              </a:ext>
            </a:extLst>
          </p:cNvPr>
          <p:cNvCxnSpPr>
            <a:cxnSpLocks/>
          </p:cNvCxnSpPr>
          <p:nvPr/>
        </p:nvCxnSpPr>
        <p:spPr>
          <a:xfrm flipV="1">
            <a:off x="719091" y="1331650"/>
            <a:ext cx="10634709" cy="1"/>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19091" y="1397177"/>
            <a:ext cx="10634708" cy="4893647"/>
          </a:xfrm>
          <a:prstGeom prst="rect">
            <a:avLst/>
          </a:prstGeom>
        </p:spPr>
        <p:txBody>
          <a:bodyPr wrap="square">
            <a:spAutoFit/>
          </a:bodyPr>
          <a:lstStyle/>
          <a:p>
            <a:pPr>
              <a:buFont typeface="Wingdings" pitchFamily="2" charset="2"/>
              <a:buChar char="Ø"/>
            </a:pPr>
            <a:endParaRPr lang="en-US" sz="2400" dirty="0">
              <a:solidFill>
                <a:srgbClr val="0070C0"/>
              </a:solidFill>
            </a:endParaRPr>
          </a:p>
          <a:p>
            <a:pPr>
              <a:buFont typeface="Arial" panose="020B0604020202020204" pitchFamily="34" charset="0"/>
              <a:buChar char="•"/>
            </a:pPr>
            <a:r>
              <a:rPr lang="en-US" sz="2400" b="0" i="0" dirty="0">
                <a:solidFill>
                  <a:srgbClr val="111111"/>
                </a:solidFill>
                <a:effectLst/>
              </a:rPr>
              <a:t> Antony R, Welch, The Challenge of Comparative Research </a:t>
            </a:r>
            <a:r>
              <a:rPr lang="en-US" sz="2400" b="0" i="0" dirty="0">
                <a:solidFill>
                  <a:srgbClr val="555555"/>
                </a:solidFill>
                <a:effectLst/>
              </a:rPr>
              <a:t>October 2011 DOI:</a:t>
            </a:r>
            <a:r>
              <a:rPr lang="en-US" sz="2400" b="0" i="0" u="sng" dirty="0">
                <a:solidFill>
                  <a:srgbClr val="555555"/>
                </a:solidFill>
                <a:effectLst/>
                <a:hlinkClick r:id="rId2"/>
              </a:rPr>
              <a:t>10.1007/978-90-481-8933-5_17</a:t>
            </a:r>
            <a:endParaRPr lang="en-US" sz="2400" b="0" i="0" u="sng" dirty="0">
              <a:solidFill>
                <a:srgbClr val="555555"/>
              </a:solidFill>
              <a:effectLst/>
            </a:endParaRPr>
          </a:p>
          <a:p>
            <a:endParaRPr lang="en-US" sz="2400" dirty="0">
              <a:solidFill>
                <a:srgbClr val="0070C0"/>
              </a:solidFill>
              <a:hlinkClick r:id="rId3"/>
            </a:endParaRPr>
          </a:p>
          <a:p>
            <a:pPr marL="342900" indent="-342900">
              <a:buFont typeface="Arial" panose="020B0604020202020204" pitchFamily="34" charset="0"/>
              <a:buChar char="•"/>
            </a:pPr>
            <a:r>
              <a:rPr lang="en-US" sz="2400" dirty="0">
                <a:solidFill>
                  <a:srgbClr val="0070C0"/>
                </a:solidFill>
                <a:hlinkClick r:id="rId3"/>
              </a:rPr>
              <a:t>https://www.geeksforgeeks.org/aes-full-form/</a:t>
            </a:r>
            <a:endParaRPr lang="en-US" sz="2400" dirty="0">
              <a:solidFill>
                <a:srgbClr val="0070C0"/>
              </a:solidFill>
            </a:endParaRPr>
          </a:p>
          <a:p>
            <a:endParaRPr lang="en-US" sz="2400" dirty="0">
              <a:solidFill>
                <a:srgbClr val="00B0F0"/>
              </a:solidFill>
            </a:endParaRPr>
          </a:p>
          <a:p>
            <a:pPr marL="342900" indent="-342900">
              <a:buFont typeface="Arial" panose="020B0604020202020204" pitchFamily="34" charset="0"/>
              <a:buChar char="•"/>
            </a:pPr>
            <a:r>
              <a:rPr lang="en-US" sz="2400" dirty="0">
                <a:solidFill>
                  <a:srgbClr val="0070C0"/>
                </a:solidFill>
                <a:hlinkClick r:id="rId4"/>
              </a:rPr>
              <a:t>https://www.tutorialspoint.com/cryptography/advanced_encryption_standard.htm</a:t>
            </a:r>
            <a:endParaRPr lang="en-US" sz="2400" dirty="0">
              <a:solidFill>
                <a:srgbClr val="0070C0"/>
              </a:solidFill>
            </a:endParaRPr>
          </a:p>
          <a:p>
            <a:pPr>
              <a:buFont typeface="Wingdings" pitchFamily="2" charset="2"/>
              <a:buChar char="Ø"/>
            </a:pPr>
            <a:endParaRPr lang="en-US" sz="2400" dirty="0">
              <a:solidFill>
                <a:srgbClr val="0070C0"/>
              </a:solidFill>
            </a:endParaRPr>
          </a:p>
          <a:p>
            <a:pPr marL="342900" indent="-342900">
              <a:buFont typeface="Arial" panose="020B0604020202020204" pitchFamily="34" charset="0"/>
              <a:buChar char="•"/>
            </a:pPr>
            <a:r>
              <a:rPr lang="en-US" sz="2400" dirty="0">
                <a:solidFill>
                  <a:srgbClr val="0070C0"/>
                </a:solidFill>
                <a:hlinkClick r:id="rId5"/>
              </a:rPr>
              <a:t>https://www.educative.io/edpresso/what-is-the-rsa-algorithm</a:t>
            </a:r>
            <a:endParaRPr lang="en-US" sz="2400" dirty="0">
              <a:solidFill>
                <a:srgbClr val="0070C0"/>
              </a:solidFill>
            </a:endParaRPr>
          </a:p>
          <a:p>
            <a:pPr>
              <a:buFont typeface="Wingdings" pitchFamily="2" charset="2"/>
              <a:buChar char="Ø"/>
            </a:pPr>
            <a:endParaRPr lang="en-US" sz="2400" dirty="0">
              <a:solidFill>
                <a:srgbClr val="0070C0"/>
              </a:solidFill>
            </a:endParaRPr>
          </a:p>
          <a:p>
            <a:pPr marL="342900" indent="-342900">
              <a:buFont typeface="Arial" panose="020B0604020202020204" pitchFamily="34" charset="0"/>
              <a:buChar char="•"/>
            </a:pPr>
            <a:r>
              <a:rPr lang="en-US" sz="2400" dirty="0">
                <a:solidFill>
                  <a:srgbClr val="0070C0"/>
                </a:solidFill>
                <a:hlinkClick r:id="rId6"/>
              </a:rPr>
              <a:t>https://www.geeksforgeeks.org/rsa-algorithm-cryptography/</a:t>
            </a:r>
            <a:endParaRPr lang="en-US" sz="2400" dirty="0">
              <a:solidFill>
                <a:srgbClr val="0070C0"/>
              </a:solidFill>
            </a:endParaRPr>
          </a:p>
          <a:p>
            <a:endParaRPr lang="en-US" sz="2400" dirty="0">
              <a:solidFill>
                <a:srgbClr val="0070C0"/>
              </a:solidFill>
            </a:endParaRPr>
          </a:p>
        </p:txBody>
      </p:sp>
      <p:sp>
        <p:nvSpPr>
          <p:cNvPr id="5" name="Footer Placeholder 4">
            <a:extLst>
              <a:ext uri="{FF2B5EF4-FFF2-40B4-BE49-F238E27FC236}">
                <a16:creationId xmlns:a16="http://schemas.microsoft.com/office/drawing/2014/main" id="{94676BBF-1319-456E-9EA6-FA68813705DE}"/>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35AFD38D-287D-4A23-A1C2-C6D1AB61D8B1}"/>
              </a:ext>
            </a:extLst>
          </p:cNvPr>
          <p:cNvSpPr>
            <a:spLocks noGrp="1"/>
          </p:cNvSpPr>
          <p:nvPr>
            <p:ph type="sldNum" sz="quarter" idx="12"/>
          </p:nvPr>
        </p:nvSpPr>
        <p:spPr/>
        <p:txBody>
          <a:bodyPr/>
          <a:lstStyle/>
          <a:p>
            <a:fld id="{2CD41867-8DBB-4BF0-B702-25EF6043F567}" type="slidenum">
              <a:rPr lang="en-IN" smtClean="0"/>
              <a:pPr/>
              <a:t>32</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0E4A-373C-47DE-8D65-FE72C2588E70}"/>
              </a:ext>
            </a:extLst>
          </p:cNvPr>
          <p:cNvSpPr>
            <a:spLocks noGrp="1"/>
          </p:cNvSpPr>
          <p:nvPr>
            <p:ph type="title"/>
          </p:nvPr>
        </p:nvSpPr>
        <p:spPr>
          <a:xfrm>
            <a:off x="838200" y="365126"/>
            <a:ext cx="10515600" cy="920750"/>
          </a:xfrm>
        </p:spPr>
        <p:txBody>
          <a:bodyPr/>
          <a:lstStyle/>
          <a:p>
            <a:r>
              <a:rPr lang="en-IN" dirty="0">
                <a:solidFill>
                  <a:schemeClr val="accent1">
                    <a:lumMod val="75000"/>
                  </a:schemeClr>
                </a:solidFill>
                <a:latin typeface="Arial Black" panose="020B0A04020102020204" pitchFamily="34" charset="0"/>
              </a:rPr>
              <a:t>Conclusions</a:t>
            </a:r>
          </a:p>
        </p:txBody>
      </p:sp>
      <p:sp>
        <p:nvSpPr>
          <p:cNvPr id="3" name="Content Placeholder 2">
            <a:extLst>
              <a:ext uri="{FF2B5EF4-FFF2-40B4-BE49-F238E27FC236}">
                <a16:creationId xmlns:a16="http://schemas.microsoft.com/office/drawing/2014/main" id="{5A546AC8-3552-4D20-ACA2-F2F3BCEC7A89}"/>
              </a:ext>
            </a:extLst>
          </p:cNvPr>
          <p:cNvSpPr>
            <a:spLocks noGrp="1"/>
          </p:cNvSpPr>
          <p:nvPr>
            <p:ph idx="1"/>
          </p:nvPr>
        </p:nvSpPr>
        <p:spPr/>
        <p:txBody>
          <a:bodyPr>
            <a:normAutofit fontScale="92500" lnSpcReduction="20000"/>
          </a:bodyPr>
          <a:lstStyle/>
          <a:p>
            <a:pPr>
              <a:lnSpc>
                <a:spcPct val="110000"/>
              </a:lnSpc>
            </a:pPr>
            <a:r>
              <a:rPr lang="en-US" dirty="0">
                <a:solidFill>
                  <a:schemeClr val="tx1">
                    <a:lumMod val="75000"/>
                    <a:lumOff val="25000"/>
                  </a:schemeClr>
                </a:solidFill>
              </a:rPr>
              <a:t>The security for data becomes an aspect of importance for any encrypting or decrypting processes.</a:t>
            </a:r>
          </a:p>
          <a:p>
            <a:pPr>
              <a:lnSpc>
                <a:spcPct val="110000"/>
              </a:lnSpc>
            </a:pPr>
            <a:r>
              <a:rPr lang="en-US" dirty="0">
                <a:solidFill>
                  <a:schemeClr val="tx1">
                    <a:lumMod val="75000"/>
                    <a:lumOff val="25000"/>
                  </a:schemeClr>
                </a:solidFill>
              </a:rPr>
              <a:t>The space and time are also other important aspects while designing any cipher algorithm. Our method is expects high throughput by occupying less memory. </a:t>
            </a:r>
          </a:p>
          <a:p>
            <a:pPr>
              <a:lnSpc>
                <a:spcPct val="110000"/>
              </a:lnSpc>
            </a:pPr>
            <a:r>
              <a:rPr lang="en-US" dirty="0">
                <a:solidFill>
                  <a:schemeClr val="tx1">
                    <a:lumMod val="75000"/>
                    <a:lumOff val="25000"/>
                  </a:schemeClr>
                </a:solidFill>
              </a:rPr>
              <a:t>Considering the planned scheme it is expected to be immune from Brute force attacks as it will require factorial times attacks for cracking the key.</a:t>
            </a:r>
          </a:p>
          <a:p>
            <a:pPr>
              <a:lnSpc>
                <a:spcPct val="110000"/>
              </a:lnSpc>
            </a:pPr>
            <a:r>
              <a:rPr lang="en-US" dirty="0">
                <a:solidFill>
                  <a:schemeClr val="tx1">
                    <a:lumMod val="75000"/>
                    <a:lumOff val="25000"/>
                  </a:schemeClr>
                </a:solidFill>
              </a:rPr>
              <a:t>The projected algorithm can be put to use on different types of public applications to transmit confidential data from one machine to another machine. </a:t>
            </a:r>
            <a:endParaRPr lang="en-IN" dirty="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93652836-1F9C-44F4-9614-F112D1CBAD35}"/>
              </a:ext>
            </a:extLst>
          </p:cNvPr>
          <p:cNvCxnSpPr/>
          <p:nvPr/>
        </p:nvCxnSpPr>
        <p:spPr>
          <a:xfrm>
            <a:off x="838200" y="1304925"/>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8E76511-EFBB-445E-B0D0-AC2B218754F1}"/>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FC0D612E-6E0D-4C22-99C0-ABF811D94467}"/>
              </a:ext>
            </a:extLst>
          </p:cNvPr>
          <p:cNvSpPr>
            <a:spLocks noGrp="1"/>
          </p:cNvSpPr>
          <p:nvPr>
            <p:ph type="sldNum" sz="quarter" idx="12"/>
          </p:nvPr>
        </p:nvSpPr>
        <p:spPr/>
        <p:txBody>
          <a:bodyPr/>
          <a:lstStyle/>
          <a:p>
            <a:fld id="{2CD41867-8DBB-4BF0-B702-25EF6043F567}" type="slidenum">
              <a:rPr lang="en-IN" smtClean="0"/>
              <a:pPr/>
              <a:t>33</a:t>
            </a:fld>
            <a:endParaRPr lang="en-IN"/>
          </a:p>
        </p:txBody>
      </p:sp>
    </p:spTree>
    <p:extLst>
      <p:ext uri="{BB962C8B-B14F-4D97-AF65-F5344CB8AC3E}">
        <p14:creationId xmlns:p14="http://schemas.microsoft.com/office/powerpoint/2010/main" val="209545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750"/>
                                        <p:tgtEl>
                                          <p:spTgt spid="3">
                                            <p:txEl>
                                              <p:pRg st="0" end="0"/>
                                            </p:txEl>
                                          </p:spTgt>
                                        </p:tgtEl>
                                      </p:cBhvr>
                                    </p:animEffect>
                                    <p:anim calcmode="lin" valueType="num">
                                      <p:cBhvr>
                                        <p:cTn id="17"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9" fill="hold">
                            <p:stCondLst>
                              <p:cond delay="1750"/>
                            </p:stCondLst>
                            <p:childTnLst>
                              <p:par>
                                <p:cTn id="20" presetID="42" presetClass="entr" presetSubtype="0" fill="hold" grpId="0" nodeType="after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750"/>
                                        <p:tgtEl>
                                          <p:spTgt spid="3">
                                            <p:txEl>
                                              <p:pRg st="1" end="1"/>
                                            </p:txEl>
                                          </p:spTgt>
                                        </p:tgtEl>
                                      </p:cBhvr>
                                    </p:animEffect>
                                    <p:anim calcmode="lin" valueType="num">
                                      <p:cBhvr>
                                        <p:cTn id="23"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42" presetClass="entr" presetSubtype="0" fill="hold" grpId="0" nodeType="after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750"/>
                                        <p:tgtEl>
                                          <p:spTgt spid="3">
                                            <p:txEl>
                                              <p:pRg st="2" end="2"/>
                                            </p:txEl>
                                          </p:spTgt>
                                        </p:tgtEl>
                                      </p:cBhvr>
                                    </p:animEffect>
                                    <p:anim calcmode="lin" valueType="num">
                                      <p:cBhvr>
                                        <p:cTn id="29"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1" fill="hold">
                            <p:stCondLst>
                              <p:cond delay="3250"/>
                            </p:stCondLst>
                            <p:childTnLst>
                              <p:par>
                                <p:cTn id="32" presetID="42" presetClass="entr" presetSubtype="0" fill="hold" grpId="0" nodeType="after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750"/>
                                        <p:tgtEl>
                                          <p:spTgt spid="3">
                                            <p:txEl>
                                              <p:pRg st="3" end="3"/>
                                            </p:txEl>
                                          </p:spTgt>
                                        </p:tgtEl>
                                      </p:cBhvr>
                                    </p:animEffect>
                                    <p:anim calcmode="lin" valueType="num">
                                      <p:cBhvr>
                                        <p:cTn id="35"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7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287D50-EBC6-48C8-B4FE-173E9960D935}"/>
              </a:ext>
            </a:extLst>
          </p:cNvPr>
          <p:cNvSpPr>
            <a:spLocks noGrp="1"/>
          </p:cNvSpPr>
          <p:nvPr>
            <p:ph idx="1"/>
          </p:nvPr>
        </p:nvSpPr>
        <p:spPr>
          <a:xfrm>
            <a:off x="838200" y="704850"/>
            <a:ext cx="10515600" cy="5472113"/>
          </a:xfrm>
        </p:spPr>
        <p:txBody>
          <a:bodyPr>
            <a:normAutofit/>
          </a:bodyPr>
          <a:lstStyle/>
          <a:p>
            <a:pPr marL="0" indent="0" algn="ctr">
              <a:buNone/>
            </a:pPr>
            <a:endParaRPr lang="en-IN" sz="4800" dirty="0">
              <a:latin typeface="Arial Black" panose="020B0A04020102020204" pitchFamily="34" charset="0"/>
            </a:endParaRPr>
          </a:p>
          <a:p>
            <a:pPr marL="0" indent="0" algn="ctr">
              <a:buNone/>
            </a:pPr>
            <a:endParaRPr lang="en-IN" sz="4800" dirty="0">
              <a:latin typeface="Arial Black" panose="020B0A04020102020204" pitchFamily="34" charset="0"/>
            </a:endParaRPr>
          </a:p>
          <a:p>
            <a:pPr marL="0" indent="0" algn="ctr">
              <a:buNone/>
            </a:pPr>
            <a:r>
              <a:rPr lang="en-IN" sz="4800" b="1" i="1" dirty="0">
                <a:solidFill>
                  <a:srgbClr val="FF0066"/>
                </a:solidFill>
                <a:latin typeface="Arial Black" panose="020B0A04020102020204" pitchFamily="34" charset="0"/>
              </a:rPr>
              <a:t>Thank you !</a:t>
            </a:r>
          </a:p>
          <a:p>
            <a:pPr marL="0" indent="0" algn="ctr">
              <a:buNone/>
            </a:pPr>
            <a:endParaRPr lang="en-IN" sz="4800" dirty="0">
              <a:solidFill>
                <a:srgbClr val="FF0066"/>
              </a:solidFill>
              <a:latin typeface="Arial Black" panose="020B0A04020102020204" pitchFamily="34" charset="0"/>
            </a:endParaRPr>
          </a:p>
          <a:p>
            <a:pPr marL="0" indent="0" algn="ctr">
              <a:buNone/>
            </a:pPr>
            <a:r>
              <a:rPr lang="en-IN" sz="4400" dirty="0">
                <a:solidFill>
                  <a:schemeClr val="accent4">
                    <a:lumMod val="60000"/>
                    <a:lumOff val="40000"/>
                  </a:schemeClr>
                </a:solidFill>
                <a:latin typeface="Arial Black" panose="020B0A04020102020204" pitchFamily="34" charset="0"/>
              </a:rPr>
              <a:t>Questions &amp; Answers</a:t>
            </a:r>
          </a:p>
        </p:txBody>
      </p:sp>
      <p:sp>
        <p:nvSpPr>
          <p:cNvPr id="2" name="Footer Placeholder 1">
            <a:extLst>
              <a:ext uri="{FF2B5EF4-FFF2-40B4-BE49-F238E27FC236}">
                <a16:creationId xmlns:a16="http://schemas.microsoft.com/office/drawing/2014/main" id="{2A60D448-54ED-4300-AF44-BEB754398B0D}"/>
              </a:ext>
            </a:extLst>
          </p:cNvPr>
          <p:cNvSpPr>
            <a:spLocks noGrp="1"/>
          </p:cNvSpPr>
          <p:nvPr>
            <p:ph type="ftr" sz="quarter" idx="11"/>
          </p:nvPr>
        </p:nvSpPr>
        <p:spPr/>
        <p:txBody>
          <a:bodyPr/>
          <a:lstStyle/>
          <a:p>
            <a:r>
              <a:rPr lang="en-IN"/>
              <a:t>Department of Information Technology</a:t>
            </a:r>
          </a:p>
        </p:txBody>
      </p:sp>
      <p:sp>
        <p:nvSpPr>
          <p:cNvPr id="4" name="Slide Number Placeholder 3">
            <a:extLst>
              <a:ext uri="{FF2B5EF4-FFF2-40B4-BE49-F238E27FC236}">
                <a16:creationId xmlns:a16="http://schemas.microsoft.com/office/drawing/2014/main" id="{443DF05F-58DC-4045-BED3-E89E41FE56FF}"/>
              </a:ext>
            </a:extLst>
          </p:cNvPr>
          <p:cNvSpPr>
            <a:spLocks noGrp="1"/>
          </p:cNvSpPr>
          <p:nvPr>
            <p:ph type="sldNum" sz="quarter" idx="12"/>
          </p:nvPr>
        </p:nvSpPr>
        <p:spPr/>
        <p:txBody>
          <a:bodyPr/>
          <a:lstStyle/>
          <a:p>
            <a:fld id="{2CD41867-8DBB-4BF0-B702-25EF6043F567}" type="slidenum">
              <a:rPr lang="en-IN" smtClean="0"/>
              <a:pPr/>
              <a:t>34</a:t>
            </a:fld>
            <a:endParaRPr lang="en-IN"/>
          </a:p>
        </p:txBody>
      </p:sp>
    </p:spTree>
    <p:extLst>
      <p:ext uri="{BB962C8B-B14F-4D97-AF65-F5344CB8AC3E}">
        <p14:creationId xmlns:p14="http://schemas.microsoft.com/office/powerpoint/2010/main" val="265017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afterEffect">
                                  <p:stCondLst>
                                    <p:cond delay="0"/>
                                  </p:stCondLst>
                                  <p:iterate type="lt">
                                    <p:tmPct val="10000"/>
                                  </p:iterate>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2" end="2"/>
                                            </p:txEl>
                                          </p:spTgt>
                                        </p:tgtEl>
                                      </p:cBhvr>
                                    </p:animEffect>
                                  </p:childTnLst>
                                </p:cTn>
                              </p:par>
                            </p:childTnLst>
                          </p:cTn>
                        </p:par>
                        <p:par>
                          <p:cTn id="12" fill="hold">
                            <p:stCondLst>
                              <p:cond delay="900"/>
                            </p:stCondLst>
                            <p:childTnLst>
                              <p:par>
                                <p:cTn id="13" presetID="42" presetClass="entr" presetSubtype="0"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1250"/>
                                        <p:tgtEl>
                                          <p:spTgt spid="3">
                                            <p:txEl>
                                              <p:pRg st="4" end="4"/>
                                            </p:txEl>
                                          </p:spTgt>
                                        </p:tgtEl>
                                      </p:cBhvr>
                                    </p:animEffect>
                                    <p:anim calcmode="lin" valueType="num">
                                      <p:cBhvr>
                                        <p:cTn id="16" dur="1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7" dur="12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50B2F-735A-4BF2-879C-DB5825130074}"/>
              </a:ext>
            </a:extLst>
          </p:cNvPr>
          <p:cNvSpPr>
            <a:spLocks noGrp="1"/>
          </p:cNvSpPr>
          <p:nvPr>
            <p:ph type="title"/>
          </p:nvPr>
        </p:nvSpPr>
        <p:spPr>
          <a:xfrm>
            <a:off x="838200" y="365126"/>
            <a:ext cx="10515600" cy="993158"/>
          </a:xfrm>
        </p:spPr>
        <p:txBody>
          <a:bodyPr/>
          <a:lstStyle/>
          <a:p>
            <a:r>
              <a:rPr lang="en-IN" dirty="0">
                <a:solidFill>
                  <a:schemeClr val="accent1">
                    <a:lumMod val="75000"/>
                  </a:schemeClr>
                </a:solidFill>
                <a:latin typeface="Arial Black" panose="020B0A04020102020204" pitchFamily="34" charset="0"/>
              </a:rPr>
              <a:t>Scope</a:t>
            </a:r>
          </a:p>
        </p:txBody>
      </p:sp>
      <p:sp>
        <p:nvSpPr>
          <p:cNvPr id="3" name="Content Placeholder 2">
            <a:extLst>
              <a:ext uri="{FF2B5EF4-FFF2-40B4-BE49-F238E27FC236}">
                <a16:creationId xmlns:a16="http://schemas.microsoft.com/office/drawing/2014/main" id="{868CFE8A-ADFE-4EB3-A183-0E78557E381D}"/>
              </a:ext>
            </a:extLst>
          </p:cNvPr>
          <p:cNvSpPr>
            <a:spLocks noGrp="1"/>
          </p:cNvSpPr>
          <p:nvPr>
            <p:ph idx="1"/>
          </p:nvPr>
        </p:nvSpPr>
        <p:spPr/>
        <p:txBody>
          <a:bodyPr>
            <a:normAutofit/>
          </a:bodyPr>
          <a:lstStyle/>
          <a:p>
            <a:pPr>
              <a:lnSpc>
                <a:spcPct val="110000"/>
              </a:lnSpc>
            </a:pPr>
            <a:r>
              <a:rPr lang="en-IN" dirty="0"/>
              <a:t>It focuses on the security of key also as keys are the primary target of the attackers. It proposes to use multistage encryption, as it focuses on the strength to withhold the attack and maintain integrity of data. </a:t>
            </a:r>
          </a:p>
          <a:p>
            <a:pPr>
              <a:lnSpc>
                <a:spcPct val="110000"/>
              </a:lnSpc>
            </a:pPr>
            <a:r>
              <a:rPr lang="en-US" dirty="0"/>
              <a:t>The idea of our project is to digitize the way attendance is taken in colleges and gives a more comfortable and easier experience while taking attendance. Tracking of attendance is entirely web-based so the data can be entered from anywhere you can access the internet. </a:t>
            </a:r>
            <a:endParaRPr lang="en-IN" dirty="0"/>
          </a:p>
        </p:txBody>
      </p:sp>
      <p:cxnSp>
        <p:nvCxnSpPr>
          <p:cNvPr id="5" name="Straight Connector 4">
            <a:extLst>
              <a:ext uri="{FF2B5EF4-FFF2-40B4-BE49-F238E27FC236}">
                <a16:creationId xmlns:a16="http://schemas.microsoft.com/office/drawing/2014/main" id="{0F5407CD-2434-4B4A-B32E-08DEDE4C5EFC}"/>
              </a:ext>
            </a:extLst>
          </p:cNvPr>
          <p:cNvCxnSpPr/>
          <p:nvPr/>
        </p:nvCxnSpPr>
        <p:spPr>
          <a:xfrm>
            <a:off x="838200" y="1367161"/>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F0CAEBC-C79B-496A-B135-C08FAA4948B6}"/>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9AC3A405-DB66-443D-B914-50B290F258D8}"/>
              </a:ext>
            </a:extLst>
          </p:cNvPr>
          <p:cNvSpPr>
            <a:spLocks noGrp="1"/>
          </p:cNvSpPr>
          <p:nvPr>
            <p:ph type="sldNum" sz="quarter" idx="12"/>
          </p:nvPr>
        </p:nvSpPr>
        <p:spPr/>
        <p:txBody>
          <a:bodyPr/>
          <a:lstStyle/>
          <a:p>
            <a:fld id="{2CD41867-8DBB-4BF0-B702-25EF6043F567}" type="slidenum">
              <a:rPr lang="en-IN" smtClean="0"/>
              <a:pPr/>
              <a:t>4</a:t>
            </a:fld>
            <a:endParaRPr lang="en-IN"/>
          </a:p>
        </p:txBody>
      </p:sp>
    </p:spTree>
    <p:extLst>
      <p:ext uri="{BB962C8B-B14F-4D97-AF65-F5344CB8AC3E}">
        <p14:creationId xmlns:p14="http://schemas.microsoft.com/office/powerpoint/2010/main" val="81726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1000"/>
                                        <p:tgtEl>
                                          <p:spTgt spid="3">
                                            <p:txEl>
                                              <p:pRg st="0" end="0"/>
                                            </p:txEl>
                                          </p:spTgt>
                                        </p:tgtEl>
                                      </p:cBhvr>
                                    </p:animEffect>
                                    <p:anim calcmode="lin" valueType="num">
                                      <p:cBhvr>
                                        <p:cTn id="1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1B41A-88BF-4734-AFD9-850FA09438FD}"/>
              </a:ext>
            </a:extLst>
          </p:cNvPr>
          <p:cNvSpPr>
            <a:spLocks noGrp="1"/>
          </p:cNvSpPr>
          <p:nvPr>
            <p:ph type="title"/>
          </p:nvPr>
        </p:nvSpPr>
        <p:spPr>
          <a:xfrm>
            <a:off x="838200" y="365126"/>
            <a:ext cx="10515600" cy="966524"/>
          </a:xfrm>
        </p:spPr>
        <p:txBody>
          <a:bodyPr/>
          <a:lstStyle/>
          <a:p>
            <a:r>
              <a:rPr lang="en-IN" dirty="0">
                <a:solidFill>
                  <a:schemeClr val="accent1">
                    <a:lumMod val="75000"/>
                  </a:schemeClr>
                </a:solidFill>
                <a:latin typeface="Arial Black" panose="020B0A04020102020204" pitchFamily="34" charset="0"/>
              </a:rPr>
              <a:t>Objectives</a:t>
            </a:r>
          </a:p>
        </p:txBody>
      </p:sp>
      <p:sp>
        <p:nvSpPr>
          <p:cNvPr id="3" name="Content Placeholder 2">
            <a:extLst>
              <a:ext uri="{FF2B5EF4-FFF2-40B4-BE49-F238E27FC236}">
                <a16:creationId xmlns:a16="http://schemas.microsoft.com/office/drawing/2014/main" id="{B37B6DDE-FA99-4A72-A878-D69CEF90D6D9}"/>
              </a:ext>
            </a:extLst>
          </p:cNvPr>
          <p:cNvSpPr>
            <a:spLocks noGrp="1"/>
          </p:cNvSpPr>
          <p:nvPr>
            <p:ph idx="1"/>
          </p:nvPr>
        </p:nvSpPr>
        <p:spPr>
          <a:xfrm>
            <a:off x="838200" y="1775536"/>
            <a:ext cx="10515600" cy="4492100"/>
          </a:xfrm>
        </p:spPr>
        <p:txBody>
          <a:bodyPr>
            <a:normAutofit/>
          </a:bodyPr>
          <a:lstStyle/>
          <a:p>
            <a:pPr>
              <a:lnSpc>
                <a:spcPct val="100000"/>
              </a:lnSpc>
            </a:pPr>
            <a:r>
              <a:rPr lang="en-US" dirty="0"/>
              <a:t>A web application for the teachers to generate the QR code and maintain the attendance record.</a:t>
            </a:r>
          </a:p>
          <a:p>
            <a:pPr>
              <a:lnSpc>
                <a:spcPct val="100000"/>
              </a:lnSpc>
            </a:pPr>
            <a:r>
              <a:rPr lang="en-US" dirty="0"/>
              <a:t>A web application for students to scan the QR code displayed on the screen and mark their attendance</a:t>
            </a:r>
            <a:endParaRPr lang="en-IN" dirty="0"/>
          </a:p>
          <a:p>
            <a:pPr>
              <a:lnSpc>
                <a:spcPct val="100000"/>
              </a:lnSpc>
            </a:pPr>
            <a:r>
              <a:rPr lang="en-IN" dirty="0"/>
              <a:t>To improve the security of the common key used for encryption/ decryption as we intend to implement it using Binary-bit sequence.</a:t>
            </a:r>
          </a:p>
          <a:p>
            <a:pPr>
              <a:lnSpc>
                <a:spcPct val="100000"/>
              </a:lnSpc>
            </a:pPr>
            <a:r>
              <a:rPr lang="en-IN" dirty="0"/>
              <a:t>Algorithm should be easier to implement at the same time it should be nuisance for the attackers to get it cracked.</a:t>
            </a:r>
          </a:p>
        </p:txBody>
      </p:sp>
      <p:cxnSp>
        <p:nvCxnSpPr>
          <p:cNvPr id="5" name="Straight Connector 4">
            <a:extLst>
              <a:ext uri="{FF2B5EF4-FFF2-40B4-BE49-F238E27FC236}">
                <a16:creationId xmlns:a16="http://schemas.microsoft.com/office/drawing/2014/main" id="{E45DFF37-C0AC-4149-A243-FFAAE0263BC7}"/>
              </a:ext>
            </a:extLst>
          </p:cNvPr>
          <p:cNvCxnSpPr/>
          <p:nvPr/>
        </p:nvCxnSpPr>
        <p:spPr>
          <a:xfrm>
            <a:off x="880739" y="1349405"/>
            <a:ext cx="1043052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52B41D51-DF5C-42CB-943D-6A7211564EAB}"/>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CF3FB8C8-497B-41F3-97F7-2023343EA239}"/>
              </a:ext>
            </a:extLst>
          </p:cNvPr>
          <p:cNvSpPr>
            <a:spLocks noGrp="1"/>
          </p:cNvSpPr>
          <p:nvPr>
            <p:ph type="sldNum" sz="quarter" idx="12"/>
          </p:nvPr>
        </p:nvSpPr>
        <p:spPr/>
        <p:txBody>
          <a:bodyPr/>
          <a:lstStyle/>
          <a:p>
            <a:fld id="{2CD41867-8DBB-4BF0-B702-25EF6043F567}" type="slidenum">
              <a:rPr lang="en-IN" smtClean="0"/>
              <a:pPr/>
              <a:t>5</a:t>
            </a:fld>
            <a:endParaRPr lang="en-IN"/>
          </a:p>
        </p:txBody>
      </p:sp>
    </p:spTree>
    <p:extLst>
      <p:ext uri="{BB962C8B-B14F-4D97-AF65-F5344CB8AC3E}">
        <p14:creationId xmlns:p14="http://schemas.microsoft.com/office/powerpoint/2010/main" val="209147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1000"/>
                                        <p:tgtEl>
                                          <p:spTgt spid="3">
                                            <p:txEl>
                                              <p:pRg st="0" end="0"/>
                                            </p:txEl>
                                          </p:spTgt>
                                        </p:tgtEl>
                                      </p:cBhvr>
                                    </p:animEffect>
                                    <p:anim calcmode="lin" valueType="num">
                                      <p:cBhvr>
                                        <p:cTn id="1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1000"/>
                                        <p:tgtEl>
                                          <p:spTgt spid="3">
                                            <p:txEl>
                                              <p:pRg st="1" end="1"/>
                                            </p:txEl>
                                          </p:spTgt>
                                        </p:tgtEl>
                                      </p:cBhvr>
                                    </p:animEffect>
                                    <p:anim calcmode="lin" valueType="num">
                                      <p:cBhvr>
                                        <p:cTn id="2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2" fill="hold">
                            <p:stCondLst>
                              <p:cond delay="2000"/>
                            </p:stCondLst>
                            <p:childTnLst>
                              <p:par>
                                <p:cTn id="33" presetID="42" presetClass="entr" presetSubtype="0" fill="hold" grpId="0" nodeType="after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35566-E378-47EB-8567-23F115398626}"/>
              </a:ext>
            </a:extLst>
          </p:cNvPr>
          <p:cNvSpPr>
            <a:spLocks noGrp="1"/>
          </p:cNvSpPr>
          <p:nvPr>
            <p:ph type="title"/>
          </p:nvPr>
        </p:nvSpPr>
        <p:spPr>
          <a:xfrm>
            <a:off x="838200" y="365126"/>
            <a:ext cx="10515600" cy="886626"/>
          </a:xfrm>
        </p:spPr>
        <p:txBody>
          <a:bodyPr/>
          <a:lstStyle/>
          <a:p>
            <a:r>
              <a:rPr lang="en-US" dirty="0">
                <a:solidFill>
                  <a:schemeClr val="accent1">
                    <a:lumMod val="75000"/>
                  </a:schemeClr>
                </a:solidFill>
                <a:latin typeface="Arial Black" panose="020B0A04020102020204" pitchFamily="34" charset="0"/>
              </a:rPr>
              <a:t>Abstract</a:t>
            </a:r>
            <a:endParaRPr lang="en-IN" dirty="0">
              <a:solidFill>
                <a:schemeClr val="accent1">
                  <a:lumMod val="75000"/>
                </a:schemeClr>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2B0999A4-3DF4-4D3F-B7AA-9915B9D0DA86}"/>
              </a:ext>
            </a:extLst>
          </p:cNvPr>
          <p:cNvSpPr>
            <a:spLocks noGrp="1"/>
          </p:cNvSpPr>
          <p:nvPr>
            <p:ph idx="1"/>
          </p:nvPr>
        </p:nvSpPr>
        <p:spPr>
          <a:xfrm>
            <a:off x="838200" y="1393794"/>
            <a:ext cx="10515600" cy="5299969"/>
          </a:xfrm>
        </p:spPr>
        <p:txBody>
          <a:bodyPr>
            <a:normAutofit lnSpcReduction="10000"/>
          </a:bodyPr>
          <a:lstStyle/>
          <a:p>
            <a:pPr>
              <a:lnSpc>
                <a:spcPct val="100000"/>
              </a:lnSpc>
            </a:pPr>
            <a:r>
              <a:rPr lang="en-US" dirty="0"/>
              <a:t>Currently for a secured communication to take place it has become important to use cryptography on both the sides i.e. encrypting data at sender’s side later followed by decryption processes at the receiver’s side.</a:t>
            </a:r>
          </a:p>
          <a:p>
            <a:pPr>
              <a:lnSpc>
                <a:spcPct val="100000"/>
              </a:lnSpc>
            </a:pPr>
            <a:r>
              <a:rPr lang="en-US" dirty="0"/>
              <a:t>It is difficult to provide security against the attackers, since they can easily get the significant data by uncovering the encryption key.</a:t>
            </a:r>
          </a:p>
          <a:p>
            <a:pPr>
              <a:lnSpc>
                <a:spcPct val="100000"/>
              </a:lnSpc>
            </a:pPr>
            <a:r>
              <a:rPr lang="en-US" dirty="0"/>
              <a:t>This scheme puts forward a new encryption/decryption algorithm that is based on the Binary-Bit sequence and further uses the XOR operation. It insinuates encryption at compound stages and the key is imparted by the user.</a:t>
            </a:r>
          </a:p>
          <a:p>
            <a:pPr>
              <a:lnSpc>
                <a:spcPct val="100000"/>
              </a:lnSpc>
            </a:pPr>
            <a:r>
              <a:rPr lang="en-US" dirty="0"/>
              <a:t>The proposed algorithm comes under the category of Symmetric key algorithms. </a:t>
            </a:r>
            <a:endParaRPr lang="en-IN" dirty="0"/>
          </a:p>
        </p:txBody>
      </p:sp>
      <p:cxnSp>
        <p:nvCxnSpPr>
          <p:cNvPr id="5" name="Straight Connector 4">
            <a:extLst>
              <a:ext uri="{FF2B5EF4-FFF2-40B4-BE49-F238E27FC236}">
                <a16:creationId xmlns:a16="http://schemas.microsoft.com/office/drawing/2014/main" id="{F507BD99-844F-4981-82ED-B1D90F06FD0D}"/>
              </a:ext>
            </a:extLst>
          </p:cNvPr>
          <p:cNvCxnSpPr/>
          <p:nvPr/>
        </p:nvCxnSpPr>
        <p:spPr>
          <a:xfrm>
            <a:off x="838200" y="1251752"/>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E07FEDEA-50FB-4E9E-8AF5-D0512C12E05A}"/>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7AC2F63C-8409-41AA-96B4-B1CB01E83C9B}"/>
              </a:ext>
            </a:extLst>
          </p:cNvPr>
          <p:cNvSpPr>
            <a:spLocks noGrp="1"/>
          </p:cNvSpPr>
          <p:nvPr>
            <p:ph type="sldNum" sz="quarter" idx="12"/>
          </p:nvPr>
        </p:nvSpPr>
        <p:spPr/>
        <p:txBody>
          <a:bodyPr/>
          <a:lstStyle/>
          <a:p>
            <a:fld id="{2CD41867-8DBB-4BF0-B702-25EF6043F567}" type="slidenum">
              <a:rPr lang="en-IN" smtClean="0"/>
              <a:pPr/>
              <a:t>6</a:t>
            </a:fld>
            <a:endParaRPr lang="en-IN"/>
          </a:p>
        </p:txBody>
      </p:sp>
    </p:spTree>
    <p:extLst>
      <p:ext uri="{BB962C8B-B14F-4D97-AF65-F5344CB8AC3E}">
        <p14:creationId xmlns:p14="http://schemas.microsoft.com/office/powerpoint/2010/main" val="24877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1000"/>
                                        <p:tgtEl>
                                          <p:spTgt spid="3">
                                            <p:txEl>
                                              <p:pRg st="0" end="0"/>
                                            </p:txEl>
                                          </p:spTgt>
                                        </p:tgtEl>
                                      </p:cBhvr>
                                    </p:animEffect>
                                    <p:anim calcmode="lin" valueType="num">
                                      <p:cBhvr>
                                        <p:cTn id="1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42" presetClass="entr" presetSubtype="0" fill="hold" grpId="0" nodeType="after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1" fill="hold">
                            <p:stCondLst>
                              <p:cond delay="4000"/>
                            </p:stCondLst>
                            <p:childTnLst>
                              <p:par>
                                <p:cTn id="32" presetID="42" presetClass="entr" presetSubtype="0" fill="hold" grpId="0" nodeType="after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A66E1-55D3-4C08-95C1-67E0EB139FB6}"/>
              </a:ext>
            </a:extLst>
          </p:cNvPr>
          <p:cNvSpPr>
            <a:spLocks noGrp="1"/>
          </p:cNvSpPr>
          <p:nvPr>
            <p:ph type="title"/>
          </p:nvPr>
        </p:nvSpPr>
        <p:spPr>
          <a:xfrm>
            <a:off x="838200" y="365125"/>
            <a:ext cx="10515600" cy="984281"/>
          </a:xfrm>
        </p:spPr>
        <p:txBody>
          <a:bodyPr/>
          <a:lstStyle/>
          <a:p>
            <a:r>
              <a:rPr lang="en-IN" dirty="0">
                <a:solidFill>
                  <a:schemeClr val="accent1">
                    <a:lumMod val="75000"/>
                  </a:schemeClr>
                </a:solidFill>
                <a:latin typeface="Arial Black" panose="020B0A04020102020204" pitchFamily="34" charset="0"/>
              </a:rPr>
              <a:t>Project and Seminar Topics</a:t>
            </a:r>
          </a:p>
        </p:txBody>
      </p:sp>
      <p:sp>
        <p:nvSpPr>
          <p:cNvPr id="3" name="Content Placeholder 2">
            <a:extLst>
              <a:ext uri="{FF2B5EF4-FFF2-40B4-BE49-F238E27FC236}">
                <a16:creationId xmlns:a16="http://schemas.microsoft.com/office/drawing/2014/main" id="{B47707B8-A076-4117-9B33-43C143B982D3}"/>
              </a:ext>
            </a:extLst>
          </p:cNvPr>
          <p:cNvSpPr>
            <a:spLocks noGrp="1"/>
          </p:cNvSpPr>
          <p:nvPr>
            <p:ph idx="1"/>
          </p:nvPr>
        </p:nvSpPr>
        <p:spPr/>
        <p:txBody>
          <a:bodyPr/>
          <a:lstStyle/>
          <a:p>
            <a:pPr>
              <a:lnSpc>
                <a:spcPct val="150000"/>
              </a:lnSpc>
              <a:buFont typeface="Courier New" panose="02070309020205020404" pitchFamily="49" charset="0"/>
              <a:buChar char="o"/>
            </a:pPr>
            <a:r>
              <a:rPr lang="en-IN" dirty="0"/>
              <a:t> Project Title : </a:t>
            </a:r>
            <a:r>
              <a:rPr lang="en-US" b="1" dirty="0">
                <a:solidFill>
                  <a:schemeClr val="tx1">
                    <a:lumMod val="65000"/>
                    <a:lumOff val="35000"/>
                  </a:schemeClr>
                </a:solidFill>
                <a:latin typeface="Bahnschrift SemiBold Condensed" panose="020B0502040204020203" pitchFamily="34" charset="0"/>
              </a:rPr>
              <a:t>Encryption/ Decryption Scheme for Communications using Binary -bit Sequence and Multistage Encryption</a:t>
            </a:r>
          </a:p>
          <a:p>
            <a:pPr marL="0" indent="0">
              <a:buNone/>
            </a:pPr>
            <a:endParaRPr lang="en-US" b="1" dirty="0">
              <a:latin typeface="Bahnschrift SemiBold Condensed" panose="020B0502040204020203" pitchFamily="34" charset="0"/>
            </a:endParaRPr>
          </a:p>
          <a:p>
            <a:pPr>
              <a:lnSpc>
                <a:spcPct val="100000"/>
              </a:lnSpc>
              <a:buFont typeface="Courier New" panose="02070309020205020404" pitchFamily="49" charset="0"/>
              <a:buChar char="o"/>
            </a:pPr>
            <a:r>
              <a:rPr lang="en-US" b="1" dirty="0">
                <a:latin typeface="Bahnschrift SemiBold Condensed" panose="020B0502040204020203" pitchFamily="34" charset="0"/>
              </a:rPr>
              <a:t> </a:t>
            </a:r>
            <a:r>
              <a:rPr lang="en-IN" dirty="0"/>
              <a:t>Yash Jane : </a:t>
            </a:r>
            <a:r>
              <a:rPr lang="en-IN" dirty="0">
                <a:solidFill>
                  <a:schemeClr val="tx1">
                    <a:lumMod val="65000"/>
                    <a:lumOff val="35000"/>
                  </a:schemeClr>
                </a:solidFill>
                <a:latin typeface="Bahnschrift Light Condensed" panose="020B0502040204020203" pitchFamily="34" charset="0"/>
              </a:rPr>
              <a:t>System Architecture</a:t>
            </a:r>
          </a:p>
          <a:p>
            <a:pPr>
              <a:lnSpc>
                <a:spcPct val="100000"/>
              </a:lnSpc>
              <a:buFont typeface="Courier New" panose="02070309020205020404" pitchFamily="49" charset="0"/>
              <a:buChar char="o"/>
            </a:pPr>
            <a:r>
              <a:rPr lang="en-IN" dirty="0"/>
              <a:t> </a:t>
            </a:r>
            <a:r>
              <a:rPr lang="en-IN" dirty="0" err="1"/>
              <a:t>Amey</a:t>
            </a:r>
            <a:r>
              <a:rPr lang="en-IN" dirty="0"/>
              <a:t> </a:t>
            </a:r>
            <a:r>
              <a:rPr lang="en-IN" dirty="0" err="1"/>
              <a:t>Potnurwar</a:t>
            </a:r>
            <a:r>
              <a:rPr lang="en-IN" dirty="0"/>
              <a:t> : </a:t>
            </a:r>
            <a:r>
              <a:rPr lang="en-IN" dirty="0">
                <a:solidFill>
                  <a:schemeClr val="tx1">
                    <a:lumMod val="65000"/>
                    <a:lumOff val="35000"/>
                  </a:schemeClr>
                </a:solidFill>
                <a:latin typeface="Bahnschrift Light Condensed" panose="020B0502040204020203" pitchFamily="34" charset="0"/>
              </a:rPr>
              <a:t>Logical Operations</a:t>
            </a:r>
          </a:p>
          <a:p>
            <a:pPr>
              <a:lnSpc>
                <a:spcPct val="100000"/>
              </a:lnSpc>
              <a:buFont typeface="Courier New" panose="02070309020205020404" pitchFamily="49" charset="0"/>
              <a:buChar char="o"/>
            </a:pPr>
            <a:r>
              <a:rPr lang="en-IN" dirty="0"/>
              <a:t> Siddhi Agarwal : </a:t>
            </a:r>
            <a:r>
              <a:rPr lang="en-IN" dirty="0">
                <a:solidFill>
                  <a:schemeClr val="tx1">
                    <a:lumMod val="65000"/>
                    <a:lumOff val="35000"/>
                  </a:schemeClr>
                </a:solidFill>
                <a:latin typeface="Bahnschrift Light Condensed" panose="020B0502040204020203" pitchFamily="34" charset="0"/>
              </a:rPr>
              <a:t>Design principles and concerns</a:t>
            </a:r>
          </a:p>
          <a:p>
            <a:pPr>
              <a:lnSpc>
                <a:spcPct val="100000"/>
              </a:lnSpc>
              <a:buFont typeface="Courier New" panose="02070309020205020404" pitchFamily="49" charset="0"/>
              <a:buChar char="o"/>
            </a:pPr>
            <a:r>
              <a:rPr lang="en-IN" dirty="0"/>
              <a:t> Sneha Dixon : </a:t>
            </a:r>
            <a:r>
              <a:rPr lang="en-IN" dirty="0">
                <a:solidFill>
                  <a:schemeClr val="tx1">
                    <a:lumMod val="65000"/>
                    <a:lumOff val="35000"/>
                  </a:schemeClr>
                </a:solidFill>
                <a:latin typeface="Bahnschrift Light Condensed" panose="020B0502040204020203" pitchFamily="34" charset="0"/>
              </a:rPr>
              <a:t>Comparative analysis and challenges</a:t>
            </a:r>
          </a:p>
        </p:txBody>
      </p:sp>
      <p:cxnSp>
        <p:nvCxnSpPr>
          <p:cNvPr id="5" name="Straight Connector 4">
            <a:extLst>
              <a:ext uri="{FF2B5EF4-FFF2-40B4-BE49-F238E27FC236}">
                <a16:creationId xmlns:a16="http://schemas.microsoft.com/office/drawing/2014/main" id="{AD11DDCB-5AF6-4BB3-923F-183055F69385}"/>
              </a:ext>
            </a:extLst>
          </p:cNvPr>
          <p:cNvCxnSpPr/>
          <p:nvPr/>
        </p:nvCxnSpPr>
        <p:spPr>
          <a:xfrm>
            <a:off x="838200" y="1358283"/>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213CD187-5693-41E6-BA4B-FABC27C74283}"/>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131E6D6E-3204-4152-91BD-BB2BEB014640}"/>
              </a:ext>
            </a:extLst>
          </p:cNvPr>
          <p:cNvSpPr>
            <a:spLocks noGrp="1"/>
          </p:cNvSpPr>
          <p:nvPr>
            <p:ph type="sldNum" sz="quarter" idx="12"/>
          </p:nvPr>
        </p:nvSpPr>
        <p:spPr/>
        <p:txBody>
          <a:bodyPr/>
          <a:lstStyle/>
          <a:p>
            <a:fld id="{2CD41867-8DBB-4BF0-B702-25EF6043F567}" type="slidenum">
              <a:rPr lang="en-IN" smtClean="0"/>
              <a:pPr/>
              <a:t>7</a:t>
            </a:fld>
            <a:endParaRPr lang="en-IN"/>
          </a:p>
        </p:txBody>
      </p:sp>
    </p:spTree>
    <p:extLst>
      <p:ext uri="{BB962C8B-B14F-4D97-AF65-F5344CB8AC3E}">
        <p14:creationId xmlns:p14="http://schemas.microsoft.com/office/powerpoint/2010/main" val="286386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wipe(down)">
                                      <p:cBhvr>
                                        <p:cTn id="16" dur="500"/>
                                        <p:tgtEl>
                                          <p:spTgt spid="3">
                                            <p:txEl>
                                              <p:pRg st="0" end="0"/>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4" dur="500"/>
                                        <p:tgtEl>
                                          <p:spTgt spid="3">
                                            <p:txEl>
                                              <p:pRg st="3" end="3"/>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8" dur="500"/>
                                        <p:tgtEl>
                                          <p:spTgt spid="3">
                                            <p:txEl>
                                              <p:pRg st="4" end="4"/>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30A2-B020-41B1-B41F-4B8E1513F33B}"/>
              </a:ext>
            </a:extLst>
          </p:cNvPr>
          <p:cNvSpPr>
            <a:spLocks noGrp="1"/>
          </p:cNvSpPr>
          <p:nvPr>
            <p:ph type="title"/>
          </p:nvPr>
        </p:nvSpPr>
        <p:spPr>
          <a:xfrm>
            <a:off x="838200" y="365126"/>
            <a:ext cx="10515600" cy="948770"/>
          </a:xfrm>
        </p:spPr>
        <p:txBody>
          <a:bodyPr/>
          <a:lstStyle/>
          <a:p>
            <a:r>
              <a:rPr lang="en-IN" dirty="0">
                <a:solidFill>
                  <a:schemeClr val="accent1">
                    <a:lumMod val="75000"/>
                  </a:schemeClr>
                </a:solidFill>
                <a:latin typeface="Arial Black" panose="020B0A04020102020204" pitchFamily="34" charset="0"/>
              </a:rPr>
              <a:t>1. System Architecture</a:t>
            </a:r>
          </a:p>
        </p:txBody>
      </p:sp>
      <p:cxnSp>
        <p:nvCxnSpPr>
          <p:cNvPr id="5" name="Straight Connector 4">
            <a:extLst>
              <a:ext uri="{FF2B5EF4-FFF2-40B4-BE49-F238E27FC236}">
                <a16:creationId xmlns:a16="http://schemas.microsoft.com/office/drawing/2014/main" id="{F0ADA643-3EE1-471F-8EB0-45D180D935D7}"/>
              </a:ext>
            </a:extLst>
          </p:cNvPr>
          <p:cNvCxnSpPr/>
          <p:nvPr/>
        </p:nvCxnSpPr>
        <p:spPr>
          <a:xfrm>
            <a:off x="838200" y="1313895"/>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Content Placeholder 20">
            <a:extLst>
              <a:ext uri="{FF2B5EF4-FFF2-40B4-BE49-F238E27FC236}">
                <a16:creationId xmlns:a16="http://schemas.microsoft.com/office/drawing/2014/main" id="{77CC6F2A-4E61-458E-9E95-F12AECBD8088}"/>
              </a:ext>
            </a:extLst>
          </p:cNvPr>
          <p:cNvSpPr>
            <a:spLocks noGrp="1"/>
          </p:cNvSpPr>
          <p:nvPr>
            <p:ph idx="1"/>
          </p:nvPr>
        </p:nvSpPr>
        <p:spPr>
          <a:xfrm>
            <a:off x="838200" y="1580224"/>
            <a:ext cx="10515600" cy="5007001"/>
          </a:xfrm>
        </p:spPr>
        <p:txBody>
          <a:bodyPr/>
          <a:lstStyle/>
          <a:p>
            <a:pPr marL="0" indent="0" algn="ctr">
              <a:buNone/>
            </a:pPr>
            <a:r>
              <a:rPr lang="en-IN" b="1" i="1" u="sng" dirty="0"/>
              <a:t>Introduction and System Overview</a:t>
            </a:r>
          </a:p>
          <a:p>
            <a:pPr marL="0" indent="0" algn="ctr">
              <a:buNone/>
            </a:pPr>
            <a:endParaRPr lang="en-IN" b="1" i="1" u="sng" dirty="0"/>
          </a:p>
        </p:txBody>
      </p:sp>
      <p:pic>
        <p:nvPicPr>
          <p:cNvPr id="23" name="Picture 22">
            <a:extLst>
              <a:ext uri="{FF2B5EF4-FFF2-40B4-BE49-F238E27FC236}">
                <a16:creationId xmlns:a16="http://schemas.microsoft.com/office/drawing/2014/main" id="{8EE78D3A-9E5A-4F9B-B6F3-3579B4C9C1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888" y="2262665"/>
            <a:ext cx="6990223" cy="3844623"/>
          </a:xfrm>
          <a:prstGeom prst="rect">
            <a:avLst/>
          </a:prstGeom>
        </p:spPr>
      </p:pic>
      <p:cxnSp>
        <p:nvCxnSpPr>
          <p:cNvPr id="25" name="Straight Arrow Connector 24">
            <a:extLst>
              <a:ext uri="{FF2B5EF4-FFF2-40B4-BE49-F238E27FC236}">
                <a16:creationId xmlns:a16="http://schemas.microsoft.com/office/drawing/2014/main" id="{372CE43A-5B36-4312-A863-911DA2DFCCF2}"/>
              </a:ext>
            </a:extLst>
          </p:cNvPr>
          <p:cNvCxnSpPr/>
          <p:nvPr/>
        </p:nvCxnSpPr>
        <p:spPr>
          <a:xfrm>
            <a:off x="5805996" y="3693111"/>
            <a:ext cx="0" cy="1154098"/>
          </a:xfrm>
          <a:prstGeom prst="straightConnector1">
            <a:avLst/>
          </a:prstGeom>
          <a:ln w="57150">
            <a:solidFill>
              <a:schemeClr val="accent6">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46BBEE51-1188-418B-A2CF-EC1CCB02A6D8}"/>
              </a:ext>
            </a:extLst>
          </p:cNvPr>
          <p:cNvSpPr>
            <a:spLocks noGrp="1"/>
          </p:cNvSpPr>
          <p:nvPr>
            <p:ph type="ftr" sz="quarter" idx="11"/>
          </p:nvPr>
        </p:nvSpPr>
        <p:spPr/>
        <p:txBody>
          <a:bodyPr/>
          <a:lstStyle/>
          <a:p>
            <a:r>
              <a:rPr lang="en-IN"/>
              <a:t>Department of Information Technology</a:t>
            </a:r>
          </a:p>
        </p:txBody>
      </p:sp>
      <p:sp>
        <p:nvSpPr>
          <p:cNvPr id="4" name="Slide Number Placeholder 3">
            <a:extLst>
              <a:ext uri="{FF2B5EF4-FFF2-40B4-BE49-F238E27FC236}">
                <a16:creationId xmlns:a16="http://schemas.microsoft.com/office/drawing/2014/main" id="{B8DB56D0-A884-4AAF-A3F7-E4FE26502606}"/>
              </a:ext>
            </a:extLst>
          </p:cNvPr>
          <p:cNvSpPr>
            <a:spLocks noGrp="1"/>
          </p:cNvSpPr>
          <p:nvPr>
            <p:ph type="sldNum" sz="quarter" idx="12"/>
          </p:nvPr>
        </p:nvSpPr>
        <p:spPr/>
        <p:txBody>
          <a:bodyPr/>
          <a:lstStyle/>
          <a:p>
            <a:fld id="{2CD41867-8DBB-4BF0-B702-25EF6043F567}" type="slidenum">
              <a:rPr lang="en-IN" smtClean="0"/>
              <a:pPr/>
              <a:t>8</a:t>
            </a:fld>
            <a:endParaRPr lang="en-IN"/>
          </a:p>
        </p:txBody>
      </p:sp>
    </p:spTree>
    <p:extLst>
      <p:ext uri="{BB962C8B-B14F-4D97-AF65-F5344CB8AC3E}">
        <p14:creationId xmlns:p14="http://schemas.microsoft.com/office/powerpoint/2010/main" val="292836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1">
                                            <p:txEl>
                                              <p:pRg st="0" end="0"/>
                                            </p:txEl>
                                          </p:spTgt>
                                        </p:tgtEl>
                                        <p:attrNameLst>
                                          <p:attrName>style.visibility</p:attrName>
                                        </p:attrNameLst>
                                      </p:cBhvr>
                                      <p:to>
                                        <p:strVal val="visible"/>
                                      </p:to>
                                    </p:set>
                                    <p:anim calcmode="lin" valueType="num">
                                      <p:cBhvr additive="base">
                                        <p:cTn id="1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18CF8B-9257-4C80-B729-390F2124C061}"/>
              </a:ext>
            </a:extLst>
          </p:cNvPr>
          <p:cNvSpPr>
            <a:spLocks noGrp="1"/>
          </p:cNvSpPr>
          <p:nvPr>
            <p:ph idx="1"/>
          </p:nvPr>
        </p:nvSpPr>
        <p:spPr>
          <a:xfrm>
            <a:off x="838200" y="275146"/>
            <a:ext cx="10515600" cy="6143348"/>
          </a:xfrm>
        </p:spPr>
        <p:txBody>
          <a:bodyPr>
            <a:normAutofit lnSpcReduction="10000"/>
          </a:bodyPr>
          <a:lstStyle/>
          <a:p>
            <a:pPr marL="285750" indent="-285750">
              <a:lnSpc>
                <a:spcPct val="100000"/>
              </a:lnSpc>
              <a:buFont typeface="Arial" panose="020B0604020202020204" pitchFamily="34" charset="0"/>
              <a:buChar char="•"/>
            </a:pPr>
            <a:r>
              <a:rPr lang="en-IN" sz="2600" dirty="0">
                <a:solidFill>
                  <a:schemeClr val="tx1">
                    <a:lumMod val="75000"/>
                    <a:lumOff val="25000"/>
                  </a:schemeClr>
                </a:solidFill>
              </a:rPr>
              <a:t>The previous diagram shows the process of Symmetric key encryption/ decryption algorithm.</a:t>
            </a:r>
          </a:p>
          <a:p>
            <a:pPr marL="285750" indent="-285750">
              <a:lnSpc>
                <a:spcPct val="100000"/>
              </a:lnSpc>
              <a:buFont typeface="Arial" panose="020B0604020202020204" pitchFamily="34" charset="0"/>
              <a:buChar char="•"/>
            </a:pPr>
            <a:r>
              <a:rPr lang="en-IN" sz="2600" dirty="0">
                <a:solidFill>
                  <a:schemeClr val="tx1">
                    <a:lumMod val="75000"/>
                    <a:lumOff val="25000"/>
                  </a:schemeClr>
                </a:solidFill>
              </a:rPr>
              <a:t>The proposed scheme uses the same base-architecture as shown in the diagram. However, it uses bit sequence approach and encryption is carried out in multiple stages. </a:t>
            </a:r>
          </a:p>
          <a:p>
            <a:pPr marL="285750" indent="-285750">
              <a:lnSpc>
                <a:spcPct val="100000"/>
              </a:lnSpc>
              <a:buFont typeface="Arial" panose="020B0604020202020204" pitchFamily="34" charset="0"/>
              <a:buChar char="•"/>
            </a:pPr>
            <a:r>
              <a:rPr lang="en-IN" sz="2600" dirty="0">
                <a:solidFill>
                  <a:schemeClr val="tx1">
                    <a:lumMod val="75000"/>
                    <a:lumOff val="25000"/>
                  </a:schemeClr>
                </a:solidFill>
              </a:rPr>
              <a:t>When sender uses a key to encrypt the plaintext data he/ she sends that same key with the ciphertext via a secure tunnel, and the recipient receives the key and the ciphertext after that key is feed to the decryption side of algorithm to unlock the encrypted message. </a:t>
            </a:r>
          </a:p>
          <a:p>
            <a:pPr marL="285750" indent="-285750">
              <a:lnSpc>
                <a:spcPct val="100000"/>
              </a:lnSpc>
              <a:buFont typeface="Arial" panose="020B0604020202020204" pitchFamily="34" charset="0"/>
              <a:buChar char="•"/>
            </a:pPr>
            <a:r>
              <a:rPr lang="en-IN" sz="2600" dirty="0">
                <a:solidFill>
                  <a:schemeClr val="tx1">
                    <a:lumMod val="75000"/>
                    <a:lumOff val="25000"/>
                  </a:schemeClr>
                </a:solidFill>
              </a:rPr>
              <a:t>In Binary-bit sequence method, the binary data is split into small fragments which are referred to as the ‘sequence’.</a:t>
            </a:r>
          </a:p>
          <a:p>
            <a:pPr marL="285750" indent="-285750">
              <a:lnSpc>
                <a:spcPct val="100000"/>
              </a:lnSpc>
              <a:buFont typeface="Arial" panose="020B0604020202020204" pitchFamily="34" charset="0"/>
              <a:buChar char="•"/>
            </a:pPr>
            <a:r>
              <a:rPr lang="en-IN" sz="2600" dirty="0">
                <a:solidFill>
                  <a:schemeClr val="tx1">
                    <a:lumMod val="75000"/>
                    <a:lumOff val="25000"/>
                  </a:schemeClr>
                </a:solidFill>
              </a:rPr>
              <a:t>Binary operation XOR is in consideration for the development in one of the stages as, </a:t>
            </a:r>
            <a:r>
              <a:rPr lang="en-US" sz="2600" dirty="0">
                <a:solidFill>
                  <a:schemeClr val="bg2">
                    <a:lumMod val="25000"/>
                  </a:schemeClr>
                </a:solidFill>
              </a:rPr>
              <a:t>XOR works as a cipher because it is its own inverse.</a:t>
            </a:r>
          </a:p>
          <a:p>
            <a:pPr marL="285750" indent="-285750">
              <a:lnSpc>
                <a:spcPct val="100000"/>
              </a:lnSpc>
              <a:buFont typeface="Arial" panose="020B0604020202020204" pitchFamily="34" charset="0"/>
              <a:buChar char="•"/>
            </a:pPr>
            <a:r>
              <a:rPr lang="en-US" sz="2600" dirty="0"/>
              <a:t>The method that the key that will be provided by the user should be from 0 to 255 is in consideration.</a:t>
            </a:r>
            <a:endParaRPr lang="en-IN" sz="2600" dirty="0">
              <a:solidFill>
                <a:schemeClr val="bg2">
                  <a:lumMod val="25000"/>
                </a:schemeClr>
              </a:solidFill>
            </a:endParaRPr>
          </a:p>
          <a:p>
            <a:pPr marL="285750" indent="-285750">
              <a:buFont typeface="Arial" panose="020B0604020202020204" pitchFamily="34" charset="0"/>
              <a:buChar char="•"/>
            </a:pPr>
            <a:endParaRPr lang="en-IN" dirty="0">
              <a:solidFill>
                <a:schemeClr val="tx1">
                  <a:lumMod val="75000"/>
                  <a:lumOff val="25000"/>
                </a:schemeClr>
              </a:solidFill>
            </a:endParaRPr>
          </a:p>
          <a:p>
            <a:endParaRPr lang="en-IN" dirty="0"/>
          </a:p>
        </p:txBody>
      </p:sp>
      <p:sp>
        <p:nvSpPr>
          <p:cNvPr id="2" name="Footer Placeholder 1">
            <a:extLst>
              <a:ext uri="{FF2B5EF4-FFF2-40B4-BE49-F238E27FC236}">
                <a16:creationId xmlns:a16="http://schemas.microsoft.com/office/drawing/2014/main" id="{9E0BADDD-7AC6-470A-B5DB-8546D04CF66B}"/>
              </a:ext>
            </a:extLst>
          </p:cNvPr>
          <p:cNvSpPr>
            <a:spLocks noGrp="1"/>
          </p:cNvSpPr>
          <p:nvPr>
            <p:ph type="ftr" sz="quarter" idx="11"/>
          </p:nvPr>
        </p:nvSpPr>
        <p:spPr/>
        <p:txBody>
          <a:bodyPr/>
          <a:lstStyle/>
          <a:p>
            <a:r>
              <a:rPr lang="en-IN"/>
              <a:t>Department of Information Technology</a:t>
            </a:r>
          </a:p>
        </p:txBody>
      </p:sp>
      <p:sp>
        <p:nvSpPr>
          <p:cNvPr id="4" name="Slide Number Placeholder 3">
            <a:extLst>
              <a:ext uri="{FF2B5EF4-FFF2-40B4-BE49-F238E27FC236}">
                <a16:creationId xmlns:a16="http://schemas.microsoft.com/office/drawing/2014/main" id="{E916E83E-74AF-40A7-9573-EF0F476D5931}"/>
              </a:ext>
            </a:extLst>
          </p:cNvPr>
          <p:cNvSpPr>
            <a:spLocks noGrp="1"/>
          </p:cNvSpPr>
          <p:nvPr>
            <p:ph type="sldNum" sz="quarter" idx="12"/>
          </p:nvPr>
        </p:nvSpPr>
        <p:spPr/>
        <p:txBody>
          <a:bodyPr/>
          <a:lstStyle/>
          <a:p>
            <a:fld id="{2CD41867-8DBB-4BF0-B702-25EF6043F567}" type="slidenum">
              <a:rPr lang="en-IN" smtClean="0"/>
              <a:pPr/>
              <a:t>9</a:t>
            </a:fld>
            <a:endParaRPr lang="en-IN"/>
          </a:p>
        </p:txBody>
      </p:sp>
    </p:spTree>
    <p:extLst>
      <p:ext uri="{BB962C8B-B14F-4D97-AF65-F5344CB8AC3E}">
        <p14:creationId xmlns:p14="http://schemas.microsoft.com/office/powerpoint/2010/main" val="41000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anim calcmode="lin" valueType="num">
                                      <p:cBhvr>
                                        <p:cTn id="8" dur="7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7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anim calcmode="lin" valueType="num">
                                      <p:cBhvr>
                                        <p:cTn id="14" dur="7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7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4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700"/>
                                        <p:tgtEl>
                                          <p:spTgt spid="3">
                                            <p:txEl>
                                              <p:pRg st="2" end="2"/>
                                            </p:txEl>
                                          </p:spTgt>
                                        </p:tgtEl>
                                      </p:cBhvr>
                                    </p:animEffect>
                                    <p:anim calcmode="lin" valueType="num">
                                      <p:cBhvr>
                                        <p:cTn id="20" dur="7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7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21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700"/>
                                        <p:tgtEl>
                                          <p:spTgt spid="3">
                                            <p:txEl>
                                              <p:pRg st="3" end="3"/>
                                            </p:txEl>
                                          </p:spTgt>
                                        </p:tgtEl>
                                      </p:cBhvr>
                                    </p:animEffect>
                                    <p:anim calcmode="lin" valueType="num">
                                      <p:cBhvr>
                                        <p:cTn id="26" dur="7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7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8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700"/>
                                        <p:tgtEl>
                                          <p:spTgt spid="3">
                                            <p:txEl>
                                              <p:pRg st="4" end="4"/>
                                            </p:txEl>
                                          </p:spTgt>
                                        </p:tgtEl>
                                      </p:cBhvr>
                                    </p:animEffect>
                                    <p:anim calcmode="lin" valueType="num">
                                      <p:cBhvr>
                                        <p:cTn id="32" dur="7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7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700"/>
                                        <p:tgtEl>
                                          <p:spTgt spid="3">
                                            <p:txEl>
                                              <p:pRg st="5" end="5"/>
                                            </p:txEl>
                                          </p:spTgt>
                                        </p:tgtEl>
                                      </p:cBhvr>
                                    </p:animEffect>
                                    <p:anim calcmode="lin" valueType="num">
                                      <p:cBhvr>
                                        <p:cTn id="38" dur="7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7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3046</TotalTime>
  <Words>3057</Words>
  <Application>Microsoft Office PowerPoint</Application>
  <PresentationFormat>Widescreen</PresentationFormat>
  <Paragraphs>320</Paragraphs>
  <Slides>34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34</vt:i4>
      </vt:variant>
    </vt:vector>
  </HeadingPairs>
  <TitlesOfParts>
    <vt:vector size="48" baseType="lpstr">
      <vt:lpstr>-apple-system</vt:lpstr>
      <vt:lpstr>Arial</vt:lpstr>
      <vt:lpstr>Arial</vt:lpstr>
      <vt:lpstr>Arial Black</vt:lpstr>
      <vt:lpstr>Arial Rounded MT Bold</vt:lpstr>
      <vt:lpstr>Bahnschrift Light Condensed</vt:lpstr>
      <vt:lpstr>Bahnschrift SemiBold Condensed</vt:lpstr>
      <vt:lpstr>Calibri</vt:lpstr>
      <vt:lpstr>Calibri Light</vt:lpstr>
      <vt:lpstr>Cambria Math</vt:lpstr>
      <vt:lpstr>Courier New</vt:lpstr>
      <vt:lpstr>Open Sans</vt:lpstr>
      <vt:lpstr>Wingdings</vt:lpstr>
      <vt:lpstr>Office Theme</vt:lpstr>
      <vt:lpstr>HOPE FOUNDATION’s International Institute of Information Technology</vt:lpstr>
      <vt:lpstr>Problem Statement</vt:lpstr>
      <vt:lpstr>Purpose</vt:lpstr>
      <vt:lpstr>Scope</vt:lpstr>
      <vt:lpstr>Objectives</vt:lpstr>
      <vt:lpstr>Abstract</vt:lpstr>
      <vt:lpstr>Project and Seminar Topics</vt:lpstr>
      <vt:lpstr>1. System Architecture</vt:lpstr>
      <vt:lpstr>PowerPoint Presentation</vt:lpstr>
      <vt:lpstr>Literature Survey/ Related work</vt:lpstr>
      <vt:lpstr>PowerPoint Presentation</vt:lpstr>
      <vt:lpstr>PowerPoint Presentation</vt:lpstr>
      <vt:lpstr>Applications</vt:lpstr>
      <vt:lpstr>2. Logical Operations</vt:lpstr>
      <vt:lpstr>Literature Survey/ Related work</vt:lpstr>
      <vt:lpstr>Why is Exclusive Or (XOR) Important in Cryptography?</vt:lpstr>
      <vt:lpstr> XOR Cipher – The Perfect Cipher </vt:lpstr>
      <vt:lpstr>Cipher Example</vt:lpstr>
      <vt:lpstr>3. Design Principles and Concerns</vt:lpstr>
      <vt:lpstr> Availability (performance of  algorithm)  Performance of an algorithm means predicting the resources which are required to an algorithm to perform its task. </vt:lpstr>
      <vt:lpstr>      </vt:lpstr>
      <vt:lpstr> Discretionary Access Control (DAC)  Under this category of Access Control Management, the business owner is responsible for managing access permissions. The operating system in this case does not decide to allow for deny entry based on any criteria. </vt:lpstr>
      <vt:lpstr>Role Based Access Control (RBAC)    Under this category of Access Control Management, access is granted based on the role &amp; responsibility of an individual. In this method, the admin can restrict access to privileged information based on the duties, authority, and job competency of an individual. </vt:lpstr>
      <vt:lpstr>Mandatory Access Control (MAC) Under this category of Access Control Management, an individuals’ ability to grand or deny access is restricted. The system works on criteria defined by a system administrator that is strictly followed by the operating system. </vt:lpstr>
      <vt:lpstr> Confidentiality(privacy on algorithm process) Confidentiality refers to ensure that information is not accessed by unauthorized people. Information is intelligible only to its rightful recipients.  * Advanced Encryption Standard (AES) is a symmetric key encryption algorithm that supports key lengths of 128, 192, and 256 bits.   * AES encrypts a block of bytes at the same time, unlike stream ciphers that encode each single item individually.  * The length of the block of data is always 128-bit (16 bytes), while the key size can be: 1.128-bit key size (16 bytes) 2.192-bit key size(24 bytes) 3. 256-bit key size(32 bytes)  * As AES is classified as a block cipher algorithm, there are different modes of operation. * A mode of operation describes how to repeatedly apply a cipher's single-block operation to securely transform amounts of data larger than a block. </vt:lpstr>
      <vt:lpstr>1.] ECB mode:                       2.] CBC mode:  </vt:lpstr>
      <vt:lpstr>Literature Survey/ Related work</vt:lpstr>
      <vt:lpstr>PowerPoint Presentation</vt:lpstr>
      <vt:lpstr>PowerPoint Presentation</vt:lpstr>
      <vt:lpstr>PowerPoint Presentation</vt:lpstr>
      <vt:lpstr>Analysis</vt:lpstr>
      <vt:lpstr>PowerPoint Presentation</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HOPE FOUNDATION’s International Institute of Information Technology</dc:title>
  <dc:creator>Yash Jane</dc:creator>
  <cp:lastModifiedBy>Amey Potnurwar</cp:lastModifiedBy>
  <cp:revision>104</cp:revision>
  <dcterms:created xsi:type="dcterms:W3CDTF">2021-05-28T06:17:53Z</dcterms:created>
  <dcterms:modified xsi:type="dcterms:W3CDTF">2021-09-02T06:14:23Z</dcterms:modified>
</cp:coreProperties>
</file>