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57" r:id="rId7"/>
    <p:sldId id="263" r:id="rId8"/>
    <p:sldId id="264" r:id="rId9"/>
    <p:sldId id="295" r:id="rId10"/>
    <p:sldId id="297" r:id="rId11"/>
    <p:sldId id="298" r:id="rId12"/>
    <p:sldId id="300" r:id="rId13"/>
    <p:sldId id="299" r:id="rId14"/>
    <p:sldId id="301" r:id="rId15"/>
    <p:sldId id="302" r:id="rId16"/>
    <p:sldId id="303" r:id="rId17"/>
    <p:sldId id="304" r:id="rId18"/>
    <p:sldId id="305" r:id="rId19"/>
    <p:sldId id="266" r:id="rId20"/>
    <p:sldId id="296" r:id="rId21"/>
    <p:sldId id="265"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ey Potnurwar" initials="AP" lastIdx="1" clrIdx="0">
    <p:extLst>
      <p:ext uri="{19B8F6BF-5375-455C-9EA6-DF929625EA0E}">
        <p15:presenceInfo xmlns:p15="http://schemas.microsoft.com/office/powerpoint/2012/main" userId="3d7af693e6830d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513"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7BB84-56CF-4E1A-AB81-F57A3BFEDE0E}" type="datetimeFigureOut">
              <a:rPr lang="en-IN" smtClean="0"/>
              <a:t>26-05-2022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299F8-6CFB-4559-A885-A8D21E999896}" type="slidenum">
              <a:rPr lang="en-IN" smtClean="0"/>
              <a:t>‹#›</a:t>
            </a:fld>
            <a:endParaRPr lang="en-IN"/>
          </a:p>
        </p:txBody>
      </p:sp>
    </p:spTree>
    <p:extLst>
      <p:ext uri="{BB962C8B-B14F-4D97-AF65-F5344CB8AC3E}">
        <p14:creationId xmlns:p14="http://schemas.microsoft.com/office/powerpoint/2010/main" val="100789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D6B5-6ADB-4CD5-9633-175A1717F6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D066E-FA74-4D46-BEE7-A993ADC8E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F64532-0772-4AE9-B5B7-4D79F1F1BB60}"/>
              </a:ext>
            </a:extLst>
          </p:cNvPr>
          <p:cNvSpPr>
            <a:spLocks noGrp="1"/>
          </p:cNvSpPr>
          <p:nvPr>
            <p:ph type="dt" sz="half" idx="10"/>
          </p:nvPr>
        </p:nvSpPr>
        <p:spPr/>
        <p:txBody>
          <a:bodyPr/>
          <a:lstStyle/>
          <a:p>
            <a:fld id="{AF619114-7E12-480C-BFA2-EC383102C8D7}" type="datetime1">
              <a:rPr lang="en-IN" smtClean="0"/>
              <a:t>26-05-2022</a:t>
            </a:fld>
            <a:endParaRPr lang="en-IN"/>
          </a:p>
        </p:txBody>
      </p:sp>
      <p:sp>
        <p:nvSpPr>
          <p:cNvPr id="5" name="Footer Placeholder 4">
            <a:extLst>
              <a:ext uri="{FF2B5EF4-FFF2-40B4-BE49-F238E27FC236}">
                <a16:creationId xmlns:a16="http://schemas.microsoft.com/office/drawing/2014/main" id="{A57D209C-95E1-40A9-A33C-CFD5D70E1DD8}"/>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561DB32-1481-42AD-A6C7-D0C6C1ABC46E}"/>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24246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45CB-B6F6-4768-ABC3-3109869F93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38A7BD-E4A2-4F48-9699-E1F0925DD6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DF68E-0CC0-48F8-B00D-264CCEE5CEBF}"/>
              </a:ext>
            </a:extLst>
          </p:cNvPr>
          <p:cNvSpPr>
            <a:spLocks noGrp="1"/>
          </p:cNvSpPr>
          <p:nvPr>
            <p:ph type="dt" sz="half" idx="10"/>
          </p:nvPr>
        </p:nvSpPr>
        <p:spPr/>
        <p:txBody>
          <a:bodyPr/>
          <a:lstStyle/>
          <a:p>
            <a:fld id="{5DFC2D0C-D2C8-48E5-AB3A-82DB8692C1DF}" type="datetime1">
              <a:rPr lang="en-IN" smtClean="0"/>
              <a:t>26-05-2022</a:t>
            </a:fld>
            <a:endParaRPr lang="en-IN"/>
          </a:p>
        </p:txBody>
      </p:sp>
      <p:sp>
        <p:nvSpPr>
          <p:cNvPr id="5" name="Footer Placeholder 4">
            <a:extLst>
              <a:ext uri="{FF2B5EF4-FFF2-40B4-BE49-F238E27FC236}">
                <a16:creationId xmlns:a16="http://schemas.microsoft.com/office/drawing/2014/main" id="{8B08AF75-E278-45B1-AB6D-2B9E01B3859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3EE9B6B9-D4FB-4B03-A891-6DAA22511844}"/>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729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EDC2C-CF79-424A-8C53-8C1353EF83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2479B6-6978-4CEC-B83F-CCCAAB686D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DA346-93B4-4600-8ECE-716019B7EF8A}"/>
              </a:ext>
            </a:extLst>
          </p:cNvPr>
          <p:cNvSpPr>
            <a:spLocks noGrp="1"/>
          </p:cNvSpPr>
          <p:nvPr>
            <p:ph type="dt" sz="half" idx="10"/>
          </p:nvPr>
        </p:nvSpPr>
        <p:spPr/>
        <p:txBody>
          <a:bodyPr/>
          <a:lstStyle/>
          <a:p>
            <a:fld id="{21355009-A215-4209-81B7-F333F269A9AC}" type="datetime1">
              <a:rPr lang="en-IN" smtClean="0"/>
              <a:t>26-05-2022</a:t>
            </a:fld>
            <a:endParaRPr lang="en-IN"/>
          </a:p>
        </p:txBody>
      </p:sp>
      <p:sp>
        <p:nvSpPr>
          <p:cNvPr id="5" name="Footer Placeholder 4">
            <a:extLst>
              <a:ext uri="{FF2B5EF4-FFF2-40B4-BE49-F238E27FC236}">
                <a16:creationId xmlns:a16="http://schemas.microsoft.com/office/drawing/2014/main" id="{DA4A06B7-DEC5-468B-91FE-30E223E20450}"/>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73BE9049-865F-4C62-A908-34710748D685}"/>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411204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6A66-614C-4584-8392-A3EDA006A9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7082EF-FC8A-4860-83AF-C1E57589DD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04A9D-C2E4-4521-A7FA-0DF2603C4910}"/>
              </a:ext>
            </a:extLst>
          </p:cNvPr>
          <p:cNvSpPr>
            <a:spLocks noGrp="1"/>
          </p:cNvSpPr>
          <p:nvPr>
            <p:ph type="dt" sz="half" idx="10"/>
          </p:nvPr>
        </p:nvSpPr>
        <p:spPr/>
        <p:txBody>
          <a:bodyPr/>
          <a:lstStyle/>
          <a:p>
            <a:fld id="{6EED6984-E3C6-4AC6-AA13-B4F0504E8FBD}" type="datetime1">
              <a:rPr lang="en-IN" smtClean="0"/>
              <a:t>26-05-2022</a:t>
            </a:fld>
            <a:endParaRPr lang="en-IN"/>
          </a:p>
        </p:txBody>
      </p:sp>
      <p:sp>
        <p:nvSpPr>
          <p:cNvPr id="5" name="Footer Placeholder 4">
            <a:extLst>
              <a:ext uri="{FF2B5EF4-FFF2-40B4-BE49-F238E27FC236}">
                <a16:creationId xmlns:a16="http://schemas.microsoft.com/office/drawing/2014/main" id="{5CA382DB-6D5F-47FF-9FF0-691B6F5DA4D8}"/>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2371A26-5428-41C1-B22C-A26764278921}"/>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16957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FB25-19D8-40B1-A85D-6F3ED069B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568A05-5FAC-43F9-B05C-2DAC16CD8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9A0C2-D8AD-4A1A-B04F-BC1FE658E3FC}"/>
              </a:ext>
            </a:extLst>
          </p:cNvPr>
          <p:cNvSpPr>
            <a:spLocks noGrp="1"/>
          </p:cNvSpPr>
          <p:nvPr>
            <p:ph type="dt" sz="half" idx="10"/>
          </p:nvPr>
        </p:nvSpPr>
        <p:spPr/>
        <p:txBody>
          <a:bodyPr/>
          <a:lstStyle/>
          <a:p>
            <a:fld id="{7F5CF5B9-4DF7-46AB-A4E4-3E85883C5D65}" type="datetime1">
              <a:rPr lang="en-IN" smtClean="0"/>
              <a:t>26-05-2022</a:t>
            </a:fld>
            <a:endParaRPr lang="en-IN"/>
          </a:p>
        </p:txBody>
      </p:sp>
      <p:sp>
        <p:nvSpPr>
          <p:cNvPr id="5" name="Footer Placeholder 4">
            <a:extLst>
              <a:ext uri="{FF2B5EF4-FFF2-40B4-BE49-F238E27FC236}">
                <a16:creationId xmlns:a16="http://schemas.microsoft.com/office/drawing/2014/main" id="{4B404E36-98A9-4DCE-8CBC-048393D76FE4}"/>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9AD01DD3-F15A-4B90-B5DC-F751994E87BD}"/>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66783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7DEA-014A-40BF-9594-6D815C9C62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042D44-3D41-4B41-A942-BE338D490A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A8D86E-6AB6-4720-82BE-5FBF3681A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25EB6C-BC01-4A72-83B6-2C04887B79B9}"/>
              </a:ext>
            </a:extLst>
          </p:cNvPr>
          <p:cNvSpPr>
            <a:spLocks noGrp="1"/>
          </p:cNvSpPr>
          <p:nvPr>
            <p:ph type="dt" sz="half" idx="10"/>
          </p:nvPr>
        </p:nvSpPr>
        <p:spPr/>
        <p:txBody>
          <a:bodyPr/>
          <a:lstStyle/>
          <a:p>
            <a:fld id="{DEDBAA8B-CF37-4EAB-A84C-CD265C96AA35}" type="datetime1">
              <a:rPr lang="en-IN" smtClean="0"/>
              <a:t>26-05-2022</a:t>
            </a:fld>
            <a:endParaRPr lang="en-IN"/>
          </a:p>
        </p:txBody>
      </p:sp>
      <p:sp>
        <p:nvSpPr>
          <p:cNvPr id="6" name="Footer Placeholder 5">
            <a:extLst>
              <a:ext uri="{FF2B5EF4-FFF2-40B4-BE49-F238E27FC236}">
                <a16:creationId xmlns:a16="http://schemas.microsoft.com/office/drawing/2014/main" id="{A3EA0281-5653-4E08-A519-5036601B68AE}"/>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3C047417-E754-4A3F-9F32-CFC9061DF56C}"/>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425706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42FE-CEA2-4C87-A0C6-50A1442B2F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62AEA-1959-464D-B525-08158599F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E0FBA-C531-423E-8FCA-9F827736C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E47082-2AB3-4AC1-A77F-2DFA81AC1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7C4EB6-D7A2-4A9D-A222-6A67084E7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5D83B9-7B98-43CF-B8E0-6F47FDDCED8B}"/>
              </a:ext>
            </a:extLst>
          </p:cNvPr>
          <p:cNvSpPr>
            <a:spLocks noGrp="1"/>
          </p:cNvSpPr>
          <p:nvPr>
            <p:ph type="dt" sz="half" idx="10"/>
          </p:nvPr>
        </p:nvSpPr>
        <p:spPr/>
        <p:txBody>
          <a:bodyPr/>
          <a:lstStyle/>
          <a:p>
            <a:fld id="{EA0E0511-D80D-4ED4-8ED1-E98E55811B36}" type="datetime1">
              <a:rPr lang="en-IN" smtClean="0"/>
              <a:t>26-05-2022</a:t>
            </a:fld>
            <a:endParaRPr lang="en-IN"/>
          </a:p>
        </p:txBody>
      </p:sp>
      <p:sp>
        <p:nvSpPr>
          <p:cNvPr id="8" name="Footer Placeholder 7">
            <a:extLst>
              <a:ext uri="{FF2B5EF4-FFF2-40B4-BE49-F238E27FC236}">
                <a16:creationId xmlns:a16="http://schemas.microsoft.com/office/drawing/2014/main" id="{22759B4F-42E3-4E49-9B26-B224AB0EE311}"/>
              </a:ext>
            </a:extLst>
          </p:cNvPr>
          <p:cNvSpPr>
            <a:spLocks noGrp="1"/>
          </p:cNvSpPr>
          <p:nvPr>
            <p:ph type="ftr" sz="quarter" idx="11"/>
          </p:nvPr>
        </p:nvSpPr>
        <p:spPr/>
        <p:txBody>
          <a:bodyPr/>
          <a:lstStyle/>
          <a:p>
            <a:r>
              <a:rPr lang="en-IN"/>
              <a:t>Department of Information Technology</a:t>
            </a:r>
          </a:p>
        </p:txBody>
      </p:sp>
      <p:sp>
        <p:nvSpPr>
          <p:cNvPr id="9" name="Slide Number Placeholder 8">
            <a:extLst>
              <a:ext uri="{FF2B5EF4-FFF2-40B4-BE49-F238E27FC236}">
                <a16:creationId xmlns:a16="http://schemas.microsoft.com/office/drawing/2014/main" id="{19C8665F-DCDA-45C5-9708-168542818737}"/>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239854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23D3-E9B5-4844-8107-B3BB9B5FF4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7D2418-0DC9-4968-A3BB-DB06B4117B5A}"/>
              </a:ext>
            </a:extLst>
          </p:cNvPr>
          <p:cNvSpPr>
            <a:spLocks noGrp="1"/>
          </p:cNvSpPr>
          <p:nvPr>
            <p:ph type="dt" sz="half" idx="10"/>
          </p:nvPr>
        </p:nvSpPr>
        <p:spPr/>
        <p:txBody>
          <a:bodyPr/>
          <a:lstStyle/>
          <a:p>
            <a:fld id="{864C22D0-64D3-4D3A-B3DF-BE59859895D1}" type="datetime1">
              <a:rPr lang="en-IN" smtClean="0"/>
              <a:t>26-05-2022</a:t>
            </a:fld>
            <a:endParaRPr lang="en-IN"/>
          </a:p>
        </p:txBody>
      </p:sp>
      <p:sp>
        <p:nvSpPr>
          <p:cNvPr id="4" name="Footer Placeholder 3">
            <a:extLst>
              <a:ext uri="{FF2B5EF4-FFF2-40B4-BE49-F238E27FC236}">
                <a16:creationId xmlns:a16="http://schemas.microsoft.com/office/drawing/2014/main" id="{59A064A4-A211-4834-B424-97B1761F9FAC}"/>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68C83F8B-48BE-4B53-A912-31C573B6F91F}"/>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244228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70A533-7D1C-4E33-BFCF-7D0C066A947A}"/>
              </a:ext>
            </a:extLst>
          </p:cNvPr>
          <p:cNvSpPr>
            <a:spLocks noGrp="1"/>
          </p:cNvSpPr>
          <p:nvPr>
            <p:ph type="dt" sz="half" idx="10"/>
          </p:nvPr>
        </p:nvSpPr>
        <p:spPr/>
        <p:txBody>
          <a:bodyPr/>
          <a:lstStyle/>
          <a:p>
            <a:fld id="{E4FDAD4E-641B-47CB-A7F3-50B02C68AB4A}" type="datetime1">
              <a:rPr lang="en-IN" smtClean="0"/>
              <a:t>26-05-2022</a:t>
            </a:fld>
            <a:endParaRPr lang="en-IN"/>
          </a:p>
        </p:txBody>
      </p:sp>
      <p:sp>
        <p:nvSpPr>
          <p:cNvPr id="3" name="Footer Placeholder 2">
            <a:extLst>
              <a:ext uri="{FF2B5EF4-FFF2-40B4-BE49-F238E27FC236}">
                <a16:creationId xmlns:a16="http://schemas.microsoft.com/office/drawing/2014/main" id="{B05E0C13-219C-4DC7-AC34-D4E87674F905}"/>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59500A59-0419-4EA3-A832-F74A15B240DA}"/>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418437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2571-44CC-46A8-BDA6-7906766E90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8C8970-A0B8-44C7-9423-2FF6F5514F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5B4515-6DE6-4E16-B729-50DC5445A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C32D9-032D-43AF-9340-0CDB7BABF301}"/>
              </a:ext>
            </a:extLst>
          </p:cNvPr>
          <p:cNvSpPr>
            <a:spLocks noGrp="1"/>
          </p:cNvSpPr>
          <p:nvPr>
            <p:ph type="dt" sz="half" idx="10"/>
          </p:nvPr>
        </p:nvSpPr>
        <p:spPr/>
        <p:txBody>
          <a:bodyPr/>
          <a:lstStyle/>
          <a:p>
            <a:fld id="{F6A0EA43-8872-4337-BD17-74EB1A81F405}" type="datetime1">
              <a:rPr lang="en-IN" smtClean="0"/>
              <a:t>26-05-2022</a:t>
            </a:fld>
            <a:endParaRPr lang="en-IN"/>
          </a:p>
        </p:txBody>
      </p:sp>
      <p:sp>
        <p:nvSpPr>
          <p:cNvPr id="6" name="Footer Placeholder 5">
            <a:extLst>
              <a:ext uri="{FF2B5EF4-FFF2-40B4-BE49-F238E27FC236}">
                <a16:creationId xmlns:a16="http://schemas.microsoft.com/office/drawing/2014/main" id="{B4702637-075F-4A2E-B420-BD20445D75C7}"/>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3061F03F-4854-4A63-B068-2B25CD43EFFE}"/>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282267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6FFD-94B1-4EB6-B696-485DC9115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9EAD5A-720D-41D6-BB95-93D13E156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7077EF-4984-43F1-B4F5-A9A617A81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66A9-11F3-4F71-9851-92C779F53AAD}"/>
              </a:ext>
            </a:extLst>
          </p:cNvPr>
          <p:cNvSpPr>
            <a:spLocks noGrp="1"/>
          </p:cNvSpPr>
          <p:nvPr>
            <p:ph type="dt" sz="half" idx="10"/>
          </p:nvPr>
        </p:nvSpPr>
        <p:spPr/>
        <p:txBody>
          <a:bodyPr/>
          <a:lstStyle/>
          <a:p>
            <a:fld id="{1A3E087D-ABF2-4645-8163-BBA8A052DE5A}" type="datetime1">
              <a:rPr lang="en-IN" smtClean="0"/>
              <a:t>26-05-2022</a:t>
            </a:fld>
            <a:endParaRPr lang="en-IN"/>
          </a:p>
        </p:txBody>
      </p:sp>
      <p:sp>
        <p:nvSpPr>
          <p:cNvPr id="6" name="Footer Placeholder 5">
            <a:extLst>
              <a:ext uri="{FF2B5EF4-FFF2-40B4-BE49-F238E27FC236}">
                <a16:creationId xmlns:a16="http://schemas.microsoft.com/office/drawing/2014/main" id="{A46A2EDB-7E81-449B-88E3-BEEBB4AA3A41}"/>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7C0435DD-FA3F-4A08-8083-7A2F11CD3480}"/>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401065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7C8EC-DAB5-4FAE-8E04-8A655389E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079D2-10FB-4FB9-92ED-3A8D7FA52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E4D652-1104-4112-BEFC-E602C0122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4A118-F25E-4419-98ED-843B819DE955}" type="datetime1">
              <a:rPr lang="en-IN" smtClean="0"/>
              <a:t>26-05-2022</a:t>
            </a:fld>
            <a:endParaRPr lang="en-IN"/>
          </a:p>
        </p:txBody>
      </p:sp>
      <p:sp>
        <p:nvSpPr>
          <p:cNvPr id="5" name="Footer Placeholder 4">
            <a:extLst>
              <a:ext uri="{FF2B5EF4-FFF2-40B4-BE49-F238E27FC236}">
                <a16:creationId xmlns:a16="http://schemas.microsoft.com/office/drawing/2014/main" id="{F39C201C-2828-4396-AE45-D8416025D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Information Technology</a:t>
            </a:r>
          </a:p>
        </p:txBody>
      </p:sp>
      <p:sp>
        <p:nvSpPr>
          <p:cNvPr id="6" name="Slide Number Placeholder 5">
            <a:extLst>
              <a:ext uri="{FF2B5EF4-FFF2-40B4-BE49-F238E27FC236}">
                <a16:creationId xmlns:a16="http://schemas.microsoft.com/office/drawing/2014/main" id="{E7F114AC-D183-45B2-BE91-4CF7D483A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41867-8DBB-4BF0-B702-25EF6043F567}" type="slidenum">
              <a:rPr lang="en-IN" smtClean="0"/>
              <a:pPr/>
              <a:t>‹#›</a:t>
            </a:fld>
            <a:endParaRPr lang="en-IN"/>
          </a:p>
        </p:txBody>
      </p:sp>
    </p:spTree>
    <p:extLst>
      <p:ext uri="{BB962C8B-B14F-4D97-AF65-F5344CB8AC3E}">
        <p14:creationId xmlns:p14="http://schemas.microsoft.com/office/powerpoint/2010/main" val="277597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 Id="rId5" Type="http://schemas.openxmlformats.org/officeDocument/2006/relationships/image" Target="../media/image22.jpg"/><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AEA0-462C-4134-8757-0DB466800602}"/>
              </a:ext>
            </a:extLst>
          </p:cNvPr>
          <p:cNvSpPr>
            <a:spLocks noGrp="1"/>
          </p:cNvSpPr>
          <p:nvPr>
            <p:ph type="ctrTitle"/>
          </p:nvPr>
        </p:nvSpPr>
        <p:spPr>
          <a:xfrm>
            <a:off x="2499804" y="407309"/>
            <a:ext cx="7991382" cy="1192891"/>
          </a:xfrm>
        </p:spPr>
        <p:txBody>
          <a:bodyPr>
            <a:normAutofit/>
          </a:bodyPr>
          <a:lstStyle/>
          <a:p>
            <a:r>
              <a:rPr lang="en-US" sz="3600" dirty="0">
                <a:solidFill>
                  <a:schemeClr val="accent1"/>
                </a:solidFill>
              </a:rPr>
              <a:t>HOPE FOUNDATION’s</a:t>
            </a:r>
            <a:br>
              <a:rPr lang="en-US" sz="3600" dirty="0">
                <a:solidFill>
                  <a:schemeClr val="accent1"/>
                </a:solidFill>
              </a:rPr>
            </a:br>
            <a:r>
              <a:rPr lang="en-IN" sz="2800" b="1" i="0" u="none" strike="noStrike" dirty="0">
                <a:solidFill>
                  <a:schemeClr val="accent1"/>
                </a:solidFill>
                <a:effectLst/>
                <a:latin typeface="Calibri" panose="020F0502020204030204" pitchFamily="34" charset="0"/>
              </a:rPr>
              <a:t>International Institute of Information Technology</a:t>
            </a:r>
            <a:endParaRPr lang="en-IN" sz="2800" dirty="0">
              <a:solidFill>
                <a:schemeClr val="accent1"/>
              </a:solidFill>
            </a:endParaRPr>
          </a:p>
        </p:txBody>
      </p:sp>
      <p:sp>
        <p:nvSpPr>
          <p:cNvPr id="3" name="Subtitle 2">
            <a:extLst>
              <a:ext uri="{FF2B5EF4-FFF2-40B4-BE49-F238E27FC236}">
                <a16:creationId xmlns:a16="http://schemas.microsoft.com/office/drawing/2014/main" id="{0D0EC1A6-3FC1-481A-BA48-19DAEEA9EDC0}"/>
              </a:ext>
            </a:extLst>
          </p:cNvPr>
          <p:cNvSpPr>
            <a:spLocks noGrp="1"/>
          </p:cNvSpPr>
          <p:nvPr>
            <p:ph type="subTitle" idx="1"/>
          </p:nvPr>
        </p:nvSpPr>
        <p:spPr>
          <a:xfrm>
            <a:off x="1524000" y="1755626"/>
            <a:ext cx="9144000" cy="4911504"/>
          </a:xfrm>
        </p:spPr>
        <p:txBody>
          <a:bodyPr>
            <a:normAutofit/>
          </a:bodyPr>
          <a:lstStyle/>
          <a:p>
            <a:r>
              <a:rPr lang="en-US" sz="2800" dirty="0">
                <a:solidFill>
                  <a:schemeClr val="tx2"/>
                </a:solidFill>
              </a:rPr>
              <a:t>BE Project On</a:t>
            </a:r>
          </a:p>
          <a:p>
            <a:r>
              <a:rPr lang="en-US" b="1" dirty="0">
                <a:latin typeface="Bahnschrift SemiBold Condensed" panose="020B0502040204020203" pitchFamily="34" charset="0"/>
              </a:rPr>
              <a:t>“</a:t>
            </a:r>
            <a:r>
              <a:rPr lang="en-US" b="1" dirty="0">
                <a:latin typeface="Arial Rounded MT Bold" panose="020F0704030504030204" pitchFamily="34" charset="0"/>
              </a:rPr>
              <a:t> QR Code based Attendance System</a:t>
            </a:r>
            <a:r>
              <a:rPr lang="en-US" b="1" dirty="0">
                <a:latin typeface="Bahnschrift SemiBold Condensed" panose="020B0502040204020203" pitchFamily="34" charset="0"/>
              </a:rPr>
              <a:t>”</a:t>
            </a:r>
          </a:p>
          <a:p>
            <a:endParaRPr lang="en-IN" b="1" dirty="0">
              <a:latin typeface="Bahnschrift SemiBold Condensed" panose="020B0502040204020203" pitchFamily="34" charset="0"/>
            </a:endParaRPr>
          </a:p>
          <a:p>
            <a:r>
              <a:rPr lang="en-IN" b="1" dirty="0"/>
              <a:t>Class: BE IT                                                                                       SEM: VIII</a:t>
            </a:r>
          </a:p>
          <a:p>
            <a:endParaRPr lang="en-IN" b="1" dirty="0"/>
          </a:p>
          <a:p>
            <a:r>
              <a:rPr lang="en-IN" b="1" dirty="0"/>
              <a:t>Academic Year: 2021-22</a:t>
            </a:r>
          </a:p>
          <a:p>
            <a:pPr>
              <a:lnSpc>
                <a:spcPct val="150000"/>
              </a:lnSpc>
            </a:pPr>
            <a:r>
              <a:rPr lang="en-US" b="1" u="sng" dirty="0">
                <a:solidFill>
                  <a:schemeClr val="accent1">
                    <a:lumMod val="75000"/>
                  </a:schemeClr>
                </a:solidFill>
                <a:highlight>
                  <a:srgbClr val="FFFF00"/>
                </a:highlight>
                <a:latin typeface="Bahnschrift Light Condensed" panose="020B0502040204020203" pitchFamily="34" charset="0"/>
              </a:rPr>
              <a:t>Guide: Prof. Manjusha Amritkar</a:t>
            </a:r>
          </a:p>
        </p:txBody>
      </p:sp>
      <p:cxnSp>
        <p:nvCxnSpPr>
          <p:cNvPr id="7" name="Straight Connector 6">
            <a:extLst>
              <a:ext uri="{FF2B5EF4-FFF2-40B4-BE49-F238E27FC236}">
                <a16:creationId xmlns:a16="http://schemas.microsoft.com/office/drawing/2014/main" id="{585841A7-DCCB-461A-8AB6-56FD782D601E}"/>
              </a:ext>
            </a:extLst>
          </p:cNvPr>
          <p:cNvCxnSpPr/>
          <p:nvPr/>
        </p:nvCxnSpPr>
        <p:spPr>
          <a:xfrm>
            <a:off x="1935996" y="3764901"/>
            <a:ext cx="8469297"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B127424-2880-4C66-8B62-59ABD3B82C00}"/>
              </a:ext>
            </a:extLst>
          </p:cNvPr>
          <p:cNvSpPr/>
          <p:nvPr/>
        </p:nvSpPr>
        <p:spPr>
          <a:xfrm>
            <a:off x="1935995" y="5326922"/>
            <a:ext cx="8549565" cy="873993"/>
          </a:xfrm>
          <a:prstGeom prst="roundRect">
            <a:avLst>
              <a:gd name="adj" fmla="val 3374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spcBef>
                <a:spcPts val="1000"/>
              </a:spcBef>
            </a:pPr>
            <a:r>
              <a:rPr lang="en-US" sz="2400" b="1" dirty="0">
                <a:solidFill>
                  <a:schemeClr val="bg1"/>
                </a:solidFill>
                <a:latin typeface="Bahnschrift Light Condensed" panose="020B0502040204020203" pitchFamily="34" charset="0"/>
              </a:rPr>
              <a:t>Students Name: Yash Jane, Amey Potnurwar, Siddhi Agarwal, Sneha Dixon</a:t>
            </a:r>
            <a:endParaRPr lang="en-IN" sz="2400" b="1" dirty="0">
              <a:solidFill>
                <a:schemeClr val="bg1"/>
              </a:solidFill>
              <a:latin typeface="Bahnschrift Light Condensed" panose="020B0502040204020203" pitchFamily="34" charset="0"/>
            </a:endParaRPr>
          </a:p>
        </p:txBody>
      </p:sp>
      <p:sp>
        <p:nvSpPr>
          <p:cNvPr id="4" name="Footer Placeholder 3">
            <a:extLst>
              <a:ext uri="{FF2B5EF4-FFF2-40B4-BE49-F238E27FC236}">
                <a16:creationId xmlns:a16="http://schemas.microsoft.com/office/drawing/2014/main" id="{BF704E72-5AB1-43BE-AAEF-16B67F1F00FC}"/>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920648F-82C1-4791-9C40-59D72C785C94}"/>
              </a:ext>
            </a:extLst>
          </p:cNvPr>
          <p:cNvSpPr>
            <a:spLocks noGrp="1"/>
          </p:cNvSpPr>
          <p:nvPr>
            <p:ph type="sldNum" sz="quarter" idx="12"/>
          </p:nvPr>
        </p:nvSpPr>
        <p:spPr/>
        <p:txBody>
          <a:bodyPr/>
          <a:lstStyle/>
          <a:p>
            <a:fld id="{2CD41867-8DBB-4BF0-B702-25EF6043F567}" type="slidenum">
              <a:rPr lang="en-IN" smtClean="0"/>
              <a:pPr/>
              <a:t>1</a:t>
            </a:fld>
            <a:endParaRPr lang="en-IN"/>
          </a:p>
        </p:txBody>
      </p:sp>
      <p:pic>
        <p:nvPicPr>
          <p:cNvPr id="9" name="Picture 8">
            <a:extLst>
              <a:ext uri="{FF2B5EF4-FFF2-40B4-BE49-F238E27FC236}">
                <a16:creationId xmlns:a16="http://schemas.microsoft.com/office/drawing/2014/main" id="{54A5A8F4-C582-81AC-E5ED-C792CAE4D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3606"/>
            <a:ext cx="1318977" cy="1711105"/>
          </a:xfrm>
          <a:prstGeom prst="rect">
            <a:avLst/>
          </a:prstGeom>
        </p:spPr>
      </p:pic>
    </p:spTree>
    <p:extLst>
      <p:ext uri="{BB962C8B-B14F-4D97-AF65-F5344CB8AC3E}">
        <p14:creationId xmlns:p14="http://schemas.microsoft.com/office/powerpoint/2010/main" val="350254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53" presetClass="entr" presetSubtype="16"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par>
                          <p:cTn id="41" fill="hold">
                            <p:stCondLst>
                              <p:cond delay="4000"/>
                            </p:stCondLst>
                            <p:childTnLst>
                              <p:par>
                                <p:cTn id="42" presetID="42" presetClass="entr" presetSubtype="0" fill="hold" nodeType="after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2DA3-B8C2-A26D-09A3-27CBD990B30B}"/>
              </a:ext>
            </a:extLst>
          </p:cNvPr>
          <p:cNvSpPr>
            <a:spLocks noGrp="1"/>
          </p:cNvSpPr>
          <p:nvPr>
            <p:ph type="ctrTitle"/>
          </p:nvPr>
        </p:nvSpPr>
        <p:spPr>
          <a:xfrm>
            <a:off x="503853" y="413237"/>
            <a:ext cx="11327363" cy="874388"/>
          </a:xfrm>
        </p:spPr>
        <p:txBody>
          <a:bodyPr>
            <a:normAutofit fontScale="90000"/>
          </a:bodyPr>
          <a:lstStyle/>
          <a:p>
            <a:pPr algn="l"/>
            <a:r>
              <a:rPr lang="en-US" b="1" dirty="0">
                <a:solidFill>
                  <a:schemeClr val="accent1">
                    <a:lumMod val="75000"/>
                  </a:schemeClr>
                </a:solidFill>
                <a:latin typeface="Arial" panose="020B0604020202020204" pitchFamily="34" charset="0"/>
                <a:cs typeface="Arial" panose="020B0604020202020204" pitchFamily="34" charset="0"/>
              </a:rPr>
              <a:t>Key Features</a:t>
            </a:r>
          </a:p>
        </p:txBody>
      </p:sp>
      <p:sp>
        <p:nvSpPr>
          <p:cNvPr id="3" name="Subtitle 2">
            <a:extLst>
              <a:ext uri="{FF2B5EF4-FFF2-40B4-BE49-F238E27FC236}">
                <a16:creationId xmlns:a16="http://schemas.microsoft.com/office/drawing/2014/main" id="{16042281-F063-F3B5-E04A-E4FD9FFF8A40}"/>
              </a:ext>
            </a:extLst>
          </p:cNvPr>
          <p:cNvSpPr>
            <a:spLocks noGrp="1"/>
          </p:cNvSpPr>
          <p:nvPr>
            <p:ph type="subTitle" idx="1"/>
          </p:nvPr>
        </p:nvSpPr>
        <p:spPr>
          <a:xfrm>
            <a:off x="503853" y="1978089"/>
            <a:ext cx="10935478" cy="4226767"/>
          </a:xfrm>
        </p:spPr>
        <p:txBody>
          <a:bodyPr>
            <a:noAutofit/>
          </a:bodyPr>
          <a:lstStyle/>
          <a:p>
            <a:pPr marL="342900" indent="-342900" algn="l">
              <a:lnSpc>
                <a:spcPct val="100000"/>
              </a:lnSpc>
              <a:buFont typeface="Arial" panose="020B0604020202020204" pitchFamily="34" charset="0"/>
              <a:buChar char="•"/>
            </a:pPr>
            <a:r>
              <a:rPr lang="en-US" dirty="0"/>
              <a:t>A web app for students, teachers and parents to operate, organize and monitor the attendance.</a:t>
            </a:r>
          </a:p>
          <a:p>
            <a:pPr marL="342900" indent="-342900" algn="l">
              <a:lnSpc>
                <a:spcPct val="100000"/>
              </a:lnSpc>
              <a:buFont typeface="Arial" panose="020B0604020202020204" pitchFamily="34" charset="0"/>
              <a:buChar char="•"/>
            </a:pPr>
            <a:r>
              <a:rPr lang="en-US" dirty="0"/>
              <a:t>Proxy proof due to time + student’s unique id </a:t>
            </a:r>
            <a:r>
              <a:rPr lang="en-US" dirty="0" err="1"/>
              <a:t>binded</a:t>
            </a:r>
            <a:r>
              <a:rPr lang="en-US" dirty="0"/>
              <a:t> QR code (i.e., for e.g. a certain QR code is valid for only 35 min).</a:t>
            </a:r>
          </a:p>
          <a:p>
            <a:pPr marL="342900" indent="-342900" algn="l">
              <a:lnSpc>
                <a:spcPct val="100000"/>
              </a:lnSpc>
              <a:buFont typeface="Arial" panose="020B0604020202020204" pitchFamily="34" charset="0"/>
              <a:buChar char="•"/>
            </a:pPr>
            <a:r>
              <a:rPr lang="en-US" b="0" i="0" dirty="0">
                <a:solidFill>
                  <a:srgbClr val="202124"/>
                </a:solidFill>
                <a:effectLst/>
                <a:latin typeface="Roboto" panose="02000000000000000000" pitchFamily="2" charset="0"/>
              </a:rPr>
              <a:t>Unique QR code for every student for every lecture; sent to respective students via e-mail.</a:t>
            </a:r>
          </a:p>
          <a:p>
            <a:pPr marL="342900" indent="-342900" algn="l">
              <a:lnSpc>
                <a:spcPct val="100000"/>
              </a:lnSpc>
              <a:buFont typeface="Arial" panose="020B0604020202020204" pitchFamily="34" charset="0"/>
              <a:buChar char="•"/>
            </a:pPr>
            <a:r>
              <a:rPr lang="en-US" b="0" i="0" dirty="0">
                <a:solidFill>
                  <a:srgbClr val="202124"/>
                </a:solidFill>
                <a:effectLst/>
                <a:latin typeface="Roboto" panose="02000000000000000000" pitchFamily="2" charset="0"/>
              </a:rPr>
              <a:t>In-built QR code scanner in teacher dashboard for close monitoring of attendance marking procedure.</a:t>
            </a:r>
            <a:endParaRPr lang="en-US" dirty="0">
              <a:solidFill>
                <a:srgbClr val="202124"/>
              </a:solidFill>
              <a:latin typeface="Roboto" panose="02000000000000000000" pitchFamily="2" charset="0"/>
            </a:endParaRPr>
          </a:p>
          <a:p>
            <a:pPr marL="342900" indent="-342900" algn="l">
              <a:lnSpc>
                <a:spcPct val="100000"/>
              </a:lnSpc>
              <a:buFont typeface="Arial" panose="020B0604020202020204" pitchFamily="34" charset="0"/>
              <a:buChar char="•"/>
            </a:pPr>
            <a:r>
              <a:rPr lang="en-US" b="0" i="0" dirty="0">
                <a:solidFill>
                  <a:srgbClr val="202124"/>
                </a:solidFill>
                <a:effectLst/>
                <a:latin typeface="Roboto" panose="02000000000000000000" pitchFamily="2" charset="0"/>
              </a:rPr>
              <a:t>Facility to organize and maintain the attendance data in teacher's module.</a:t>
            </a:r>
            <a:endParaRPr lang="en-US" dirty="0"/>
          </a:p>
        </p:txBody>
      </p:sp>
      <p:sp>
        <p:nvSpPr>
          <p:cNvPr id="4" name="Footer Placeholder 3">
            <a:extLst>
              <a:ext uri="{FF2B5EF4-FFF2-40B4-BE49-F238E27FC236}">
                <a16:creationId xmlns:a16="http://schemas.microsoft.com/office/drawing/2014/main" id="{FF61388B-544E-69BD-7982-186A5F2CA898}"/>
              </a:ext>
            </a:extLst>
          </p:cNvPr>
          <p:cNvSpPr>
            <a:spLocks noGrp="1"/>
          </p:cNvSpPr>
          <p:nvPr>
            <p:ph type="ftr" sz="quarter" idx="11"/>
          </p:nvPr>
        </p:nvSpPr>
        <p:spPr/>
        <p:txBody>
          <a:bodyPr/>
          <a:lstStyle/>
          <a:p>
            <a:r>
              <a:rPr lang="en-IN" dirty="0"/>
              <a:t>Department of Information Technology</a:t>
            </a:r>
          </a:p>
        </p:txBody>
      </p:sp>
      <p:sp>
        <p:nvSpPr>
          <p:cNvPr id="5" name="Slide Number Placeholder 4">
            <a:extLst>
              <a:ext uri="{FF2B5EF4-FFF2-40B4-BE49-F238E27FC236}">
                <a16:creationId xmlns:a16="http://schemas.microsoft.com/office/drawing/2014/main" id="{788707BA-5D20-8197-50F0-DDE70D1E66E6}"/>
              </a:ext>
            </a:extLst>
          </p:cNvPr>
          <p:cNvSpPr>
            <a:spLocks noGrp="1"/>
          </p:cNvSpPr>
          <p:nvPr>
            <p:ph type="sldNum" sz="quarter" idx="12"/>
          </p:nvPr>
        </p:nvSpPr>
        <p:spPr/>
        <p:txBody>
          <a:bodyPr/>
          <a:lstStyle/>
          <a:p>
            <a:fld id="{2CD41867-8DBB-4BF0-B702-25EF6043F567}" type="slidenum">
              <a:rPr lang="en-IN" smtClean="0"/>
              <a:pPr/>
              <a:t>10</a:t>
            </a:fld>
            <a:endParaRPr lang="en-IN"/>
          </a:p>
        </p:txBody>
      </p:sp>
    </p:spTree>
    <p:extLst>
      <p:ext uri="{BB962C8B-B14F-4D97-AF65-F5344CB8AC3E}">
        <p14:creationId xmlns:p14="http://schemas.microsoft.com/office/powerpoint/2010/main" val="67143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A0C8-10E4-29B3-7A2D-69A32FA22C1D}"/>
              </a:ext>
            </a:extLst>
          </p:cNvPr>
          <p:cNvSpPr>
            <a:spLocks noGrp="1"/>
          </p:cNvSpPr>
          <p:nvPr>
            <p:ph type="ctrTitle"/>
          </p:nvPr>
        </p:nvSpPr>
        <p:spPr>
          <a:xfrm>
            <a:off x="233265" y="251927"/>
            <a:ext cx="11597951" cy="1073020"/>
          </a:xfrm>
        </p:spPr>
        <p:txBody>
          <a:bodyPr>
            <a:normAutofit/>
          </a:bodyPr>
          <a:lstStyle/>
          <a:p>
            <a:pPr algn="l"/>
            <a:r>
              <a:rPr lang="en-US" sz="4800" b="1" dirty="0">
                <a:solidFill>
                  <a:schemeClr val="accent1">
                    <a:lumMod val="75000"/>
                  </a:schemeClr>
                </a:solidFill>
                <a:latin typeface="Arial" panose="020B0604020202020204" pitchFamily="34" charset="0"/>
                <a:cs typeface="Arial" panose="020B0604020202020204" pitchFamily="34" charset="0"/>
              </a:rPr>
              <a:t>  Teachers Dashboard</a:t>
            </a:r>
          </a:p>
        </p:txBody>
      </p:sp>
      <p:sp>
        <p:nvSpPr>
          <p:cNvPr id="4" name="Footer Placeholder 3">
            <a:extLst>
              <a:ext uri="{FF2B5EF4-FFF2-40B4-BE49-F238E27FC236}">
                <a16:creationId xmlns:a16="http://schemas.microsoft.com/office/drawing/2014/main" id="{6093E8A8-671C-EBE9-18FE-FCD89C4AEA23}"/>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E4F68BEB-66A9-EECA-5444-495FCC8454F7}"/>
              </a:ext>
            </a:extLst>
          </p:cNvPr>
          <p:cNvSpPr>
            <a:spLocks noGrp="1"/>
          </p:cNvSpPr>
          <p:nvPr>
            <p:ph type="sldNum" sz="quarter" idx="12"/>
          </p:nvPr>
        </p:nvSpPr>
        <p:spPr/>
        <p:txBody>
          <a:bodyPr/>
          <a:lstStyle/>
          <a:p>
            <a:fld id="{2CD41867-8DBB-4BF0-B702-25EF6043F567}" type="slidenum">
              <a:rPr lang="en-IN" smtClean="0"/>
              <a:pPr/>
              <a:t>11</a:t>
            </a:fld>
            <a:endParaRPr lang="en-IN"/>
          </a:p>
        </p:txBody>
      </p:sp>
      <p:pic>
        <p:nvPicPr>
          <p:cNvPr id="7" name="Picture 6">
            <a:extLst>
              <a:ext uri="{FF2B5EF4-FFF2-40B4-BE49-F238E27FC236}">
                <a16:creationId xmlns:a16="http://schemas.microsoft.com/office/drawing/2014/main" id="{8D813ED7-A384-9C1A-0EE6-32ED933E5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2" y="1215004"/>
            <a:ext cx="11885905" cy="4971191"/>
          </a:xfrm>
          <a:prstGeom prst="rect">
            <a:avLst/>
          </a:prstGeom>
        </p:spPr>
      </p:pic>
    </p:spTree>
    <p:extLst>
      <p:ext uri="{BB962C8B-B14F-4D97-AF65-F5344CB8AC3E}">
        <p14:creationId xmlns:p14="http://schemas.microsoft.com/office/powerpoint/2010/main" val="176508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45CED1C-1CBA-9BE8-D564-C9B214CD45B9}"/>
              </a:ext>
            </a:extLst>
          </p:cNvPr>
          <p:cNvSpPr>
            <a:spLocks noGrp="1"/>
          </p:cNvSpPr>
          <p:nvPr>
            <p:ph type="title"/>
          </p:nvPr>
        </p:nvSpPr>
        <p:spPr>
          <a:xfrm>
            <a:off x="690465" y="485192"/>
            <a:ext cx="5085184" cy="2659603"/>
          </a:xfrm>
        </p:spPr>
        <p:txBody>
          <a:bodyPr>
            <a:norm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Teacher’s Portal UI and Database</a:t>
            </a:r>
          </a:p>
        </p:txBody>
      </p:sp>
      <p:sp>
        <p:nvSpPr>
          <p:cNvPr id="5" name="Footer Placeholder 4">
            <a:extLst>
              <a:ext uri="{FF2B5EF4-FFF2-40B4-BE49-F238E27FC236}">
                <a16:creationId xmlns:a16="http://schemas.microsoft.com/office/drawing/2014/main" id="{0CF537B2-CAE0-6AF9-DAFD-5301D4C4FA1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6290F203-9736-F4F6-13AB-DD2F05CD6BD5}"/>
              </a:ext>
            </a:extLst>
          </p:cNvPr>
          <p:cNvSpPr>
            <a:spLocks noGrp="1"/>
          </p:cNvSpPr>
          <p:nvPr>
            <p:ph type="sldNum" sz="quarter" idx="12"/>
          </p:nvPr>
        </p:nvSpPr>
        <p:spPr/>
        <p:txBody>
          <a:bodyPr/>
          <a:lstStyle/>
          <a:p>
            <a:fld id="{2CD41867-8DBB-4BF0-B702-25EF6043F567}" type="slidenum">
              <a:rPr lang="en-IN" smtClean="0"/>
              <a:pPr/>
              <a:t>12</a:t>
            </a:fld>
            <a:endParaRPr lang="en-IN"/>
          </a:p>
        </p:txBody>
      </p:sp>
      <p:pic>
        <p:nvPicPr>
          <p:cNvPr id="8" name="Content Placeholder 7">
            <a:extLst>
              <a:ext uri="{FF2B5EF4-FFF2-40B4-BE49-F238E27FC236}">
                <a16:creationId xmlns:a16="http://schemas.microsoft.com/office/drawing/2014/main" id="{A40624D4-A81B-4E99-EEB5-3DAADE65A52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90465" y="3243263"/>
            <a:ext cx="5181600" cy="2914650"/>
          </a:xfrm>
        </p:spPr>
      </p:pic>
      <p:pic>
        <p:nvPicPr>
          <p:cNvPr id="10" name="Content Placeholder 9">
            <a:extLst>
              <a:ext uri="{FF2B5EF4-FFF2-40B4-BE49-F238E27FC236}">
                <a16:creationId xmlns:a16="http://schemas.microsoft.com/office/drawing/2014/main" id="{25F06424-38AE-0282-4DAB-1E56017CFA59}"/>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6172200" y="3243263"/>
            <a:ext cx="5181600" cy="2914650"/>
          </a:xfrm>
        </p:spPr>
      </p:pic>
      <p:pic>
        <p:nvPicPr>
          <p:cNvPr id="12" name="Picture 11">
            <a:extLst>
              <a:ext uri="{FF2B5EF4-FFF2-40B4-BE49-F238E27FC236}">
                <a16:creationId xmlns:a16="http://schemas.microsoft.com/office/drawing/2014/main" id="{873BB90E-5F2C-7B1B-66AB-709F974F4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485192"/>
            <a:ext cx="5181600" cy="2659604"/>
          </a:xfrm>
          <a:prstGeom prst="rect">
            <a:avLst/>
          </a:prstGeom>
        </p:spPr>
      </p:pic>
      <p:sp>
        <p:nvSpPr>
          <p:cNvPr id="14" name="Arrow: Left-Right-Up 13">
            <a:extLst>
              <a:ext uri="{FF2B5EF4-FFF2-40B4-BE49-F238E27FC236}">
                <a16:creationId xmlns:a16="http://schemas.microsoft.com/office/drawing/2014/main" id="{C691B98F-6455-E394-084E-D650E569F2BD}"/>
              </a:ext>
            </a:extLst>
          </p:cNvPr>
          <p:cNvSpPr/>
          <p:nvPr/>
        </p:nvSpPr>
        <p:spPr>
          <a:xfrm rot="7768860">
            <a:off x="4597932" y="2015964"/>
            <a:ext cx="1840467" cy="1031874"/>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6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962F-0013-6684-D8D3-325D6389022A}"/>
              </a:ext>
            </a:extLst>
          </p:cNvPr>
          <p:cNvSpPr>
            <a:spLocks noGrp="1"/>
          </p:cNvSpPr>
          <p:nvPr>
            <p:ph type="title"/>
          </p:nvPr>
        </p:nvSpPr>
        <p:spPr/>
        <p:txBody>
          <a:bodyPr>
            <a:normAutofit/>
          </a:bodyPr>
          <a:lstStyle/>
          <a:p>
            <a:r>
              <a:rPr lang="en-US" sz="4800" b="1" dirty="0">
                <a:solidFill>
                  <a:schemeClr val="accent1">
                    <a:lumMod val="75000"/>
                  </a:schemeClr>
                </a:solidFill>
                <a:latin typeface="Arial" panose="020B0604020202020204" pitchFamily="34" charset="0"/>
                <a:cs typeface="Arial" panose="020B0604020202020204" pitchFamily="34" charset="0"/>
              </a:rPr>
              <a:t>Students Dashboard</a:t>
            </a:r>
            <a:endParaRPr lang="en-US" sz="4800" dirty="0"/>
          </a:p>
        </p:txBody>
      </p:sp>
      <p:sp>
        <p:nvSpPr>
          <p:cNvPr id="3" name="Footer Placeholder 2">
            <a:extLst>
              <a:ext uri="{FF2B5EF4-FFF2-40B4-BE49-F238E27FC236}">
                <a16:creationId xmlns:a16="http://schemas.microsoft.com/office/drawing/2014/main" id="{7FECA54B-B8DA-3026-F6E2-63962EF1A91A}"/>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27C7ECF0-7A71-F698-FEC0-F917177DFF53}"/>
              </a:ext>
            </a:extLst>
          </p:cNvPr>
          <p:cNvSpPr>
            <a:spLocks noGrp="1"/>
          </p:cNvSpPr>
          <p:nvPr>
            <p:ph type="sldNum" sz="quarter" idx="12"/>
          </p:nvPr>
        </p:nvSpPr>
        <p:spPr/>
        <p:txBody>
          <a:bodyPr/>
          <a:lstStyle/>
          <a:p>
            <a:fld id="{2CD41867-8DBB-4BF0-B702-25EF6043F567}" type="slidenum">
              <a:rPr lang="en-IN" smtClean="0"/>
              <a:pPr/>
              <a:t>13</a:t>
            </a:fld>
            <a:endParaRPr lang="en-IN"/>
          </a:p>
        </p:txBody>
      </p:sp>
      <p:pic>
        <p:nvPicPr>
          <p:cNvPr id="6" name="Picture 5">
            <a:extLst>
              <a:ext uri="{FF2B5EF4-FFF2-40B4-BE49-F238E27FC236}">
                <a16:creationId xmlns:a16="http://schemas.microsoft.com/office/drawing/2014/main" id="{40FFE523-0686-6133-A744-6E7456A81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30" y="1616958"/>
            <a:ext cx="10683770" cy="3944086"/>
          </a:xfrm>
          <a:prstGeom prst="rect">
            <a:avLst/>
          </a:prstGeom>
        </p:spPr>
      </p:pic>
    </p:spTree>
    <p:extLst>
      <p:ext uri="{BB962C8B-B14F-4D97-AF65-F5344CB8AC3E}">
        <p14:creationId xmlns:p14="http://schemas.microsoft.com/office/powerpoint/2010/main" val="37192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5047-CEAB-FD2F-E899-AD4E2EFD04A7}"/>
              </a:ext>
            </a:extLst>
          </p:cNvPr>
          <p:cNvSpPr>
            <a:spLocks noGrp="1"/>
          </p:cNvSpPr>
          <p:nvPr>
            <p:ph type="title"/>
          </p:nvPr>
        </p:nvSpPr>
        <p:spPr>
          <a:xfrm>
            <a:off x="838198" y="365124"/>
            <a:ext cx="5147387" cy="2810199"/>
          </a:xfrm>
        </p:spPr>
        <p:txBody>
          <a:bodyPr>
            <a:norm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Student’s Portal UI and Database</a:t>
            </a:r>
            <a:endParaRPr lang="en-US" sz="3600" dirty="0"/>
          </a:p>
        </p:txBody>
      </p:sp>
      <p:sp>
        <p:nvSpPr>
          <p:cNvPr id="3" name="Footer Placeholder 2">
            <a:extLst>
              <a:ext uri="{FF2B5EF4-FFF2-40B4-BE49-F238E27FC236}">
                <a16:creationId xmlns:a16="http://schemas.microsoft.com/office/drawing/2014/main" id="{28B4C026-5A42-17F0-C808-D1E9103F86E6}"/>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1B4A69B1-545D-FD57-330F-0DF10A3E5C24}"/>
              </a:ext>
            </a:extLst>
          </p:cNvPr>
          <p:cNvSpPr>
            <a:spLocks noGrp="1"/>
          </p:cNvSpPr>
          <p:nvPr>
            <p:ph type="sldNum" sz="quarter" idx="12"/>
          </p:nvPr>
        </p:nvSpPr>
        <p:spPr/>
        <p:txBody>
          <a:bodyPr/>
          <a:lstStyle/>
          <a:p>
            <a:fld id="{2CD41867-8DBB-4BF0-B702-25EF6043F567}" type="slidenum">
              <a:rPr lang="en-IN" smtClean="0"/>
              <a:pPr/>
              <a:t>14</a:t>
            </a:fld>
            <a:endParaRPr lang="en-IN"/>
          </a:p>
        </p:txBody>
      </p:sp>
      <p:pic>
        <p:nvPicPr>
          <p:cNvPr id="6" name="Picture 5">
            <a:extLst>
              <a:ext uri="{FF2B5EF4-FFF2-40B4-BE49-F238E27FC236}">
                <a16:creationId xmlns:a16="http://schemas.microsoft.com/office/drawing/2014/main" id="{AB1AB9FD-9343-532D-D950-DA8829A34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412" y="365125"/>
            <a:ext cx="5147388" cy="2895406"/>
          </a:xfrm>
          <a:prstGeom prst="rect">
            <a:avLst/>
          </a:prstGeom>
        </p:spPr>
      </p:pic>
      <p:pic>
        <p:nvPicPr>
          <p:cNvPr id="8" name="Picture 7">
            <a:extLst>
              <a:ext uri="{FF2B5EF4-FFF2-40B4-BE49-F238E27FC236}">
                <a16:creationId xmlns:a16="http://schemas.microsoft.com/office/drawing/2014/main" id="{22F4B5EB-F762-3516-EB70-B3FB1296E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460942"/>
            <a:ext cx="5147390" cy="2895408"/>
          </a:xfrm>
          <a:prstGeom prst="rect">
            <a:avLst/>
          </a:prstGeom>
        </p:spPr>
      </p:pic>
      <p:pic>
        <p:nvPicPr>
          <p:cNvPr id="10" name="Picture 9">
            <a:extLst>
              <a:ext uri="{FF2B5EF4-FFF2-40B4-BE49-F238E27FC236}">
                <a16:creationId xmlns:a16="http://schemas.microsoft.com/office/drawing/2014/main" id="{443FF30A-E800-521E-E700-E04E6F115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6411" y="3460944"/>
            <a:ext cx="5147389" cy="2895406"/>
          </a:xfrm>
          <a:prstGeom prst="rect">
            <a:avLst/>
          </a:prstGeom>
        </p:spPr>
      </p:pic>
      <p:sp>
        <p:nvSpPr>
          <p:cNvPr id="11" name="Arrow: Left-Right-Up 10">
            <a:extLst>
              <a:ext uri="{FF2B5EF4-FFF2-40B4-BE49-F238E27FC236}">
                <a16:creationId xmlns:a16="http://schemas.microsoft.com/office/drawing/2014/main" id="{5BCD026D-3404-FC51-F5C0-9394D783A518}"/>
              </a:ext>
            </a:extLst>
          </p:cNvPr>
          <p:cNvSpPr/>
          <p:nvPr/>
        </p:nvSpPr>
        <p:spPr>
          <a:xfrm rot="7768860">
            <a:off x="4643425" y="2208601"/>
            <a:ext cx="1840467" cy="1031874"/>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91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F155-DED6-7230-A39E-B825C0C0E7F8}"/>
              </a:ext>
            </a:extLst>
          </p:cNvPr>
          <p:cNvSpPr>
            <a:spLocks noGrp="1"/>
          </p:cNvSpPr>
          <p:nvPr>
            <p:ph type="ctrTitle"/>
          </p:nvPr>
        </p:nvSpPr>
        <p:spPr>
          <a:xfrm>
            <a:off x="1001020" y="338105"/>
            <a:ext cx="6303348" cy="699796"/>
          </a:xfrm>
        </p:spPr>
        <p:txBody>
          <a:bodyPr>
            <a:normAutofit/>
          </a:bodyPr>
          <a:lstStyle/>
          <a:p>
            <a:pPr algn="l"/>
            <a:r>
              <a:rPr lang="en-US" sz="4400" b="1" dirty="0">
                <a:solidFill>
                  <a:schemeClr val="accent1">
                    <a:lumMod val="75000"/>
                  </a:schemeClr>
                </a:solidFill>
                <a:latin typeface="Arial" panose="020B0604020202020204" pitchFamily="34" charset="0"/>
                <a:cs typeface="Arial" panose="020B0604020202020204" pitchFamily="34" charset="0"/>
              </a:rPr>
              <a:t>QR Code Generation</a:t>
            </a:r>
          </a:p>
        </p:txBody>
      </p:sp>
      <p:sp>
        <p:nvSpPr>
          <p:cNvPr id="4" name="Footer Placeholder 3">
            <a:extLst>
              <a:ext uri="{FF2B5EF4-FFF2-40B4-BE49-F238E27FC236}">
                <a16:creationId xmlns:a16="http://schemas.microsoft.com/office/drawing/2014/main" id="{69090B47-8489-227B-4DB5-CC3D6ECDA26F}"/>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C88D210B-7F77-25BC-95DA-01594D8AA3DE}"/>
              </a:ext>
            </a:extLst>
          </p:cNvPr>
          <p:cNvSpPr>
            <a:spLocks noGrp="1"/>
          </p:cNvSpPr>
          <p:nvPr>
            <p:ph type="sldNum" sz="quarter" idx="12"/>
          </p:nvPr>
        </p:nvSpPr>
        <p:spPr/>
        <p:txBody>
          <a:bodyPr/>
          <a:lstStyle/>
          <a:p>
            <a:fld id="{2CD41867-8DBB-4BF0-B702-25EF6043F567}" type="slidenum">
              <a:rPr lang="en-IN" smtClean="0"/>
              <a:pPr/>
              <a:t>15</a:t>
            </a:fld>
            <a:endParaRPr lang="en-IN"/>
          </a:p>
        </p:txBody>
      </p:sp>
      <p:pic>
        <p:nvPicPr>
          <p:cNvPr id="7" name="Picture 6">
            <a:extLst>
              <a:ext uri="{FF2B5EF4-FFF2-40B4-BE49-F238E27FC236}">
                <a16:creationId xmlns:a16="http://schemas.microsoft.com/office/drawing/2014/main" id="{76C97155-5BAD-D123-C927-707E55D51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020" y="2810717"/>
            <a:ext cx="6303348" cy="3545633"/>
          </a:xfrm>
          <a:prstGeom prst="rect">
            <a:avLst/>
          </a:prstGeom>
        </p:spPr>
      </p:pic>
      <p:pic>
        <p:nvPicPr>
          <p:cNvPr id="9" name="Picture 8">
            <a:extLst>
              <a:ext uri="{FF2B5EF4-FFF2-40B4-BE49-F238E27FC236}">
                <a16:creationId xmlns:a16="http://schemas.microsoft.com/office/drawing/2014/main" id="{49F6D884-52A8-9295-8307-2AA4EA3BB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307" y="353332"/>
            <a:ext cx="2840187" cy="6003018"/>
          </a:xfrm>
          <a:prstGeom prst="rect">
            <a:avLst/>
          </a:prstGeom>
        </p:spPr>
      </p:pic>
    </p:spTree>
    <p:extLst>
      <p:ext uri="{BB962C8B-B14F-4D97-AF65-F5344CB8AC3E}">
        <p14:creationId xmlns:p14="http://schemas.microsoft.com/office/powerpoint/2010/main" val="20109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31AF-6B20-3E51-A581-E23CAD48CB61}"/>
              </a:ext>
            </a:extLst>
          </p:cNvPr>
          <p:cNvSpPr>
            <a:spLocks noGrp="1"/>
          </p:cNvSpPr>
          <p:nvPr>
            <p:ph type="title"/>
          </p:nvPr>
        </p:nvSpPr>
        <p:spPr>
          <a:xfrm>
            <a:off x="924766" y="1267592"/>
            <a:ext cx="4810450" cy="928775"/>
          </a:xfrm>
        </p:spPr>
        <p:txBody>
          <a:bodyPr>
            <a:normAutofit fontScale="90000"/>
          </a:bodyPr>
          <a:lstStyle/>
          <a:p>
            <a:r>
              <a:rPr lang="en-US" sz="4400" b="1" dirty="0">
                <a:solidFill>
                  <a:schemeClr val="accent1">
                    <a:lumMod val="75000"/>
                  </a:schemeClr>
                </a:solidFill>
                <a:latin typeface="Arial" panose="020B0604020202020204" pitchFamily="34" charset="0"/>
                <a:cs typeface="Arial" panose="020B0604020202020204" pitchFamily="34" charset="0"/>
              </a:rPr>
              <a:t>QR Code Scanning</a:t>
            </a:r>
            <a:endParaRPr lang="en-US" dirty="0"/>
          </a:p>
        </p:txBody>
      </p:sp>
      <p:sp>
        <p:nvSpPr>
          <p:cNvPr id="3" name="Footer Placeholder 2">
            <a:extLst>
              <a:ext uri="{FF2B5EF4-FFF2-40B4-BE49-F238E27FC236}">
                <a16:creationId xmlns:a16="http://schemas.microsoft.com/office/drawing/2014/main" id="{80904D93-E626-A2DD-ED9E-1A1FDB6298AF}"/>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403F23EA-190A-54C8-8AF1-6827372EA924}"/>
              </a:ext>
            </a:extLst>
          </p:cNvPr>
          <p:cNvSpPr>
            <a:spLocks noGrp="1"/>
          </p:cNvSpPr>
          <p:nvPr>
            <p:ph type="sldNum" sz="quarter" idx="12"/>
          </p:nvPr>
        </p:nvSpPr>
        <p:spPr/>
        <p:txBody>
          <a:bodyPr/>
          <a:lstStyle/>
          <a:p>
            <a:fld id="{2CD41867-8DBB-4BF0-B702-25EF6043F567}" type="slidenum">
              <a:rPr lang="en-IN" smtClean="0"/>
              <a:pPr/>
              <a:t>16</a:t>
            </a:fld>
            <a:endParaRPr lang="en-IN"/>
          </a:p>
        </p:txBody>
      </p:sp>
      <p:pic>
        <p:nvPicPr>
          <p:cNvPr id="6" name="Picture 5">
            <a:extLst>
              <a:ext uri="{FF2B5EF4-FFF2-40B4-BE49-F238E27FC236}">
                <a16:creationId xmlns:a16="http://schemas.microsoft.com/office/drawing/2014/main" id="{6C9EB203-20C0-812D-E0CC-B45031A87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66" y="3274432"/>
            <a:ext cx="4810450" cy="2705878"/>
          </a:xfrm>
          <a:prstGeom prst="rect">
            <a:avLst/>
          </a:prstGeom>
        </p:spPr>
      </p:pic>
      <p:pic>
        <p:nvPicPr>
          <p:cNvPr id="10" name="Picture 9">
            <a:extLst>
              <a:ext uri="{FF2B5EF4-FFF2-40B4-BE49-F238E27FC236}">
                <a16:creationId xmlns:a16="http://schemas.microsoft.com/office/drawing/2014/main" id="{6F035AC2-C835-B346-3987-C7E05F1D9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784" y="3274432"/>
            <a:ext cx="4810450" cy="2705877"/>
          </a:xfrm>
          <a:prstGeom prst="rect">
            <a:avLst/>
          </a:prstGeom>
        </p:spPr>
      </p:pic>
      <p:pic>
        <p:nvPicPr>
          <p:cNvPr id="12" name="Picture 11">
            <a:extLst>
              <a:ext uri="{FF2B5EF4-FFF2-40B4-BE49-F238E27FC236}">
                <a16:creationId xmlns:a16="http://schemas.microsoft.com/office/drawing/2014/main" id="{16E2D30D-32D1-37DD-ACE5-0CE9AC5D7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784" y="75260"/>
            <a:ext cx="4810450" cy="2705878"/>
          </a:xfrm>
          <a:prstGeom prst="rect">
            <a:avLst/>
          </a:prstGeom>
        </p:spPr>
      </p:pic>
      <p:sp>
        <p:nvSpPr>
          <p:cNvPr id="13" name="TextBox 12">
            <a:extLst>
              <a:ext uri="{FF2B5EF4-FFF2-40B4-BE49-F238E27FC236}">
                <a16:creationId xmlns:a16="http://schemas.microsoft.com/office/drawing/2014/main" id="{79C56DF5-717E-3470-046D-36F81E6C9AD5}"/>
              </a:ext>
            </a:extLst>
          </p:cNvPr>
          <p:cNvSpPr txBox="1"/>
          <p:nvPr/>
        </p:nvSpPr>
        <p:spPr>
          <a:xfrm>
            <a:off x="6456784" y="2818624"/>
            <a:ext cx="4810450" cy="338554"/>
          </a:xfrm>
          <a:prstGeom prst="rect">
            <a:avLst/>
          </a:prstGeom>
          <a:noFill/>
        </p:spPr>
        <p:txBody>
          <a:bodyPr wrap="square" rtlCol="0">
            <a:spAutoFit/>
          </a:bodyPr>
          <a:lstStyle/>
          <a:p>
            <a:r>
              <a:rPr lang="en-US" sz="1600" dirty="0"/>
              <a:t>Time limit Expired.</a:t>
            </a:r>
          </a:p>
        </p:txBody>
      </p:sp>
      <p:sp>
        <p:nvSpPr>
          <p:cNvPr id="14" name="TextBox 13">
            <a:extLst>
              <a:ext uri="{FF2B5EF4-FFF2-40B4-BE49-F238E27FC236}">
                <a16:creationId xmlns:a16="http://schemas.microsoft.com/office/drawing/2014/main" id="{E92084FF-15B5-2ECA-4862-9C0BB6B02EA7}"/>
              </a:ext>
            </a:extLst>
          </p:cNvPr>
          <p:cNvSpPr txBox="1"/>
          <p:nvPr/>
        </p:nvSpPr>
        <p:spPr>
          <a:xfrm>
            <a:off x="881483" y="6021252"/>
            <a:ext cx="4897016" cy="338554"/>
          </a:xfrm>
          <a:prstGeom prst="rect">
            <a:avLst/>
          </a:prstGeom>
          <a:noFill/>
        </p:spPr>
        <p:txBody>
          <a:bodyPr wrap="square" rtlCol="0">
            <a:spAutoFit/>
          </a:bodyPr>
          <a:lstStyle/>
          <a:p>
            <a:r>
              <a:rPr lang="en-US" sz="1600" dirty="0"/>
              <a:t>Attendance Marked Successfully</a:t>
            </a:r>
          </a:p>
        </p:txBody>
      </p:sp>
      <p:sp>
        <p:nvSpPr>
          <p:cNvPr id="15" name="TextBox 14">
            <a:extLst>
              <a:ext uri="{FF2B5EF4-FFF2-40B4-BE49-F238E27FC236}">
                <a16:creationId xmlns:a16="http://schemas.microsoft.com/office/drawing/2014/main" id="{919DA814-9700-4D8F-5FCC-A53D83E311DE}"/>
              </a:ext>
            </a:extLst>
          </p:cNvPr>
          <p:cNvSpPr txBox="1"/>
          <p:nvPr/>
        </p:nvSpPr>
        <p:spPr>
          <a:xfrm>
            <a:off x="6456784" y="6021252"/>
            <a:ext cx="4897016" cy="369332"/>
          </a:xfrm>
          <a:prstGeom prst="rect">
            <a:avLst/>
          </a:prstGeom>
          <a:noFill/>
        </p:spPr>
        <p:txBody>
          <a:bodyPr wrap="square" rtlCol="0">
            <a:spAutoFit/>
          </a:bodyPr>
          <a:lstStyle/>
          <a:p>
            <a:r>
              <a:rPr lang="en-US" dirty="0"/>
              <a:t>Invalid QR code (e.g.: PhonePe, Paytm, etc.)</a:t>
            </a:r>
          </a:p>
        </p:txBody>
      </p:sp>
      <p:sp>
        <p:nvSpPr>
          <p:cNvPr id="16" name="Arrow: Left-Right-Up 15">
            <a:extLst>
              <a:ext uri="{FF2B5EF4-FFF2-40B4-BE49-F238E27FC236}">
                <a16:creationId xmlns:a16="http://schemas.microsoft.com/office/drawing/2014/main" id="{FA3DD480-7BEB-7667-C80C-D380E7722EAC}"/>
              </a:ext>
            </a:extLst>
          </p:cNvPr>
          <p:cNvSpPr/>
          <p:nvPr/>
        </p:nvSpPr>
        <p:spPr>
          <a:xfrm rot="7768860">
            <a:off x="4953665" y="2203014"/>
            <a:ext cx="1636477" cy="881504"/>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48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FC5B-43D8-65CF-CA4E-02446823263D}"/>
              </a:ext>
            </a:extLst>
          </p:cNvPr>
          <p:cNvSpPr>
            <a:spLocks noGrp="1"/>
          </p:cNvSpPr>
          <p:nvPr>
            <p:ph type="title"/>
          </p:nvPr>
        </p:nvSpPr>
        <p:spPr>
          <a:xfrm>
            <a:off x="838200" y="365125"/>
            <a:ext cx="8411029" cy="913169"/>
          </a:xfrm>
        </p:spPr>
        <p:txBody>
          <a:bodyPr>
            <a:noAutofit/>
          </a:bodyPr>
          <a:lstStyle/>
          <a:p>
            <a:r>
              <a:rPr lang="en-US" b="1" dirty="0">
                <a:solidFill>
                  <a:schemeClr val="accent1">
                    <a:lumMod val="75000"/>
                  </a:schemeClr>
                </a:solidFill>
                <a:latin typeface="Arial" panose="020B0604020202020204" pitchFamily="34" charset="0"/>
                <a:cs typeface="Arial" panose="020B0604020202020204" pitchFamily="34" charset="0"/>
              </a:rPr>
              <a:t>Attendance Database</a:t>
            </a:r>
            <a:endParaRPr lang="en-US" dirty="0"/>
          </a:p>
        </p:txBody>
      </p:sp>
      <p:sp>
        <p:nvSpPr>
          <p:cNvPr id="3" name="Footer Placeholder 2">
            <a:extLst>
              <a:ext uri="{FF2B5EF4-FFF2-40B4-BE49-F238E27FC236}">
                <a16:creationId xmlns:a16="http://schemas.microsoft.com/office/drawing/2014/main" id="{D348A3D8-81DD-973A-7BCB-FB267C1624FD}"/>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6F697333-3688-1043-6711-CAB7A0E74BC9}"/>
              </a:ext>
            </a:extLst>
          </p:cNvPr>
          <p:cNvSpPr>
            <a:spLocks noGrp="1"/>
          </p:cNvSpPr>
          <p:nvPr>
            <p:ph type="sldNum" sz="quarter" idx="12"/>
          </p:nvPr>
        </p:nvSpPr>
        <p:spPr/>
        <p:txBody>
          <a:bodyPr/>
          <a:lstStyle/>
          <a:p>
            <a:fld id="{2CD41867-8DBB-4BF0-B702-25EF6043F567}" type="slidenum">
              <a:rPr lang="en-IN" smtClean="0"/>
              <a:pPr/>
              <a:t>17</a:t>
            </a:fld>
            <a:endParaRPr lang="en-IN"/>
          </a:p>
        </p:txBody>
      </p:sp>
      <p:pic>
        <p:nvPicPr>
          <p:cNvPr id="6" name="Picture 5">
            <a:extLst>
              <a:ext uri="{FF2B5EF4-FFF2-40B4-BE49-F238E27FC236}">
                <a16:creationId xmlns:a16="http://schemas.microsoft.com/office/drawing/2014/main" id="{62DA8C7F-204E-B52D-A50C-60612F0E4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25146"/>
            <a:ext cx="8411029" cy="4731204"/>
          </a:xfrm>
          <a:prstGeom prst="rect">
            <a:avLst/>
          </a:prstGeom>
        </p:spPr>
      </p:pic>
    </p:spTree>
    <p:extLst>
      <p:ext uri="{BB962C8B-B14F-4D97-AF65-F5344CB8AC3E}">
        <p14:creationId xmlns:p14="http://schemas.microsoft.com/office/powerpoint/2010/main" val="94182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D5DA-E09A-8251-DB23-EADAAD98DA46}"/>
              </a:ext>
            </a:extLst>
          </p:cNvPr>
          <p:cNvSpPr>
            <a:spLocks noGrp="1"/>
          </p:cNvSpPr>
          <p:nvPr>
            <p:ph type="title"/>
          </p:nvPr>
        </p:nvSpPr>
        <p:spPr>
          <a:xfrm>
            <a:off x="1189992" y="205273"/>
            <a:ext cx="9536415" cy="1154337"/>
          </a:xfrm>
        </p:spPr>
        <p:txBody>
          <a:bodyPr/>
          <a:lstStyle/>
          <a:p>
            <a:r>
              <a:rPr lang="en-US" b="1" dirty="0">
                <a:solidFill>
                  <a:schemeClr val="accent1">
                    <a:lumMod val="75000"/>
                  </a:schemeClr>
                </a:solidFill>
                <a:latin typeface="Arial" panose="020B0604020202020204" pitchFamily="34" charset="0"/>
                <a:cs typeface="Arial" panose="020B0604020202020204" pitchFamily="34" charset="0"/>
              </a:rPr>
              <a:t>Attendance Report Generation</a:t>
            </a:r>
            <a:endParaRPr lang="en-US" dirty="0"/>
          </a:p>
        </p:txBody>
      </p:sp>
      <p:sp>
        <p:nvSpPr>
          <p:cNvPr id="3" name="Footer Placeholder 2">
            <a:extLst>
              <a:ext uri="{FF2B5EF4-FFF2-40B4-BE49-F238E27FC236}">
                <a16:creationId xmlns:a16="http://schemas.microsoft.com/office/drawing/2014/main" id="{41144C90-BEE3-F32A-64F9-2AFA2E53D7B5}"/>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E021CB4A-0686-4445-D911-A98905D510E5}"/>
              </a:ext>
            </a:extLst>
          </p:cNvPr>
          <p:cNvSpPr>
            <a:spLocks noGrp="1"/>
          </p:cNvSpPr>
          <p:nvPr>
            <p:ph type="sldNum" sz="quarter" idx="12"/>
          </p:nvPr>
        </p:nvSpPr>
        <p:spPr/>
        <p:txBody>
          <a:bodyPr/>
          <a:lstStyle/>
          <a:p>
            <a:fld id="{2CD41867-8DBB-4BF0-B702-25EF6043F567}" type="slidenum">
              <a:rPr lang="en-IN" smtClean="0"/>
              <a:pPr/>
              <a:t>18</a:t>
            </a:fld>
            <a:endParaRPr lang="en-IN"/>
          </a:p>
        </p:txBody>
      </p:sp>
      <p:pic>
        <p:nvPicPr>
          <p:cNvPr id="6" name="Picture 5">
            <a:extLst>
              <a:ext uri="{FF2B5EF4-FFF2-40B4-BE49-F238E27FC236}">
                <a16:creationId xmlns:a16="http://schemas.microsoft.com/office/drawing/2014/main" id="{89BF4E9F-CBDD-785D-44A5-85AA3CEB6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993" y="3943610"/>
            <a:ext cx="4289315" cy="2412740"/>
          </a:xfrm>
          <a:prstGeom prst="rect">
            <a:avLst/>
          </a:prstGeom>
        </p:spPr>
      </p:pic>
      <p:pic>
        <p:nvPicPr>
          <p:cNvPr id="8" name="Picture 7">
            <a:extLst>
              <a:ext uri="{FF2B5EF4-FFF2-40B4-BE49-F238E27FC236}">
                <a16:creationId xmlns:a16="http://schemas.microsoft.com/office/drawing/2014/main" id="{36BFD9D2-6083-F0AC-0EA2-366B40744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092" y="3943610"/>
            <a:ext cx="4289316" cy="2412740"/>
          </a:xfrm>
          <a:prstGeom prst="rect">
            <a:avLst/>
          </a:prstGeom>
        </p:spPr>
      </p:pic>
      <p:pic>
        <p:nvPicPr>
          <p:cNvPr id="10" name="Picture 9">
            <a:extLst>
              <a:ext uri="{FF2B5EF4-FFF2-40B4-BE49-F238E27FC236}">
                <a16:creationId xmlns:a16="http://schemas.microsoft.com/office/drawing/2014/main" id="{3829584A-A899-EFA0-7F16-03E5F3FFA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092" y="1359609"/>
            <a:ext cx="4289316" cy="2412740"/>
          </a:xfrm>
          <a:prstGeom prst="rect">
            <a:avLst/>
          </a:prstGeom>
        </p:spPr>
      </p:pic>
      <p:pic>
        <p:nvPicPr>
          <p:cNvPr id="12" name="Picture 11">
            <a:extLst>
              <a:ext uri="{FF2B5EF4-FFF2-40B4-BE49-F238E27FC236}">
                <a16:creationId xmlns:a16="http://schemas.microsoft.com/office/drawing/2014/main" id="{8FCA4179-694C-6A63-DEDA-4C9076BFE1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9993" y="1359610"/>
            <a:ext cx="4289317" cy="2412740"/>
          </a:xfrm>
          <a:prstGeom prst="rect">
            <a:avLst/>
          </a:prstGeom>
        </p:spPr>
      </p:pic>
    </p:spTree>
    <p:extLst>
      <p:ext uri="{BB962C8B-B14F-4D97-AF65-F5344CB8AC3E}">
        <p14:creationId xmlns:p14="http://schemas.microsoft.com/office/powerpoint/2010/main" val="68161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6DC4-275C-478B-978E-52B62242924C}"/>
              </a:ext>
            </a:extLst>
          </p:cNvPr>
          <p:cNvSpPr>
            <a:spLocks noGrp="1"/>
          </p:cNvSpPr>
          <p:nvPr>
            <p:ph type="title"/>
          </p:nvPr>
        </p:nvSpPr>
        <p:spPr>
          <a:xfrm>
            <a:off x="838200" y="365126"/>
            <a:ext cx="10515600" cy="977900"/>
          </a:xfrm>
        </p:spPr>
        <p:txBody>
          <a:bodyPr/>
          <a:lstStyle/>
          <a:p>
            <a:r>
              <a:rPr lang="en-IN" dirty="0">
                <a:solidFill>
                  <a:schemeClr val="accent1">
                    <a:lumMod val="75000"/>
                  </a:schemeClr>
                </a:solidFill>
                <a:latin typeface="Arial Black" panose="020B0A04020102020204" pitchFamily="34" charset="0"/>
              </a:rPr>
              <a:t>Applications</a:t>
            </a:r>
          </a:p>
        </p:txBody>
      </p:sp>
      <p:sp>
        <p:nvSpPr>
          <p:cNvPr id="3" name="Content Placeholder 2">
            <a:extLst>
              <a:ext uri="{FF2B5EF4-FFF2-40B4-BE49-F238E27FC236}">
                <a16:creationId xmlns:a16="http://schemas.microsoft.com/office/drawing/2014/main" id="{59D698CC-031E-470D-83F7-5B8A96F0697F}"/>
              </a:ext>
            </a:extLst>
          </p:cNvPr>
          <p:cNvSpPr>
            <a:spLocks noGrp="1"/>
          </p:cNvSpPr>
          <p:nvPr>
            <p:ph idx="1"/>
          </p:nvPr>
        </p:nvSpPr>
        <p:spPr>
          <a:xfrm>
            <a:off x="838200" y="1674019"/>
            <a:ext cx="10515600" cy="4351338"/>
          </a:xfrm>
        </p:spPr>
        <p:txBody>
          <a:bodyPr>
            <a:normAutofit/>
          </a:bodyPr>
          <a:lstStyle/>
          <a:p>
            <a:pPr>
              <a:lnSpc>
                <a:spcPct val="100000"/>
              </a:lnSpc>
            </a:pPr>
            <a:r>
              <a:rPr lang="en-IN" sz="2600" dirty="0">
                <a:solidFill>
                  <a:schemeClr val="tx1">
                    <a:lumMod val="75000"/>
                    <a:lumOff val="25000"/>
                  </a:schemeClr>
                </a:solidFill>
              </a:rPr>
              <a:t>The light-weight design of the algorithm may enable it to pervade in many applications.</a:t>
            </a:r>
          </a:p>
          <a:p>
            <a:pPr>
              <a:lnSpc>
                <a:spcPct val="100000"/>
              </a:lnSpc>
            </a:pPr>
            <a:r>
              <a:rPr lang="en-IN" sz="2600" dirty="0">
                <a:solidFill>
                  <a:schemeClr val="tx1">
                    <a:lumMod val="75000"/>
                    <a:lumOff val="25000"/>
                  </a:schemeClr>
                </a:solidFill>
              </a:rPr>
              <a:t>It can be used in the Web-apps and mobile apps that deals with sensitive information.</a:t>
            </a:r>
          </a:p>
          <a:p>
            <a:pPr>
              <a:lnSpc>
                <a:spcPct val="100000"/>
              </a:lnSpc>
            </a:pPr>
            <a:r>
              <a:rPr lang="en-IN" sz="2600" dirty="0">
                <a:solidFill>
                  <a:schemeClr val="tx1">
                    <a:lumMod val="75000"/>
                    <a:lumOff val="25000"/>
                  </a:schemeClr>
                </a:solidFill>
              </a:rPr>
              <a:t>It will automate every problem related to attendance and make every process fast.</a:t>
            </a:r>
          </a:p>
          <a:p>
            <a:pPr>
              <a:lnSpc>
                <a:spcPct val="100000"/>
              </a:lnSpc>
            </a:pPr>
            <a:r>
              <a:rPr lang="en-IN" sz="2600" dirty="0">
                <a:solidFill>
                  <a:schemeClr val="tx1">
                    <a:lumMod val="75000"/>
                    <a:lumOff val="25000"/>
                  </a:schemeClr>
                </a:solidFill>
              </a:rPr>
              <a:t>With the increasing IoT infrastructure it seems that this scheme will serve its purpose in IoT networks with some respective modifications.</a:t>
            </a:r>
          </a:p>
        </p:txBody>
      </p:sp>
      <p:cxnSp>
        <p:nvCxnSpPr>
          <p:cNvPr id="5" name="Straight Connector 4">
            <a:extLst>
              <a:ext uri="{FF2B5EF4-FFF2-40B4-BE49-F238E27FC236}">
                <a16:creationId xmlns:a16="http://schemas.microsoft.com/office/drawing/2014/main" id="{6F222990-6D20-4AE5-A1C6-4EE9AB687FEB}"/>
              </a:ext>
            </a:extLst>
          </p:cNvPr>
          <p:cNvCxnSpPr/>
          <p:nvPr/>
        </p:nvCxnSpPr>
        <p:spPr>
          <a:xfrm>
            <a:off x="838200" y="134302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F62871A-8682-493D-A229-9A661467D42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4886078A-C795-4867-888E-E7B178506566}"/>
              </a:ext>
            </a:extLst>
          </p:cNvPr>
          <p:cNvSpPr>
            <a:spLocks noGrp="1"/>
          </p:cNvSpPr>
          <p:nvPr>
            <p:ph type="sldNum" sz="quarter" idx="12"/>
          </p:nvPr>
        </p:nvSpPr>
        <p:spPr/>
        <p:txBody>
          <a:bodyPr/>
          <a:lstStyle/>
          <a:p>
            <a:fld id="{2CD41867-8DBB-4BF0-B702-25EF6043F567}" type="slidenum">
              <a:rPr lang="en-IN" smtClean="0"/>
              <a:pPr/>
              <a:t>19</a:t>
            </a:fld>
            <a:endParaRPr lang="en-IN"/>
          </a:p>
        </p:txBody>
      </p:sp>
    </p:spTree>
    <p:extLst>
      <p:ext uri="{BB962C8B-B14F-4D97-AF65-F5344CB8AC3E}">
        <p14:creationId xmlns:p14="http://schemas.microsoft.com/office/powerpoint/2010/main" val="41999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50"/>
                                        <p:tgtEl>
                                          <p:spTgt spid="3">
                                            <p:txEl>
                                              <p:pRg st="0" end="0"/>
                                            </p:txEl>
                                          </p:spTgt>
                                        </p:tgtEl>
                                      </p:cBhvr>
                                    </p:animEffect>
                                    <p:anim calcmode="lin" valueType="num">
                                      <p:cBhvr>
                                        <p:cTn id="1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750"/>
                                        <p:tgtEl>
                                          <p:spTgt spid="3">
                                            <p:txEl>
                                              <p:pRg st="1" end="1"/>
                                            </p:txEl>
                                          </p:spTgt>
                                        </p:tgtEl>
                                      </p:cBhvr>
                                    </p:animEffect>
                                    <p:anim calcmode="lin" valueType="num">
                                      <p:cBhvr>
                                        <p:cTn id="2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50"/>
                                        <p:tgtEl>
                                          <p:spTgt spid="3">
                                            <p:txEl>
                                              <p:pRg st="2" end="2"/>
                                            </p:txEl>
                                          </p:spTgt>
                                        </p:tgtEl>
                                      </p:cBhvr>
                                    </p:animEffect>
                                    <p:anim calcmode="lin" valueType="num">
                                      <p:cBhvr>
                                        <p:cTn id="3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750"/>
                            </p:stCondLst>
                            <p:childTnLst>
                              <p:par>
                                <p:cTn id="33" presetID="42"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750"/>
                                        <p:tgtEl>
                                          <p:spTgt spid="3">
                                            <p:txEl>
                                              <p:pRg st="3" end="3"/>
                                            </p:txEl>
                                          </p:spTgt>
                                        </p:tgtEl>
                                      </p:cBhvr>
                                    </p:animEffect>
                                    <p:anim calcmode="lin" valueType="num">
                                      <p:cBhvr>
                                        <p:cTn id="36"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F4E7-87D8-421D-876E-6D1725DF5BC9}"/>
              </a:ext>
            </a:extLst>
          </p:cNvPr>
          <p:cNvSpPr>
            <a:spLocks noGrp="1"/>
          </p:cNvSpPr>
          <p:nvPr>
            <p:ph type="title"/>
          </p:nvPr>
        </p:nvSpPr>
        <p:spPr>
          <a:xfrm>
            <a:off x="838200" y="365126"/>
            <a:ext cx="10515600" cy="1028668"/>
          </a:xfrm>
        </p:spPr>
        <p:txBody>
          <a:bodyPr/>
          <a:lstStyle/>
          <a:p>
            <a:r>
              <a:rPr lang="en-US" dirty="0">
                <a:solidFill>
                  <a:schemeClr val="accent1">
                    <a:lumMod val="75000"/>
                  </a:schemeClr>
                </a:solidFill>
                <a:latin typeface="Arial Black" panose="020B0A04020102020204" pitchFamily="34" charset="0"/>
              </a:rPr>
              <a:t>Problem Statement</a:t>
            </a:r>
            <a:endParaRPr lang="en-IN" dirty="0">
              <a:solidFill>
                <a:schemeClr val="accent1">
                  <a:lumMod val="7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ACFEB84-558F-4D2D-9980-31A2C430343F}"/>
              </a:ext>
            </a:extLst>
          </p:cNvPr>
          <p:cNvSpPr>
            <a:spLocks noGrp="1"/>
          </p:cNvSpPr>
          <p:nvPr>
            <p:ph idx="1"/>
          </p:nvPr>
        </p:nvSpPr>
        <p:spPr>
          <a:xfrm>
            <a:off x="932154" y="1757779"/>
            <a:ext cx="10421646" cy="4419184"/>
          </a:xfrm>
        </p:spPr>
        <p:txBody>
          <a:bodyPr/>
          <a:lstStyle/>
          <a:p>
            <a:pPr marL="0" indent="0" algn="ctr">
              <a:buNone/>
            </a:pPr>
            <a:r>
              <a:rPr lang="en-US" sz="3600" b="1" dirty="0">
                <a:latin typeface="Arial Rounded MT Bold" panose="020F0704030504030204" pitchFamily="34" charset="0"/>
              </a:rPr>
              <a:t>“QR Code based Attendance System”</a:t>
            </a:r>
          </a:p>
          <a:p>
            <a:pPr marL="0" indent="0" algn="ctr">
              <a:buNone/>
            </a:pPr>
            <a:endParaRPr lang="en-IN" dirty="0"/>
          </a:p>
        </p:txBody>
      </p:sp>
      <p:cxnSp>
        <p:nvCxnSpPr>
          <p:cNvPr id="12" name="Straight Connector 11">
            <a:extLst>
              <a:ext uri="{FF2B5EF4-FFF2-40B4-BE49-F238E27FC236}">
                <a16:creationId xmlns:a16="http://schemas.microsoft.com/office/drawing/2014/main" id="{D93DFAD9-DE1F-49BB-A2A0-45436A59569B}"/>
              </a:ext>
            </a:extLst>
          </p:cNvPr>
          <p:cNvCxnSpPr>
            <a:cxnSpLocks/>
          </p:cNvCxnSpPr>
          <p:nvPr/>
        </p:nvCxnSpPr>
        <p:spPr>
          <a:xfrm>
            <a:off x="932155" y="1393794"/>
            <a:ext cx="104216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5216437-75CC-4EA5-B399-AC10A0437857}"/>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1333EB0B-92CE-483A-A90E-73D2C6A9477D}"/>
              </a:ext>
            </a:extLst>
          </p:cNvPr>
          <p:cNvSpPr>
            <a:spLocks noGrp="1"/>
          </p:cNvSpPr>
          <p:nvPr>
            <p:ph type="sldNum" sz="quarter" idx="12"/>
          </p:nvPr>
        </p:nvSpPr>
        <p:spPr/>
        <p:txBody>
          <a:bodyPr/>
          <a:lstStyle/>
          <a:p>
            <a:fld id="{2CD41867-8DBB-4BF0-B702-25EF6043F567}" type="slidenum">
              <a:rPr lang="en-IN" smtClean="0"/>
              <a:pPr/>
              <a:t>2</a:t>
            </a:fld>
            <a:endParaRPr lang="en-IN"/>
          </a:p>
        </p:txBody>
      </p:sp>
      <p:pic>
        <p:nvPicPr>
          <p:cNvPr id="8" name="Picture 7">
            <a:extLst>
              <a:ext uri="{FF2B5EF4-FFF2-40B4-BE49-F238E27FC236}">
                <a16:creationId xmlns:a16="http://schemas.microsoft.com/office/drawing/2014/main" id="{96873E32-4B16-3D48-2A12-FD88F72763D1}"/>
              </a:ext>
            </a:extLst>
          </p:cNvPr>
          <p:cNvPicPr>
            <a:picLocks noChangeAspect="1"/>
          </p:cNvPicPr>
          <p:nvPr/>
        </p:nvPicPr>
        <p:blipFill>
          <a:blip r:embed="rId2"/>
          <a:srcRect/>
          <a:stretch>
            <a:fillRect/>
          </a:stretch>
        </p:blipFill>
        <p:spPr bwMode="auto">
          <a:xfrm>
            <a:off x="3434974" y="2616504"/>
            <a:ext cx="4949190" cy="3471545"/>
          </a:xfrm>
          <a:prstGeom prst="rect">
            <a:avLst/>
          </a:prstGeom>
          <a:noFill/>
          <a:ln w="9525">
            <a:noFill/>
            <a:miter lim="800000"/>
            <a:headEnd/>
            <a:tailEnd/>
          </a:ln>
        </p:spPr>
      </p:pic>
    </p:spTree>
    <p:extLst>
      <p:ext uri="{BB962C8B-B14F-4D97-AF65-F5344CB8AC3E}">
        <p14:creationId xmlns:p14="http://schemas.microsoft.com/office/powerpoint/2010/main" val="318139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9F1A-C670-96D9-8C7D-EBD2A23D2C45}"/>
              </a:ext>
            </a:extLst>
          </p:cNvPr>
          <p:cNvSpPr>
            <a:spLocks noGrp="1"/>
          </p:cNvSpPr>
          <p:nvPr>
            <p:ph type="ctrTitle"/>
          </p:nvPr>
        </p:nvSpPr>
        <p:spPr>
          <a:xfrm>
            <a:off x="186614" y="235727"/>
            <a:ext cx="11167186" cy="939930"/>
          </a:xfrm>
        </p:spPr>
        <p:txBody>
          <a:bodyPr>
            <a:noAutofit/>
          </a:bodyPr>
          <a:lstStyle/>
          <a:p>
            <a:pPr algn="l"/>
            <a:r>
              <a:rPr lang="en-US" sz="4400" b="1" dirty="0">
                <a:solidFill>
                  <a:schemeClr val="accent1">
                    <a:lumMod val="75000"/>
                  </a:schemeClr>
                </a:solidFill>
                <a:effectLst/>
                <a:latin typeface="Arial Black" panose="020B0A04020102020204" pitchFamily="34" charset="0"/>
                <a:ea typeface="Calibri" panose="020F0502020204030204" pitchFamily="34" charset="0"/>
                <a:cs typeface="Arial" panose="020B0604020202020204" pitchFamily="34" charset="0"/>
              </a:rPr>
              <a:t>Advantages</a:t>
            </a:r>
            <a:endParaRPr lang="en-US" sz="4400" dirty="0">
              <a:solidFill>
                <a:schemeClr val="accent1">
                  <a:lumMod val="75000"/>
                </a:schemeClr>
              </a:solidFill>
              <a:latin typeface="Arial Black" panose="020B0A040201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51620FD-50CA-07BB-1BB4-09318525031F}"/>
              </a:ext>
            </a:extLst>
          </p:cNvPr>
          <p:cNvSpPr>
            <a:spLocks noGrp="1"/>
          </p:cNvSpPr>
          <p:nvPr>
            <p:ph type="subTitle" idx="1"/>
          </p:nvPr>
        </p:nvSpPr>
        <p:spPr>
          <a:xfrm>
            <a:off x="466532" y="1343608"/>
            <a:ext cx="10201468" cy="5012742"/>
          </a:xfrm>
        </p:spPr>
        <p:txBody>
          <a:bodyPr>
            <a:normAutofit fontScale="77500" lnSpcReduction="20000"/>
          </a:bodyPr>
          <a:lstStyle/>
          <a:p>
            <a:pPr marL="0" marR="0" algn="just">
              <a:lnSpc>
                <a:spcPct val="150000"/>
              </a:lnSpc>
              <a:spcBef>
                <a:spcPts val="0"/>
              </a:spcBef>
              <a:spcAft>
                <a:spcPts val="1000"/>
              </a:spcAft>
            </a:pPr>
            <a:r>
              <a:rPr lang="en-US" sz="2900" dirty="0">
                <a:effectLst/>
                <a:ea typeface="Calibri" panose="020F0502020204030204" pitchFamily="34" charset="0"/>
                <a:cs typeface="Times New Roman" panose="02020603050405020304" pitchFamily="18" charset="0"/>
              </a:rPr>
              <a:t>1. Students will be more punctual in attending class now that no signature on the attendance sheet is necessary.</a:t>
            </a:r>
          </a:p>
          <a:p>
            <a:pPr marL="0" marR="0" algn="just">
              <a:lnSpc>
                <a:spcPct val="150000"/>
              </a:lnSpc>
              <a:spcBef>
                <a:spcPts val="0"/>
              </a:spcBef>
              <a:spcAft>
                <a:spcPts val="1000"/>
              </a:spcAft>
            </a:pPr>
            <a:r>
              <a:rPr lang="en-US" sz="2900" dirty="0">
                <a:effectLst/>
                <a:ea typeface="Calibri" panose="020F0502020204030204" pitchFamily="34" charset="0"/>
                <a:cs typeface="Times New Roman" panose="02020603050405020304" pitchFamily="18" charset="0"/>
              </a:rPr>
              <a:t>2. Teachers do not have to squander 15 minutes of an hour of their time taking student attendance.</a:t>
            </a:r>
          </a:p>
          <a:p>
            <a:pPr marL="0" marR="0" algn="just">
              <a:lnSpc>
                <a:spcPct val="150000"/>
              </a:lnSpc>
              <a:spcBef>
                <a:spcPts val="0"/>
              </a:spcBef>
              <a:spcAft>
                <a:spcPts val="1000"/>
              </a:spcAft>
            </a:pPr>
            <a:r>
              <a:rPr lang="en-US" sz="2900" dirty="0">
                <a:effectLst/>
                <a:ea typeface="Calibri" panose="020F0502020204030204" pitchFamily="34" charset="0"/>
                <a:cs typeface="Times New Roman" panose="02020603050405020304" pitchFamily="18" charset="0"/>
              </a:rPr>
              <a:t>3. There is no need to keep track of attendance because it is saved electronically in a database.</a:t>
            </a:r>
          </a:p>
          <a:p>
            <a:pPr marL="0" marR="0" algn="just">
              <a:lnSpc>
                <a:spcPct val="150000"/>
              </a:lnSpc>
              <a:spcBef>
                <a:spcPts val="0"/>
              </a:spcBef>
              <a:spcAft>
                <a:spcPts val="1000"/>
              </a:spcAft>
            </a:pPr>
            <a:r>
              <a:rPr lang="en-US" sz="2900" dirty="0">
                <a:effectLst/>
                <a:ea typeface="Calibri" panose="020F0502020204030204" pitchFamily="34" charset="0"/>
                <a:cs typeface="Times New Roman" panose="02020603050405020304" pitchFamily="18" charset="0"/>
              </a:rPr>
              <a:t>4. The approach aids professors in quickly identifying defaulters.</a:t>
            </a:r>
          </a:p>
          <a:p>
            <a:pPr marL="0" marR="0" algn="just">
              <a:lnSpc>
                <a:spcPct val="150000"/>
              </a:lnSpc>
              <a:spcBef>
                <a:spcPts val="0"/>
              </a:spcBef>
              <a:spcAft>
                <a:spcPts val="1000"/>
              </a:spcAft>
            </a:pPr>
            <a:r>
              <a:rPr lang="en-US" sz="2900" dirty="0">
                <a:effectLst/>
                <a:ea typeface="Calibri" panose="020F0502020204030204" pitchFamily="34" charset="0"/>
                <a:cs typeface="Times New Roman" panose="02020603050405020304" pitchFamily="18" charset="0"/>
              </a:rPr>
              <a:t>5. A user can quickly obtain a student's attendance history.</a:t>
            </a:r>
          </a:p>
          <a:p>
            <a:pPr marL="0" marR="0" algn="just">
              <a:lnSpc>
                <a:spcPct val="150000"/>
              </a:lnSpc>
              <a:spcBef>
                <a:spcPts val="0"/>
              </a:spcBef>
              <a:spcAft>
                <a:spcPts val="1000"/>
              </a:spcAft>
            </a:pPr>
            <a:r>
              <a:rPr lang="en-US" sz="2900" dirty="0">
                <a:effectLst/>
                <a:ea typeface="Calibri" panose="020F0502020204030204" pitchFamily="34" charset="0"/>
                <a:cs typeface="Times New Roman" panose="02020603050405020304" pitchFamily="18" charset="0"/>
              </a:rPr>
              <a:t>6. It helps the institute save time, money, effort, and resources.</a:t>
            </a:r>
          </a:p>
          <a:p>
            <a:endParaRPr lang="en-US" dirty="0"/>
          </a:p>
        </p:txBody>
      </p:sp>
      <p:sp>
        <p:nvSpPr>
          <p:cNvPr id="4" name="Footer Placeholder 3">
            <a:extLst>
              <a:ext uri="{FF2B5EF4-FFF2-40B4-BE49-F238E27FC236}">
                <a16:creationId xmlns:a16="http://schemas.microsoft.com/office/drawing/2014/main" id="{924D6A5B-BD2D-DED8-AC26-0864C13EEDEA}"/>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00ABDF07-702E-FE74-587F-D95922661EBE}"/>
              </a:ext>
            </a:extLst>
          </p:cNvPr>
          <p:cNvSpPr>
            <a:spLocks noGrp="1"/>
          </p:cNvSpPr>
          <p:nvPr>
            <p:ph type="sldNum" sz="quarter" idx="12"/>
          </p:nvPr>
        </p:nvSpPr>
        <p:spPr/>
        <p:txBody>
          <a:bodyPr/>
          <a:lstStyle/>
          <a:p>
            <a:fld id="{2CD41867-8DBB-4BF0-B702-25EF6043F567}" type="slidenum">
              <a:rPr lang="en-IN" smtClean="0"/>
              <a:pPr/>
              <a:t>20</a:t>
            </a:fld>
            <a:endParaRPr lang="en-IN"/>
          </a:p>
        </p:txBody>
      </p:sp>
      <p:cxnSp>
        <p:nvCxnSpPr>
          <p:cNvPr id="6" name="Straight Connector 5">
            <a:extLst>
              <a:ext uri="{FF2B5EF4-FFF2-40B4-BE49-F238E27FC236}">
                <a16:creationId xmlns:a16="http://schemas.microsoft.com/office/drawing/2014/main" id="{DD743A43-CA24-0B7A-DD8B-09962FE02698}"/>
              </a:ext>
            </a:extLst>
          </p:cNvPr>
          <p:cNvCxnSpPr>
            <a:cxnSpLocks/>
          </p:cNvCxnSpPr>
          <p:nvPr/>
        </p:nvCxnSpPr>
        <p:spPr>
          <a:xfrm>
            <a:off x="289249" y="1343608"/>
            <a:ext cx="116166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57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8629-1605-4F53-86A0-EC7E8704AF9B}"/>
              </a:ext>
            </a:extLst>
          </p:cNvPr>
          <p:cNvSpPr>
            <a:spLocks noGrp="1"/>
          </p:cNvSpPr>
          <p:nvPr>
            <p:ph type="title"/>
          </p:nvPr>
        </p:nvSpPr>
        <p:spPr>
          <a:xfrm>
            <a:off x="838200" y="365125"/>
            <a:ext cx="10515600" cy="1025525"/>
          </a:xfrm>
        </p:spPr>
        <p:txBody>
          <a:bodyPr/>
          <a:lstStyle/>
          <a:p>
            <a:r>
              <a:rPr lang="en-IN" dirty="0">
                <a:solidFill>
                  <a:schemeClr val="accent1">
                    <a:lumMod val="75000"/>
                  </a:schemeClr>
                </a:solidFill>
                <a:latin typeface="Arial Black" panose="020B0A04020102020204" pitchFamily="34" charset="0"/>
              </a:rPr>
              <a:t>Literature Survey/ Related work</a:t>
            </a:r>
          </a:p>
        </p:txBody>
      </p:sp>
      <p:sp>
        <p:nvSpPr>
          <p:cNvPr id="3" name="Content Placeholder 2">
            <a:extLst>
              <a:ext uri="{FF2B5EF4-FFF2-40B4-BE49-F238E27FC236}">
                <a16:creationId xmlns:a16="http://schemas.microsoft.com/office/drawing/2014/main" id="{9C0BE19D-43F0-4E84-B56D-F775E04D4AA6}"/>
              </a:ext>
            </a:extLst>
          </p:cNvPr>
          <p:cNvSpPr>
            <a:spLocks noGrp="1"/>
          </p:cNvSpPr>
          <p:nvPr>
            <p:ph idx="1"/>
          </p:nvPr>
        </p:nvSpPr>
        <p:spPr>
          <a:xfrm>
            <a:off x="838200" y="1695450"/>
            <a:ext cx="10515600" cy="4660900"/>
          </a:xfrm>
        </p:spPr>
        <p:txBody>
          <a:bodyPr>
            <a:normAutofit/>
          </a:bodyPr>
          <a:lstStyle/>
          <a:p>
            <a:r>
              <a:rPr lang="en-US" dirty="0"/>
              <a:t>Wei, X., </a:t>
            </a:r>
            <a:r>
              <a:rPr lang="en-US" dirty="0" err="1"/>
              <a:t>Manori</a:t>
            </a:r>
            <a:r>
              <a:rPr lang="en-US" dirty="0"/>
              <a:t>, A., </a:t>
            </a:r>
            <a:r>
              <a:rPr lang="en-US" dirty="0" err="1"/>
              <a:t>Devnath</a:t>
            </a:r>
            <a:r>
              <a:rPr lang="en-US" dirty="0"/>
              <a:t>, N., </a:t>
            </a:r>
            <a:r>
              <a:rPr lang="en-US" dirty="0" err="1"/>
              <a:t>Pasi</a:t>
            </a:r>
            <a:r>
              <a:rPr lang="en-US" dirty="0"/>
              <a:t>, N., &amp; Kumar, V. (2017). QR Code Based Smart Attendance System. </a:t>
            </a:r>
            <a:r>
              <a:rPr lang="en-US" i="1" dirty="0"/>
              <a:t>International Journal of Smart Business and Technology</a:t>
            </a:r>
            <a:r>
              <a:rPr lang="en-IN" sz="2600" dirty="0">
                <a:solidFill>
                  <a:schemeClr val="tx1">
                    <a:lumMod val="75000"/>
                    <a:lumOff val="25000"/>
                  </a:schemeClr>
                </a:solidFill>
              </a:rPr>
              <a:t>Ankur Singhal, </a:t>
            </a:r>
            <a:r>
              <a:rPr lang="en-IN" sz="2600" dirty="0" err="1">
                <a:solidFill>
                  <a:schemeClr val="tx1">
                    <a:lumMod val="75000"/>
                    <a:lumOff val="25000"/>
                  </a:schemeClr>
                </a:solidFill>
              </a:rPr>
              <a:t>Sumedha</a:t>
            </a:r>
            <a:r>
              <a:rPr lang="en-IN" sz="2600" dirty="0">
                <a:solidFill>
                  <a:schemeClr val="tx1">
                    <a:lumMod val="75000"/>
                    <a:lumOff val="25000"/>
                  </a:schemeClr>
                </a:solidFill>
              </a:rPr>
              <a:t> Kaushik, “Network Security Using Cryptographic Techniques”, IJARCSSE - 2012, ISSN: 2277 128X, V2, Issue 12, PP 105 – 107. </a:t>
            </a:r>
          </a:p>
          <a:p>
            <a:r>
              <a:rPr lang="en-US" dirty="0"/>
              <a:t>] </a:t>
            </a:r>
            <a:r>
              <a:rPr lang="en-US" dirty="0" err="1"/>
              <a:t>Masalha</a:t>
            </a:r>
            <a:r>
              <a:rPr lang="en-US" dirty="0"/>
              <a:t>, F., &amp; </a:t>
            </a:r>
            <a:r>
              <a:rPr lang="en-US" dirty="0" err="1"/>
              <a:t>Hirzallah</a:t>
            </a:r>
            <a:r>
              <a:rPr lang="en-US" dirty="0"/>
              <a:t>, N. (2014).A students attendance system using QR code. </a:t>
            </a:r>
            <a:r>
              <a:rPr lang="en-US" i="1" dirty="0"/>
              <a:t>International Journal of Advanced Computer Science and Applications.</a:t>
            </a:r>
          </a:p>
        </p:txBody>
      </p:sp>
      <p:cxnSp>
        <p:nvCxnSpPr>
          <p:cNvPr id="7" name="Straight Connector 6">
            <a:extLst>
              <a:ext uri="{FF2B5EF4-FFF2-40B4-BE49-F238E27FC236}">
                <a16:creationId xmlns:a16="http://schemas.microsoft.com/office/drawing/2014/main" id="{40F5FFCD-0199-432C-A54A-7F2D63D59CDC}"/>
              </a:ext>
            </a:extLst>
          </p:cNvPr>
          <p:cNvCxnSpPr/>
          <p:nvPr/>
        </p:nvCxnSpPr>
        <p:spPr>
          <a:xfrm>
            <a:off x="838200" y="1390650"/>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74BD02-BF92-411C-B89C-1800F4AFDFCE}"/>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A4895A36-3F5B-45AD-9B69-9A8E10A1A090}"/>
              </a:ext>
            </a:extLst>
          </p:cNvPr>
          <p:cNvSpPr>
            <a:spLocks noGrp="1"/>
          </p:cNvSpPr>
          <p:nvPr>
            <p:ph type="sldNum" sz="quarter" idx="12"/>
          </p:nvPr>
        </p:nvSpPr>
        <p:spPr/>
        <p:txBody>
          <a:bodyPr/>
          <a:lstStyle/>
          <a:p>
            <a:fld id="{2CD41867-8DBB-4BF0-B702-25EF6043F567}" type="slidenum">
              <a:rPr lang="en-IN" smtClean="0"/>
              <a:pPr/>
              <a:t>21</a:t>
            </a:fld>
            <a:endParaRPr lang="en-IN"/>
          </a:p>
        </p:txBody>
      </p:sp>
    </p:spTree>
    <p:extLst>
      <p:ext uri="{BB962C8B-B14F-4D97-AF65-F5344CB8AC3E}">
        <p14:creationId xmlns:p14="http://schemas.microsoft.com/office/powerpoint/2010/main" val="2554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50"/>
                                        <p:tgtEl>
                                          <p:spTgt spid="3">
                                            <p:txEl>
                                              <p:pRg st="0" end="0"/>
                                            </p:txEl>
                                          </p:spTgt>
                                        </p:tgtEl>
                                      </p:cBhvr>
                                    </p:animEffect>
                                    <p:anim calcmode="lin" valueType="num">
                                      <p:cBhvr>
                                        <p:cTn id="1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750"/>
                                        <p:tgtEl>
                                          <p:spTgt spid="3">
                                            <p:txEl>
                                              <p:pRg st="1" end="1"/>
                                            </p:txEl>
                                          </p:spTgt>
                                        </p:tgtEl>
                                      </p:cBhvr>
                                    </p:animEffect>
                                    <p:anim calcmode="lin" valueType="num">
                                      <p:cBhvr>
                                        <p:cTn id="2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0E4A-373C-47DE-8D65-FE72C2588E70}"/>
              </a:ext>
            </a:extLst>
          </p:cNvPr>
          <p:cNvSpPr>
            <a:spLocks noGrp="1"/>
          </p:cNvSpPr>
          <p:nvPr>
            <p:ph type="title"/>
          </p:nvPr>
        </p:nvSpPr>
        <p:spPr>
          <a:xfrm>
            <a:off x="838200" y="365126"/>
            <a:ext cx="10515600" cy="920750"/>
          </a:xfrm>
        </p:spPr>
        <p:txBody>
          <a:bodyPr/>
          <a:lstStyle/>
          <a:p>
            <a:r>
              <a:rPr lang="en-IN" dirty="0">
                <a:solidFill>
                  <a:schemeClr val="accent1">
                    <a:lumMod val="75000"/>
                  </a:schemeClr>
                </a:solidFill>
                <a:latin typeface="Arial Black" panose="020B0A04020102020204" pitchFamily="34" charset="0"/>
              </a:rPr>
              <a:t>Conclusions</a:t>
            </a:r>
          </a:p>
        </p:txBody>
      </p:sp>
      <p:sp>
        <p:nvSpPr>
          <p:cNvPr id="3" name="Content Placeholder 2">
            <a:extLst>
              <a:ext uri="{FF2B5EF4-FFF2-40B4-BE49-F238E27FC236}">
                <a16:creationId xmlns:a16="http://schemas.microsoft.com/office/drawing/2014/main" id="{5A546AC8-3552-4D20-ACA2-F2F3BCEC7A89}"/>
              </a:ext>
            </a:extLst>
          </p:cNvPr>
          <p:cNvSpPr>
            <a:spLocks noGrp="1"/>
          </p:cNvSpPr>
          <p:nvPr>
            <p:ph idx="1"/>
          </p:nvPr>
        </p:nvSpPr>
        <p:spPr/>
        <p:txBody>
          <a:bodyPr>
            <a:normAutofit fontScale="92500" lnSpcReduction="10000"/>
          </a:bodyPr>
          <a:lstStyle/>
          <a:p>
            <a:pPr marL="0" indent="0">
              <a:lnSpc>
                <a:spcPct val="110000"/>
              </a:lnSpc>
              <a:buNone/>
            </a:pPr>
            <a:r>
              <a:rPr lang="en-US" dirty="0"/>
              <a:t>The potential application to eliminate the need for manual attendance taking at institutions across the country. This gives a low-cost automated alternative to the institution's current high-cost attendance management software. Scanning and taking attendance are considerably more enjoyable and user-friendly experiences for students and professors, enabling users save maximum effort and time while improving their experience. The overall structure of time value to the regular running of lectures will benefit users who scan and take attendance, as well as being identified as digital technology users. The project's future goals to incorporate it into a classroom platform and provide a full experience for the institution.</a:t>
            </a:r>
          </a:p>
          <a:p>
            <a:pPr marL="0" indent="0">
              <a:lnSpc>
                <a:spcPct val="110000"/>
              </a:lnSpc>
              <a:buNone/>
            </a:pPr>
            <a:endParaRPr lang="en-IN"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93652836-1F9C-44F4-9614-F112D1CBAD35}"/>
              </a:ext>
            </a:extLst>
          </p:cNvPr>
          <p:cNvCxnSpPr/>
          <p:nvPr/>
        </p:nvCxnSpPr>
        <p:spPr>
          <a:xfrm>
            <a:off x="838200" y="130492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8E76511-EFBB-445E-B0D0-AC2B218754F1}"/>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FC0D612E-6E0D-4C22-99C0-ABF811D94467}"/>
              </a:ext>
            </a:extLst>
          </p:cNvPr>
          <p:cNvSpPr>
            <a:spLocks noGrp="1"/>
          </p:cNvSpPr>
          <p:nvPr>
            <p:ph type="sldNum" sz="quarter" idx="12"/>
          </p:nvPr>
        </p:nvSpPr>
        <p:spPr/>
        <p:txBody>
          <a:bodyPr/>
          <a:lstStyle/>
          <a:p>
            <a:fld id="{2CD41867-8DBB-4BF0-B702-25EF6043F567}" type="slidenum">
              <a:rPr lang="en-IN" smtClean="0"/>
              <a:pPr/>
              <a:t>22</a:t>
            </a:fld>
            <a:endParaRPr lang="en-IN"/>
          </a:p>
        </p:txBody>
      </p:sp>
    </p:spTree>
    <p:extLst>
      <p:ext uri="{BB962C8B-B14F-4D97-AF65-F5344CB8AC3E}">
        <p14:creationId xmlns:p14="http://schemas.microsoft.com/office/powerpoint/2010/main" val="209545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50"/>
                                        <p:tgtEl>
                                          <p:spTgt spid="3">
                                            <p:txEl>
                                              <p:pRg st="0" end="0"/>
                                            </p:txEl>
                                          </p:spTgt>
                                        </p:tgtEl>
                                      </p:cBhvr>
                                    </p:animEffect>
                                    <p:anim calcmode="lin" valueType="num">
                                      <p:cBhvr>
                                        <p:cTn id="1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87D50-EBC6-48C8-B4FE-173E9960D935}"/>
              </a:ext>
            </a:extLst>
          </p:cNvPr>
          <p:cNvSpPr>
            <a:spLocks noGrp="1"/>
          </p:cNvSpPr>
          <p:nvPr>
            <p:ph idx="1"/>
          </p:nvPr>
        </p:nvSpPr>
        <p:spPr>
          <a:xfrm>
            <a:off x="838200" y="704850"/>
            <a:ext cx="10515600" cy="5472113"/>
          </a:xfrm>
        </p:spPr>
        <p:txBody>
          <a:bodyPr>
            <a:normAutofit/>
          </a:bodyPr>
          <a:lstStyle/>
          <a:p>
            <a:pPr marL="0" indent="0" algn="ctr">
              <a:buNone/>
            </a:pPr>
            <a:endParaRPr lang="en-IN" sz="4800" dirty="0">
              <a:latin typeface="Arial Black" panose="020B0A04020102020204" pitchFamily="34" charset="0"/>
            </a:endParaRPr>
          </a:p>
          <a:p>
            <a:pPr marL="0" indent="0" algn="ctr">
              <a:buNone/>
            </a:pPr>
            <a:endParaRPr lang="en-IN" sz="4800" dirty="0">
              <a:latin typeface="Arial Black" panose="020B0A04020102020204" pitchFamily="34" charset="0"/>
            </a:endParaRPr>
          </a:p>
          <a:p>
            <a:pPr marL="0" indent="0" algn="ctr">
              <a:buNone/>
            </a:pPr>
            <a:r>
              <a:rPr lang="en-IN" sz="4800" b="1" i="1" dirty="0">
                <a:solidFill>
                  <a:srgbClr val="FF0066"/>
                </a:solidFill>
                <a:latin typeface="Arial Black" panose="020B0A04020102020204" pitchFamily="34" charset="0"/>
              </a:rPr>
              <a:t>Thank you !</a:t>
            </a:r>
          </a:p>
          <a:p>
            <a:pPr marL="0" indent="0" algn="ctr">
              <a:buNone/>
            </a:pPr>
            <a:r>
              <a:rPr lang="en-IN" sz="4400" dirty="0">
                <a:solidFill>
                  <a:schemeClr val="accent4">
                    <a:lumMod val="60000"/>
                    <a:lumOff val="40000"/>
                  </a:schemeClr>
                </a:solidFill>
                <a:latin typeface="Arial Black" panose="020B0A04020102020204" pitchFamily="34" charset="0"/>
              </a:rPr>
              <a:t>Questions &amp; Answers</a:t>
            </a:r>
          </a:p>
        </p:txBody>
      </p:sp>
      <p:sp>
        <p:nvSpPr>
          <p:cNvPr id="2" name="Footer Placeholder 1">
            <a:extLst>
              <a:ext uri="{FF2B5EF4-FFF2-40B4-BE49-F238E27FC236}">
                <a16:creationId xmlns:a16="http://schemas.microsoft.com/office/drawing/2014/main" id="{2A60D448-54ED-4300-AF44-BEB754398B0D}"/>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443DF05F-58DC-4045-BED3-E89E41FE56FF}"/>
              </a:ext>
            </a:extLst>
          </p:cNvPr>
          <p:cNvSpPr>
            <a:spLocks noGrp="1"/>
          </p:cNvSpPr>
          <p:nvPr>
            <p:ph type="sldNum" sz="quarter" idx="12"/>
          </p:nvPr>
        </p:nvSpPr>
        <p:spPr/>
        <p:txBody>
          <a:bodyPr/>
          <a:lstStyle/>
          <a:p>
            <a:fld id="{2CD41867-8DBB-4BF0-B702-25EF6043F567}" type="slidenum">
              <a:rPr lang="en-IN" smtClean="0"/>
              <a:pPr/>
              <a:t>23</a:t>
            </a:fld>
            <a:endParaRPr lang="en-IN"/>
          </a:p>
        </p:txBody>
      </p:sp>
    </p:spTree>
    <p:extLst>
      <p:ext uri="{BB962C8B-B14F-4D97-AF65-F5344CB8AC3E}">
        <p14:creationId xmlns:p14="http://schemas.microsoft.com/office/powerpoint/2010/main" val="265017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2" end="2"/>
                                            </p:txEl>
                                          </p:spTgt>
                                        </p:tgtEl>
                                      </p:cBhvr>
                                    </p:animEffect>
                                  </p:childTnLst>
                                </p:cTn>
                              </p:par>
                            </p:childTnLst>
                          </p:cTn>
                        </p:par>
                        <p:par>
                          <p:cTn id="12" fill="hold">
                            <p:stCondLst>
                              <p:cond delay="900"/>
                            </p:stCondLst>
                            <p:childTnLst>
                              <p:par>
                                <p:cTn id="13" presetID="42"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250"/>
                                        <p:tgtEl>
                                          <p:spTgt spid="3">
                                            <p:txEl>
                                              <p:pRg st="3" end="3"/>
                                            </p:txEl>
                                          </p:spTgt>
                                        </p:tgtEl>
                                      </p:cBhvr>
                                    </p:animEffect>
                                    <p:anim calcmode="lin" valueType="num">
                                      <p:cBhvr>
                                        <p:cTn id="16" dur="1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EE17-48E8-46F4-9450-E368A9FA31FE}"/>
              </a:ext>
            </a:extLst>
          </p:cNvPr>
          <p:cNvSpPr>
            <a:spLocks noGrp="1"/>
          </p:cNvSpPr>
          <p:nvPr>
            <p:ph type="title"/>
          </p:nvPr>
        </p:nvSpPr>
        <p:spPr>
          <a:xfrm>
            <a:off x="838200" y="365126"/>
            <a:ext cx="10515600" cy="922136"/>
          </a:xfrm>
        </p:spPr>
        <p:txBody>
          <a:bodyPr/>
          <a:lstStyle/>
          <a:p>
            <a:r>
              <a:rPr lang="en-IN" dirty="0">
                <a:solidFill>
                  <a:schemeClr val="accent1">
                    <a:lumMod val="75000"/>
                  </a:schemeClr>
                </a:solidFill>
                <a:latin typeface="Arial Black" panose="020B0A04020102020204" pitchFamily="34" charset="0"/>
              </a:rPr>
              <a:t>Purpose</a:t>
            </a:r>
          </a:p>
        </p:txBody>
      </p:sp>
      <p:sp>
        <p:nvSpPr>
          <p:cNvPr id="3" name="Content Placeholder 2">
            <a:extLst>
              <a:ext uri="{FF2B5EF4-FFF2-40B4-BE49-F238E27FC236}">
                <a16:creationId xmlns:a16="http://schemas.microsoft.com/office/drawing/2014/main" id="{2A638644-D0D5-45B2-8C21-0882F7920258}"/>
              </a:ext>
            </a:extLst>
          </p:cNvPr>
          <p:cNvSpPr>
            <a:spLocks noGrp="1"/>
          </p:cNvSpPr>
          <p:nvPr>
            <p:ph idx="1"/>
          </p:nvPr>
        </p:nvSpPr>
        <p:spPr>
          <a:xfrm>
            <a:off x="838200" y="1408194"/>
            <a:ext cx="10515600" cy="4961474"/>
          </a:xfrm>
        </p:spPr>
        <p:txBody>
          <a:bodyPr>
            <a:normAutofit/>
          </a:bodyPr>
          <a:lstStyle/>
          <a:p>
            <a:pPr>
              <a:lnSpc>
                <a:spcPct val="110000"/>
              </a:lnSpc>
              <a:buFont typeface="Wingdings" panose="05000000000000000000" pitchFamily="2" charset="2"/>
              <a:buChar char="Ø"/>
            </a:pPr>
            <a:r>
              <a:rPr lang="en-US" dirty="0"/>
              <a:t> To prevent any malpractices and unauthorized access to digital information.</a:t>
            </a:r>
          </a:p>
          <a:p>
            <a:pPr>
              <a:lnSpc>
                <a:spcPct val="110000"/>
              </a:lnSpc>
              <a:buFont typeface="Wingdings" panose="05000000000000000000" pitchFamily="2" charset="2"/>
              <a:buChar char="Ø"/>
            </a:pPr>
            <a:r>
              <a:rPr lang="en-US" dirty="0"/>
              <a:t>Data collection, organization, report generation is exhausting process and is prone to cause errors.</a:t>
            </a:r>
          </a:p>
          <a:p>
            <a:pPr marL="0" indent="0">
              <a:buNone/>
            </a:pPr>
            <a:endParaRPr lang="en-US" dirty="0"/>
          </a:p>
          <a:p>
            <a:pPr>
              <a:buFont typeface="Wingdings" panose="05000000000000000000" pitchFamily="2" charset="2"/>
              <a:buChar char="Ø"/>
            </a:pPr>
            <a:r>
              <a:rPr lang="en-US" dirty="0"/>
              <a:t>By using this application users are not allowed to mark their proxy.</a:t>
            </a:r>
          </a:p>
          <a:p>
            <a:pPr marL="0" indent="0">
              <a:buNone/>
            </a:pPr>
            <a:endParaRPr lang="en-US" dirty="0"/>
          </a:p>
          <a:p>
            <a:pPr>
              <a:buFont typeface="Wingdings" panose="05000000000000000000" pitchFamily="2" charset="2"/>
              <a:buChar char="Ø"/>
            </a:pPr>
            <a:r>
              <a:rPr lang="en-US" dirty="0"/>
              <a:t>Attendance marking manually is tedious and long process for teachers as well as students. </a:t>
            </a:r>
            <a:endParaRPr lang="en-US" dirty="0">
              <a:effectLst/>
            </a:endParaRPr>
          </a:p>
          <a:p>
            <a:pPr marL="0" indent="0">
              <a:buNone/>
            </a:pPr>
            <a:endParaRPr lang="en-IN" dirty="0"/>
          </a:p>
        </p:txBody>
      </p:sp>
      <p:cxnSp>
        <p:nvCxnSpPr>
          <p:cNvPr id="5" name="Straight Connector 4">
            <a:extLst>
              <a:ext uri="{FF2B5EF4-FFF2-40B4-BE49-F238E27FC236}">
                <a16:creationId xmlns:a16="http://schemas.microsoft.com/office/drawing/2014/main" id="{5EEF14D0-F8C4-43EA-9232-0A2790049F8A}"/>
              </a:ext>
            </a:extLst>
          </p:cNvPr>
          <p:cNvCxnSpPr/>
          <p:nvPr/>
        </p:nvCxnSpPr>
        <p:spPr>
          <a:xfrm>
            <a:off x="941033" y="1287262"/>
            <a:ext cx="1041276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C5F44C-CF56-4070-8B71-684866045B76}"/>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1BE54956-0901-456F-B1CC-0FE3D6EEB089}"/>
              </a:ext>
            </a:extLst>
          </p:cNvPr>
          <p:cNvSpPr>
            <a:spLocks noGrp="1"/>
          </p:cNvSpPr>
          <p:nvPr>
            <p:ph type="sldNum" sz="quarter" idx="12"/>
          </p:nvPr>
        </p:nvSpPr>
        <p:spPr/>
        <p:txBody>
          <a:bodyPr/>
          <a:lstStyle/>
          <a:p>
            <a:fld id="{2CD41867-8DBB-4BF0-B702-25EF6043F567}" type="slidenum">
              <a:rPr lang="en-IN" smtClean="0"/>
              <a:pPr/>
              <a:t>3</a:t>
            </a:fld>
            <a:endParaRPr lang="en-IN"/>
          </a:p>
        </p:txBody>
      </p:sp>
    </p:spTree>
    <p:extLst>
      <p:ext uri="{BB962C8B-B14F-4D97-AF65-F5344CB8AC3E}">
        <p14:creationId xmlns:p14="http://schemas.microsoft.com/office/powerpoint/2010/main" val="39224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0B2F-735A-4BF2-879C-DB5825130074}"/>
              </a:ext>
            </a:extLst>
          </p:cNvPr>
          <p:cNvSpPr>
            <a:spLocks noGrp="1"/>
          </p:cNvSpPr>
          <p:nvPr>
            <p:ph type="title"/>
          </p:nvPr>
        </p:nvSpPr>
        <p:spPr>
          <a:xfrm>
            <a:off x="838200" y="365126"/>
            <a:ext cx="10515600" cy="993158"/>
          </a:xfrm>
        </p:spPr>
        <p:txBody>
          <a:bodyPr/>
          <a:lstStyle/>
          <a:p>
            <a:r>
              <a:rPr lang="en-IN" dirty="0">
                <a:solidFill>
                  <a:schemeClr val="accent1">
                    <a:lumMod val="75000"/>
                  </a:schemeClr>
                </a:solidFill>
                <a:latin typeface="Arial Black" panose="020B0A04020102020204" pitchFamily="34" charset="0"/>
              </a:rPr>
              <a:t>Scope</a:t>
            </a:r>
          </a:p>
        </p:txBody>
      </p:sp>
      <p:sp>
        <p:nvSpPr>
          <p:cNvPr id="3" name="Content Placeholder 2">
            <a:extLst>
              <a:ext uri="{FF2B5EF4-FFF2-40B4-BE49-F238E27FC236}">
                <a16:creationId xmlns:a16="http://schemas.microsoft.com/office/drawing/2014/main" id="{868CFE8A-ADFE-4EB3-A183-0E78557E381D}"/>
              </a:ext>
            </a:extLst>
          </p:cNvPr>
          <p:cNvSpPr>
            <a:spLocks noGrp="1"/>
          </p:cNvSpPr>
          <p:nvPr>
            <p:ph idx="1"/>
          </p:nvPr>
        </p:nvSpPr>
        <p:spPr>
          <a:xfrm>
            <a:off x="838200" y="1464907"/>
            <a:ext cx="10515600" cy="4712056"/>
          </a:xfrm>
        </p:spPr>
        <p:txBody>
          <a:bodyPr>
            <a:normAutofit/>
          </a:bodyPr>
          <a:lstStyle/>
          <a:p>
            <a:pPr marL="0" indent="0">
              <a:lnSpc>
                <a:spcPct val="110000"/>
              </a:lnSpc>
              <a:buNone/>
            </a:pPr>
            <a:endParaRPr lang="en-US" dirty="0"/>
          </a:p>
          <a:p>
            <a:pPr>
              <a:lnSpc>
                <a:spcPct val="110000"/>
              </a:lnSpc>
            </a:pPr>
            <a:r>
              <a:rPr lang="en-US" dirty="0"/>
              <a:t>A web application for the teachers to generate the QR code and maintain the attendance record.</a:t>
            </a:r>
          </a:p>
          <a:p>
            <a:pPr>
              <a:lnSpc>
                <a:spcPct val="110000"/>
              </a:lnSpc>
            </a:pPr>
            <a:r>
              <a:rPr lang="en-US" dirty="0"/>
              <a:t>A web application for students to scan the QR code displayed on the screen and mark their attendance.</a:t>
            </a:r>
          </a:p>
          <a:p>
            <a:pPr>
              <a:lnSpc>
                <a:spcPct val="110000"/>
              </a:lnSpc>
            </a:pPr>
            <a:r>
              <a:rPr lang="en-US" dirty="0"/>
              <a:t>A fully automated system to maintain the records.</a:t>
            </a:r>
          </a:p>
          <a:p>
            <a:pPr>
              <a:lnSpc>
                <a:spcPct val="110000"/>
              </a:lnSpc>
            </a:pPr>
            <a:endParaRPr lang="en-US" dirty="0"/>
          </a:p>
          <a:p>
            <a:pPr>
              <a:lnSpc>
                <a:spcPct val="110000"/>
              </a:lnSpc>
            </a:pPr>
            <a:endParaRPr lang="en-US" dirty="0"/>
          </a:p>
          <a:p>
            <a:pPr>
              <a:lnSpc>
                <a:spcPct val="110000"/>
              </a:lnSpc>
            </a:pPr>
            <a:endParaRPr lang="en-US" dirty="0"/>
          </a:p>
          <a:p>
            <a:pPr>
              <a:lnSpc>
                <a:spcPct val="110000"/>
              </a:lnSpc>
            </a:pPr>
            <a:endParaRPr lang="en-IN" dirty="0"/>
          </a:p>
        </p:txBody>
      </p:sp>
      <p:cxnSp>
        <p:nvCxnSpPr>
          <p:cNvPr id="5" name="Straight Connector 4">
            <a:extLst>
              <a:ext uri="{FF2B5EF4-FFF2-40B4-BE49-F238E27FC236}">
                <a16:creationId xmlns:a16="http://schemas.microsoft.com/office/drawing/2014/main" id="{0F5407CD-2434-4B4A-B32E-08DEDE4C5EFC}"/>
              </a:ext>
            </a:extLst>
          </p:cNvPr>
          <p:cNvCxnSpPr/>
          <p:nvPr/>
        </p:nvCxnSpPr>
        <p:spPr>
          <a:xfrm>
            <a:off x="838200" y="1367161"/>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F0CAEBC-C79B-496A-B135-C08FAA4948B6}"/>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9AC3A405-DB66-443D-B914-50B290F258D8}"/>
              </a:ext>
            </a:extLst>
          </p:cNvPr>
          <p:cNvSpPr>
            <a:spLocks noGrp="1"/>
          </p:cNvSpPr>
          <p:nvPr>
            <p:ph type="sldNum" sz="quarter" idx="12"/>
          </p:nvPr>
        </p:nvSpPr>
        <p:spPr/>
        <p:txBody>
          <a:bodyPr/>
          <a:lstStyle/>
          <a:p>
            <a:fld id="{2CD41867-8DBB-4BF0-B702-25EF6043F567}" type="slidenum">
              <a:rPr lang="en-IN" smtClean="0"/>
              <a:pPr/>
              <a:t>4</a:t>
            </a:fld>
            <a:endParaRPr lang="en-IN"/>
          </a:p>
        </p:txBody>
      </p:sp>
    </p:spTree>
    <p:extLst>
      <p:ext uri="{BB962C8B-B14F-4D97-AF65-F5344CB8AC3E}">
        <p14:creationId xmlns:p14="http://schemas.microsoft.com/office/powerpoint/2010/main" val="8172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B41A-88BF-4734-AFD9-850FA09438FD}"/>
              </a:ext>
            </a:extLst>
          </p:cNvPr>
          <p:cNvSpPr>
            <a:spLocks noGrp="1"/>
          </p:cNvSpPr>
          <p:nvPr>
            <p:ph type="title"/>
          </p:nvPr>
        </p:nvSpPr>
        <p:spPr>
          <a:xfrm>
            <a:off x="838200" y="365126"/>
            <a:ext cx="10515600" cy="966524"/>
          </a:xfrm>
        </p:spPr>
        <p:txBody>
          <a:bodyPr/>
          <a:lstStyle/>
          <a:p>
            <a:r>
              <a:rPr lang="en-IN" dirty="0">
                <a:solidFill>
                  <a:schemeClr val="accent1">
                    <a:lumMod val="75000"/>
                  </a:schemeClr>
                </a:solidFill>
                <a:latin typeface="Arial Black" panose="020B0A04020102020204" pitchFamily="34" charset="0"/>
              </a:rPr>
              <a:t>Objectives</a:t>
            </a:r>
          </a:p>
        </p:txBody>
      </p:sp>
      <p:sp>
        <p:nvSpPr>
          <p:cNvPr id="3" name="Content Placeholder 2">
            <a:extLst>
              <a:ext uri="{FF2B5EF4-FFF2-40B4-BE49-F238E27FC236}">
                <a16:creationId xmlns:a16="http://schemas.microsoft.com/office/drawing/2014/main" id="{B37B6DDE-FA99-4A72-A878-D69CEF90D6D9}"/>
              </a:ext>
            </a:extLst>
          </p:cNvPr>
          <p:cNvSpPr>
            <a:spLocks noGrp="1"/>
          </p:cNvSpPr>
          <p:nvPr>
            <p:ph idx="1"/>
          </p:nvPr>
        </p:nvSpPr>
        <p:spPr>
          <a:xfrm>
            <a:off x="838200" y="1775536"/>
            <a:ext cx="10515600" cy="4492100"/>
          </a:xfrm>
        </p:spPr>
        <p:txBody>
          <a:bodyPr>
            <a:normAutofit/>
          </a:bodyPr>
          <a:lstStyle/>
          <a:p>
            <a:pPr>
              <a:lnSpc>
                <a:spcPct val="100000"/>
              </a:lnSpc>
            </a:pPr>
            <a:r>
              <a:rPr lang="en-US" dirty="0"/>
              <a:t>The idea of our project is to digitize the way attendance is taken in colleges and gives a more comfortable and easier experience while taking attendance. Tracking of attendance is entirely web-based so the data can be entered from anywhere you can access the internet.</a:t>
            </a:r>
          </a:p>
          <a:p>
            <a:pPr>
              <a:lnSpc>
                <a:spcPct val="100000"/>
              </a:lnSpc>
            </a:pPr>
            <a:r>
              <a:rPr lang="en-US" dirty="0"/>
              <a:t>This concept is viable, and it is a prerequisite among college and university professors. There is a need for a more robust and time-efficient way of attendance based on the current system. All colleges and universities that are eager to embrace digitization and make the work of taking attendance more convenient and efficient </a:t>
            </a:r>
          </a:p>
          <a:p>
            <a:pPr>
              <a:lnSpc>
                <a:spcPct val="100000"/>
              </a:lnSpc>
            </a:pPr>
            <a:endParaRPr lang="en-US" dirty="0"/>
          </a:p>
          <a:p>
            <a:pPr>
              <a:lnSpc>
                <a:spcPct val="100000"/>
              </a:lnSpc>
            </a:pPr>
            <a:endParaRPr lang="en-US" dirty="0"/>
          </a:p>
          <a:p>
            <a:pPr>
              <a:lnSpc>
                <a:spcPct val="100000"/>
              </a:lnSpc>
            </a:pPr>
            <a:endParaRPr lang="en-IN" dirty="0"/>
          </a:p>
        </p:txBody>
      </p:sp>
      <p:cxnSp>
        <p:nvCxnSpPr>
          <p:cNvPr id="5" name="Straight Connector 4">
            <a:extLst>
              <a:ext uri="{FF2B5EF4-FFF2-40B4-BE49-F238E27FC236}">
                <a16:creationId xmlns:a16="http://schemas.microsoft.com/office/drawing/2014/main" id="{E45DFF37-C0AC-4149-A243-FFAAE0263BC7}"/>
              </a:ext>
            </a:extLst>
          </p:cNvPr>
          <p:cNvCxnSpPr/>
          <p:nvPr/>
        </p:nvCxnSpPr>
        <p:spPr>
          <a:xfrm>
            <a:off x="880739" y="1349405"/>
            <a:ext cx="1043052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2B41D51-DF5C-42CB-943D-6A7211564EAB}"/>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CF3FB8C8-497B-41F3-97F7-2023343EA239}"/>
              </a:ext>
            </a:extLst>
          </p:cNvPr>
          <p:cNvSpPr>
            <a:spLocks noGrp="1"/>
          </p:cNvSpPr>
          <p:nvPr>
            <p:ph type="sldNum" sz="quarter" idx="12"/>
          </p:nvPr>
        </p:nvSpPr>
        <p:spPr/>
        <p:txBody>
          <a:bodyPr/>
          <a:lstStyle/>
          <a:p>
            <a:fld id="{2CD41867-8DBB-4BF0-B702-25EF6043F567}" type="slidenum">
              <a:rPr lang="en-IN" smtClean="0"/>
              <a:pPr/>
              <a:t>5</a:t>
            </a:fld>
            <a:endParaRPr lang="en-IN"/>
          </a:p>
        </p:txBody>
      </p:sp>
    </p:spTree>
    <p:extLst>
      <p:ext uri="{BB962C8B-B14F-4D97-AF65-F5344CB8AC3E}">
        <p14:creationId xmlns:p14="http://schemas.microsoft.com/office/powerpoint/2010/main" val="209147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5566-E378-47EB-8567-23F115398626}"/>
              </a:ext>
            </a:extLst>
          </p:cNvPr>
          <p:cNvSpPr>
            <a:spLocks noGrp="1"/>
          </p:cNvSpPr>
          <p:nvPr>
            <p:ph type="title"/>
          </p:nvPr>
        </p:nvSpPr>
        <p:spPr>
          <a:xfrm>
            <a:off x="838200" y="365126"/>
            <a:ext cx="10515600" cy="886626"/>
          </a:xfrm>
        </p:spPr>
        <p:txBody>
          <a:bodyPr/>
          <a:lstStyle/>
          <a:p>
            <a:r>
              <a:rPr lang="en-US" dirty="0">
                <a:solidFill>
                  <a:schemeClr val="accent1">
                    <a:lumMod val="75000"/>
                  </a:schemeClr>
                </a:solidFill>
                <a:latin typeface="Arial Black" panose="020B0A04020102020204" pitchFamily="34" charset="0"/>
              </a:rPr>
              <a:t>Abstract</a:t>
            </a:r>
            <a:endParaRPr lang="en-IN" dirty="0">
              <a:solidFill>
                <a:schemeClr val="accent1">
                  <a:lumMod val="7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B0999A4-3DF4-4D3F-B7AA-9915B9D0DA86}"/>
              </a:ext>
            </a:extLst>
          </p:cNvPr>
          <p:cNvSpPr>
            <a:spLocks noGrp="1"/>
          </p:cNvSpPr>
          <p:nvPr>
            <p:ph idx="1"/>
          </p:nvPr>
        </p:nvSpPr>
        <p:spPr>
          <a:xfrm>
            <a:off x="587829" y="1251752"/>
            <a:ext cx="11019453" cy="5442011"/>
          </a:xfrm>
        </p:spPr>
        <p:txBody>
          <a:bodyPr>
            <a:normAutofit/>
          </a:bodyPr>
          <a:lstStyle/>
          <a:p>
            <a:pPr marL="0" indent="0">
              <a:lnSpc>
                <a:spcPct val="100000"/>
              </a:lnSpc>
              <a:buNone/>
            </a:pPr>
            <a:r>
              <a:rPr lang="en-US" dirty="0"/>
              <a:t>In order to track student engagement in the classroom, a student attendance system is necessary. Punch cards, log books, and fingerprint systems are among the manual presence-based attendance systems proposed. The administration demands careful attention, care, and strict devotion. In terms of processing time and accuracy, existing models are inefficient. So in our proposed system the student merely had to use his or her device to scan the QR code that the faculty would display. The flask API was used to design and executes the required tasks. This is an interesting way of automating the normal attendance system with authentication. The prior technique required manually entering student attendance in a register, which took time. As a result, the suggested project will make attendance tracking irrelevant. </a:t>
            </a:r>
          </a:p>
          <a:p>
            <a:pPr>
              <a:lnSpc>
                <a:spcPct val="100000"/>
              </a:lnSpc>
            </a:pPr>
            <a:endParaRPr lang="en-IN" dirty="0"/>
          </a:p>
        </p:txBody>
      </p:sp>
      <p:cxnSp>
        <p:nvCxnSpPr>
          <p:cNvPr id="5" name="Straight Connector 4">
            <a:extLst>
              <a:ext uri="{FF2B5EF4-FFF2-40B4-BE49-F238E27FC236}">
                <a16:creationId xmlns:a16="http://schemas.microsoft.com/office/drawing/2014/main" id="{F507BD99-844F-4981-82ED-B1D90F06FD0D}"/>
              </a:ext>
            </a:extLst>
          </p:cNvPr>
          <p:cNvCxnSpPr/>
          <p:nvPr/>
        </p:nvCxnSpPr>
        <p:spPr>
          <a:xfrm>
            <a:off x="838200" y="1251752"/>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07FEDEA-50FB-4E9E-8AF5-D0512C12E05A}"/>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7AC2F63C-8409-41AA-96B4-B1CB01E83C9B}"/>
              </a:ext>
            </a:extLst>
          </p:cNvPr>
          <p:cNvSpPr>
            <a:spLocks noGrp="1"/>
          </p:cNvSpPr>
          <p:nvPr>
            <p:ph type="sldNum" sz="quarter" idx="12"/>
          </p:nvPr>
        </p:nvSpPr>
        <p:spPr/>
        <p:txBody>
          <a:bodyPr/>
          <a:lstStyle/>
          <a:p>
            <a:fld id="{2CD41867-8DBB-4BF0-B702-25EF6043F567}" type="slidenum">
              <a:rPr lang="en-IN" smtClean="0"/>
              <a:pPr/>
              <a:t>6</a:t>
            </a:fld>
            <a:endParaRPr lang="en-IN"/>
          </a:p>
        </p:txBody>
      </p:sp>
    </p:spTree>
    <p:extLst>
      <p:ext uri="{BB962C8B-B14F-4D97-AF65-F5344CB8AC3E}">
        <p14:creationId xmlns:p14="http://schemas.microsoft.com/office/powerpoint/2010/main" val="24877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30A2-B020-41B1-B41F-4B8E1513F33B}"/>
              </a:ext>
            </a:extLst>
          </p:cNvPr>
          <p:cNvSpPr>
            <a:spLocks noGrp="1"/>
          </p:cNvSpPr>
          <p:nvPr>
            <p:ph type="title"/>
          </p:nvPr>
        </p:nvSpPr>
        <p:spPr>
          <a:xfrm>
            <a:off x="838200" y="365126"/>
            <a:ext cx="10515600" cy="948770"/>
          </a:xfrm>
        </p:spPr>
        <p:txBody>
          <a:bodyPr/>
          <a:lstStyle/>
          <a:p>
            <a:r>
              <a:rPr lang="en-IN" dirty="0">
                <a:solidFill>
                  <a:schemeClr val="accent1">
                    <a:lumMod val="75000"/>
                  </a:schemeClr>
                </a:solidFill>
                <a:latin typeface="Arial Black" panose="020B0A04020102020204" pitchFamily="34" charset="0"/>
              </a:rPr>
              <a:t>System Architecture</a:t>
            </a:r>
          </a:p>
        </p:txBody>
      </p:sp>
      <p:cxnSp>
        <p:nvCxnSpPr>
          <p:cNvPr id="5" name="Straight Connector 4">
            <a:extLst>
              <a:ext uri="{FF2B5EF4-FFF2-40B4-BE49-F238E27FC236}">
                <a16:creationId xmlns:a16="http://schemas.microsoft.com/office/drawing/2014/main" id="{F0ADA643-3EE1-471F-8EB0-45D180D935D7}"/>
              </a:ext>
            </a:extLst>
          </p:cNvPr>
          <p:cNvCxnSpPr/>
          <p:nvPr/>
        </p:nvCxnSpPr>
        <p:spPr>
          <a:xfrm>
            <a:off x="838200" y="131389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77CC6F2A-4E61-458E-9E95-F12AECBD8088}"/>
              </a:ext>
            </a:extLst>
          </p:cNvPr>
          <p:cNvSpPr>
            <a:spLocks noGrp="1"/>
          </p:cNvSpPr>
          <p:nvPr>
            <p:ph idx="1"/>
          </p:nvPr>
        </p:nvSpPr>
        <p:spPr>
          <a:xfrm>
            <a:off x="838200" y="1580224"/>
            <a:ext cx="10515600" cy="5007001"/>
          </a:xfrm>
        </p:spPr>
        <p:txBody>
          <a:bodyPr/>
          <a:lstStyle/>
          <a:p>
            <a:pPr marL="0" indent="0" algn="ctr">
              <a:buNone/>
            </a:pPr>
            <a:r>
              <a:rPr lang="en-IN" b="1" i="1" u="sng" dirty="0"/>
              <a:t>Introduction and System Overview</a:t>
            </a:r>
          </a:p>
          <a:p>
            <a:pPr marL="0" indent="0" algn="ctr">
              <a:buNone/>
            </a:pPr>
            <a:endParaRPr lang="en-IN" b="1" i="1" u="sng" dirty="0"/>
          </a:p>
        </p:txBody>
      </p:sp>
      <p:sp>
        <p:nvSpPr>
          <p:cNvPr id="3" name="Footer Placeholder 2">
            <a:extLst>
              <a:ext uri="{FF2B5EF4-FFF2-40B4-BE49-F238E27FC236}">
                <a16:creationId xmlns:a16="http://schemas.microsoft.com/office/drawing/2014/main" id="{46BBEE51-1188-418B-A2CF-EC1CCB02A6D8}"/>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B8DB56D0-A884-4AAF-A3F7-E4FE26502606}"/>
              </a:ext>
            </a:extLst>
          </p:cNvPr>
          <p:cNvSpPr>
            <a:spLocks noGrp="1"/>
          </p:cNvSpPr>
          <p:nvPr>
            <p:ph type="sldNum" sz="quarter" idx="12"/>
          </p:nvPr>
        </p:nvSpPr>
        <p:spPr/>
        <p:txBody>
          <a:bodyPr/>
          <a:lstStyle/>
          <a:p>
            <a:fld id="{2CD41867-8DBB-4BF0-B702-25EF6043F567}" type="slidenum">
              <a:rPr lang="en-IN" smtClean="0"/>
              <a:pPr/>
              <a:t>7</a:t>
            </a:fld>
            <a:endParaRPr lang="en-IN"/>
          </a:p>
        </p:txBody>
      </p:sp>
      <p:pic>
        <p:nvPicPr>
          <p:cNvPr id="7" name="Picture 6">
            <a:extLst>
              <a:ext uri="{FF2B5EF4-FFF2-40B4-BE49-F238E27FC236}">
                <a16:creationId xmlns:a16="http://schemas.microsoft.com/office/drawing/2014/main" id="{84E93CD7-A065-1073-EBA5-C60FBEC98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125" y="2279171"/>
            <a:ext cx="4373750" cy="3944015"/>
          </a:xfrm>
          <a:prstGeom prst="rect">
            <a:avLst/>
          </a:prstGeom>
        </p:spPr>
      </p:pic>
    </p:spTree>
    <p:extLst>
      <p:ext uri="{BB962C8B-B14F-4D97-AF65-F5344CB8AC3E}">
        <p14:creationId xmlns:p14="http://schemas.microsoft.com/office/powerpoint/2010/main" val="292836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1">
                                            <p:txEl>
                                              <p:pRg st="0" end="0"/>
                                            </p:txEl>
                                          </p:spTgt>
                                        </p:tgtEl>
                                        <p:attrNameLst>
                                          <p:attrName>style.visibility</p:attrName>
                                        </p:attrNameLst>
                                      </p:cBhvr>
                                      <p:to>
                                        <p:strVal val="visible"/>
                                      </p:to>
                                    </p:set>
                                    <p:anim calcmode="lin" valueType="num">
                                      <p:cBhvr additive="base">
                                        <p:cTn id="1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8CF8B-9257-4C80-B729-390F2124C061}"/>
              </a:ext>
            </a:extLst>
          </p:cNvPr>
          <p:cNvSpPr>
            <a:spLocks noGrp="1"/>
          </p:cNvSpPr>
          <p:nvPr>
            <p:ph idx="1"/>
          </p:nvPr>
        </p:nvSpPr>
        <p:spPr>
          <a:xfrm>
            <a:off x="838200" y="275146"/>
            <a:ext cx="10515600" cy="6143348"/>
          </a:xfrm>
        </p:spPr>
        <p:txBody>
          <a:bodyPr>
            <a:normAutofit fontScale="92500"/>
          </a:bodyPr>
          <a:lstStyle/>
          <a:p>
            <a:pPr marL="0" indent="0">
              <a:buNone/>
            </a:pPr>
            <a:r>
              <a:rPr lang="en-IN" dirty="0"/>
              <a:t>T</a:t>
            </a:r>
            <a:r>
              <a:rPr lang="en-US" dirty="0"/>
              <a:t>o achieve the above discussed objectives, a step-by-step methodology has been followed. The details of methodology are given below:</a:t>
            </a:r>
          </a:p>
          <a:p>
            <a:pPr marL="0" indent="0">
              <a:buNone/>
            </a:pPr>
            <a:r>
              <a:rPr lang="en-US" dirty="0"/>
              <a:t>1]Generation a QR code</a:t>
            </a:r>
          </a:p>
          <a:p>
            <a:pPr marL="0" indent="0">
              <a:buNone/>
            </a:pPr>
            <a:r>
              <a:rPr lang="en-US" dirty="0"/>
              <a:t>2]Scanning the QR code</a:t>
            </a:r>
          </a:p>
          <a:p>
            <a:pPr marL="0" indent="0">
              <a:buNone/>
            </a:pPr>
            <a:endParaRPr lang="en-US" dirty="0"/>
          </a:p>
          <a:p>
            <a:pPr marL="0" indent="0">
              <a:buNone/>
            </a:pPr>
            <a:r>
              <a:rPr lang="en-US" b="1" dirty="0"/>
              <a:t>Generation a QR code:</a:t>
            </a:r>
          </a:p>
          <a:p>
            <a:pPr marL="0" indent="0">
              <a:buNone/>
            </a:pPr>
            <a:r>
              <a:rPr lang="en-US" dirty="0"/>
              <a:t>In the proposed system every QR code is embedded with a unique data for example (string). This is the specialty of the system also it generates a unique QR code every time for each and every student for every lecture in the class for a particular amount of time which is set by the server. The QR consist of a sting which has unique id and a time which will be valid for a given time these two attributes increase the authenticity of the QR and at the end the generated file will be saved as .</a:t>
            </a:r>
            <a:r>
              <a:rPr lang="en-US" dirty="0" err="1"/>
              <a:t>png</a:t>
            </a:r>
            <a:r>
              <a:rPr lang="en-US" dirty="0"/>
              <a:t> format for example &lt;T18022.png&gt;.By using smtp server we send unique QR code to student’s respective ID’s after generating in the form of </a:t>
            </a:r>
            <a:r>
              <a:rPr lang="en-US" dirty="0" err="1"/>
              <a:t>png</a:t>
            </a:r>
            <a:r>
              <a:rPr lang="en-US" dirty="0"/>
              <a:t> file. </a:t>
            </a:r>
          </a:p>
          <a:p>
            <a:pPr marL="0" indent="0">
              <a:buNone/>
            </a:pPr>
            <a:endParaRPr lang="en-US" dirty="0"/>
          </a:p>
          <a:p>
            <a:pPr marL="0" indent="0">
              <a:buNone/>
            </a:pPr>
            <a:endParaRPr lang="en-IN" dirty="0"/>
          </a:p>
        </p:txBody>
      </p:sp>
      <p:sp>
        <p:nvSpPr>
          <p:cNvPr id="2" name="Footer Placeholder 1">
            <a:extLst>
              <a:ext uri="{FF2B5EF4-FFF2-40B4-BE49-F238E27FC236}">
                <a16:creationId xmlns:a16="http://schemas.microsoft.com/office/drawing/2014/main" id="{9E0BADDD-7AC6-470A-B5DB-8546D04CF66B}"/>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E916E83E-74AF-40A7-9573-EF0F476D5931}"/>
              </a:ext>
            </a:extLst>
          </p:cNvPr>
          <p:cNvSpPr>
            <a:spLocks noGrp="1"/>
          </p:cNvSpPr>
          <p:nvPr>
            <p:ph type="sldNum" sz="quarter" idx="12"/>
          </p:nvPr>
        </p:nvSpPr>
        <p:spPr/>
        <p:txBody>
          <a:bodyPr/>
          <a:lstStyle/>
          <a:p>
            <a:fld id="{2CD41867-8DBB-4BF0-B702-25EF6043F567}" type="slidenum">
              <a:rPr lang="en-IN" smtClean="0"/>
              <a:pPr/>
              <a:t>8</a:t>
            </a:fld>
            <a:endParaRPr lang="en-IN"/>
          </a:p>
        </p:txBody>
      </p:sp>
    </p:spTree>
    <p:extLst>
      <p:ext uri="{BB962C8B-B14F-4D97-AF65-F5344CB8AC3E}">
        <p14:creationId xmlns:p14="http://schemas.microsoft.com/office/powerpoint/2010/main" val="4100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anim calcmode="lin" valueType="num">
                                      <p:cBhvr>
                                        <p:cTn id="8" dur="7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anim calcmode="lin" valueType="num">
                                      <p:cBhvr>
                                        <p:cTn id="14" dur="7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4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00"/>
                                        <p:tgtEl>
                                          <p:spTgt spid="3">
                                            <p:txEl>
                                              <p:pRg st="2" end="2"/>
                                            </p:txEl>
                                          </p:spTgt>
                                        </p:tgtEl>
                                      </p:cBhvr>
                                    </p:animEffect>
                                    <p:anim calcmode="lin" valueType="num">
                                      <p:cBhvr>
                                        <p:cTn id="20" dur="7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100"/>
                            </p:stCondLst>
                            <p:childTnLst>
                              <p:par>
                                <p:cTn id="23" presetID="42"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anim calcmode="lin" valueType="num">
                                      <p:cBhvr>
                                        <p:cTn id="26" dur="7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7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anim calcmode="lin" valueType="num">
                                      <p:cBhvr>
                                        <p:cTn id="33" dur="7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7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F2F3-F33C-4D2D-0716-0FD66DDA28B0}"/>
              </a:ext>
            </a:extLst>
          </p:cNvPr>
          <p:cNvSpPr>
            <a:spLocks noGrp="1"/>
          </p:cNvSpPr>
          <p:nvPr>
            <p:ph type="ctrTitle"/>
          </p:nvPr>
        </p:nvSpPr>
        <p:spPr>
          <a:xfrm>
            <a:off x="221941" y="136525"/>
            <a:ext cx="11754035" cy="6327032"/>
          </a:xfrm>
        </p:spPr>
        <p:txBody>
          <a:bodyPr>
            <a:normAutofit fontScale="90000"/>
          </a:bodyPr>
          <a:lstStyle/>
          <a:p>
            <a:pPr algn="l"/>
            <a:br>
              <a:rPr lang="en-US" sz="1200" dirty="0">
                <a:effectLst/>
                <a:latin typeface="Times New Roman" panose="02020603050405020304" pitchFamily="18" charset="0"/>
                <a:ea typeface="Calibri" panose="020F0502020204030204" pitchFamily="34" charset="0"/>
                <a:cs typeface="Mangal" panose="02040503050203030202" pitchFamily="18" charset="0"/>
              </a:rPr>
            </a:br>
            <a:r>
              <a:rPr lang="en-US" sz="4900" b="1" dirty="0">
                <a:solidFill>
                  <a:schemeClr val="accent1">
                    <a:lumMod val="75000"/>
                  </a:schemeClr>
                </a:solidFill>
                <a:effectLst/>
                <a:latin typeface="Arial" panose="020B0604020202020204" pitchFamily="34" charset="0"/>
                <a:ea typeface="Calibri" panose="020F0502020204030204" pitchFamily="34" charset="0"/>
                <a:cs typeface="Arial" panose="020B0604020202020204" pitchFamily="34" charset="0"/>
              </a:rPr>
              <a:t>QR Architecture</a:t>
            </a:r>
            <a:br>
              <a:rPr lang="en-US" sz="4000" dirty="0">
                <a:solidFill>
                  <a:schemeClr val="accent1">
                    <a:lumMod val="75000"/>
                  </a:schemeClr>
                </a:solidFill>
                <a:effectLst/>
                <a:latin typeface="+mn-lt"/>
                <a:ea typeface="Calibri" panose="020F0502020204030204" pitchFamily="34" charset="0"/>
                <a:cs typeface="Mangal" panose="02040503050203030202" pitchFamily="18" charset="0"/>
              </a:rPr>
            </a:br>
            <a:br>
              <a:rPr lang="en-US" sz="4000" dirty="0">
                <a:solidFill>
                  <a:schemeClr val="accent1">
                    <a:lumMod val="75000"/>
                  </a:schemeClr>
                </a:solidFill>
                <a:effectLst/>
                <a:latin typeface="+mn-lt"/>
                <a:ea typeface="Calibri" panose="020F0502020204030204" pitchFamily="34" charset="0"/>
                <a:cs typeface="Mangal" panose="02040503050203030202" pitchFamily="18" charset="0"/>
              </a:rPr>
            </a:br>
            <a:r>
              <a:rPr lang="en-US" sz="2900" dirty="0">
                <a:effectLst/>
                <a:latin typeface="+mn-lt"/>
                <a:ea typeface="Calibri" panose="020F0502020204030204" pitchFamily="34" charset="0"/>
                <a:cs typeface="Mangal" panose="02040503050203030202" pitchFamily="18" charset="0"/>
              </a:rPr>
              <a:t>Formula For Generating the QR is a follow:</a:t>
            </a:r>
            <a:br>
              <a:rPr lang="en-US" sz="2900" dirty="0">
                <a:effectLst/>
                <a:latin typeface="+mn-lt"/>
                <a:ea typeface="Calibri" panose="020F0502020204030204" pitchFamily="34" charset="0"/>
                <a:cs typeface="Mangal" panose="02040503050203030202" pitchFamily="18" charset="0"/>
              </a:rPr>
            </a:br>
            <a:r>
              <a:rPr lang="en-US" sz="2900" dirty="0">
                <a:effectLst/>
                <a:latin typeface="+mn-lt"/>
                <a:ea typeface="Calibri" panose="020F0502020204030204" pitchFamily="34" charset="0"/>
                <a:cs typeface="Mangal" panose="02040503050203030202" pitchFamily="18" charset="0"/>
              </a:rPr>
              <a:t>QR= </a:t>
            </a:r>
            <a:r>
              <a:rPr lang="en-US" sz="2900" dirty="0" err="1">
                <a:effectLst/>
                <a:latin typeface="+mn-lt"/>
                <a:ea typeface="Calibri" panose="020F0502020204030204" pitchFamily="34" charset="0"/>
                <a:cs typeface="Mangal" panose="02040503050203030202" pitchFamily="18" charset="0"/>
              </a:rPr>
              <a:t>unique_id</a:t>
            </a:r>
            <a:r>
              <a:rPr lang="en-US" sz="2900" dirty="0">
                <a:effectLst/>
                <a:latin typeface="+mn-lt"/>
                <a:ea typeface="Calibri" panose="020F0502020204030204" pitchFamily="34" charset="0"/>
                <a:cs typeface="Mangal" panose="02040503050203030202" pitchFamily="18" charset="0"/>
              </a:rPr>
              <a:t> &lt;space&gt; </a:t>
            </a:r>
            <a:r>
              <a:rPr lang="en-US" sz="2900" dirty="0" err="1">
                <a:effectLst/>
                <a:latin typeface="+mn-lt"/>
                <a:ea typeface="Calibri" panose="020F0502020204030204" pitchFamily="34" charset="0"/>
                <a:cs typeface="Mangal" panose="02040503050203030202" pitchFamily="18" charset="0"/>
              </a:rPr>
              <a:t>generation_time</a:t>
            </a:r>
            <a:br>
              <a:rPr lang="en-US" sz="2900" dirty="0">
                <a:effectLst/>
                <a:latin typeface="+mn-lt"/>
                <a:ea typeface="Calibri" panose="020F0502020204030204" pitchFamily="34" charset="0"/>
                <a:cs typeface="Mangal" panose="02040503050203030202" pitchFamily="18" charset="0"/>
              </a:rPr>
            </a:br>
            <a:r>
              <a:rPr lang="en-US" sz="2900" dirty="0">
                <a:effectLst/>
                <a:latin typeface="+mn-lt"/>
                <a:ea typeface="Calibri" panose="020F0502020204030204" pitchFamily="34" charset="0"/>
                <a:cs typeface="Mangal" panose="02040503050203030202" pitchFamily="18" charset="0"/>
              </a:rPr>
              <a:t>e.g., t18063_43572886</a:t>
            </a:r>
            <a:br>
              <a:rPr lang="en-US" sz="1800" dirty="0">
                <a:effectLst/>
                <a:latin typeface="Times New Roman" panose="02020603050405020304" pitchFamily="18" charset="0"/>
                <a:ea typeface="Calibri" panose="020F0502020204030204" pitchFamily="34" charset="0"/>
                <a:cs typeface="Mangal" panose="02040503050203030202" pitchFamily="18" charset="0"/>
              </a:rPr>
            </a:br>
            <a:br>
              <a:rPr lang="en-US" sz="1800" dirty="0">
                <a:effectLst/>
                <a:latin typeface="Times New Roman" panose="02020603050405020304" pitchFamily="18" charset="0"/>
                <a:ea typeface="Calibri" panose="020F0502020204030204" pitchFamily="34" charset="0"/>
                <a:cs typeface="Mangal" panose="02040503050203030202" pitchFamily="18" charset="0"/>
              </a:rPr>
            </a:b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2900" b="1" dirty="0">
                <a:effectLst/>
                <a:latin typeface="+mn-lt"/>
                <a:ea typeface="Calibri" panose="020F0502020204030204" pitchFamily="34" charset="0"/>
                <a:cs typeface="Mangal" panose="02040503050203030202" pitchFamily="18" charset="0"/>
              </a:rPr>
              <a:t>Scanning the QR Code: </a:t>
            </a:r>
            <a:br>
              <a:rPr lang="en-US" sz="2900" dirty="0">
                <a:effectLst/>
                <a:latin typeface="+mn-lt"/>
                <a:ea typeface="Calibri" panose="020F0502020204030204" pitchFamily="34" charset="0"/>
                <a:cs typeface="Mangal" panose="02040503050203030202" pitchFamily="18" charset="0"/>
              </a:rPr>
            </a:br>
            <a:r>
              <a:rPr lang="en-US" sz="2900" dirty="0">
                <a:effectLst/>
                <a:latin typeface="+mn-lt"/>
                <a:ea typeface="Calibri" panose="020F0502020204030204" pitchFamily="34" charset="0"/>
                <a:cs typeface="Mangal" panose="02040503050203030202" pitchFamily="18" charset="0"/>
              </a:rPr>
              <a:t>The very first step is to open the application in student’s side and then open a scanner. after scanning the QR the scanner will get two attributes one will be student’s IRN string and other will be the time, Now the time which will the scanner give should be in the session time otherwise it will give be invalid. Also, a specific QR will be active for limited time only; after that it will be invalid also the system has master database table in which every record will be stored. Just after generating QR’s, in database table there is a status column in which every student will be marked as absent i.e. A, and after scanning the QR status will change to Present i.e., P. </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sz="1200" dirty="0"/>
          </a:p>
        </p:txBody>
      </p:sp>
      <p:sp>
        <p:nvSpPr>
          <p:cNvPr id="4" name="Footer Placeholder 3">
            <a:extLst>
              <a:ext uri="{FF2B5EF4-FFF2-40B4-BE49-F238E27FC236}">
                <a16:creationId xmlns:a16="http://schemas.microsoft.com/office/drawing/2014/main" id="{8D392488-93B7-9C45-33E2-F0364BCD0586}"/>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6B8DA540-1A31-49FC-31EF-C666146A3379}"/>
              </a:ext>
            </a:extLst>
          </p:cNvPr>
          <p:cNvSpPr>
            <a:spLocks noGrp="1"/>
          </p:cNvSpPr>
          <p:nvPr>
            <p:ph type="sldNum" sz="quarter" idx="12"/>
          </p:nvPr>
        </p:nvSpPr>
        <p:spPr/>
        <p:txBody>
          <a:bodyPr/>
          <a:lstStyle/>
          <a:p>
            <a:fld id="{2CD41867-8DBB-4BF0-B702-25EF6043F567}" type="slidenum">
              <a:rPr lang="en-IN" smtClean="0"/>
              <a:pPr/>
              <a:t>9</a:t>
            </a:fld>
            <a:endParaRPr lang="en-IN"/>
          </a:p>
        </p:txBody>
      </p:sp>
      <p:pic>
        <p:nvPicPr>
          <p:cNvPr id="9" name="Picture 8">
            <a:extLst>
              <a:ext uri="{FF2B5EF4-FFF2-40B4-BE49-F238E27FC236}">
                <a16:creationId xmlns:a16="http://schemas.microsoft.com/office/drawing/2014/main" id="{1FB1B061-B859-8E09-8F91-B08ACB6A6A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211" y="394443"/>
            <a:ext cx="2571437" cy="2571437"/>
          </a:xfrm>
          <a:prstGeom prst="rect">
            <a:avLst/>
          </a:prstGeom>
        </p:spPr>
      </p:pic>
    </p:spTree>
    <p:extLst>
      <p:ext uri="{BB962C8B-B14F-4D97-AF65-F5344CB8AC3E}">
        <p14:creationId xmlns:p14="http://schemas.microsoft.com/office/powerpoint/2010/main" val="36631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3668</TotalTime>
  <Words>1419</Words>
  <Application>Microsoft Office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Arial Black</vt:lpstr>
      <vt:lpstr>Arial Rounded MT Bold</vt:lpstr>
      <vt:lpstr>Bahnschrift Light Condensed</vt:lpstr>
      <vt:lpstr>Bahnschrift SemiBold Condensed</vt:lpstr>
      <vt:lpstr>Calibri</vt:lpstr>
      <vt:lpstr>Calibri Light</vt:lpstr>
      <vt:lpstr>Roboto</vt:lpstr>
      <vt:lpstr>Times New Roman</vt:lpstr>
      <vt:lpstr>Wingdings</vt:lpstr>
      <vt:lpstr>Office Theme</vt:lpstr>
      <vt:lpstr>HOPE FOUNDATION’s International Institute of Information Technology</vt:lpstr>
      <vt:lpstr>Problem Statement</vt:lpstr>
      <vt:lpstr>Purpose</vt:lpstr>
      <vt:lpstr>Scope</vt:lpstr>
      <vt:lpstr>Objectives</vt:lpstr>
      <vt:lpstr>Abstract</vt:lpstr>
      <vt:lpstr>System Architecture</vt:lpstr>
      <vt:lpstr>PowerPoint Presentation</vt:lpstr>
      <vt:lpstr> QR Architecture  Formula For Generating the QR is a follow: QR= unique_id &lt;space&gt; generation_time e.g., t18063_43572886   Scanning the QR Code:  The very first step is to open the application in student’s side and then open a scanner. after scanning the QR the scanner will get two attributes one will be student’s IRN string and other will be the time, Now the time which will the scanner give should be in the session time otherwise it will give be invalid. Also, a specific QR will be active for limited time only; after that it will be invalid also the system has master database table in which every record will be stored. Just after generating QR’s, in database table there is a status column in which every student will be marked as absent i.e. A, and after scanning the QR status will change to Present i.e., P.  </vt:lpstr>
      <vt:lpstr>Key Features</vt:lpstr>
      <vt:lpstr>  Teachers Dashboard</vt:lpstr>
      <vt:lpstr>Teacher’s Portal UI and Database</vt:lpstr>
      <vt:lpstr>Students Dashboard</vt:lpstr>
      <vt:lpstr>Student’s Portal UI and Database</vt:lpstr>
      <vt:lpstr>QR Code Generation</vt:lpstr>
      <vt:lpstr>QR Code Scanning</vt:lpstr>
      <vt:lpstr>Attendance Database</vt:lpstr>
      <vt:lpstr>Attendance Report Generation</vt:lpstr>
      <vt:lpstr>Applications</vt:lpstr>
      <vt:lpstr>Advantages</vt:lpstr>
      <vt:lpstr>Literature Survey/ Related work</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HOPE FOUNDATION’s International Institute of Information Technology</dc:title>
  <dc:creator>Yash Jane</dc:creator>
  <cp:lastModifiedBy>Amey Potnurwar</cp:lastModifiedBy>
  <cp:revision>107</cp:revision>
  <dcterms:created xsi:type="dcterms:W3CDTF">2021-05-28T06:17:53Z</dcterms:created>
  <dcterms:modified xsi:type="dcterms:W3CDTF">2022-05-25T20:26:58Z</dcterms:modified>
</cp:coreProperties>
</file>