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48A2679-29B8-4D88-9A27-4C3ACFB54C92}" type="datetimeFigureOut">
              <a:rPr lang="en-IN" smtClean="0"/>
              <a:t>16-06-2019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16-06-2019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16-06-2019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8A2679-29B8-4D88-9A27-4C3ACFB54C92}" type="datetimeFigureOut">
              <a:rPr lang="en-IN" smtClean="0"/>
              <a:t>16-06-2019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48A2679-29B8-4D88-9A27-4C3ACFB54C92}" type="datetimeFigureOut">
              <a:rPr lang="en-IN" smtClean="0"/>
              <a:t>16-06-2019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16-06-2019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16-06-2019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8A2679-29B8-4D88-9A27-4C3ACFB54C92}" type="datetimeFigureOut">
              <a:rPr lang="en-IN" smtClean="0"/>
              <a:t>16-06-2019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2679-29B8-4D88-9A27-4C3ACFB54C92}" type="datetimeFigureOut">
              <a:rPr lang="en-IN" smtClean="0"/>
              <a:t>16-06-2019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48A2679-29B8-4D88-9A27-4C3ACFB54C92}" type="datetimeFigureOut">
              <a:rPr lang="en-IN" smtClean="0"/>
              <a:t>16-06-2019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48A2679-29B8-4D88-9A27-4C3ACFB54C92}" type="datetimeFigureOut">
              <a:rPr lang="en-IN" smtClean="0"/>
              <a:t>16-06-2019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48A2679-29B8-4D88-9A27-4C3ACFB54C92}" type="datetimeFigureOut">
              <a:rPr lang="en-IN" smtClean="0"/>
              <a:t>16-06-2019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17A5432-4C99-408C-BEF2-CBFC5F25601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1412776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latin typeface="Segoe UI Light" pitchFamily="34" charset="0"/>
                <a:cs typeface="Segoe UI Light" pitchFamily="34" charset="0"/>
              </a:rPr>
              <a:t>Determining the most ideal Toronto neighborhood to start an Indian restaurant</a:t>
            </a:r>
            <a:endParaRPr lang="en-IN" sz="3600" b="1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22108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Segoe UI Light" pitchFamily="34" charset="0"/>
                <a:cs typeface="Segoe UI Light" pitchFamily="34" charset="0"/>
              </a:rPr>
              <a:t>Amey Varangaonkar</a:t>
            </a:r>
            <a:endParaRPr lang="en-IN" b="1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4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Segoe UI Light" pitchFamily="34" charset="0"/>
                <a:cs typeface="Segoe UI Light" pitchFamily="34" charset="0"/>
              </a:rPr>
              <a:t>Understanding the problem</a:t>
            </a:r>
            <a:endParaRPr lang="en-IN" b="1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A Canadian client owns a chain of Indian restaurants across major Canadian cities – including Montreal &amp; Vancouver</a:t>
            </a:r>
            <a:endParaRPr lang="en-IN" dirty="0">
              <a:latin typeface="Segoe UI Light" pitchFamily="34" charset="0"/>
              <a:cs typeface="Segoe UI Light" pitchFamily="34" charset="0"/>
            </a:endParaRPr>
          </a:p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He wants to open an Indian restaurant in Toronto</a:t>
            </a:r>
          </a:p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Toronto is one of world’s most popular and commercially sound cities</a:t>
            </a:r>
          </a:p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The challenge is to identify the best neighborhood in Toronto to start the client’s Indian restaurant</a:t>
            </a:r>
          </a:p>
        </p:txBody>
      </p:sp>
    </p:spTree>
    <p:extLst>
      <p:ext uri="{BB962C8B-B14F-4D97-AF65-F5344CB8AC3E}">
        <p14:creationId xmlns:p14="http://schemas.microsoft.com/office/powerpoint/2010/main" val="325645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Segoe UI Light" pitchFamily="34" charset="0"/>
                <a:cs typeface="Segoe UI Light" pitchFamily="34" charset="0"/>
              </a:rPr>
              <a:t>Client’s Expectations</a:t>
            </a:r>
            <a:endParaRPr lang="en-IN" b="1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The client prefers the restaurant to be in Downtown Toronto</a:t>
            </a:r>
          </a:p>
          <a:p>
            <a:r>
              <a:rPr lang="en-IN" dirty="0">
                <a:latin typeface="Segoe UI Light" pitchFamily="34" charset="0"/>
                <a:cs typeface="Segoe UI Light" pitchFamily="34" charset="0"/>
              </a:rPr>
              <a:t>Second preference for the restaurant is West </a:t>
            </a:r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Toronto</a:t>
            </a:r>
          </a:p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The neighborhood should not have any eatery or restaurant among its top 2 commonly visited venues</a:t>
            </a:r>
          </a:p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Any café or coffee shop is assumed to fall under an eatery</a:t>
            </a:r>
            <a:endParaRPr lang="en-IN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8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Data Acquisition and Pre-processing</a:t>
            </a:r>
            <a:endParaRPr lang="en-IN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Wikipedia page for the list of postal codes for all </a:t>
            </a:r>
            <a:r>
              <a:rPr lang="en-IN" dirty="0">
                <a:latin typeface="Segoe UI Light" pitchFamily="34" charset="0"/>
                <a:cs typeface="Segoe UI Light" pitchFamily="34" charset="0"/>
              </a:rPr>
              <a:t>Toronto boroughs (</a:t>
            </a:r>
            <a:r>
              <a:rPr lang="en-IN" dirty="0">
                <a:latin typeface="Segoe UI Light" pitchFamily="34" charset="0"/>
                <a:cs typeface="Segoe UI Light" pitchFamily="34" charset="0"/>
                <a:hlinkClick r:id="rId2"/>
              </a:rPr>
              <a:t>https://en.wikipedia.org/wiki/List_of_postal_codes_of_Canada:_</a:t>
            </a:r>
            <a:r>
              <a:rPr lang="en-IN" dirty="0" smtClean="0">
                <a:latin typeface="Segoe UI Light" pitchFamily="34" charset="0"/>
                <a:cs typeface="Segoe UI Light" pitchFamily="34" charset="0"/>
                <a:hlinkClick r:id="rId2"/>
              </a:rPr>
              <a:t>M</a:t>
            </a:r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)</a:t>
            </a:r>
          </a:p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The geospatial co-ordinates of all Toronto boroughs (</a:t>
            </a:r>
            <a:r>
              <a:rPr lang="en-IN" u="sng" dirty="0">
                <a:latin typeface="Segoe UI Light" pitchFamily="34" charset="0"/>
                <a:cs typeface="Segoe UI Light" pitchFamily="34" charset="0"/>
                <a:hlinkClick r:id="rId3"/>
              </a:rPr>
              <a:t>http://</a:t>
            </a:r>
            <a:r>
              <a:rPr lang="en-IN" u="sng" dirty="0" smtClean="0">
                <a:latin typeface="Segoe UI Light" pitchFamily="34" charset="0"/>
                <a:cs typeface="Segoe UI Light" pitchFamily="34" charset="0"/>
                <a:hlinkClick r:id="rId3"/>
              </a:rPr>
              <a:t>cocl.us/Geospatial_data</a:t>
            </a:r>
            <a:r>
              <a:rPr lang="en-IN" u="sng" dirty="0" smtClean="0">
                <a:latin typeface="Segoe UI Light" pitchFamily="34" charset="0"/>
                <a:cs typeface="Segoe UI Light" pitchFamily="34" charset="0"/>
              </a:rPr>
              <a:t>)</a:t>
            </a:r>
            <a:endParaRPr lang="en-IN" u="sng" dirty="0">
              <a:latin typeface="Segoe UI Light" pitchFamily="34" charset="0"/>
              <a:cs typeface="Segoe UI Light" pitchFamily="34" charset="0"/>
            </a:endParaRPr>
          </a:p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Foursquare API to get top venues associated with each neighborhood</a:t>
            </a:r>
          </a:p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The obtained data was modified and pre-processed to remove unassigned or blank values</a:t>
            </a:r>
          </a:p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Similar rows were merged together to consolidate the data</a:t>
            </a:r>
          </a:p>
        </p:txBody>
      </p:sp>
    </p:spTree>
    <p:extLst>
      <p:ext uri="{BB962C8B-B14F-4D97-AF65-F5344CB8AC3E}">
        <p14:creationId xmlns:p14="http://schemas.microsoft.com/office/powerpoint/2010/main" val="362135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Initial Exploratory analysis</a:t>
            </a:r>
            <a:endParaRPr lang="en-IN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Downtown Toronto has the second most number of pin codes assigned to any borough in Toronto</a:t>
            </a: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  <a:p>
            <a:endParaRPr lang="en-IN" dirty="0" smtClean="0">
              <a:latin typeface="Segoe UI Light" pitchFamily="34" charset="0"/>
              <a:cs typeface="Segoe UI Light" pitchFamily="34" charset="0"/>
            </a:endParaRP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  <a:p>
            <a:endParaRPr lang="en-IN" dirty="0" smtClean="0">
              <a:latin typeface="Segoe UI Light" pitchFamily="34" charset="0"/>
              <a:cs typeface="Segoe UI Light" pitchFamily="34" charset="0"/>
            </a:endParaRP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  <a:p>
            <a:endParaRPr lang="en-IN" dirty="0" smtClean="0">
              <a:latin typeface="Segoe UI Light" pitchFamily="34" charset="0"/>
              <a:cs typeface="Segoe UI Light" pitchFamily="34" charset="0"/>
            </a:endParaRP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  <a:p>
            <a:endParaRPr lang="en-IN" dirty="0" smtClean="0">
              <a:latin typeface="Segoe UI Light" pitchFamily="34" charset="0"/>
              <a:cs typeface="Segoe UI Light" pitchFamily="34" charset="0"/>
            </a:endParaRPr>
          </a:p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Downtown Toronto is the densest borough in Toronto</a:t>
            </a:r>
            <a:endParaRPr lang="en-IN" dirty="0">
              <a:latin typeface="Segoe UI Light" pitchFamily="34" charset="0"/>
              <a:cs typeface="Segoe UI Light" pitchFamily="34" charset="0"/>
            </a:endParaRP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4521939" cy="2740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476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Identifying The </a:t>
            </a:r>
            <a:r>
              <a:rPr lang="en-IN" dirty="0">
                <a:latin typeface="Segoe UI Light" pitchFamily="34" charset="0"/>
                <a:cs typeface="Segoe UI Light" pitchFamily="34" charset="0"/>
              </a:rPr>
              <a:t>M</a:t>
            </a:r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ost </a:t>
            </a:r>
            <a:r>
              <a:rPr lang="en-IN" dirty="0">
                <a:latin typeface="Segoe UI Light" pitchFamily="34" charset="0"/>
                <a:cs typeface="Segoe UI Light" pitchFamily="34" charset="0"/>
              </a:rPr>
              <a:t>C</a:t>
            </a:r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ommon </a:t>
            </a:r>
            <a:r>
              <a:rPr lang="en-IN" dirty="0">
                <a:latin typeface="Segoe UI Light" pitchFamily="34" charset="0"/>
                <a:cs typeface="Segoe UI Light" pitchFamily="34" charset="0"/>
              </a:rPr>
              <a:t>V</a:t>
            </a:r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enues in Each Downtown Toronto Neighborhood</a:t>
            </a:r>
            <a:endParaRPr lang="en-IN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896401"/>
            <a:ext cx="7467600" cy="42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3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Visualizing neighborhoods after Clustering Them Using K-Means</a:t>
            </a:r>
            <a:endParaRPr lang="en-IN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We chose to segregate all the Toronto neighborhoods into 4 clusters</a:t>
            </a:r>
          </a:p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These clusters were formed on the basis of the similarity of the most common venues</a:t>
            </a: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51720" y="3284984"/>
            <a:ext cx="51149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0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Takeaways from the analysis</a:t>
            </a:r>
            <a:endParaRPr lang="en-IN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The clusters in red are situated in the heart of Downtown Toronto</a:t>
            </a:r>
          </a:p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Each of the neighborhoods in this cluster have either a café or a coffee shop as the most common visited venue</a:t>
            </a:r>
          </a:p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The clusters with pin codes </a:t>
            </a:r>
            <a:r>
              <a:rPr lang="en-IN" b="1" dirty="0" smtClean="0">
                <a:latin typeface="Segoe UI Light" pitchFamily="34" charset="0"/>
                <a:cs typeface="Segoe UI Light" pitchFamily="34" charset="0"/>
              </a:rPr>
              <a:t>M4W</a:t>
            </a:r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 and </a:t>
            </a:r>
            <a:r>
              <a:rPr lang="en-IN" b="1" dirty="0" smtClean="0">
                <a:latin typeface="Segoe UI Light" pitchFamily="34" charset="0"/>
                <a:cs typeface="Segoe UI Light" pitchFamily="34" charset="0"/>
              </a:rPr>
              <a:t>M5V</a:t>
            </a:r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 fit the client’s requirements and can be considered for decision-making</a:t>
            </a:r>
          </a:p>
          <a:p>
            <a:r>
              <a:rPr lang="en-IN" b="1" dirty="0" smtClean="0">
                <a:latin typeface="Segoe UI Light" pitchFamily="34" charset="0"/>
                <a:cs typeface="Segoe UI Light" pitchFamily="34" charset="0"/>
              </a:rPr>
              <a:t>M4W</a:t>
            </a:r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 (</a:t>
            </a:r>
            <a:r>
              <a:rPr lang="en-IN" b="1" dirty="0" smtClean="0">
                <a:latin typeface="Segoe UI Light" pitchFamily="34" charset="0"/>
                <a:cs typeface="Segoe UI Light" pitchFamily="34" charset="0"/>
              </a:rPr>
              <a:t>Rosedale</a:t>
            </a:r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) is more preferable due to its geographic location being more suited to the client’s business. </a:t>
            </a:r>
            <a:r>
              <a:rPr lang="en-IN" b="1" dirty="0" smtClean="0">
                <a:latin typeface="Segoe UI Light" pitchFamily="34" charset="0"/>
                <a:cs typeface="Segoe UI Light" pitchFamily="34" charset="0"/>
              </a:rPr>
              <a:t>M5V</a:t>
            </a:r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 is more isolated than the rest of Downtown Toronto.</a:t>
            </a:r>
          </a:p>
          <a:p>
            <a:endParaRPr lang="en-IN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7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Conclusion &amp; Future Directions</a:t>
            </a:r>
            <a:endParaRPr lang="en-IN"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We were able to accurately cluster the neighborhoods and identify the best possible neighborhood for the client’s restaurant meeting the client’s current requirements.</a:t>
            </a:r>
          </a:p>
          <a:p>
            <a:r>
              <a:rPr lang="en-IN" dirty="0" smtClean="0">
                <a:latin typeface="Segoe UI Light" pitchFamily="34" charset="0"/>
                <a:cs typeface="Segoe UI Light" pitchFamily="34" charset="0"/>
              </a:rPr>
              <a:t>The analysis can be further improved by considering various other factors such as:</a:t>
            </a:r>
          </a:p>
          <a:p>
            <a:pPr lvl="1"/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Population 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of the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neighborhoods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lvl="1"/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Geographical 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coordinates of the neighborhoods as opposed to boroughs</a:t>
            </a:r>
          </a:p>
          <a:p>
            <a:pPr lvl="1"/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Average 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per-capita income of the population</a:t>
            </a:r>
          </a:p>
          <a:p>
            <a:pPr lvl="1"/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Ratings of 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the restaurants in the neighborhood</a:t>
            </a:r>
          </a:p>
          <a:p>
            <a:pPr lvl="1"/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Crime 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rate of the neighborhoods</a:t>
            </a:r>
          </a:p>
          <a:p>
            <a:pPr lvl="1"/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Real-estate 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prices of the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neighborhoods</a:t>
            </a:r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lvl="1"/>
            <a:endParaRPr lang="en-IN" dirty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65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51</TotalTime>
  <Words>419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PowerPoint Presentation</vt:lpstr>
      <vt:lpstr>Understanding the problem</vt:lpstr>
      <vt:lpstr>Client’s Expectations</vt:lpstr>
      <vt:lpstr>Data Acquisition and Pre-processing</vt:lpstr>
      <vt:lpstr>Initial Exploratory analysis</vt:lpstr>
      <vt:lpstr>Identifying The Most Common Venues in Each Downtown Toronto Neighborhood</vt:lpstr>
      <vt:lpstr>Visualizing neighborhoods after Clustering Them Using K-Means</vt:lpstr>
      <vt:lpstr>Takeaways from the analysis</vt:lpstr>
      <vt:lpstr>Conclusion &amp; Future Directions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Amey Varangaonkar</dc:creator>
  <cp:lastModifiedBy>Amey Varangaonkar</cp:lastModifiedBy>
  <cp:revision>6</cp:revision>
  <dcterms:created xsi:type="dcterms:W3CDTF">2019-06-16T14:11:34Z</dcterms:created>
  <dcterms:modified xsi:type="dcterms:W3CDTF">2019-06-16T15:02:50Z</dcterms:modified>
</cp:coreProperties>
</file>