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6858000" cy="5143500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Condensed" panose="020B0604020202020204" charset="0"/>
      <p:regular r:id="rId42"/>
      <p:bold r:id="rId43"/>
      <p:italic r:id="rId44"/>
      <p:boldItalic r:id="rId45"/>
    </p:embeddedFont>
    <p:embeddedFont>
      <p:font typeface="Roboto Condensed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1245C-5676-48B9-8573-8491ABC98D6E}">
  <a:tblStyle styleId="{1AE1245C-5676-48B9-8573-8491ABC98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b2d2415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b2d2415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458c7644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458c7644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58c7644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58c7644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458c7644b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458c7644b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4722acd38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4722acd38_4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61b2d241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61b2d241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4722acd38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4722acd38_4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61b2d241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g61b2d241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1" name="Google Shape;96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722acd38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64722acd38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11" name="Google Shape;11;p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8" name="Google Shape;18;p2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9" name="Google Shape;19;p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610706" y="1537988"/>
            <a:ext cx="25337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2"/>
          </p:nvPr>
        </p:nvSpPr>
        <p:spPr>
          <a:xfrm>
            <a:off x="3297092" y="1537988"/>
            <a:ext cx="25337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342900" y="114300"/>
            <a:ext cx="61722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30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body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2681287" y="204789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1"/>
          </p:nvPr>
        </p:nvSpPr>
        <p:spPr>
          <a:xfrm rot="5400000">
            <a:off x="1731764" y="-188713"/>
            <a:ext cx="339447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0" y="-7088"/>
            <a:ext cx="6496049" cy="5150588"/>
            <a:chOff x="0" y="-7088"/>
            <a:chExt cx="8661398" cy="5150588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0800000" flipH="1">
            <a:off x="1" y="1090763"/>
            <a:ext cx="6635627" cy="2961975"/>
            <a:chOff x="-8178042" y="-4493254"/>
            <a:chExt cx="19483597" cy="6522736"/>
          </a:xfrm>
        </p:grpSpPr>
        <p:sp>
          <p:nvSpPr>
            <p:cNvPr id="36" name="Google Shape;36;p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2757927" y="4278349"/>
            <a:ext cx="4110621" cy="432996"/>
            <a:chOff x="5582265" y="4646738"/>
            <a:chExt cx="5480828" cy="432996"/>
          </a:xfrm>
        </p:grpSpPr>
        <p:sp>
          <p:nvSpPr>
            <p:cNvPr id="39" name="Google Shape;39;p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514350" y="1090750"/>
            <a:ext cx="4025925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 rot="5400000">
            <a:off x="3549253" y="1628776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 rot="5400000">
            <a:off x="406003" y="142876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4272911" y="2635519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0" y="-7088"/>
            <a:ext cx="6496049" cy="5150588"/>
            <a:chOff x="0" y="-7088"/>
            <a:chExt cx="8661398" cy="5150588"/>
          </a:xfrm>
        </p:grpSpPr>
        <p:sp>
          <p:nvSpPr>
            <p:cNvPr id="47" name="Google Shape;47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9" name="Google Shape;49;p4"/>
          <p:cNvGrpSpPr/>
          <p:nvPr/>
        </p:nvGrpSpPr>
        <p:grpSpPr>
          <a:xfrm rot="10800000" flipH="1">
            <a:off x="-1" y="2924826"/>
            <a:ext cx="4941815" cy="2027268"/>
            <a:chOff x="-9894852" y="-4493254"/>
            <a:chExt cx="21200408" cy="6522740"/>
          </a:xfrm>
        </p:grpSpPr>
        <p:sp>
          <p:nvSpPr>
            <p:cNvPr id="50" name="Google Shape;50;p4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347644" y="2871148"/>
            <a:ext cx="3070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1"/>
          </p:nvPr>
        </p:nvSpPr>
        <p:spPr>
          <a:xfrm>
            <a:off x="347644" y="3975449"/>
            <a:ext cx="307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65" name="Google Shape;65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6" name="Google Shape;66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9" name="Google Shape;69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2" name="Google Shape;72;p5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73" name="Google Shape;7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84" name="Google Shape;84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" name="Google Shape;91;p6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652838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2"/>
          </p:nvPr>
        </p:nvSpPr>
        <p:spPr>
          <a:xfrm>
            <a:off x="2425228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3"/>
          </p:nvPr>
        </p:nvSpPr>
        <p:spPr>
          <a:xfrm>
            <a:off x="4155488" y="1545076"/>
            <a:ext cx="1685925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8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24" name="Google Shape;12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" name="Google Shape;131;p8"/>
          <p:cNvGrpSpPr/>
          <p:nvPr/>
        </p:nvGrpSpPr>
        <p:grpSpPr>
          <a:xfrm>
            <a:off x="-3" y="41"/>
            <a:ext cx="5304323" cy="1327315"/>
            <a:chOff x="-4" y="40"/>
            <a:chExt cx="7072430" cy="1327315"/>
          </a:xfrm>
        </p:grpSpPr>
        <p:sp>
          <p:nvSpPr>
            <p:cNvPr id="132" name="Google Shape;132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33" name="Google Shape;133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6" name="Google Shape;136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5210131" y="4472724"/>
            <a:ext cx="1652123" cy="670795"/>
            <a:chOff x="5575242" y="4472723"/>
            <a:chExt cx="2202830" cy="670795"/>
          </a:xfrm>
        </p:grpSpPr>
        <p:sp>
          <p:nvSpPr>
            <p:cNvPr id="144" name="Google Shape;144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" name="Google Shape;151;p9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52" name="Google Shape;152;p9"/>
          <p:cNvGrpSpPr/>
          <p:nvPr/>
        </p:nvGrpSpPr>
        <p:grpSpPr>
          <a:xfrm>
            <a:off x="0" y="-7088"/>
            <a:ext cx="6496049" cy="5150588"/>
            <a:chOff x="0" y="-7088"/>
            <a:chExt cx="8661398" cy="5150588"/>
          </a:xfrm>
        </p:grpSpPr>
        <p:sp>
          <p:nvSpPr>
            <p:cNvPr id="153" name="Google Shape;153;p9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800000" flipH="1">
            <a:off x="1" y="1090763"/>
            <a:ext cx="6635627" cy="2961975"/>
            <a:chOff x="-8178042" y="-4493254"/>
            <a:chExt cx="19483597" cy="6522736"/>
          </a:xfrm>
        </p:grpSpPr>
        <p:sp>
          <p:nvSpPr>
            <p:cNvPr id="156" name="Google Shape;156;p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622331" y="1202000"/>
            <a:ext cx="3818025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214950" y="1014575"/>
            <a:ext cx="507375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1849604" y="4472724"/>
            <a:ext cx="5015119" cy="670795"/>
            <a:chOff x="5589288" y="4472723"/>
            <a:chExt cx="6686825" cy="670795"/>
          </a:xfrm>
        </p:grpSpPr>
        <p:sp>
          <p:nvSpPr>
            <p:cNvPr id="163" name="Google Shape;163;p1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2012100" y="4636500"/>
            <a:ext cx="45031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6" y="-1"/>
            <a:ext cx="1652123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dt" idx="10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ftr" idx="11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ctrTitle"/>
          </p:nvPr>
        </p:nvSpPr>
        <p:spPr>
          <a:xfrm>
            <a:off x="108488" y="1090800"/>
            <a:ext cx="692785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PM Review</a:t>
            </a:r>
            <a:br>
              <a:rPr lang="en-US" dirty="0"/>
            </a:br>
            <a:r>
              <a:rPr lang="en-US" b="0" dirty="0"/>
              <a:t>G3-T4 </a:t>
            </a:r>
            <a:br>
              <a:rPr lang="en-US" dirty="0"/>
            </a:br>
            <a:r>
              <a:rPr lang="en-US" sz="2000" b="0" dirty="0"/>
              <a:t>Gordon, Amey, Brian, Rou Hui, Ian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/>
          <p:nvPr/>
        </p:nvSpPr>
        <p:spPr>
          <a:xfrm>
            <a:off x="839894" y="643332"/>
            <a:ext cx="5377530" cy="551361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2"/>
          <p:cNvSpPr txBox="1">
            <a:spLocks noGrp="1"/>
          </p:cNvSpPr>
          <p:nvPr>
            <p:ph type="title" idx="4294967295"/>
          </p:nvPr>
        </p:nvSpPr>
        <p:spPr>
          <a:xfrm>
            <a:off x="0" y="111376"/>
            <a:ext cx="1645920" cy="4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1400"/>
              <a:t>Iteration Tasks</a:t>
            </a:r>
            <a:endParaRPr/>
          </a:p>
        </p:txBody>
      </p:sp>
      <p:sp>
        <p:nvSpPr>
          <p:cNvPr id="437" name="Google Shape;437;p32"/>
          <p:cNvSpPr txBox="1"/>
          <p:nvPr/>
        </p:nvSpPr>
        <p:spPr>
          <a:xfrm>
            <a:off x="1348084" y="674715"/>
            <a:ext cx="810651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3139805" y="657658"/>
            <a:ext cx="966650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/>
          </a:p>
        </p:txBody>
      </p:sp>
      <p:cxnSp>
        <p:nvCxnSpPr>
          <p:cNvPr id="439" name="Google Shape;439;p32"/>
          <p:cNvCxnSpPr/>
          <p:nvPr/>
        </p:nvCxnSpPr>
        <p:spPr>
          <a:xfrm>
            <a:off x="2572647" y="621355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32"/>
          <p:cNvSpPr/>
          <p:nvPr/>
        </p:nvSpPr>
        <p:spPr>
          <a:xfrm>
            <a:off x="839894" y="1318533"/>
            <a:ext cx="5377531" cy="38249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Amey</a:t>
            </a:r>
            <a:endParaRPr sz="1500" b="1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2: </a:t>
            </a: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Planning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View Real Time Bids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1500" b="1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Clearing Logic and View Results –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Brian &amp; Rou Hui</a:t>
            </a:r>
            <a:endParaRPr sz="1500" b="1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Rou Hui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code to AWS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Preparation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Ian</a:t>
            </a: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2369089" y="111376"/>
            <a:ext cx="2319139" cy="470036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/>
          </a:p>
        </p:txBody>
      </p:sp>
      <p:cxnSp>
        <p:nvCxnSpPr>
          <p:cNvPr id="442" name="Google Shape;442;p32"/>
          <p:cNvCxnSpPr/>
          <p:nvPr/>
        </p:nvCxnSpPr>
        <p:spPr>
          <a:xfrm>
            <a:off x="4536190" y="621355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32"/>
          <p:cNvSpPr txBox="1"/>
          <p:nvPr/>
        </p:nvSpPr>
        <p:spPr>
          <a:xfrm>
            <a:off x="5051028" y="700856"/>
            <a:ext cx="966650" cy="3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/>
          <p:nvPr/>
        </p:nvSpPr>
        <p:spPr>
          <a:xfrm>
            <a:off x="1038497" y="643332"/>
            <a:ext cx="4781005" cy="551361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 idx="4294967295"/>
          </p:nvPr>
        </p:nvSpPr>
        <p:spPr>
          <a:xfrm>
            <a:off x="0" y="111376"/>
            <a:ext cx="1645920" cy="4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1400"/>
              <a:t>Iteration Tasks</a:t>
            </a:r>
            <a:endParaRPr/>
          </a:p>
        </p:txBody>
      </p:sp>
      <p:sp>
        <p:nvSpPr>
          <p:cNvPr id="450" name="Google Shape;450;p33"/>
          <p:cNvSpPr txBox="1"/>
          <p:nvPr/>
        </p:nvSpPr>
        <p:spPr>
          <a:xfrm>
            <a:off x="1396462" y="658686"/>
            <a:ext cx="778242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/>
          </a:p>
        </p:txBody>
      </p:sp>
      <p:sp>
        <p:nvSpPr>
          <p:cNvPr id="451" name="Google Shape;451;p33"/>
          <p:cNvSpPr txBox="1"/>
          <p:nvPr/>
        </p:nvSpPr>
        <p:spPr>
          <a:xfrm>
            <a:off x="2945709" y="658627"/>
            <a:ext cx="96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/>
          </a:p>
        </p:txBody>
      </p:sp>
      <p:cxnSp>
        <p:nvCxnSpPr>
          <p:cNvPr id="452" name="Google Shape;452;p33"/>
          <p:cNvCxnSpPr/>
          <p:nvPr/>
        </p:nvCxnSpPr>
        <p:spPr>
          <a:xfrm>
            <a:off x="2537883" y="676023"/>
            <a:ext cx="0" cy="5325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3" name="Google Shape;453;p33"/>
          <p:cNvSpPr/>
          <p:nvPr/>
        </p:nvSpPr>
        <p:spPr>
          <a:xfrm>
            <a:off x="1038487" y="1318533"/>
            <a:ext cx="4781100" cy="382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Ian</a:t>
            </a:r>
            <a:endParaRPr sz="15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3: </a:t>
            </a: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Planning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timetable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</a:t>
            </a:r>
            <a:r>
              <a:rPr lang="en-US" sz="1500" b="1" dirty="0" err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Rouhui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search bid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</a:t>
            </a:r>
            <a:r>
              <a:rPr lang="en-US" sz="1500" b="1" dirty="0" err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Rouhui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to AWS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Gordon &amp; </a:t>
            </a:r>
            <a:r>
              <a:rPr lang="en-US" sz="1500" b="1" dirty="0" err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Rouhui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3 second meeting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UI Design–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Brian</a:t>
            </a:r>
            <a:endParaRPr sz="15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UAT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2432586" y="96022"/>
            <a:ext cx="1992804" cy="470036"/>
          </a:xfrm>
          <a:prstGeom prst="roundRect">
            <a:avLst>
              <a:gd name="adj" fmla="val 100000"/>
            </a:avLst>
          </a:prstGeom>
          <a:solidFill>
            <a:srgbClr val="693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/>
          </a:p>
        </p:txBody>
      </p:sp>
      <p:cxnSp>
        <p:nvCxnSpPr>
          <p:cNvPr id="455" name="Google Shape;455;p33"/>
          <p:cNvCxnSpPr/>
          <p:nvPr/>
        </p:nvCxnSpPr>
        <p:spPr>
          <a:xfrm>
            <a:off x="4320115" y="676023"/>
            <a:ext cx="0" cy="5325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33"/>
          <p:cNvSpPr txBox="1"/>
          <p:nvPr/>
        </p:nvSpPr>
        <p:spPr>
          <a:xfrm>
            <a:off x="4683301" y="658675"/>
            <a:ext cx="96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1038497" y="643332"/>
            <a:ext cx="4781005" cy="551361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4"/>
          <p:cNvSpPr txBox="1">
            <a:spLocks noGrp="1"/>
          </p:cNvSpPr>
          <p:nvPr>
            <p:ph type="title" idx="4294967295"/>
          </p:nvPr>
        </p:nvSpPr>
        <p:spPr>
          <a:xfrm>
            <a:off x="0" y="111376"/>
            <a:ext cx="1645920" cy="4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1400"/>
              <a:t>Iteration Tasks</a:t>
            </a:r>
            <a:endParaRPr/>
          </a:p>
        </p:txBody>
      </p:sp>
      <p:sp>
        <p:nvSpPr>
          <p:cNvPr id="463" name="Google Shape;463;p34"/>
          <p:cNvSpPr txBox="1"/>
          <p:nvPr/>
        </p:nvSpPr>
        <p:spPr>
          <a:xfrm>
            <a:off x="1393321" y="674658"/>
            <a:ext cx="96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1038487" y="1318533"/>
            <a:ext cx="4781005" cy="38249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Brian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Schedule </a:t>
            </a:r>
            <a:r>
              <a:rPr lang="en-US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– </a:t>
            </a:r>
            <a:r>
              <a:rPr lang="en-US" sz="15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Bug Metric</a:t>
            </a:r>
            <a:r>
              <a:rPr lang="en-US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– </a:t>
            </a:r>
            <a:r>
              <a:rPr lang="en-US" sz="15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Use of GIT</a:t>
            </a:r>
            <a:r>
              <a:rPr lang="en-US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– </a:t>
            </a:r>
            <a:r>
              <a:rPr lang="en-US" sz="1500" b="1" i="0" u="none" strike="noStrike" cap="none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500" b="1" i="0" u="none" strike="noStrike" cap="none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- Others – </a:t>
            </a:r>
            <a:r>
              <a:rPr lang="en-US" sz="1500" b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500" b="1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AutoNum type="arabicPeriod"/>
            </a:pPr>
            <a:r>
              <a:rPr lang="en-US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Presentation – </a:t>
            </a:r>
            <a:r>
              <a:rPr lang="en-US" sz="1500" b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2432586" y="96022"/>
            <a:ext cx="1992804" cy="470036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/>
          </a:p>
        </p:txBody>
      </p:sp>
      <p:cxnSp>
        <p:nvCxnSpPr>
          <p:cNvPr id="466" name="Google Shape;466;p34"/>
          <p:cNvCxnSpPr/>
          <p:nvPr/>
        </p:nvCxnSpPr>
        <p:spPr>
          <a:xfrm>
            <a:off x="2533138" y="676044"/>
            <a:ext cx="0" cy="5325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34"/>
          <p:cNvCxnSpPr/>
          <p:nvPr/>
        </p:nvCxnSpPr>
        <p:spPr>
          <a:xfrm>
            <a:off x="4353570" y="676031"/>
            <a:ext cx="0" cy="5325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468;p34"/>
          <p:cNvSpPr txBox="1"/>
          <p:nvPr/>
        </p:nvSpPr>
        <p:spPr>
          <a:xfrm>
            <a:off x="2960063" y="674663"/>
            <a:ext cx="96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/>
          </a:p>
        </p:txBody>
      </p:sp>
      <p:sp>
        <p:nvSpPr>
          <p:cNvPr id="469" name="Google Shape;469;p34"/>
          <p:cNvSpPr txBox="1"/>
          <p:nvPr/>
        </p:nvSpPr>
        <p:spPr>
          <a:xfrm>
            <a:off x="4684800" y="674669"/>
            <a:ext cx="966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1359983" y="2361443"/>
            <a:ext cx="507300" cy="384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-18" y="2057805"/>
            <a:ext cx="1642504" cy="1980729"/>
            <a:chOff x="571536" y="1957150"/>
            <a:chExt cx="1755000" cy="1897977"/>
          </a:xfrm>
        </p:grpSpPr>
        <p:sp>
          <p:nvSpPr>
            <p:cNvPr id="477" name="Google Shape;477;p3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latin typeface="Roboto"/>
                  <a:ea typeface="Roboto"/>
                  <a:cs typeface="Roboto"/>
                  <a:sym typeface="Roboto"/>
                </a:rPr>
                <a:t>Week 7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35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Milestone 1</a:t>
              </a:r>
              <a:endParaRPr sz="11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35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PM Review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0" name="Google Shape;480;p35"/>
          <p:cNvGrpSpPr/>
          <p:nvPr/>
        </p:nvGrpSpPr>
        <p:grpSpPr>
          <a:xfrm>
            <a:off x="1716530" y="2057808"/>
            <a:ext cx="1655437" cy="1980729"/>
            <a:chOff x="2699423" y="1957150"/>
            <a:chExt cx="1709103" cy="1897977"/>
          </a:xfrm>
        </p:grpSpPr>
        <p:sp>
          <p:nvSpPr>
            <p:cNvPr id="481" name="Google Shape;481;p35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latin typeface="Roboto"/>
                  <a:ea typeface="Roboto"/>
                  <a:cs typeface="Roboto"/>
                  <a:sym typeface="Roboto"/>
                </a:rPr>
                <a:t>Week 9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35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 sz="11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Application Demo and Progress Update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35"/>
          <p:cNvGrpSpPr/>
          <p:nvPr/>
        </p:nvGrpSpPr>
        <p:grpSpPr>
          <a:xfrm>
            <a:off x="3515634" y="2057803"/>
            <a:ext cx="1642792" cy="1980727"/>
            <a:chOff x="4781408" y="1957150"/>
            <a:chExt cx="1709106" cy="1897975"/>
          </a:xfrm>
        </p:grpSpPr>
        <p:sp>
          <p:nvSpPr>
            <p:cNvPr id="485" name="Google Shape;485;p3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latin typeface="Roboto"/>
                  <a:ea typeface="Roboto"/>
                  <a:cs typeface="Roboto"/>
                  <a:sym typeface="Roboto"/>
                </a:rPr>
                <a:t>Week 11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 sz="11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1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User Acceptance Test (UAT)</a:t>
              </a:r>
              <a:endParaRPr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5186766" y="2057805"/>
            <a:ext cx="1642105" cy="1980729"/>
            <a:chOff x="6863386" y="1957150"/>
            <a:chExt cx="1709102" cy="1897977"/>
          </a:xfrm>
        </p:grpSpPr>
        <p:sp>
          <p:nvSpPr>
            <p:cNvPr id="489" name="Google Shape;489;p35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latin typeface="Roboto"/>
                  <a:ea typeface="Roboto"/>
                  <a:cs typeface="Roboto"/>
                  <a:sym typeface="Roboto"/>
                </a:rPr>
                <a:t>Week 14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Milestone 4</a:t>
              </a:r>
              <a:endParaRPr sz="11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1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rPr>
                <a:t>Final Presentation</a:t>
              </a:r>
              <a:endParaRPr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2" name="Google Shape;492;p35"/>
          <p:cNvSpPr/>
          <p:nvPr/>
        </p:nvSpPr>
        <p:spPr>
          <a:xfrm>
            <a:off x="3213970" y="2361443"/>
            <a:ext cx="507300" cy="384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5"/>
          <p:cNvSpPr/>
          <p:nvPr/>
        </p:nvSpPr>
        <p:spPr>
          <a:xfrm>
            <a:off x="4990938" y="2361443"/>
            <a:ext cx="507300" cy="384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245330" y="584263"/>
            <a:ext cx="270295" cy="382822"/>
            <a:chOff x="3979850" y="1598950"/>
            <a:chExt cx="356825" cy="505375"/>
          </a:xfrm>
        </p:grpSpPr>
        <p:sp>
          <p:nvSpPr>
            <p:cNvPr id="495" name="Google Shape;495;p35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95525"/>
            <a:ext cx="6705600" cy="357400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6"/>
          <p:cNvSpPr/>
          <p:nvPr/>
        </p:nvSpPr>
        <p:spPr>
          <a:xfrm>
            <a:off x="276300" y="4359275"/>
            <a:ext cx="6305400" cy="47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1_1_1 → 1_2 → 1_3_3 → 1_5 → 1_7 → 1_8 → 1_9_1, 1_9_2 → 1_10 → 1_11 → 1_15_1 → 1_16</a:t>
            </a:r>
            <a:endParaRPr sz="12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7"/>
          <p:cNvGrpSpPr/>
          <p:nvPr/>
        </p:nvGrpSpPr>
        <p:grpSpPr>
          <a:xfrm>
            <a:off x="124977" y="1245214"/>
            <a:ext cx="621150" cy="561396"/>
            <a:chOff x="1524000" y="3124200"/>
            <a:chExt cx="1027713" cy="685800"/>
          </a:xfrm>
        </p:grpSpPr>
        <p:sp>
          <p:nvSpPr>
            <p:cNvPr id="508" name="Google Shape;508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2_1</a:t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1215200" y="455862"/>
            <a:ext cx="621150" cy="561396"/>
            <a:chOff x="1524000" y="3124200"/>
            <a:chExt cx="1027713" cy="685800"/>
          </a:xfrm>
        </p:grpSpPr>
        <p:sp>
          <p:nvSpPr>
            <p:cNvPr id="516" name="Google Shape;516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2_2_1</a:t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grpSp>
        <p:nvGrpSpPr>
          <p:cNvPr id="523" name="Google Shape;523;p37"/>
          <p:cNvGrpSpPr/>
          <p:nvPr/>
        </p:nvGrpSpPr>
        <p:grpSpPr>
          <a:xfrm>
            <a:off x="1209176" y="1246200"/>
            <a:ext cx="621150" cy="561396"/>
            <a:chOff x="1524000" y="3124200"/>
            <a:chExt cx="1027713" cy="685800"/>
          </a:xfrm>
        </p:grpSpPr>
        <p:sp>
          <p:nvSpPr>
            <p:cNvPr id="524" name="Google Shape;524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2_2_2</a:t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0</a:t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1209176" y="2031259"/>
            <a:ext cx="621150" cy="561396"/>
            <a:chOff x="1524000" y="3124200"/>
            <a:chExt cx="1027713" cy="685800"/>
          </a:xfrm>
        </p:grpSpPr>
        <p:sp>
          <p:nvSpPr>
            <p:cNvPr id="532" name="Google Shape;532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2_2_3</a:t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2</a:t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0</a:t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</p:grpSp>
      <p:grpSp>
        <p:nvGrpSpPr>
          <p:cNvPr id="539" name="Google Shape;539;p37"/>
          <p:cNvGrpSpPr/>
          <p:nvPr/>
        </p:nvGrpSpPr>
        <p:grpSpPr>
          <a:xfrm>
            <a:off x="2329125" y="1246200"/>
            <a:ext cx="621150" cy="561396"/>
            <a:chOff x="1524000" y="3124200"/>
            <a:chExt cx="1027713" cy="685800"/>
          </a:xfrm>
        </p:grpSpPr>
        <p:sp>
          <p:nvSpPr>
            <p:cNvPr id="540" name="Google Shape;540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2_3</a:t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209175" y="2967113"/>
            <a:ext cx="621150" cy="561396"/>
            <a:chOff x="1524000" y="3124200"/>
            <a:chExt cx="1027713" cy="685800"/>
          </a:xfrm>
        </p:grpSpPr>
        <p:sp>
          <p:nvSpPr>
            <p:cNvPr id="548" name="Google Shape;548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2_2_4</a:t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2431364" y="2177595"/>
            <a:ext cx="621150" cy="561396"/>
            <a:chOff x="1524000" y="3124200"/>
            <a:chExt cx="1027713" cy="685800"/>
          </a:xfrm>
        </p:grpSpPr>
        <p:sp>
          <p:nvSpPr>
            <p:cNvPr id="556" name="Google Shape;556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2_4_1</a:t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</p:grpSp>
      <p:grpSp>
        <p:nvGrpSpPr>
          <p:cNvPr id="563" name="Google Shape;563;p37"/>
          <p:cNvGrpSpPr/>
          <p:nvPr/>
        </p:nvGrpSpPr>
        <p:grpSpPr>
          <a:xfrm>
            <a:off x="2435985" y="3043313"/>
            <a:ext cx="621150" cy="561396"/>
            <a:chOff x="1524000" y="3124200"/>
            <a:chExt cx="1027713" cy="685800"/>
          </a:xfrm>
        </p:grpSpPr>
        <p:sp>
          <p:nvSpPr>
            <p:cNvPr id="564" name="Google Shape;564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2_4_2</a:t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3309910" y="3037603"/>
            <a:ext cx="621150" cy="561396"/>
            <a:chOff x="1524000" y="3124200"/>
            <a:chExt cx="1027713" cy="685800"/>
          </a:xfrm>
        </p:grpSpPr>
        <p:sp>
          <p:nvSpPr>
            <p:cNvPr id="572" name="Google Shape;572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2_4_3</a:t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4209864" y="3037603"/>
            <a:ext cx="621150" cy="561396"/>
            <a:chOff x="1524000" y="3124200"/>
            <a:chExt cx="1027713" cy="685800"/>
          </a:xfrm>
        </p:grpSpPr>
        <p:sp>
          <p:nvSpPr>
            <p:cNvPr id="580" name="Google Shape;580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2_5</a:t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5134101" y="3037603"/>
            <a:ext cx="621150" cy="561396"/>
            <a:chOff x="1524000" y="3124200"/>
            <a:chExt cx="1027713" cy="685800"/>
          </a:xfrm>
        </p:grpSpPr>
        <p:sp>
          <p:nvSpPr>
            <p:cNvPr id="588" name="Google Shape;588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2_6</a:t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135119" y="3891768"/>
            <a:ext cx="621150" cy="561396"/>
            <a:chOff x="1524000" y="3124200"/>
            <a:chExt cx="1027713" cy="685800"/>
          </a:xfrm>
        </p:grpSpPr>
        <p:sp>
          <p:nvSpPr>
            <p:cNvPr id="596" name="Google Shape;596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2_7_1</a:t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</p:grpSp>
      <p:grpSp>
        <p:nvGrpSpPr>
          <p:cNvPr id="603" name="Google Shape;603;p37"/>
          <p:cNvGrpSpPr/>
          <p:nvPr/>
        </p:nvGrpSpPr>
        <p:grpSpPr>
          <a:xfrm>
            <a:off x="6109637" y="3891768"/>
            <a:ext cx="621150" cy="561396"/>
            <a:chOff x="1524000" y="3124200"/>
            <a:chExt cx="1027713" cy="685800"/>
          </a:xfrm>
        </p:grpSpPr>
        <p:sp>
          <p:nvSpPr>
            <p:cNvPr id="604" name="Google Shape;604;p37"/>
            <p:cNvSpPr/>
            <p:nvPr/>
          </p:nvSpPr>
          <p:spPr>
            <a:xfrm>
              <a:off x="1524000" y="3352800"/>
              <a:ext cx="1027713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2_8</a:t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524000" y="3124200"/>
              <a:ext cx="344691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868692" y="3124200"/>
              <a:ext cx="338328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2207020" y="3124200"/>
              <a:ext cx="344693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524000" y="3581400"/>
              <a:ext cx="344691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868692" y="3581400"/>
              <a:ext cx="338328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2207020" y="3581400"/>
              <a:ext cx="344693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</p:grpSp>
      <p:cxnSp>
        <p:nvCxnSpPr>
          <p:cNvPr id="611" name="Google Shape;611;p37"/>
          <p:cNvCxnSpPr>
            <a:stCxn id="511" idx="3"/>
            <a:endCxn id="516" idx="1"/>
          </p:cNvCxnSpPr>
          <p:nvPr/>
        </p:nvCxnSpPr>
        <p:spPr>
          <a:xfrm rot="10800000" flipH="1">
            <a:off x="746127" y="736680"/>
            <a:ext cx="469200" cy="602100"/>
          </a:xfrm>
          <a:prstGeom prst="bentConnector3">
            <a:avLst>
              <a:gd name="adj1" fmla="val 4998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2" name="Google Shape;612;p37"/>
          <p:cNvCxnSpPr>
            <a:stCxn id="508" idx="3"/>
            <a:endCxn id="524" idx="1"/>
          </p:cNvCxnSpPr>
          <p:nvPr/>
        </p:nvCxnSpPr>
        <p:spPr>
          <a:xfrm>
            <a:off x="746127" y="1525912"/>
            <a:ext cx="462900" cy="9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13" name="Google Shape;613;p37"/>
          <p:cNvCxnSpPr>
            <a:stCxn id="514" idx="3"/>
            <a:endCxn id="532" idx="1"/>
          </p:cNvCxnSpPr>
          <p:nvPr/>
        </p:nvCxnSpPr>
        <p:spPr>
          <a:xfrm>
            <a:off x="746127" y="1713044"/>
            <a:ext cx="462900" cy="598800"/>
          </a:xfrm>
          <a:prstGeom prst="bentConnector3">
            <a:avLst>
              <a:gd name="adj1" fmla="val 49985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4" name="Google Shape;614;p37"/>
          <p:cNvCxnSpPr>
            <a:stCxn id="516" idx="3"/>
            <a:endCxn id="542" idx="0"/>
          </p:cNvCxnSpPr>
          <p:nvPr/>
        </p:nvCxnSpPr>
        <p:spPr>
          <a:xfrm>
            <a:off x="1836350" y="736560"/>
            <a:ext cx="803400" cy="5097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5" name="Google Shape;615;p37"/>
          <p:cNvCxnSpPr>
            <a:stCxn id="524" idx="3"/>
            <a:endCxn id="540" idx="1"/>
          </p:cNvCxnSpPr>
          <p:nvPr/>
        </p:nvCxnSpPr>
        <p:spPr>
          <a:xfrm>
            <a:off x="1830326" y="1526898"/>
            <a:ext cx="4989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16" name="Google Shape;616;p37"/>
          <p:cNvCxnSpPr>
            <a:stCxn id="548" idx="3"/>
            <a:endCxn id="544" idx="1"/>
          </p:cNvCxnSpPr>
          <p:nvPr/>
        </p:nvCxnSpPr>
        <p:spPr>
          <a:xfrm rot="10800000" flipH="1">
            <a:off x="1830325" y="1713911"/>
            <a:ext cx="498900" cy="1533900"/>
          </a:xfrm>
          <a:prstGeom prst="bentConnector3">
            <a:avLst>
              <a:gd name="adj1" fmla="val 49991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7" name="Google Shape;617;p37"/>
          <p:cNvCxnSpPr>
            <a:stCxn id="537" idx="2"/>
            <a:endCxn id="550" idx="0"/>
          </p:cNvCxnSpPr>
          <p:nvPr/>
        </p:nvCxnSpPr>
        <p:spPr>
          <a:xfrm>
            <a:off x="1519750" y="2592655"/>
            <a:ext cx="0" cy="3744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18" name="Google Shape;618;p37"/>
          <p:cNvCxnSpPr>
            <a:stCxn id="545" idx="2"/>
            <a:endCxn id="558" idx="0"/>
          </p:cNvCxnSpPr>
          <p:nvPr/>
        </p:nvCxnSpPr>
        <p:spPr>
          <a:xfrm rot="-5400000" flipH="1">
            <a:off x="2505899" y="1941396"/>
            <a:ext cx="369900" cy="102300"/>
          </a:xfrm>
          <a:prstGeom prst="bentConnector3">
            <a:avLst>
              <a:gd name="adj1" fmla="val 5001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9" name="Google Shape;619;p37"/>
          <p:cNvCxnSpPr>
            <a:stCxn id="561" idx="2"/>
            <a:endCxn id="566" idx="0"/>
          </p:cNvCxnSpPr>
          <p:nvPr/>
        </p:nvCxnSpPr>
        <p:spPr>
          <a:xfrm>
            <a:off x="2741938" y="2738991"/>
            <a:ext cx="4500" cy="3042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0" name="Google Shape;620;p37"/>
          <p:cNvCxnSpPr>
            <a:stCxn id="564" idx="3"/>
            <a:endCxn id="572" idx="1"/>
          </p:cNvCxnSpPr>
          <p:nvPr/>
        </p:nvCxnSpPr>
        <p:spPr>
          <a:xfrm rot="10800000" flipH="1">
            <a:off x="3057135" y="3318311"/>
            <a:ext cx="252900" cy="57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1" name="Google Shape;621;p37"/>
          <p:cNvCxnSpPr>
            <a:stCxn id="572" idx="3"/>
            <a:endCxn id="580" idx="1"/>
          </p:cNvCxnSpPr>
          <p:nvPr/>
        </p:nvCxnSpPr>
        <p:spPr>
          <a:xfrm>
            <a:off x="3931060" y="3318301"/>
            <a:ext cx="2787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2" name="Google Shape;622;p37"/>
          <p:cNvCxnSpPr>
            <a:stCxn id="580" idx="3"/>
            <a:endCxn id="588" idx="1"/>
          </p:cNvCxnSpPr>
          <p:nvPr/>
        </p:nvCxnSpPr>
        <p:spPr>
          <a:xfrm>
            <a:off x="4831014" y="3318301"/>
            <a:ext cx="3030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3" name="Google Shape;623;p37"/>
          <p:cNvCxnSpPr>
            <a:endCxn id="598" idx="0"/>
          </p:cNvCxnSpPr>
          <p:nvPr/>
        </p:nvCxnSpPr>
        <p:spPr>
          <a:xfrm>
            <a:off x="5435793" y="3597468"/>
            <a:ext cx="9900" cy="2943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4" name="Google Shape;624;p37"/>
          <p:cNvCxnSpPr>
            <a:stCxn id="596" idx="3"/>
            <a:endCxn id="604" idx="1"/>
          </p:cNvCxnSpPr>
          <p:nvPr/>
        </p:nvCxnSpPr>
        <p:spPr>
          <a:xfrm>
            <a:off x="5756269" y="4172466"/>
            <a:ext cx="3534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25" name="Google Shape;625;p37"/>
          <p:cNvSpPr txBox="1"/>
          <p:nvPr/>
        </p:nvSpPr>
        <p:spPr>
          <a:xfrm>
            <a:off x="38952" y="1033063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iter 2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1085192" y="268530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round 1 results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1003161" y="1042283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view bid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941800" y="1839150"/>
            <a:ext cx="144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2 admin clearing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9" name="Google Shape;629;p37"/>
          <p:cNvSpPr txBox="1"/>
          <p:nvPr/>
        </p:nvSpPr>
        <p:spPr>
          <a:xfrm>
            <a:off x="913358" y="3506849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 round 2 results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7"/>
          <p:cNvSpPr txBox="1"/>
          <p:nvPr/>
        </p:nvSpPr>
        <p:spPr>
          <a:xfrm>
            <a:off x="2115543" y="1001041"/>
            <a:ext cx="104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3052529" y="2197775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test cases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7"/>
          <p:cNvSpPr txBox="1"/>
          <p:nvPr/>
        </p:nvSpPr>
        <p:spPr>
          <a:xfrm>
            <a:off x="2136973" y="3609484"/>
            <a:ext cx="123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JSON authentication, update bug log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7"/>
          <p:cNvSpPr txBox="1"/>
          <p:nvPr/>
        </p:nvSpPr>
        <p:spPr>
          <a:xfrm>
            <a:off x="3065789" y="2827987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bug metrics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7"/>
          <p:cNvSpPr txBox="1"/>
          <p:nvPr/>
        </p:nvSpPr>
        <p:spPr>
          <a:xfrm>
            <a:off x="4099936" y="2838937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7"/>
          <p:cNvSpPr txBox="1"/>
          <p:nvPr/>
        </p:nvSpPr>
        <p:spPr>
          <a:xfrm>
            <a:off x="5032250" y="2846807"/>
            <a:ext cx="123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code to AWS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6" name="Google Shape;636;p37"/>
          <p:cNvSpPr txBox="1"/>
          <p:nvPr/>
        </p:nvSpPr>
        <p:spPr>
          <a:xfrm>
            <a:off x="4559439" y="3891763"/>
            <a:ext cx="54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 prep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6021327" y="3698465"/>
            <a:ext cx="797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review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8" name="Google Shape;638;p37"/>
          <p:cNvSpPr/>
          <p:nvPr/>
        </p:nvSpPr>
        <p:spPr>
          <a:xfrm>
            <a:off x="2709936" y="148823"/>
            <a:ext cx="22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</a:t>
            </a:r>
            <a:r>
              <a:rPr lang="en-US" sz="1600" b="1"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225775" y="4545050"/>
            <a:ext cx="6305400" cy="59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2_1 → 2_2_2 → 2_3 → 2_4_1 → 2_4_2 → 2_4_3 → 2_5 → 2_6 → 2_7_1 → 2_8 </a:t>
            </a:r>
            <a:endParaRPr sz="12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2_1 → 2_2_3 → 2_2_4 → 2_3 → 2_4_1 → 2_4_2 → 2_4_3 → 2_5 → 2_6 → 2_7_1 → 2_8</a:t>
            </a:r>
            <a:endParaRPr sz="12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4" name="Google Shape;644;p38"/>
          <p:cNvCxnSpPr>
            <a:stCxn id="645" idx="0"/>
            <a:endCxn id="646" idx="3"/>
          </p:cNvCxnSpPr>
          <p:nvPr/>
        </p:nvCxnSpPr>
        <p:spPr>
          <a:xfrm rot="5400000" flipH="1">
            <a:off x="4297936" y="3007739"/>
            <a:ext cx="1375800" cy="7341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647" name="Google Shape;647;p38"/>
          <p:cNvGrpSpPr/>
          <p:nvPr/>
        </p:nvGrpSpPr>
        <p:grpSpPr>
          <a:xfrm>
            <a:off x="397614" y="708664"/>
            <a:ext cx="621202" cy="561396"/>
            <a:chOff x="1524000" y="3124200"/>
            <a:chExt cx="1027800" cy="685800"/>
          </a:xfrm>
        </p:grpSpPr>
        <p:sp>
          <p:nvSpPr>
            <p:cNvPr id="648" name="Google Shape;648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_1</a:t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1602339" y="367014"/>
            <a:ext cx="621202" cy="561396"/>
            <a:chOff x="1524000" y="3124200"/>
            <a:chExt cx="1027800" cy="685800"/>
          </a:xfrm>
        </p:grpSpPr>
        <p:sp>
          <p:nvSpPr>
            <p:cNvPr id="656" name="Google Shape;656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2</a:t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1602339" y="1310089"/>
            <a:ext cx="621202" cy="561396"/>
            <a:chOff x="1524000" y="3124200"/>
            <a:chExt cx="1027800" cy="685800"/>
          </a:xfrm>
        </p:grpSpPr>
        <p:sp>
          <p:nvSpPr>
            <p:cNvPr id="664" name="Google Shape;664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3</a:t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2819889" y="1076051"/>
            <a:ext cx="621202" cy="561396"/>
            <a:chOff x="1524000" y="3124200"/>
            <a:chExt cx="1027800" cy="685800"/>
          </a:xfrm>
        </p:grpSpPr>
        <p:sp>
          <p:nvSpPr>
            <p:cNvPr id="672" name="Google Shape;672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4</a:t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2819889" y="2102164"/>
            <a:ext cx="621202" cy="561396"/>
            <a:chOff x="1524000" y="3124200"/>
            <a:chExt cx="1027800" cy="685800"/>
          </a:xfrm>
        </p:grpSpPr>
        <p:sp>
          <p:nvSpPr>
            <p:cNvPr id="680" name="Google Shape;680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5_1</a:t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2819889" y="3128264"/>
            <a:ext cx="621202" cy="561396"/>
            <a:chOff x="1524000" y="3124200"/>
            <a:chExt cx="1027800" cy="685800"/>
          </a:xfrm>
        </p:grpSpPr>
        <p:sp>
          <p:nvSpPr>
            <p:cNvPr id="688" name="Google Shape;688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5_2</a:t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3997764" y="3128264"/>
            <a:ext cx="621202" cy="561396"/>
            <a:chOff x="1524000" y="3124200"/>
            <a:chExt cx="1027800" cy="685800"/>
          </a:xfrm>
        </p:grpSpPr>
        <p:sp>
          <p:nvSpPr>
            <p:cNvPr id="696" name="Google Shape;696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</a:t>
              </a:r>
              <a:r>
                <a:rPr lang="en-US" sz="825" b="1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_</a:t>
              </a:r>
              <a:r>
                <a:rPr lang="en-US" sz="825" b="1">
                  <a:solidFill>
                    <a:srgbClr val="262626"/>
                  </a:solidFill>
                </a:rPr>
                <a:t>6</a:t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2</a:t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8</a:t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8</a:t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</p:grpSp>
      <p:grpSp>
        <p:nvGrpSpPr>
          <p:cNvPr id="703" name="Google Shape;703;p38"/>
          <p:cNvGrpSpPr/>
          <p:nvPr/>
        </p:nvGrpSpPr>
        <p:grpSpPr>
          <a:xfrm>
            <a:off x="3997764" y="2219176"/>
            <a:ext cx="621202" cy="561396"/>
            <a:chOff x="1524000" y="3124200"/>
            <a:chExt cx="1027800" cy="685800"/>
          </a:xfrm>
        </p:grpSpPr>
        <p:sp>
          <p:nvSpPr>
            <p:cNvPr id="704" name="Google Shape;704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3_7</a:t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4658714" y="1213539"/>
            <a:ext cx="621202" cy="561396"/>
            <a:chOff x="1524000" y="3124200"/>
            <a:chExt cx="1027800" cy="685800"/>
          </a:xfrm>
        </p:grpSpPr>
        <p:sp>
          <p:nvSpPr>
            <p:cNvPr id="711" name="Google Shape;711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3_8_1</a:t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11</a:t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5809389" y="1213539"/>
            <a:ext cx="621202" cy="561396"/>
            <a:chOff x="1524000" y="3124200"/>
            <a:chExt cx="1027800" cy="685800"/>
          </a:xfrm>
        </p:grpSpPr>
        <p:sp>
          <p:nvSpPr>
            <p:cNvPr id="719" name="Google Shape;719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3_9</a:t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14</a:t>
              </a:r>
              <a:endParaRPr/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5042289" y="4062689"/>
            <a:ext cx="621202" cy="561396"/>
            <a:chOff x="1524000" y="3124200"/>
            <a:chExt cx="1027800" cy="685800"/>
          </a:xfrm>
        </p:grpSpPr>
        <p:sp>
          <p:nvSpPr>
            <p:cNvPr id="727" name="Google Shape;727;p38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3_10</a:t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5</a:t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2</a:t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</p:grpSp>
      <p:cxnSp>
        <p:nvCxnSpPr>
          <p:cNvPr id="733" name="Google Shape;733;p38"/>
          <p:cNvCxnSpPr>
            <a:stCxn id="652" idx="3"/>
            <a:endCxn id="660" idx="1"/>
          </p:cNvCxnSpPr>
          <p:nvPr/>
        </p:nvCxnSpPr>
        <p:spPr>
          <a:xfrm rot="10800000" flipH="1">
            <a:off x="1018768" y="834794"/>
            <a:ext cx="583500" cy="3417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4" name="Google Shape;734;p38"/>
          <p:cNvCxnSpPr>
            <a:stCxn id="652" idx="3"/>
            <a:endCxn id="670" idx="1"/>
          </p:cNvCxnSpPr>
          <p:nvPr/>
        </p:nvCxnSpPr>
        <p:spPr>
          <a:xfrm>
            <a:off x="1018768" y="1176494"/>
            <a:ext cx="583500" cy="4143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5" name="Google Shape;735;p38"/>
          <p:cNvCxnSpPr>
            <a:stCxn id="658" idx="3"/>
            <a:endCxn id="673" idx="0"/>
          </p:cNvCxnSpPr>
          <p:nvPr/>
        </p:nvCxnSpPr>
        <p:spPr>
          <a:xfrm>
            <a:off x="2223493" y="460580"/>
            <a:ext cx="906900" cy="6156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6" name="Google Shape;736;p38"/>
          <p:cNvCxnSpPr>
            <a:stCxn id="670" idx="3"/>
            <a:endCxn id="677" idx="1"/>
          </p:cNvCxnSpPr>
          <p:nvPr/>
        </p:nvCxnSpPr>
        <p:spPr>
          <a:xfrm rot="10800000" flipH="1">
            <a:off x="2223542" y="1169587"/>
            <a:ext cx="596400" cy="421200"/>
          </a:xfrm>
          <a:prstGeom prst="bentConnector3">
            <a:avLst>
              <a:gd name="adj1" fmla="val 4999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7" name="Google Shape;737;p38"/>
          <p:cNvCxnSpPr/>
          <p:nvPr/>
        </p:nvCxnSpPr>
        <p:spPr>
          <a:xfrm>
            <a:off x="5295201" y="1494235"/>
            <a:ext cx="4989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8" name="Google Shape;738;p38"/>
          <p:cNvCxnSpPr/>
          <p:nvPr/>
        </p:nvCxnSpPr>
        <p:spPr>
          <a:xfrm>
            <a:off x="3130508" y="1646210"/>
            <a:ext cx="0" cy="4647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9" name="Google Shape;739;p38"/>
          <p:cNvCxnSpPr/>
          <p:nvPr/>
        </p:nvCxnSpPr>
        <p:spPr>
          <a:xfrm>
            <a:off x="3130508" y="2663560"/>
            <a:ext cx="0" cy="4647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0" name="Google Shape;740;p38"/>
          <p:cNvCxnSpPr>
            <a:endCxn id="696" idx="1"/>
          </p:cNvCxnSpPr>
          <p:nvPr/>
        </p:nvCxnSpPr>
        <p:spPr>
          <a:xfrm>
            <a:off x="3424464" y="3408962"/>
            <a:ext cx="573300" cy="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1" name="Google Shape;741;p38"/>
          <p:cNvCxnSpPr>
            <a:stCxn id="697" idx="0"/>
          </p:cNvCxnSpPr>
          <p:nvPr/>
        </p:nvCxnSpPr>
        <p:spPr>
          <a:xfrm rot="10800000">
            <a:off x="4303561" y="2780564"/>
            <a:ext cx="4800" cy="3477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42" name="Google Shape;742;p38"/>
          <p:cNvCxnSpPr>
            <a:stCxn id="705" idx="0"/>
            <a:endCxn id="715" idx="1"/>
          </p:cNvCxnSpPr>
          <p:nvPr/>
        </p:nvCxnSpPr>
        <p:spPr>
          <a:xfrm rot="-5400000">
            <a:off x="4214611" y="1775026"/>
            <a:ext cx="537900" cy="3504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3" name="Google Shape;743;p38"/>
          <p:cNvCxnSpPr>
            <a:stCxn id="651" idx="2"/>
            <a:endCxn id="727" idx="1"/>
          </p:cNvCxnSpPr>
          <p:nvPr/>
        </p:nvCxnSpPr>
        <p:spPr>
          <a:xfrm rot="-5400000" flipH="1">
            <a:off x="1338661" y="639610"/>
            <a:ext cx="3073200" cy="43341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4" name="Google Shape;744;p38"/>
          <p:cNvSpPr txBox="1"/>
          <p:nvPr/>
        </p:nvSpPr>
        <p:spPr>
          <a:xfrm>
            <a:off x="382264" y="460563"/>
            <a:ext cx="65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iter </a:t>
            </a: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5" name="Google Shape;745;p38"/>
          <p:cNvSpPr txBox="1"/>
          <p:nvPr/>
        </p:nvSpPr>
        <p:spPr>
          <a:xfrm>
            <a:off x="1545124" y="136475"/>
            <a:ext cx="975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Code timetable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6" name="Google Shape;746;p38"/>
          <p:cNvSpPr txBox="1"/>
          <p:nvPr/>
        </p:nvSpPr>
        <p:spPr>
          <a:xfrm>
            <a:off x="1463200" y="1076050"/>
            <a:ext cx="975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Code bid search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7" name="Google Shape;747;p38"/>
          <p:cNvSpPr txBox="1"/>
          <p:nvPr/>
        </p:nvSpPr>
        <p:spPr>
          <a:xfrm>
            <a:off x="3395387" y="1076050"/>
            <a:ext cx="687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Integrate code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8" name="Google Shape;748;p38"/>
          <p:cNvSpPr txBox="1"/>
          <p:nvPr/>
        </p:nvSpPr>
        <p:spPr>
          <a:xfrm>
            <a:off x="2321000" y="2113913"/>
            <a:ext cx="498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Create test cases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2151575" y="3101158"/>
            <a:ext cx="65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Update bug log &amp; bug metrics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3895254" y="3689679"/>
            <a:ext cx="821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Debug code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1" name="Google Shape;751;p38"/>
          <p:cNvSpPr txBox="1"/>
          <p:nvPr/>
        </p:nvSpPr>
        <p:spPr>
          <a:xfrm>
            <a:off x="3830625" y="2024450"/>
            <a:ext cx="11079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Deploy to AWS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2" name="Google Shape;752;p38"/>
          <p:cNvSpPr txBox="1"/>
          <p:nvPr/>
        </p:nvSpPr>
        <p:spPr>
          <a:xfrm>
            <a:off x="4552100" y="982850"/>
            <a:ext cx="975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UAT Preparation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38"/>
          <p:cNvSpPr txBox="1"/>
          <p:nvPr/>
        </p:nvSpPr>
        <p:spPr>
          <a:xfrm>
            <a:off x="5794100" y="982850"/>
            <a:ext cx="448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UAT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4" name="Google Shape;754;p38"/>
          <p:cNvSpPr txBox="1"/>
          <p:nvPr/>
        </p:nvSpPr>
        <p:spPr>
          <a:xfrm>
            <a:off x="5008950" y="4624075"/>
            <a:ext cx="687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Roboto Condensed"/>
                <a:ea typeface="Roboto Condensed"/>
                <a:cs typeface="Roboto Condensed"/>
                <a:sym typeface="Roboto Condensed"/>
              </a:rPr>
              <a:t>UI Design</a:t>
            </a:r>
            <a:endParaRPr sz="8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5" name="Google Shape;755;p38"/>
          <p:cNvSpPr/>
          <p:nvPr/>
        </p:nvSpPr>
        <p:spPr>
          <a:xfrm>
            <a:off x="2581623" y="28473"/>
            <a:ext cx="22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</a:t>
            </a:r>
            <a:r>
              <a:rPr lang="en-US" sz="1600" b="1"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85800" y="4602650"/>
            <a:ext cx="4852800" cy="47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3_1 → 3_2, 3_3 → 3_4 → 3_5_1 → 3_5_2 → 3_6 → 3_7 → 3_8_1 → 3_9</a:t>
            </a:r>
            <a:endParaRPr sz="12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39"/>
          <p:cNvGrpSpPr/>
          <p:nvPr/>
        </p:nvGrpSpPr>
        <p:grpSpPr>
          <a:xfrm>
            <a:off x="473486" y="830664"/>
            <a:ext cx="1045273" cy="880910"/>
            <a:chOff x="1524000" y="3124200"/>
            <a:chExt cx="1027800" cy="685800"/>
          </a:xfrm>
        </p:grpSpPr>
        <p:sp>
          <p:nvSpPr>
            <p:cNvPr id="762" name="Google Shape;762;p39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4_1_1</a:t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3</a:t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2157436" y="830664"/>
            <a:ext cx="1045273" cy="880910"/>
            <a:chOff x="1524000" y="3124200"/>
            <a:chExt cx="1027800" cy="685800"/>
          </a:xfrm>
        </p:grpSpPr>
        <p:sp>
          <p:nvSpPr>
            <p:cNvPr id="770" name="Google Shape;770;p39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4_1_2</a:t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6</a:t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4</a:t>
              </a:r>
              <a:endParaRPr/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3713774" y="830664"/>
            <a:ext cx="1045273" cy="880910"/>
            <a:chOff x="1524000" y="3124200"/>
            <a:chExt cx="1027800" cy="685800"/>
          </a:xfrm>
        </p:grpSpPr>
        <p:sp>
          <p:nvSpPr>
            <p:cNvPr id="778" name="Google Shape;778;p39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4_1_3</a:t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9</a:t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7</a:t>
              </a:r>
              <a:endParaRPr/>
            </a:p>
          </p:txBody>
        </p:sp>
      </p:grpSp>
      <p:grpSp>
        <p:nvGrpSpPr>
          <p:cNvPr id="785" name="Google Shape;785;p39"/>
          <p:cNvGrpSpPr/>
          <p:nvPr/>
        </p:nvGrpSpPr>
        <p:grpSpPr>
          <a:xfrm>
            <a:off x="5346311" y="830664"/>
            <a:ext cx="1045273" cy="880910"/>
            <a:chOff x="1524000" y="3124200"/>
            <a:chExt cx="1027800" cy="685800"/>
          </a:xfrm>
        </p:grpSpPr>
        <p:sp>
          <p:nvSpPr>
            <p:cNvPr id="786" name="Google Shape;786;p39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4_1_4</a:t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3</a:t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12</a:t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10</a:t>
              </a:r>
              <a:endParaRPr/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2845886" y="2463564"/>
            <a:ext cx="1045273" cy="880910"/>
            <a:chOff x="1524000" y="3124200"/>
            <a:chExt cx="1027800" cy="685800"/>
          </a:xfrm>
        </p:grpSpPr>
        <p:sp>
          <p:nvSpPr>
            <p:cNvPr id="794" name="Google Shape;794;p39"/>
            <p:cNvSpPr/>
            <p:nvPr/>
          </p:nvSpPr>
          <p:spPr>
            <a:xfrm>
              <a:off x="1524000" y="3352800"/>
              <a:ext cx="1027800" cy="228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262626"/>
                  </a:solidFill>
                </a:rPr>
                <a:t>4_2</a:t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68692" y="3124200"/>
              <a:ext cx="338400" cy="2286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3F3F3F"/>
                  </a:solidFill>
                </a:rPr>
                <a:t>1</a:t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20702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1868692" y="3581400"/>
              <a:ext cx="338400" cy="228600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220702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24000" y="3581400"/>
              <a:ext cx="344700" cy="2286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524000" y="3124200"/>
              <a:ext cx="344700" cy="228600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 b="1">
                  <a:solidFill>
                    <a:srgbClr val="FFFFFF"/>
                  </a:solidFill>
                </a:rPr>
                <a:t>13</a:t>
              </a:r>
              <a:endParaRPr/>
            </a:p>
          </p:txBody>
        </p:sp>
      </p:grpSp>
      <p:sp>
        <p:nvSpPr>
          <p:cNvPr id="801" name="Google Shape;801;p39"/>
          <p:cNvSpPr txBox="1"/>
          <p:nvPr/>
        </p:nvSpPr>
        <p:spPr>
          <a:xfrm>
            <a:off x="371375" y="599750"/>
            <a:ext cx="14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Condensed"/>
                <a:ea typeface="Roboto Condensed"/>
                <a:cs typeface="Roboto Condensed"/>
                <a:sym typeface="Roboto Condensed"/>
              </a:rPr>
              <a:t>Preparation - Schedule</a:t>
            </a: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>
            <a:off x="2055325" y="599750"/>
            <a:ext cx="14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Condensed"/>
                <a:ea typeface="Roboto Condensed"/>
                <a:cs typeface="Roboto Condensed"/>
                <a:sym typeface="Roboto Condensed"/>
              </a:rPr>
              <a:t>Preparation - Bug metric</a:t>
            </a: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3713775" y="599750"/>
            <a:ext cx="14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Condensed"/>
                <a:ea typeface="Roboto Condensed"/>
                <a:cs typeface="Roboto Condensed"/>
                <a:sym typeface="Roboto Condensed"/>
              </a:rPr>
              <a:t>Preparation - Use of GIT</a:t>
            </a: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5270100" y="599750"/>
            <a:ext cx="14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Condensed"/>
                <a:ea typeface="Roboto Condensed"/>
                <a:cs typeface="Roboto Condensed"/>
                <a:sym typeface="Roboto Condensed"/>
              </a:rPr>
              <a:t>Preparation - Others</a:t>
            </a: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5" name="Google Shape;805;p39"/>
          <p:cNvSpPr txBox="1"/>
          <p:nvPr/>
        </p:nvSpPr>
        <p:spPr>
          <a:xfrm>
            <a:off x="2845875" y="3344475"/>
            <a:ext cx="1453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Condensed"/>
                <a:ea typeface="Roboto Condensed"/>
                <a:cs typeface="Roboto Condensed"/>
                <a:sym typeface="Roboto Condensed"/>
              </a:rPr>
              <a:t>Final Presentation</a:t>
            </a:r>
            <a:endParaRPr sz="1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06" name="Google Shape;806;p39"/>
          <p:cNvCxnSpPr/>
          <p:nvPr/>
        </p:nvCxnSpPr>
        <p:spPr>
          <a:xfrm>
            <a:off x="1563588" y="1269625"/>
            <a:ext cx="549000" cy="30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07" name="Google Shape;807;p39"/>
          <p:cNvCxnSpPr/>
          <p:nvPr/>
        </p:nvCxnSpPr>
        <p:spPr>
          <a:xfrm rot="10800000" flipH="1">
            <a:off x="3218525" y="1268725"/>
            <a:ext cx="479400" cy="48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08" name="Google Shape;808;p39"/>
          <p:cNvCxnSpPr/>
          <p:nvPr/>
        </p:nvCxnSpPr>
        <p:spPr>
          <a:xfrm>
            <a:off x="4759038" y="1269625"/>
            <a:ext cx="549000" cy="3000"/>
          </a:xfrm>
          <a:prstGeom prst="straightConnector1">
            <a:avLst/>
          </a:prstGeom>
          <a:noFill/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09" name="Google Shape;809;p39"/>
          <p:cNvCxnSpPr>
            <a:stCxn id="767" idx="2"/>
          </p:cNvCxnSpPr>
          <p:nvPr/>
        </p:nvCxnSpPr>
        <p:spPr>
          <a:xfrm rot="-5400000" flipH="1">
            <a:off x="1134916" y="1225424"/>
            <a:ext cx="1186800" cy="21591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0" name="Google Shape;810;p39"/>
          <p:cNvCxnSpPr>
            <a:endCxn id="800" idx="0"/>
          </p:cNvCxnSpPr>
          <p:nvPr/>
        </p:nvCxnSpPr>
        <p:spPr>
          <a:xfrm rot="-5400000" flipH="1">
            <a:off x="2500066" y="1942464"/>
            <a:ext cx="714000" cy="3282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1" name="Google Shape;811;p39"/>
          <p:cNvCxnSpPr>
            <a:stCxn id="783" idx="2"/>
            <a:endCxn id="795" idx="0"/>
          </p:cNvCxnSpPr>
          <p:nvPr/>
        </p:nvCxnSpPr>
        <p:spPr>
          <a:xfrm rot="5400000">
            <a:off x="3252754" y="1827374"/>
            <a:ext cx="752100" cy="520500"/>
          </a:xfrm>
          <a:prstGeom prst="bentConnector3">
            <a:avLst>
              <a:gd name="adj1" fmla="val 49993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2" name="Google Shape;812;p39"/>
          <p:cNvCxnSpPr>
            <a:stCxn id="790" idx="2"/>
          </p:cNvCxnSpPr>
          <p:nvPr/>
        </p:nvCxnSpPr>
        <p:spPr>
          <a:xfrm rot="5400000">
            <a:off x="4480273" y="1162124"/>
            <a:ext cx="1186500" cy="22854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3" name="Google Shape;813;p39"/>
          <p:cNvSpPr/>
          <p:nvPr/>
        </p:nvSpPr>
        <p:spPr>
          <a:xfrm>
            <a:off x="2299498" y="106548"/>
            <a:ext cx="22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Critical Path – Iteration </a:t>
            </a:r>
            <a:r>
              <a:rPr lang="en-US" sz="1600" b="1"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/>
          </a:p>
        </p:txBody>
      </p:sp>
      <p:sp>
        <p:nvSpPr>
          <p:cNvPr id="814" name="Google Shape;814;p39"/>
          <p:cNvSpPr/>
          <p:nvPr/>
        </p:nvSpPr>
        <p:spPr>
          <a:xfrm>
            <a:off x="1949663" y="4021575"/>
            <a:ext cx="2837700" cy="47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4_1_1 → 4_1_2 → 4_1_3 → 4_1_4 → 4_2</a:t>
            </a:r>
            <a:endParaRPr sz="1200" b="1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0"/>
          <p:cNvSpPr txBox="1">
            <a:spLocks noGrp="1"/>
          </p:cNvSpPr>
          <p:nvPr>
            <p:ph type="ctrTitle"/>
          </p:nvPr>
        </p:nvSpPr>
        <p:spPr>
          <a:xfrm>
            <a:off x="0" y="2815649"/>
            <a:ext cx="480697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BUG METRICS</a:t>
            </a:r>
            <a:endParaRPr/>
          </a:p>
        </p:txBody>
      </p:sp>
      <p:sp>
        <p:nvSpPr>
          <p:cNvPr id="820" name="Google Shape;820;p40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821" name="Google Shape;821;p40"/>
          <p:cNvSpPr txBox="1"/>
          <p:nvPr/>
        </p:nvSpPr>
        <p:spPr>
          <a:xfrm>
            <a:off x="157434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Metrics</a:t>
            </a:r>
            <a:endParaRPr/>
          </a:p>
        </p:txBody>
      </p:sp>
      <p:graphicFrame>
        <p:nvGraphicFramePr>
          <p:cNvPr id="827" name="Google Shape;827;p41"/>
          <p:cNvGraphicFramePr/>
          <p:nvPr>
            <p:extLst>
              <p:ext uri="{D42A27DB-BD31-4B8C-83A1-F6EECF244321}">
                <p14:modId xmlns:p14="http://schemas.microsoft.com/office/powerpoint/2010/main" val="2942878411"/>
              </p:ext>
            </p:extLst>
          </p:nvPr>
        </p:nvGraphicFramePr>
        <p:xfrm>
          <a:off x="-4775" y="1316550"/>
          <a:ext cx="6867525" cy="2775755"/>
        </p:xfrm>
        <a:graphic>
          <a:graphicData uri="http://schemas.openxmlformats.org/drawingml/2006/table">
            <a:tbl>
              <a:tblPr>
                <a:noFill/>
                <a:tableStyleId>{1AE1245C-5676-48B9-8573-8491ABC98D6E}</a:tableStyleId>
              </a:tblPr>
              <a:tblGrid>
                <a:gridCol w="36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Bug Metric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(Total)</a:t>
                      </a:r>
                      <a:endParaRPr sz="1100"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username field was case sensitive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add bid, drop bid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not found error when student access BIOS before admin conducts bootstrap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Sidebar navigation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Token wasn't passed when navigating through sidebar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add bid, drop bid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Submit button didn't pass token, causing student to get logged out after submitting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8" name="Google Shape;828;p41"/>
          <p:cNvSpPr/>
          <p:nvPr/>
        </p:nvSpPr>
        <p:spPr>
          <a:xfrm>
            <a:off x="227324" y="641453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678665" y="408073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AGENDA</a:t>
            </a:r>
            <a:endParaRPr sz="240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</a:t>
            </a:r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158073" y="589615"/>
            <a:ext cx="309041" cy="403123"/>
            <a:chOff x="590250" y="244200"/>
            <a:chExt cx="407975" cy="532175"/>
          </a:xfrm>
        </p:grpSpPr>
        <p:sp>
          <p:nvSpPr>
            <p:cNvPr id="267" name="Google Shape;267;p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24"/>
          <p:cNvSpPr txBox="1">
            <a:spLocks noGrp="1"/>
          </p:cNvSpPr>
          <p:nvPr>
            <p:ph type="body" idx="1"/>
          </p:nvPr>
        </p:nvSpPr>
        <p:spPr>
          <a:xfrm>
            <a:off x="678665" y="1545019"/>
            <a:ext cx="45832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Functionalities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Schedule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Bug Metrics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Roles &amp; Responsibilities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Roboto Condensed"/>
              <a:buChar char="▰"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Pair programming teams &amp; Rotation plan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2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Metrics</a:t>
            </a:r>
            <a:endParaRPr/>
          </a:p>
        </p:txBody>
      </p:sp>
      <p:graphicFrame>
        <p:nvGraphicFramePr>
          <p:cNvPr id="834" name="Google Shape;834;p42"/>
          <p:cNvGraphicFramePr/>
          <p:nvPr>
            <p:extLst>
              <p:ext uri="{D42A27DB-BD31-4B8C-83A1-F6EECF244321}">
                <p14:modId xmlns:p14="http://schemas.microsoft.com/office/powerpoint/2010/main" val="3063681608"/>
              </p:ext>
            </p:extLst>
          </p:nvPr>
        </p:nvGraphicFramePr>
        <p:xfrm>
          <a:off x="-4762" y="1254744"/>
          <a:ext cx="6862750" cy="3400294"/>
        </p:xfrm>
        <a:graphic>
          <a:graphicData uri="http://schemas.openxmlformats.org/drawingml/2006/table">
            <a:tbl>
              <a:tblPr>
                <a:noFill/>
                <a:tableStyleId>{1AE1245C-5676-48B9-8573-8491ABC98D6E}</a:tableStyleId>
              </a:tblPr>
              <a:tblGrid>
                <a:gridCol w="33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100"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Severity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Points</a:t>
                      </a:r>
                      <a:endParaRPr sz="11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Bug Metric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(Total)</a:t>
                      </a:r>
                      <a:endParaRPr sz="1100" b="1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Temporary files were left un-deleted in temp folder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argument '0' was taken in as an empty field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There is no validation for amount when it takes in non numeric values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Maximum number of characters for userid was mistaken to be 128 instead of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Validation for description was slightly wrong (e.g. if(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strlen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($description &gt; 1000)) 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strlen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($description &gt; 1000) means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strlen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(true).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5" name="Google Shape;835;p42"/>
          <p:cNvSpPr/>
          <p:nvPr/>
        </p:nvSpPr>
        <p:spPr>
          <a:xfrm>
            <a:off x="241349" y="641453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Bug Metrics</a:t>
            </a:r>
            <a:endParaRPr/>
          </a:p>
        </p:txBody>
      </p:sp>
      <p:sp>
        <p:nvSpPr>
          <p:cNvPr id="841" name="Google Shape;841;p43"/>
          <p:cNvSpPr/>
          <p:nvPr/>
        </p:nvSpPr>
        <p:spPr>
          <a:xfrm>
            <a:off x="469125" y="2419675"/>
            <a:ext cx="5790900" cy="136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Mitigation: </a:t>
            </a:r>
            <a:r>
              <a:rPr lang="en-US" sz="180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planned debugging time in the iteration</a:t>
            </a:r>
            <a:endParaRPr sz="180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43"/>
          <p:cNvSpPr txBox="1"/>
          <p:nvPr/>
        </p:nvSpPr>
        <p:spPr>
          <a:xfrm>
            <a:off x="2614850" y="1937575"/>
            <a:ext cx="2643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520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Value of Bug Metric</a:t>
            </a:r>
            <a:endParaRPr sz="1800" b="1">
              <a:solidFill>
                <a:srgbClr val="85200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43"/>
          <p:cNvSpPr/>
          <p:nvPr/>
        </p:nvSpPr>
        <p:spPr>
          <a:xfrm>
            <a:off x="5343975" y="1641125"/>
            <a:ext cx="1044900" cy="10449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9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43"/>
          <p:cNvSpPr/>
          <p:nvPr/>
        </p:nvSpPr>
        <p:spPr>
          <a:xfrm>
            <a:off x="272788" y="641453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4"/>
          <p:cNvSpPr txBox="1">
            <a:spLocks noGrp="1"/>
          </p:cNvSpPr>
          <p:nvPr>
            <p:ph type="ctrTitle"/>
          </p:nvPr>
        </p:nvSpPr>
        <p:spPr>
          <a:xfrm>
            <a:off x="1" y="2924391"/>
            <a:ext cx="3726756" cy="16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ROLES &amp; RESPONSIBILITIES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852" name="Google Shape;852;p44"/>
          <p:cNvSpPr txBox="1"/>
          <p:nvPr/>
        </p:nvSpPr>
        <p:spPr>
          <a:xfrm>
            <a:off x="141792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PROJECT MANAGER ROTATION</a:t>
            </a:r>
            <a:endParaRPr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228780" y="631532"/>
            <a:ext cx="304439" cy="288286"/>
            <a:chOff x="5973900" y="318475"/>
            <a:chExt cx="401900" cy="380575"/>
          </a:xfrm>
        </p:grpSpPr>
        <p:sp>
          <p:nvSpPr>
            <p:cNvPr id="859" name="Google Shape;859;p4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45"/>
          <p:cNvGrpSpPr/>
          <p:nvPr/>
        </p:nvGrpSpPr>
        <p:grpSpPr>
          <a:xfrm>
            <a:off x="381000" y="1006275"/>
            <a:ext cx="6096000" cy="4063999"/>
            <a:chOff x="0" y="0"/>
            <a:chExt cx="6096000" cy="4063999"/>
          </a:xfrm>
        </p:grpSpPr>
        <p:sp>
          <p:nvSpPr>
            <p:cNvPr id="874" name="Google Shape;874;p45"/>
            <p:cNvSpPr/>
            <p:nvPr/>
          </p:nvSpPr>
          <p:spPr>
            <a:xfrm>
              <a:off x="0" y="1219199"/>
              <a:ext cx="6096000" cy="16256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C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2745" y="0"/>
              <a:ext cx="132070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 txBox="1"/>
            <p:nvPr/>
          </p:nvSpPr>
          <p:spPr>
            <a:xfrm>
              <a:off x="2745" y="779030"/>
              <a:ext cx="1320700" cy="785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Roboto Condensed" panose="020B0604020202020204" charset="0"/>
                  <a:ea typeface="Roboto Condensed" panose="020B0604020202020204" charset="0"/>
                  <a:sym typeface="Arial"/>
                </a:rPr>
                <a:t>PM: Gordon</a:t>
              </a:r>
              <a:endParaRPr sz="1200" dirty="0"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100" dirty="0">
                  <a:latin typeface="Roboto Condensed" panose="020B0604020202020204" charset="0"/>
                  <a:ea typeface="Roboto Condensed" panose="020B0604020202020204" charset="0"/>
                </a:rPr>
                <a:t>Coders: Brian, Ian, Amey, Rou Hui</a:t>
              </a:r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459896" y="1782696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1389481" y="2438399"/>
              <a:ext cx="132070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5"/>
            <p:cNvSpPr txBox="1"/>
            <p:nvPr/>
          </p:nvSpPr>
          <p:spPr>
            <a:xfrm>
              <a:off x="1389481" y="2522923"/>
              <a:ext cx="13207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1400"/>
              </a:pPr>
              <a:r>
                <a:rPr lang="en-US" sz="1200" b="1" dirty="0">
                  <a:latin typeface="Roboto Condensed" panose="020B0604020202020204" charset="0"/>
                  <a:ea typeface="Roboto Condensed" panose="020B0604020202020204" charset="0"/>
                </a:rPr>
                <a:t>PM: Amey</a:t>
              </a:r>
              <a:endParaRPr lang="en-US" sz="1200" dirty="0"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lvl="0" algn="ctr">
                <a:lnSpc>
                  <a:spcPct val="90000"/>
                </a:lnSpc>
                <a:spcBef>
                  <a:spcPts val="490"/>
                </a:spcBef>
                <a:buSzPts val="1400"/>
              </a:pPr>
              <a:r>
                <a:rPr lang="en-US" sz="1100" dirty="0">
                  <a:latin typeface="Roboto Condensed" panose="020B0604020202020204" charset="0"/>
                  <a:ea typeface="Roboto Condensed" panose="020B0604020202020204" charset="0"/>
                </a:rPr>
                <a:t>Coders: Brian, Ian, Gordon, Rou Hui</a:t>
              </a:r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1846631" y="1782696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2776217" y="0"/>
              <a:ext cx="132070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5"/>
            <p:cNvSpPr txBox="1"/>
            <p:nvPr/>
          </p:nvSpPr>
          <p:spPr>
            <a:xfrm>
              <a:off x="2497438" y="700628"/>
              <a:ext cx="1826440" cy="8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b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1400"/>
              </a:pPr>
              <a:r>
                <a:rPr lang="en-US" sz="1200" b="1" dirty="0">
                  <a:latin typeface="Roboto Condensed" panose="020B0604020202020204" charset="0"/>
                  <a:ea typeface="Roboto Condensed" panose="020B0604020202020204" charset="0"/>
                </a:rPr>
                <a:t>PM: Ian</a:t>
              </a:r>
              <a:endParaRPr lang="en-US" sz="1200" dirty="0"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lvl="0" algn="ctr">
                <a:lnSpc>
                  <a:spcPct val="90000"/>
                </a:lnSpc>
                <a:spcBef>
                  <a:spcPts val="490"/>
                </a:spcBef>
                <a:buSzPts val="1400"/>
              </a:pPr>
              <a:r>
                <a:rPr lang="en-US" sz="1100" dirty="0">
                  <a:latin typeface="Roboto Condensed" panose="020B0604020202020204" charset="0"/>
                  <a:ea typeface="Roboto Condensed" panose="020B0604020202020204" charset="0"/>
                </a:rPr>
                <a:t>Coders: Brian, Gordon, Amey, Rou Hui</a:t>
              </a:r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3233367" y="1778101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4162953" y="2438399"/>
              <a:ext cx="132070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5"/>
            <p:cNvSpPr txBox="1"/>
            <p:nvPr/>
          </p:nvSpPr>
          <p:spPr>
            <a:xfrm>
              <a:off x="4162953" y="2522923"/>
              <a:ext cx="1320700" cy="86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t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1400"/>
              </a:pPr>
              <a:r>
                <a:rPr lang="en-US" sz="1200" b="1" dirty="0">
                  <a:latin typeface="Roboto Condensed" panose="020B0604020202020204" charset="0"/>
                  <a:ea typeface="Roboto Condensed" panose="020B0604020202020204" charset="0"/>
                </a:rPr>
                <a:t>PM: Brian</a:t>
              </a:r>
              <a:endParaRPr lang="en-US" sz="1200" dirty="0"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lvl="0" algn="ctr">
                <a:lnSpc>
                  <a:spcPct val="90000"/>
                </a:lnSpc>
                <a:spcBef>
                  <a:spcPts val="490"/>
                </a:spcBef>
                <a:buSzPts val="1400"/>
              </a:pPr>
              <a:r>
                <a:rPr lang="en-US" sz="1100" dirty="0">
                  <a:latin typeface="Roboto Condensed" panose="020B0604020202020204" charset="0"/>
                  <a:ea typeface="Roboto Condensed" panose="020B0604020202020204" charset="0"/>
                </a:rPr>
                <a:t>Coders: N.A</a:t>
              </a:r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620103" y="1778100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07C873-2FA8-4A82-9143-F4D5720CC961}"/>
              </a:ext>
            </a:extLst>
          </p:cNvPr>
          <p:cNvSpPr txBox="1"/>
          <p:nvPr/>
        </p:nvSpPr>
        <p:spPr>
          <a:xfrm>
            <a:off x="700984" y="3180003"/>
            <a:ext cx="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Iteration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3C096D-394E-4ED5-BD46-EA941D0D7147}"/>
              </a:ext>
            </a:extLst>
          </p:cNvPr>
          <p:cNvSpPr txBox="1"/>
          <p:nvPr/>
        </p:nvSpPr>
        <p:spPr>
          <a:xfrm>
            <a:off x="2086213" y="3180003"/>
            <a:ext cx="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Iteration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4E70B-9EA2-47F6-A4D0-379FC294B15D}"/>
              </a:ext>
            </a:extLst>
          </p:cNvPr>
          <p:cNvSpPr txBox="1"/>
          <p:nvPr/>
        </p:nvSpPr>
        <p:spPr>
          <a:xfrm>
            <a:off x="3476146" y="3180003"/>
            <a:ext cx="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Iteration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2BD3E-3C99-4424-91F6-90F4B981C280}"/>
              </a:ext>
            </a:extLst>
          </p:cNvPr>
          <p:cNvSpPr txBox="1"/>
          <p:nvPr/>
        </p:nvSpPr>
        <p:spPr>
          <a:xfrm>
            <a:off x="4863937" y="3195371"/>
            <a:ext cx="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  <a:latin typeface="Roboto Condensed" panose="020B0604020202020204" charset="0"/>
                <a:ea typeface="Roboto Condensed" panose="020B0604020202020204" charset="0"/>
              </a:rPr>
              <a:t>Iteration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 txBox="1">
            <a:spLocks noGrp="1"/>
          </p:cNvSpPr>
          <p:nvPr>
            <p:ph type="ctrTitle"/>
          </p:nvPr>
        </p:nvSpPr>
        <p:spPr>
          <a:xfrm>
            <a:off x="43387" y="2975925"/>
            <a:ext cx="454307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600"/>
              <a:t>PAIR PROGRAMMING TEAMS</a:t>
            </a:r>
            <a:endParaRPr sz="2600"/>
          </a:p>
        </p:txBody>
      </p:sp>
      <p:sp>
        <p:nvSpPr>
          <p:cNvPr id="892" name="Google Shape;892;p46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893" name="Google Shape;893;p46"/>
          <p:cNvSpPr txBox="1"/>
          <p:nvPr/>
        </p:nvSpPr>
        <p:spPr>
          <a:xfrm>
            <a:off x="89938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7"/>
          <p:cNvSpPr txBox="1">
            <a:spLocks noGrp="1"/>
          </p:cNvSpPr>
          <p:nvPr>
            <p:ph type="title"/>
          </p:nvPr>
        </p:nvSpPr>
        <p:spPr>
          <a:xfrm>
            <a:off x="606503" y="362700"/>
            <a:ext cx="3331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PP Teams &amp; Rotation Plan</a:t>
            </a:r>
            <a:endParaRPr/>
          </a:p>
        </p:txBody>
      </p:sp>
      <p:cxnSp>
        <p:nvCxnSpPr>
          <p:cNvPr id="900" name="Google Shape;900;p47"/>
          <p:cNvCxnSpPr>
            <a:cxnSpLocks/>
          </p:cNvCxnSpPr>
          <p:nvPr/>
        </p:nvCxnSpPr>
        <p:spPr>
          <a:xfrm rot="10800000">
            <a:off x="4546366" y="2655271"/>
            <a:ext cx="0" cy="1552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2" name="Google Shape;902;p47"/>
          <p:cNvCxnSpPr>
            <a:cxnSpLocks/>
            <a:endCxn id="901" idx="1"/>
          </p:cNvCxnSpPr>
          <p:nvPr/>
        </p:nvCxnSpPr>
        <p:spPr>
          <a:xfrm flipH="1">
            <a:off x="3470514" y="2805400"/>
            <a:ext cx="2700" cy="1277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3" name="Google Shape;903;p47"/>
          <p:cNvCxnSpPr/>
          <p:nvPr/>
        </p:nvCxnSpPr>
        <p:spPr>
          <a:xfrm flipH="1">
            <a:off x="2348635" y="3096880"/>
            <a:ext cx="4800" cy="1087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4" name="Google Shape;904;p47"/>
          <p:cNvCxnSpPr/>
          <p:nvPr/>
        </p:nvCxnSpPr>
        <p:spPr>
          <a:xfrm rot="10800000" flipH="1">
            <a:off x="1316673" y="3137800"/>
            <a:ext cx="900" cy="1041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5" name="Google Shape;905;p47"/>
          <p:cNvCxnSpPr/>
          <p:nvPr/>
        </p:nvCxnSpPr>
        <p:spPr>
          <a:xfrm>
            <a:off x="2348731" y="2195762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6" name="Google Shape;906;p47"/>
          <p:cNvCxnSpPr/>
          <p:nvPr/>
        </p:nvCxnSpPr>
        <p:spPr>
          <a:xfrm>
            <a:off x="3473231" y="2090987"/>
            <a:ext cx="0" cy="647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7" name="Google Shape;907;p47"/>
          <p:cNvSpPr/>
          <p:nvPr/>
        </p:nvSpPr>
        <p:spPr>
          <a:xfrm>
            <a:off x="0" y="2635380"/>
            <a:ext cx="6848700" cy="455100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  <a:effectLst>
            <a:reflection stA="50000" endA="300" endPos="55500" dist="508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7"/>
          <p:cNvSpPr txBox="1"/>
          <p:nvPr/>
        </p:nvSpPr>
        <p:spPr>
          <a:xfrm>
            <a:off x="167934" y="2780122"/>
            <a:ext cx="3840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/>
          </a:p>
        </p:txBody>
      </p:sp>
      <p:cxnSp>
        <p:nvCxnSpPr>
          <p:cNvPr id="909" name="Google Shape;909;p47"/>
          <p:cNvCxnSpPr/>
          <p:nvPr/>
        </p:nvCxnSpPr>
        <p:spPr>
          <a:xfrm>
            <a:off x="1055071" y="274931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0" name="Google Shape;910;p47"/>
          <p:cNvSpPr txBox="1"/>
          <p:nvPr/>
        </p:nvSpPr>
        <p:spPr>
          <a:xfrm>
            <a:off x="649805" y="2776322"/>
            <a:ext cx="403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/>
          </a:p>
        </p:txBody>
      </p:sp>
      <p:cxnSp>
        <p:nvCxnSpPr>
          <p:cNvPr id="911" name="Google Shape;911;p47"/>
          <p:cNvCxnSpPr/>
          <p:nvPr/>
        </p:nvCxnSpPr>
        <p:spPr>
          <a:xfrm>
            <a:off x="557446" y="27386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2" name="Google Shape;912;p47"/>
          <p:cNvSpPr txBox="1"/>
          <p:nvPr/>
        </p:nvSpPr>
        <p:spPr>
          <a:xfrm>
            <a:off x="1153305" y="2780122"/>
            <a:ext cx="428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/>
          </a:p>
        </p:txBody>
      </p:sp>
      <p:cxnSp>
        <p:nvCxnSpPr>
          <p:cNvPr id="913" name="Google Shape;913;p47"/>
          <p:cNvCxnSpPr/>
          <p:nvPr/>
        </p:nvCxnSpPr>
        <p:spPr>
          <a:xfrm>
            <a:off x="2079269" y="2745962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4" name="Google Shape;914;p47"/>
          <p:cNvSpPr txBox="1"/>
          <p:nvPr/>
        </p:nvSpPr>
        <p:spPr>
          <a:xfrm>
            <a:off x="1657780" y="2775450"/>
            <a:ext cx="5352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/>
          </a:p>
        </p:txBody>
      </p:sp>
      <p:cxnSp>
        <p:nvCxnSpPr>
          <p:cNvPr id="915" name="Google Shape;915;p47"/>
          <p:cNvCxnSpPr/>
          <p:nvPr/>
        </p:nvCxnSpPr>
        <p:spPr>
          <a:xfrm>
            <a:off x="1581860" y="274931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6" name="Google Shape;916;p47"/>
          <p:cNvSpPr txBox="1"/>
          <p:nvPr/>
        </p:nvSpPr>
        <p:spPr>
          <a:xfrm>
            <a:off x="2162461" y="2779016"/>
            <a:ext cx="3684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/>
          </a:p>
        </p:txBody>
      </p:sp>
      <p:cxnSp>
        <p:nvCxnSpPr>
          <p:cNvPr id="917" name="Google Shape;917;p47"/>
          <p:cNvCxnSpPr/>
          <p:nvPr/>
        </p:nvCxnSpPr>
        <p:spPr>
          <a:xfrm>
            <a:off x="2618075" y="27386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8" name="Google Shape;918;p47"/>
          <p:cNvSpPr txBox="1"/>
          <p:nvPr/>
        </p:nvSpPr>
        <p:spPr>
          <a:xfrm>
            <a:off x="2740008" y="2773591"/>
            <a:ext cx="4074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/>
          </a:p>
        </p:txBody>
      </p:sp>
      <p:cxnSp>
        <p:nvCxnSpPr>
          <p:cNvPr id="919" name="Google Shape;919;p47"/>
          <p:cNvCxnSpPr/>
          <p:nvPr/>
        </p:nvCxnSpPr>
        <p:spPr>
          <a:xfrm>
            <a:off x="3175114" y="2745962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0" name="Google Shape;920;p47"/>
          <p:cNvSpPr txBox="1"/>
          <p:nvPr/>
        </p:nvSpPr>
        <p:spPr>
          <a:xfrm>
            <a:off x="3313572" y="2782362"/>
            <a:ext cx="3891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/>
          </a:p>
        </p:txBody>
      </p:sp>
      <p:cxnSp>
        <p:nvCxnSpPr>
          <p:cNvPr id="921" name="Google Shape;921;p47"/>
          <p:cNvCxnSpPr/>
          <p:nvPr/>
        </p:nvCxnSpPr>
        <p:spPr>
          <a:xfrm>
            <a:off x="3741951" y="2752304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2" name="Google Shape;922;p47"/>
          <p:cNvSpPr txBox="1"/>
          <p:nvPr/>
        </p:nvSpPr>
        <p:spPr>
          <a:xfrm>
            <a:off x="3855590" y="2780982"/>
            <a:ext cx="428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/>
          </a:p>
        </p:txBody>
      </p:sp>
      <p:cxnSp>
        <p:nvCxnSpPr>
          <p:cNvPr id="923" name="Google Shape;923;p47"/>
          <p:cNvCxnSpPr/>
          <p:nvPr/>
        </p:nvCxnSpPr>
        <p:spPr>
          <a:xfrm>
            <a:off x="4360623" y="2751428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4" name="Google Shape;924;p47"/>
          <p:cNvSpPr txBox="1"/>
          <p:nvPr/>
        </p:nvSpPr>
        <p:spPr>
          <a:xfrm>
            <a:off x="4478103" y="2791225"/>
            <a:ext cx="465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/>
          </a:p>
        </p:txBody>
      </p:sp>
      <p:sp>
        <p:nvSpPr>
          <p:cNvPr id="925" name="Google Shape;925;p47"/>
          <p:cNvSpPr/>
          <p:nvPr/>
        </p:nvSpPr>
        <p:spPr>
          <a:xfrm>
            <a:off x="2340693" y="1958211"/>
            <a:ext cx="1132500" cy="4350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7"/>
          <p:cNvSpPr txBox="1"/>
          <p:nvPr/>
        </p:nvSpPr>
        <p:spPr>
          <a:xfrm>
            <a:off x="2480166" y="2060006"/>
            <a:ext cx="872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/>
          </a:p>
        </p:txBody>
      </p:sp>
      <p:sp>
        <p:nvSpPr>
          <p:cNvPr id="927" name="Google Shape;927;p47"/>
          <p:cNvSpPr/>
          <p:nvPr/>
        </p:nvSpPr>
        <p:spPr>
          <a:xfrm>
            <a:off x="1288826" y="3993000"/>
            <a:ext cx="1059900" cy="3519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7"/>
          <p:cNvSpPr/>
          <p:nvPr/>
        </p:nvSpPr>
        <p:spPr>
          <a:xfrm>
            <a:off x="3470514" y="3894850"/>
            <a:ext cx="1095534" cy="3759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/>
          </a:p>
        </p:txBody>
      </p:sp>
      <p:cxnSp>
        <p:nvCxnSpPr>
          <p:cNvPr id="928" name="Google Shape;928;p47"/>
          <p:cNvCxnSpPr/>
          <p:nvPr/>
        </p:nvCxnSpPr>
        <p:spPr>
          <a:xfrm>
            <a:off x="4959072" y="275400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9" name="Google Shape;929;p47"/>
          <p:cNvSpPr txBox="1"/>
          <p:nvPr/>
        </p:nvSpPr>
        <p:spPr>
          <a:xfrm>
            <a:off x="5027650" y="2787550"/>
            <a:ext cx="4656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/>
          </a:p>
        </p:txBody>
      </p:sp>
      <p:cxnSp>
        <p:nvCxnSpPr>
          <p:cNvPr id="930" name="Google Shape;930;p47"/>
          <p:cNvCxnSpPr/>
          <p:nvPr/>
        </p:nvCxnSpPr>
        <p:spPr>
          <a:xfrm>
            <a:off x="5503431" y="275400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1" name="Google Shape;931;p47"/>
          <p:cNvSpPr txBox="1"/>
          <p:nvPr/>
        </p:nvSpPr>
        <p:spPr>
          <a:xfrm>
            <a:off x="5619728" y="2787550"/>
            <a:ext cx="465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1721125" y="3397072"/>
            <a:ext cx="1260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Review Presentation</a:t>
            </a:r>
            <a:endParaRPr/>
          </a:p>
        </p:txBody>
      </p:sp>
      <p:sp>
        <p:nvSpPr>
          <p:cNvPr id="933" name="Google Shape;933;p47"/>
          <p:cNvSpPr txBox="1"/>
          <p:nvPr/>
        </p:nvSpPr>
        <p:spPr>
          <a:xfrm>
            <a:off x="2057189" y="3304771"/>
            <a:ext cx="4656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 Oct</a:t>
            </a:r>
            <a:endParaRPr/>
          </a:p>
        </p:txBody>
      </p:sp>
      <p:sp>
        <p:nvSpPr>
          <p:cNvPr id="934" name="Google Shape;934;p47"/>
          <p:cNvSpPr/>
          <p:nvPr/>
        </p:nvSpPr>
        <p:spPr>
          <a:xfrm>
            <a:off x="2232084" y="3156131"/>
            <a:ext cx="114300" cy="133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47"/>
          <p:cNvSpPr/>
          <p:nvPr/>
        </p:nvSpPr>
        <p:spPr>
          <a:xfrm>
            <a:off x="3362018" y="3162091"/>
            <a:ext cx="114300" cy="133200"/>
          </a:xfrm>
          <a:prstGeom prst="teardrop">
            <a:avLst>
              <a:gd name="adj" fmla="val 100000"/>
            </a:avLst>
          </a:prstGeom>
          <a:solidFill>
            <a:srgbClr val="286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47"/>
          <p:cNvSpPr txBox="1"/>
          <p:nvPr/>
        </p:nvSpPr>
        <p:spPr>
          <a:xfrm>
            <a:off x="3105586" y="3464514"/>
            <a:ext cx="69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Review</a:t>
            </a:r>
            <a:endParaRPr/>
          </a:p>
        </p:txBody>
      </p:sp>
      <p:sp>
        <p:nvSpPr>
          <p:cNvPr id="937" name="Google Shape;937;p47"/>
          <p:cNvSpPr txBox="1"/>
          <p:nvPr/>
        </p:nvSpPr>
        <p:spPr>
          <a:xfrm>
            <a:off x="3306450" y="3336567"/>
            <a:ext cx="305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Oct</a:t>
            </a:r>
            <a:endParaRPr/>
          </a:p>
        </p:txBody>
      </p:sp>
      <p:sp>
        <p:nvSpPr>
          <p:cNvPr id="938" name="Google Shape;938;p47"/>
          <p:cNvSpPr txBox="1"/>
          <p:nvPr/>
        </p:nvSpPr>
        <p:spPr>
          <a:xfrm>
            <a:off x="4312443" y="3440176"/>
            <a:ext cx="381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</a:t>
            </a:r>
            <a:endParaRPr/>
          </a:p>
        </p:txBody>
      </p:sp>
      <p:sp>
        <p:nvSpPr>
          <p:cNvPr id="939" name="Google Shape;939;p47"/>
          <p:cNvSpPr txBox="1"/>
          <p:nvPr/>
        </p:nvSpPr>
        <p:spPr>
          <a:xfrm>
            <a:off x="4335021" y="3312128"/>
            <a:ext cx="3402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30 Oct</a:t>
            </a:r>
            <a:endParaRPr/>
          </a:p>
        </p:txBody>
      </p:sp>
      <p:sp>
        <p:nvSpPr>
          <p:cNvPr id="940" name="Google Shape;940;p47"/>
          <p:cNvSpPr/>
          <p:nvPr/>
        </p:nvSpPr>
        <p:spPr>
          <a:xfrm>
            <a:off x="4427436" y="3138274"/>
            <a:ext cx="114300" cy="133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7"/>
          <p:cNvSpPr txBox="1"/>
          <p:nvPr/>
        </p:nvSpPr>
        <p:spPr>
          <a:xfrm>
            <a:off x="5856276" y="3439028"/>
            <a:ext cx="1059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sp>
        <p:nvSpPr>
          <p:cNvPr id="942" name="Google Shape;942;p47"/>
          <p:cNvSpPr txBox="1"/>
          <p:nvPr/>
        </p:nvSpPr>
        <p:spPr>
          <a:xfrm>
            <a:off x="6168636" y="3315538"/>
            <a:ext cx="611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 Nov</a:t>
            </a:r>
            <a:endParaRPr/>
          </a:p>
        </p:txBody>
      </p:sp>
      <p:sp>
        <p:nvSpPr>
          <p:cNvPr id="943" name="Google Shape;943;p47"/>
          <p:cNvSpPr/>
          <p:nvPr/>
        </p:nvSpPr>
        <p:spPr>
          <a:xfrm>
            <a:off x="6329075" y="3141302"/>
            <a:ext cx="114300" cy="133200"/>
          </a:xfrm>
          <a:prstGeom prst="teardrop">
            <a:avLst>
              <a:gd name="adj" fmla="val 100000"/>
            </a:avLst>
          </a:prstGeom>
          <a:solidFill>
            <a:srgbClr val="5C96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47"/>
          <p:cNvCxnSpPr>
            <a:endCxn id="945" idx="1"/>
          </p:cNvCxnSpPr>
          <p:nvPr/>
        </p:nvCxnSpPr>
        <p:spPr>
          <a:xfrm rot="10800000">
            <a:off x="5246675" y="1932000"/>
            <a:ext cx="6600" cy="68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" name="Google Shape;946;p47"/>
          <p:cNvCxnSpPr>
            <a:endCxn id="945" idx="3"/>
          </p:cNvCxnSpPr>
          <p:nvPr/>
        </p:nvCxnSpPr>
        <p:spPr>
          <a:xfrm rot="10800000">
            <a:off x="6443375" y="1932000"/>
            <a:ext cx="0" cy="68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" name="Google Shape;945;p47"/>
          <p:cNvSpPr/>
          <p:nvPr/>
        </p:nvSpPr>
        <p:spPr>
          <a:xfrm>
            <a:off x="5246675" y="1744050"/>
            <a:ext cx="1196700" cy="3759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/>
          </a:p>
        </p:txBody>
      </p:sp>
      <p:cxnSp>
        <p:nvCxnSpPr>
          <p:cNvPr id="947" name="Google Shape;947;p47"/>
          <p:cNvCxnSpPr/>
          <p:nvPr/>
        </p:nvCxnSpPr>
        <p:spPr>
          <a:xfrm>
            <a:off x="6113721" y="2751428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8" name="Google Shape;948;p47"/>
          <p:cNvSpPr txBox="1"/>
          <p:nvPr/>
        </p:nvSpPr>
        <p:spPr>
          <a:xfrm>
            <a:off x="6231801" y="2780125"/>
            <a:ext cx="535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/>
          </a:p>
        </p:txBody>
      </p:sp>
      <p:sp>
        <p:nvSpPr>
          <p:cNvPr id="949" name="Google Shape;949;p47"/>
          <p:cNvSpPr txBox="1"/>
          <p:nvPr/>
        </p:nvSpPr>
        <p:spPr>
          <a:xfrm>
            <a:off x="769825" y="4361600"/>
            <a:ext cx="2097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Gordon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1: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 Brian + Ian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Amey + Rou Hui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7"/>
          <p:cNvSpPr txBox="1"/>
          <p:nvPr/>
        </p:nvSpPr>
        <p:spPr>
          <a:xfrm>
            <a:off x="2051350" y="1326750"/>
            <a:ext cx="17847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Amey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1: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Gordon + Ian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Brian + Rou Hui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7"/>
          <p:cNvSpPr txBox="1"/>
          <p:nvPr/>
        </p:nvSpPr>
        <p:spPr>
          <a:xfrm>
            <a:off x="3218390" y="4339762"/>
            <a:ext cx="1703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Ian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1: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Gordon &amp; Rou Hui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Pair 2: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Brian &amp; Amey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7"/>
          <p:cNvSpPr txBox="1"/>
          <p:nvPr/>
        </p:nvSpPr>
        <p:spPr>
          <a:xfrm>
            <a:off x="5046125" y="1435887"/>
            <a:ext cx="16128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Calibri"/>
                <a:ea typeface="Calibri"/>
                <a:cs typeface="Calibri"/>
                <a:sym typeface="Calibri"/>
              </a:rPr>
              <a:t>PM: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Brian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3" name="Google Shape;953;p47"/>
          <p:cNvGrpSpPr/>
          <p:nvPr/>
        </p:nvGrpSpPr>
        <p:grpSpPr>
          <a:xfrm>
            <a:off x="167926" y="553468"/>
            <a:ext cx="154057" cy="384677"/>
            <a:chOff x="3384375" y="2267500"/>
            <a:chExt cx="203375" cy="507825"/>
          </a:xfrm>
        </p:grpSpPr>
        <p:sp>
          <p:nvSpPr>
            <p:cNvPr id="954" name="Google Shape;954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87213" y="553468"/>
            <a:ext cx="154057" cy="384677"/>
            <a:chOff x="3384375" y="2267500"/>
            <a:chExt cx="203375" cy="507825"/>
          </a:xfrm>
        </p:grpSpPr>
        <p:sp>
          <p:nvSpPr>
            <p:cNvPr id="957" name="Google Shape;957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8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964" name="Google Shape;964;p48"/>
          <p:cNvSpPr txBox="1">
            <a:spLocks noGrp="1"/>
          </p:cNvSpPr>
          <p:nvPr>
            <p:ph type="ctrTitle" idx="4294967295"/>
          </p:nvPr>
        </p:nvSpPr>
        <p:spPr>
          <a:xfrm>
            <a:off x="132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4500">
                <a:solidFill>
                  <a:schemeClr val="accent5"/>
                </a:solidFill>
              </a:rPr>
              <a:t>End of PM Review</a:t>
            </a:r>
            <a:endParaRPr sz="4500" b="1" i="0" u="none" strike="noStrike" cap="non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5" name="Google Shape;965;p48"/>
          <p:cNvSpPr txBox="1">
            <a:spLocks noGrp="1"/>
          </p:cNvSpPr>
          <p:nvPr>
            <p:ph type="subTitle" idx="4294967295"/>
          </p:nvPr>
        </p:nvSpPr>
        <p:spPr>
          <a:xfrm>
            <a:off x="132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lang="en-US" sz="3000" b="1"/>
              <a:t>Thank you</a:t>
            </a:r>
            <a:endParaRPr sz="3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</a:pPr>
            <a:endParaRPr sz="2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966" name="Google Shape;966;p48"/>
          <p:cNvGrpSpPr/>
          <p:nvPr/>
        </p:nvGrpSpPr>
        <p:grpSpPr>
          <a:xfrm>
            <a:off x="2853210" y="966818"/>
            <a:ext cx="1197664" cy="1126777"/>
            <a:chOff x="5972700" y="2330200"/>
            <a:chExt cx="411625" cy="387275"/>
          </a:xfrm>
        </p:grpSpPr>
        <p:sp>
          <p:nvSpPr>
            <p:cNvPr id="967" name="Google Shape;967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>
            <a:spLocks noGrp="1"/>
          </p:cNvSpPr>
          <p:nvPr>
            <p:ph type="ctrTitle"/>
          </p:nvPr>
        </p:nvSpPr>
        <p:spPr>
          <a:xfrm>
            <a:off x="118688" y="2886646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FUNCTIONALITIES</a:t>
            </a:r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215908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140516" y="1406511"/>
            <a:ext cx="3288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Team’s plans to add functionalities: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Student’s timetable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Searching for classes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None/>
            </a:pPr>
            <a:endParaRPr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642325" y="408073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FUNCTIONALITIES</a:t>
            </a:r>
            <a:endParaRPr sz="1800"/>
          </a:p>
        </p:txBody>
      </p:sp>
      <p:sp>
        <p:nvSpPr>
          <p:cNvPr id="296" name="Google Shape;296;p26"/>
          <p:cNvSpPr txBox="1">
            <a:spLocks noGrp="1"/>
          </p:cNvSpPr>
          <p:nvPr>
            <p:ph type="body" idx="2"/>
          </p:nvPr>
        </p:nvSpPr>
        <p:spPr>
          <a:xfrm>
            <a:off x="3429000" y="1406500"/>
            <a:ext cx="34290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Plans to use any PHP Frameworks?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No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Tight deadlines, may not have enough time to learn</a:t>
            </a:r>
            <a:endParaRPr>
              <a:solidFill>
                <a:srgbClr val="263248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Web application required isn’t too complex</a:t>
            </a:r>
            <a:endParaRPr>
              <a:solidFill>
                <a:srgbClr val="263248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3</a:t>
            </a:r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140516" y="602759"/>
            <a:ext cx="309022" cy="376837"/>
            <a:chOff x="596350" y="929175"/>
            <a:chExt cx="407950" cy="497475"/>
          </a:xfrm>
        </p:grpSpPr>
        <p:sp>
          <p:nvSpPr>
            <p:cNvPr id="299" name="Google Shape;299;p2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>
            <a:spLocks noGrp="1"/>
          </p:cNvSpPr>
          <p:nvPr>
            <p:ph type="body" idx="1"/>
          </p:nvPr>
        </p:nvSpPr>
        <p:spPr>
          <a:xfrm>
            <a:off x="220941" y="1406511"/>
            <a:ext cx="3288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Functionalities Completed: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Login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"/>
              <a:buChar char="▰"/>
            </a:pPr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Bootstrap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Round 1 Bidding</a:t>
            </a:r>
            <a:endParaRPr>
              <a:solidFill>
                <a:srgbClr val="263248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Round 1 Closing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None/>
            </a:pPr>
            <a:endParaRPr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311" name="Google Shape;311;p27"/>
          <p:cNvSpPr txBox="1">
            <a:spLocks noGrp="1"/>
          </p:cNvSpPr>
          <p:nvPr>
            <p:ph type="title"/>
          </p:nvPr>
        </p:nvSpPr>
        <p:spPr>
          <a:xfrm>
            <a:off x="642325" y="408073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FUNCTIONALITIES</a:t>
            </a:r>
            <a:endParaRPr sz="1800"/>
          </a:p>
        </p:txBody>
      </p:sp>
      <p:sp>
        <p:nvSpPr>
          <p:cNvPr id="312" name="Google Shape;312;p27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3</a:t>
            </a:r>
            <a:endParaRPr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140516" y="602760"/>
            <a:ext cx="309022" cy="376837"/>
            <a:chOff x="596350" y="929175"/>
            <a:chExt cx="407950" cy="497475"/>
          </a:xfrm>
        </p:grpSpPr>
        <p:sp>
          <p:nvSpPr>
            <p:cNvPr id="314" name="Google Shape;314;p2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27"/>
          <p:cNvSpPr txBox="1">
            <a:spLocks noGrp="1"/>
          </p:cNvSpPr>
          <p:nvPr>
            <p:ph type="body" idx="2"/>
          </p:nvPr>
        </p:nvSpPr>
        <p:spPr>
          <a:xfrm>
            <a:off x="3429000" y="1406500"/>
            <a:ext cx="33603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IP Address: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18.139.162.53</a:t>
            </a:r>
            <a:endParaRPr>
              <a:solidFill>
                <a:srgbClr val="26324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48"/>
              </a:solidFill>
            </a:endParaRPr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2"/>
          </p:nvPr>
        </p:nvSpPr>
        <p:spPr>
          <a:xfrm>
            <a:off x="3429000" y="2652700"/>
            <a:ext cx="33603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>
                <a:latin typeface="Roboto Condensed"/>
                <a:ea typeface="Roboto Condensed"/>
                <a:cs typeface="Roboto Condensed"/>
                <a:sym typeface="Roboto Condensed"/>
              </a:rPr>
              <a:t>Admin Password: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Char char="▰"/>
            </a:pPr>
            <a:r>
              <a:rPr lang="en-US">
                <a:solidFill>
                  <a:srgbClr val="263248"/>
                </a:solidFill>
              </a:rPr>
              <a:t>P@ssword1</a:t>
            </a:r>
            <a:endParaRPr>
              <a:solidFill>
                <a:srgbClr val="26324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6324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>
            <a:spLocks noGrp="1"/>
          </p:cNvSpPr>
          <p:nvPr>
            <p:ph type="ctrTitle"/>
          </p:nvPr>
        </p:nvSpPr>
        <p:spPr>
          <a:xfrm>
            <a:off x="144285" y="2815649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SCHEDULE</a:t>
            </a:r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sldNum" idx="12"/>
          </p:nvPr>
        </p:nvSpPr>
        <p:spPr>
          <a:xfrm>
            <a:off x="6475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144285" y="109948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title"/>
          </p:nvPr>
        </p:nvSpPr>
        <p:spPr>
          <a:xfrm>
            <a:off x="606490" y="438907"/>
            <a:ext cx="25200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TEAM SCHEDULE</a:t>
            </a:r>
            <a:endParaRPr/>
          </a:p>
        </p:txBody>
      </p:sp>
      <p:cxnSp>
        <p:nvCxnSpPr>
          <p:cNvPr id="336" name="Google Shape;336;p29"/>
          <p:cNvCxnSpPr>
            <a:cxnSpLocks/>
          </p:cNvCxnSpPr>
          <p:nvPr/>
        </p:nvCxnSpPr>
        <p:spPr>
          <a:xfrm rot="10800000">
            <a:off x="4552882" y="2662450"/>
            <a:ext cx="0" cy="1552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29"/>
          <p:cNvCxnSpPr>
            <a:cxnSpLocks/>
            <a:endCxn id="337" idx="1"/>
          </p:cNvCxnSpPr>
          <p:nvPr/>
        </p:nvCxnSpPr>
        <p:spPr>
          <a:xfrm flipH="1">
            <a:off x="3470514" y="2937850"/>
            <a:ext cx="2700" cy="1277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29"/>
          <p:cNvCxnSpPr/>
          <p:nvPr/>
        </p:nvCxnSpPr>
        <p:spPr>
          <a:xfrm flipH="1">
            <a:off x="2348635" y="2944480"/>
            <a:ext cx="4800" cy="1087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29"/>
          <p:cNvCxnSpPr/>
          <p:nvPr/>
        </p:nvCxnSpPr>
        <p:spPr>
          <a:xfrm rot="10800000" flipH="1">
            <a:off x="1316673" y="2985400"/>
            <a:ext cx="900" cy="1041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9"/>
          <p:cNvCxnSpPr/>
          <p:nvPr/>
        </p:nvCxnSpPr>
        <p:spPr>
          <a:xfrm>
            <a:off x="2348731" y="2043362"/>
            <a:ext cx="0" cy="723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9"/>
          <p:cNvCxnSpPr/>
          <p:nvPr/>
        </p:nvCxnSpPr>
        <p:spPr>
          <a:xfrm>
            <a:off x="3473231" y="1938587"/>
            <a:ext cx="0" cy="647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p29"/>
          <p:cNvSpPr/>
          <p:nvPr/>
        </p:nvSpPr>
        <p:spPr>
          <a:xfrm>
            <a:off x="0" y="2482980"/>
            <a:ext cx="6848700" cy="455100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167934" y="2627722"/>
            <a:ext cx="3840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/>
          </a:p>
        </p:txBody>
      </p:sp>
      <p:cxnSp>
        <p:nvCxnSpPr>
          <p:cNvPr id="345" name="Google Shape;345;p29"/>
          <p:cNvCxnSpPr/>
          <p:nvPr/>
        </p:nvCxnSpPr>
        <p:spPr>
          <a:xfrm>
            <a:off x="1062755" y="259691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p29"/>
          <p:cNvSpPr txBox="1"/>
          <p:nvPr/>
        </p:nvSpPr>
        <p:spPr>
          <a:xfrm>
            <a:off x="649805" y="2623922"/>
            <a:ext cx="403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/>
          </a:p>
        </p:txBody>
      </p:sp>
      <p:cxnSp>
        <p:nvCxnSpPr>
          <p:cNvPr id="347" name="Google Shape;347;p29"/>
          <p:cNvCxnSpPr/>
          <p:nvPr/>
        </p:nvCxnSpPr>
        <p:spPr>
          <a:xfrm>
            <a:off x="565130" y="2586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8" name="Google Shape;348;p29"/>
          <p:cNvSpPr txBox="1"/>
          <p:nvPr/>
        </p:nvSpPr>
        <p:spPr>
          <a:xfrm>
            <a:off x="1153305" y="2627722"/>
            <a:ext cx="428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/>
          </a:p>
        </p:txBody>
      </p:sp>
      <p:cxnSp>
        <p:nvCxnSpPr>
          <p:cNvPr id="349" name="Google Shape;349;p29"/>
          <p:cNvCxnSpPr/>
          <p:nvPr/>
        </p:nvCxnSpPr>
        <p:spPr>
          <a:xfrm>
            <a:off x="2079269" y="2593562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29"/>
          <p:cNvSpPr txBox="1"/>
          <p:nvPr/>
        </p:nvSpPr>
        <p:spPr>
          <a:xfrm>
            <a:off x="1657780" y="2623050"/>
            <a:ext cx="5352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/>
          </a:p>
        </p:txBody>
      </p:sp>
      <p:cxnSp>
        <p:nvCxnSpPr>
          <p:cNvPr id="351" name="Google Shape;351;p29"/>
          <p:cNvCxnSpPr/>
          <p:nvPr/>
        </p:nvCxnSpPr>
        <p:spPr>
          <a:xfrm>
            <a:off x="1581860" y="259691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Google Shape;352;p29"/>
          <p:cNvSpPr txBox="1"/>
          <p:nvPr/>
        </p:nvSpPr>
        <p:spPr>
          <a:xfrm>
            <a:off x="2162461" y="2626616"/>
            <a:ext cx="3684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/>
          </a:p>
        </p:txBody>
      </p:sp>
      <p:cxnSp>
        <p:nvCxnSpPr>
          <p:cNvPr id="353" name="Google Shape;353;p29"/>
          <p:cNvCxnSpPr/>
          <p:nvPr/>
        </p:nvCxnSpPr>
        <p:spPr>
          <a:xfrm>
            <a:off x="2618075" y="2586287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29"/>
          <p:cNvSpPr txBox="1"/>
          <p:nvPr/>
        </p:nvSpPr>
        <p:spPr>
          <a:xfrm>
            <a:off x="2740008" y="2621191"/>
            <a:ext cx="4074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endParaRPr/>
          </a:p>
        </p:txBody>
      </p:sp>
      <p:cxnSp>
        <p:nvCxnSpPr>
          <p:cNvPr id="355" name="Google Shape;355;p29"/>
          <p:cNvCxnSpPr/>
          <p:nvPr/>
        </p:nvCxnSpPr>
        <p:spPr>
          <a:xfrm>
            <a:off x="3175114" y="2593562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29"/>
          <p:cNvSpPr txBox="1"/>
          <p:nvPr/>
        </p:nvSpPr>
        <p:spPr>
          <a:xfrm>
            <a:off x="3282694" y="2630023"/>
            <a:ext cx="3891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endParaRPr dirty="0"/>
          </a:p>
        </p:txBody>
      </p:sp>
      <p:cxnSp>
        <p:nvCxnSpPr>
          <p:cNvPr id="357" name="Google Shape;357;p29"/>
          <p:cNvCxnSpPr/>
          <p:nvPr/>
        </p:nvCxnSpPr>
        <p:spPr>
          <a:xfrm>
            <a:off x="3741951" y="2599904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8" name="Google Shape;358;p29"/>
          <p:cNvSpPr txBox="1"/>
          <p:nvPr/>
        </p:nvSpPr>
        <p:spPr>
          <a:xfrm>
            <a:off x="3855590" y="2628582"/>
            <a:ext cx="4287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10</a:t>
            </a:r>
            <a:endParaRPr/>
          </a:p>
        </p:txBody>
      </p:sp>
      <p:cxnSp>
        <p:nvCxnSpPr>
          <p:cNvPr id="359" name="Google Shape;359;p29"/>
          <p:cNvCxnSpPr/>
          <p:nvPr/>
        </p:nvCxnSpPr>
        <p:spPr>
          <a:xfrm>
            <a:off x="4360623" y="2599028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29"/>
          <p:cNvSpPr txBox="1"/>
          <p:nvPr/>
        </p:nvSpPr>
        <p:spPr>
          <a:xfrm>
            <a:off x="4478103" y="2638825"/>
            <a:ext cx="465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340693" y="1805811"/>
            <a:ext cx="1132500" cy="435000"/>
          </a:xfrm>
          <a:prstGeom prst="roundRect">
            <a:avLst>
              <a:gd name="adj" fmla="val 100000"/>
            </a:avLst>
          </a:prstGeom>
          <a:solidFill>
            <a:srgbClr val="1C5B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2480166" y="1907606"/>
            <a:ext cx="872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2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1288826" y="3840600"/>
            <a:ext cx="1059900" cy="351900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3470514" y="4027300"/>
            <a:ext cx="1094790" cy="375900"/>
          </a:xfrm>
          <a:prstGeom prst="roundRect">
            <a:avLst>
              <a:gd name="adj" fmla="val 100000"/>
            </a:avLst>
          </a:prstGeom>
          <a:solidFill>
            <a:srgbClr val="A52C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3</a:t>
            </a:r>
            <a:endParaRPr/>
          </a:p>
        </p:txBody>
      </p:sp>
      <p:cxnSp>
        <p:nvCxnSpPr>
          <p:cNvPr id="364" name="Google Shape;364;p29"/>
          <p:cNvCxnSpPr/>
          <p:nvPr/>
        </p:nvCxnSpPr>
        <p:spPr>
          <a:xfrm>
            <a:off x="4959072" y="260160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29"/>
          <p:cNvSpPr txBox="1"/>
          <p:nvPr/>
        </p:nvSpPr>
        <p:spPr>
          <a:xfrm>
            <a:off x="5027650" y="2635150"/>
            <a:ext cx="4656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12</a:t>
            </a:r>
            <a:endParaRPr/>
          </a:p>
        </p:txBody>
      </p:sp>
      <p:cxnSp>
        <p:nvCxnSpPr>
          <p:cNvPr id="366" name="Google Shape;366;p29"/>
          <p:cNvCxnSpPr/>
          <p:nvPr/>
        </p:nvCxnSpPr>
        <p:spPr>
          <a:xfrm>
            <a:off x="5518799" y="260160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29"/>
          <p:cNvSpPr txBox="1"/>
          <p:nvPr/>
        </p:nvSpPr>
        <p:spPr>
          <a:xfrm>
            <a:off x="5619728" y="2635150"/>
            <a:ext cx="4656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13</a:t>
            </a:r>
            <a:endParaRPr/>
          </a:p>
        </p:txBody>
      </p:sp>
      <p:sp>
        <p:nvSpPr>
          <p:cNvPr id="368" name="Google Shape;368;p29"/>
          <p:cNvSpPr txBox="1"/>
          <p:nvPr/>
        </p:nvSpPr>
        <p:spPr>
          <a:xfrm>
            <a:off x="1727562" y="3240320"/>
            <a:ext cx="1260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Review Presentation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2063626" y="3148019"/>
            <a:ext cx="4656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 Oct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238521" y="2999379"/>
            <a:ext cx="114300" cy="133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3304075" y="3004298"/>
            <a:ext cx="114300" cy="133200"/>
          </a:xfrm>
          <a:prstGeom prst="teardrop">
            <a:avLst>
              <a:gd name="adj" fmla="val 100000"/>
            </a:avLst>
          </a:prstGeom>
          <a:solidFill>
            <a:srgbClr val="286C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3047643" y="3306721"/>
            <a:ext cx="69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Review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3248507" y="3178774"/>
            <a:ext cx="305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Oct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4309475" y="3289812"/>
            <a:ext cx="381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</a:t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4332053" y="3161764"/>
            <a:ext cx="3402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30 Oct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424468" y="2987910"/>
            <a:ext cx="114300" cy="1332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5846870" y="3285254"/>
            <a:ext cx="1059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6159230" y="3161764"/>
            <a:ext cx="611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 Nov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6319669" y="2987528"/>
            <a:ext cx="114300" cy="133200"/>
          </a:xfrm>
          <a:prstGeom prst="teardrop">
            <a:avLst>
              <a:gd name="adj" fmla="val 100000"/>
            </a:avLst>
          </a:prstGeom>
          <a:solidFill>
            <a:srgbClr val="5C96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29"/>
          <p:cNvGrpSpPr/>
          <p:nvPr/>
        </p:nvGrpSpPr>
        <p:grpSpPr>
          <a:xfrm>
            <a:off x="242906" y="544245"/>
            <a:ext cx="309041" cy="403123"/>
            <a:chOff x="590250" y="244200"/>
            <a:chExt cx="407975" cy="532175"/>
          </a:xfrm>
        </p:grpSpPr>
        <p:sp>
          <p:nvSpPr>
            <p:cNvPr id="381" name="Google Shape;381;p2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5" name="Google Shape;395;p29"/>
          <p:cNvCxnSpPr>
            <a:endCxn id="396" idx="1"/>
          </p:cNvCxnSpPr>
          <p:nvPr/>
        </p:nvCxnSpPr>
        <p:spPr>
          <a:xfrm rot="10800000">
            <a:off x="5246675" y="1779600"/>
            <a:ext cx="6600" cy="68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7" name="Google Shape;397;p29"/>
          <p:cNvCxnSpPr>
            <a:endCxn id="396" idx="3"/>
          </p:cNvCxnSpPr>
          <p:nvPr/>
        </p:nvCxnSpPr>
        <p:spPr>
          <a:xfrm rot="10800000">
            <a:off x="6443375" y="1779600"/>
            <a:ext cx="0" cy="68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6" name="Google Shape;396;p29"/>
          <p:cNvSpPr/>
          <p:nvPr/>
        </p:nvSpPr>
        <p:spPr>
          <a:xfrm>
            <a:off x="5246675" y="1591650"/>
            <a:ext cx="1196700" cy="37590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4</a:t>
            </a:r>
            <a:endParaRPr/>
          </a:p>
        </p:txBody>
      </p:sp>
      <p:cxnSp>
        <p:nvCxnSpPr>
          <p:cNvPr id="398" name="Google Shape;398;p29"/>
          <p:cNvCxnSpPr/>
          <p:nvPr/>
        </p:nvCxnSpPr>
        <p:spPr>
          <a:xfrm>
            <a:off x="6113721" y="2599028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29"/>
          <p:cNvSpPr txBox="1"/>
          <p:nvPr/>
        </p:nvSpPr>
        <p:spPr>
          <a:xfrm>
            <a:off x="6231801" y="2627725"/>
            <a:ext cx="535200" cy="1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14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1106275" y="4209197"/>
            <a:ext cx="1425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Sept – 2 Oct</a:t>
            </a:r>
            <a:endParaRPr sz="1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2203825" y="1350525"/>
            <a:ext cx="14250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Oct – 16 Oct</a:t>
            </a:r>
            <a:endParaRPr sz="1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3305409" y="4404719"/>
            <a:ext cx="1425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 Oct – 30 Oct</a:t>
            </a:r>
            <a:endParaRPr sz="1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5132525" y="1148663"/>
            <a:ext cx="1425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 dirty="0">
                <a:latin typeface="Calibri"/>
                <a:ea typeface="Calibri"/>
                <a:cs typeface="Calibri"/>
                <a:sym typeface="Calibri"/>
              </a:rPr>
              <a:t>Nov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20 Nov</a:t>
            </a:r>
            <a:endParaRPr sz="11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(14 Days)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>
            <a:off x="607424" y="643332"/>
            <a:ext cx="5329632" cy="551361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>
            <a:spLocks noGrp="1"/>
          </p:cNvSpPr>
          <p:nvPr>
            <p:ph type="title" idx="4294967295"/>
          </p:nvPr>
        </p:nvSpPr>
        <p:spPr>
          <a:xfrm>
            <a:off x="0" y="88425"/>
            <a:ext cx="1645920" cy="4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1400"/>
              <a:t>Iteration Tasks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1129928" y="665308"/>
            <a:ext cx="810651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2971909" y="665308"/>
            <a:ext cx="966650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/>
          </a:p>
        </p:txBody>
      </p:sp>
      <p:cxnSp>
        <p:nvCxnSpPr>
          <p:cNvPr id="412" name="Google Shape;412;p30"/>
          <p:cNvCxnSpPr/>
          <p:nvPr/>
        </p:nvCxnSpPr>
        <p:spPr>
          <a:xfrm>
            <a:off x="2385017" y="643332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3" name="Google Shape;413;p30"/>
          <p:cNvSpPr/>
          <p:nvPr/>
        </p:nvSpPr>
        <p:spPr>
          <a:xfrm>
            <a:off x="607424" y="1318534"/>
            <a:ext cx="5329644" cy="38249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Gordon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Planning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database structure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student login process–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CSS design–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remaining DAOs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common files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 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 bootstrap–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2400741" y="111376"/>
            <a:ext cx="2056518" cy="470036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30"/>
          <p:cNvCxnSpPr/>
          <p:nvPr/>
        </p:nvCxnSpPr>
        <p:spPr>
          <a:xfrm>
            <a:off x="4301816" y="621355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30"/>
          <p:cNvSpPr txBox="1"/>
          <p:nvPr/>
        </p:nvSpPr>
        <p:spPr>
          <a:xfrm>
            <a:off x="4730273" y="665308"/>
            <a:ext cx="966650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/>
          <p:nvPr/>
        </p:nvSpPr>
        <p:spPr>
          <a:xfrm>
            <a:off x="607424" y="643332"/>
            <a:ext cx="5329632" cy="551361"/>
          </a:xfrm>
          <a:prstGeom prst="roundRect">
            <a:avLst>
              <a:gd name="adj" fmla="val 100000"/>
            </a:avLst>
          </a:prstGeom>
          <a:gradFill>
            <a:gsLst>
              <a:gs pos="0">
                <a:srgbClr val="3D3D3D"/>
              </a:gs>
              <a:gs pos="100000">
                <a:srgbClr val="3D3D3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title" idx="4294967295"/>
          </p:nvPr>
        </p:nvSpPr>
        <p:spPr>
          <a:xfrm>
            <a:off x="0" y="88425"/>
            <a:ext cx="1645920" cy="47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-US" sz="1400"/>
              <a:t>Iteration Tasks</a:t>
            </a:r>
            <a:endParaRPr/>
          </a:p>
        </p:txBody>
      </p:sp>
      <p:sp>
        <p:nvSpPr>
          <p:cNvPr id="423" name="Google Shape;423;p31"/>
          <p:cNvSpPr txBox="1"/>
          <p:nvPr/>
        </p:nvSpPr>
        <p:spPr>
          <a:xfrm>
            <a:off x="1129928" y="665308"/>
            <a:ext cx="810651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2971909" y="665308"/>
            <a:ext cx="966650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/>
          </a:p>
        </p:txBody>
      </p:sp>
      <p:cxnSp>
        <p:nvCxnSpPr>
          <p:cNvPr id="425" name="Google Shape;425;p31"/>
          <p:cNvCxnSpPr/>
          <p:nvPr/>
        </p:nvCxnSpPr>
        <p:spPr>
          <a:xfrm>
            <a:off x="2385017" y="643332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p31"/>
          <p:cNvSpPr/>
          <p:nvPr/>
        </p:nvSpPr>
        <p:spPr>
          <a:xfrm>
            <a:off x="607424" y="1318534"/>
            <a:ext cx="5329644" cy="38249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Manager: Gordon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 code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Debug code –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 to AWS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Second meeting (Plan round 1)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bidding (add, drop)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Amey &amp; Rou Hui</a:t>
            </a: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bidding (view results) –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Brian &amp; Ian</a:t>
            </a:r>
            <a:endParaRPr sz="1500" b="1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Round 1: Admin Clearing Logic –</a:t>
            </a:r>
            <a:r>
              <a:rPr lang="en-US" sz="15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Brian &amp; Ian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1: Third meeting (PM review prep) 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9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PM review– </a:t>
            </a:r>
            <a:r>
              <a:rPr lang="en-US" sz="1500" b="1" i="0" u="none" strike="noStrike" cap="none" dirty="0">
                <a:solidFill>
                  <a:srgbClr val="0070C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members</a:t>
            </a:r>
            <a:endParaRPr sz="1500" b="1" i="0" u="none" strike="noStrike" cap="none" dirty="0">
              <a:solidFill>
                <a:srgbClr val="0070C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2400741" y="111376"/>
            <a:ext cx="2056518" cy="470036"/>
          </a:xfrm>
          <a:prstGeom prst="roundRect">
            <a:avLst>
              <a:gd name="adj" fmla="val 100000"/>
            </a:avLst>
          </a:prstGeom>
          <a:solidFill>
            <a:srgbClr val="528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31"/>
          <p:cNvCxnSpPr/>
          <p:nvPr/>
        </p:nvCxnSpPr>
        <p:spPr>
          <a:xfrm>
            <a:off x="4301816" y="621355"/>
            <a:ext cx="0" cy="532547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2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p31"/>
          <p:cNvSpPr txBox="1"/>
          <p:nvPr/>
        </p:nvSpPr>
        <p:spPr>
          <a:xfrm>
            <a:off x="4730273" y="665308"/>
            <a:ext cx="966650" cy="48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Week 7</a:t>
            </a:r>
            <a:endParaRPr/>
          </a:p>
        </p:txBody>
      </p:sp>
      <p:sp>
        <p:nvSpPr>
          <p:cNvPr id="430" name="Google Shape;430;p31"/>
          <p:cNvSpPr txBox="1"/>
          <p:nvPr/>
        </p:nvSpPr>
        <p:spPr>
          <a:xfrm>
            <a:off x="4614333" y="211667"/>
            <a:ext cx="1253067" cy="3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Continued…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_radial_light_gre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1379</Words>
  <Application>Microsoft Office PowerPoint</Application>
  <PresentationFormat>Custom</PresentationFormat>
  <Paragraphs>532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Roboto Condensed Light</vt:lpstr>
      <vt:lpstr>Arvo</vt:lpstr>
      <vt:lpstr>Roboto Condensed</vt:lpstr>
      <vt:lpstr>Roboto</vt:lpstr>
      <vt:lpstr>Calibri</vt:lpstr>
      <vt:lpstr>Salerio template</vt:lpstr>
      <vt:lpstr>SH_radial_light_grey</vt:lpstr>
      <vt:lpstr>PM Review G3-T4  Gordon, Amey, Brian, Rou Hui, Ian</vt:lpstr>
      <vt:lpstr>AGENDA</vt:lpstr>
      <vt:lpstr>FUNCTIONALITIES</vt:lpstr>
      <vt:lpstr>FUNCTIONALITIES</vt:lpstr>
      <vt:lpstr>FUNCTIONALITIES</vt:lpstr>
      <vt:lpstr>SCHEDULE</vt:lpstr>
      <vt:lpstr>TEAM SCHEDULE</vt:lpstr>
      <vt:lpstr>Iteration Tasks</vt:lpstr>
      <vt:lpstr>Iteration Tasks</vt:lpstr>
      <vt:lpstr>Iteration Tasks</vt:lpstr>
      <vt:lpstr>Iteration Tasks</vt:lpstr>
      <vt:lpstr>Iteration Tasks</vt:lpstr>
      <vt:lpstr>MILESTONES</vt:lpstr>
      <vt:lpstr>PowerPoint Presentation</vt:lpstr>
      <vt:lpstr>PowerPoint Presentation</vt:lpstr>
      <vt:lpstr>PowerPoint Presentation</vt:lpstr>
      <vt:lpstr>PowerPoint Presentation</vt:lpstr>
      <vt:lpstr>BUG METRICS</vt:lpstr>
      <vt:lpstr>Bug Metrics</vt:lpstr>
      <vt:lpstr>Bug Metrics</vt:lpstr>
      <vt:lpstr>Bug Metrics</vt:lpstr>
      <vt:lpstr>ROLES &amp; RESPONSIBILITIES</vt:lpstr>
      <vt:lpstr>PROJECT MANAGER ROTATION</vt:lpstr>
      <vt:lpstr>PAIR PROGRAMMING TEAMS</vt:lpstr>
      <vt:lpstr>PP Teams &amp; Rotation Plan</vt:lpstr>
      <vt:lpstr>End of PM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Review G3-T4  Gordon, Amey, Brian, Rou Hui, Ian</dc:title>
  <cp:lastModifiedBy>Ian Liew</cp:lastModifiedBy>
  <cp:revision>4</cp:revision>
  <dcterms:modified xsi:type="dcterms:W3CDTF">2019-10-01T09:01:25Z</dcterms:modified>
</cp:coreProperties>
</file>