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9" r:id="rId1"/>
    <p:sldMasterId id="2147483680" r:id="rId2"/>
    <p:sldMasterId id="2147483681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embeddedFontLst>
    <p:embeddedFont>
      <p:font typeface="Arvo" panose="02000000000000000000" pitchFamily="2" charset="77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Condensed" panose="02000000000000000000" pitchFamily="2" charset="0"/>
      <p:regular r:id="rId50"/>
      <p:bold r:id="rId51"/>
      <p:italic r:id="rId52"/>
      <p:boldItalic r:id="rId53"/>
    </p:embeddedFont>
    <p:embeddedFont>
      <p:font typeface="Roboto Condensed Light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F2E3A5-8E29-4628-BF7E-5AB779FD313E}">
  <a:tblStyle styleId="{CAF2E3A5-8E29-4628-BF7E-5AB779FD31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742"/>
  </p:normalViewPr>
  <p:slideViewPr>
    <p:cSldViewPr snapToGrid="0">
      <p:cViewPr varScale="1">
        <p:scale>
          <a:sx n="120" d="100"/>
          <a:sy n="120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4d9c2014e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64d9c2014e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4d9c2014e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g64d9c2014e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4d9c2014e_2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g64d9c2014e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4d9c2014e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64d9c2014e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d9c2014e_2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g64d9c2014e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4d9c2014e_2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g64d9c2014e_2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4d9c2014e_2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64d9c2014e_2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4d9c2014e_2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g64d9c2014e_2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4d9c2014e_2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g64d9c2014e_2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4d9c2014e_2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64d9c2014e_2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64d9c2014e_2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g64d9c2014e_2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4d9c2014e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64d9c2014e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64d9c2014e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g64d9c2014e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64d9c2014e_2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g64d9c2014e_2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64d9c2014e_2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g64d9c2014e_2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64d9c2014e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g64d9c2014e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64d9c2014e_2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g64d9c2014e_2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63cbc59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g63cbc59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63cbc596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4" name="Google Shape;964;g63cbc596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4d9c2014e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g64d9c2014e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4d9c2014e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64d9c2014e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64d9c2014e_2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0" name="Google Shape;1040;g64d9c2014e_2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d9c2014e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64d9c2014e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64d9c2014e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7" name="Google Shape;1047;g64d9c2014e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3cbc5969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6" name="Google Shape;1116;g63cbc5969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63cbc5969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3" name="Google Shape;1123;g63cbc5969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64d9c2014e_2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5" name="Google Shape;1145;g64d9c2014e_2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4d9c2014e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64d9c2014e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4d9c2014e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64d9c2014e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4e53a3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64e53a3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d9c2014e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64d9c2014e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4d9c2014e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64d9c2014e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4d9c2014e_2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g64d9c2014e_2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9450"/>
            <a:ext cx="8661399" cy="6867450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rot="10800000" flipH="1">
            <a:off x="1" y="1454351"/>
            <a:ext cx="8847503" cy="3949300"/>
            <a:chOff x="-8178042" y="-4493254"/>
            <a:chExt cx="19483597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677236" y="5704465"/>
            <a:ext cx="5480828" cy="577328"/>
            <a:chOff x="5582265" y="4646738"/>
            <a:chExt cx="5480828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-4" y="55"/>
            <a:ext cx="7072431" cy="1769753"/>
            <a:chOff x="-4" y="40"/>
            <a:chExt cx="7072430" cy="1327315"/>
          </a:xfrm>
        </p:grpSpPr>
        <p:sp>
          <p:nvSpPr>
            <p:cNvPr id="70" name="Google Shape;70;p1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1" name="Google Shape;71;p1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4" name="Google Shape;74;p1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7" name="Google Shape;77;p15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78" name="Google Shape;78;p1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00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Char char="▰"/>
              <a:defRPr sz="2700"/>
            </a:lvl1pPr>
            <a:lvl2pPr marL="914400" lvl="1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2pPr>
            <a:lvl3pPr marL="1371600" lvl="2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3pPr>
            <a:lvl4pPr marL="1828800" lvl="3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4pPr>
            <a:lvl5pPr marL="2286000" lvl="4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5pPr>
            <a:lvl6pPr marL="2743200" lvl="5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6pPr>
            <a:lvl7pPr marL="3200400" lvl="6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7pPr>
            <a:lvl8pPr marL="3657600" lvl="7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8pPr>
            <a:lvl9pPr marL="4114800" lvl="8" indent="-40005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700"/>
              <a:buChar char="▻"/>
              <a:defRPr sz="27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00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Char char="▰"/>
              <a:defRPr sz="2700"/>
            </a:lvl1pPr>
            <a:lvl2pPr marL="914400" lvl="1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2pPr>
            <a:lvl3pPr marL="1371600" lvl="2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3pPr>
            <a:lvl4pPr marL="1828800" lvl="3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4pPr>
            <a:lvl5pPr marL="2286000" lvl="4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5pPr>
            <a:lvl6pPr marL="2743200" lvl="5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6pPr>
            <a:lvl7pPr marL="3200400" lvl="6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7pPr>
            <a:lvl8pPr marL="3657600" lvl="7" indent="-4000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8pPr>
            <a:lvl9pPr marL="4114800" lvl="8" indent="-40005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700"/>
              <a:buChar char="▻"/>
              <a:defRPr sz="27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697215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0" y="-9450"/>
            <a:ext cx="8661399" cy="6867450"/>
            <a:chOff x="0" y="-7088"/>
            <a:chExt cx="8661398" cy="5150588"/>
          </a:xfrm>
        </p:grpSpPr>
        <p:sp>
          <p:nvSpPr>
            <p:cNvPr id="92" name="Google Shape;92;p1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8" cy="6522740"/>
          </a:xfrm>
        </p:grpSpPr>
        <p:sp>
          <p:nvSpPr>
            <p:cNvPr id="95" name="Google Shape;95;p16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98" name="Google Shape;98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63525" y="5300598"/>
            <a:ext cx="4094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7"/>
          <p:cNvGrpSpPr/>
          <p:nvPr/>
        </p:nvGrpSpPr>
        <p:grpSpPr>
          <a:xfrm>
            <a:off x="-4" y="55"/>
            <a:ext cx="7072431" cy="1769753"/>
            <a:chOff x="-4" y="40"/>
            <a:chExt cx="7072430" cy="1327315"/>
          </a:xfrm>
        </p:grpSpPr>
        <p:sp>
          <p:nvSpPr>
            <p:cNvPr id="110" name="Google Shape;110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1" name="Google Shape;111;p1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4" name="Google Shape;114;p1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7" name="Google Shape;117;p17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118" name="Google Shape;118;p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1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20" name="Google Shape;120;p1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8"/>
          <p:cNvGrpSpPr/>
          <p:nvPr/>
        </p:nvGrpSpPr>
        <p:grpSpPr>
          <a:xfrm rot="10800000">
            <a:off x="-8" y="-1"/>
            <a:ext cx="2202831" cy="894393"/>
            <a:chOff x="5575242" y="4472723"/>
            <a:chExt cx="2202830" cy="670795"/>
          </a:xfrm>
        </p:grpSpPr>
        <p:sp>
          <p:nvSpPr>
            <p:cNvPr id="129" name="Google Shape;129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" name="Google Shape;130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1" name="Google Shape;131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4" name="Google Shape;134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6" name="Google Shape;136;p18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137" name="Google Shape;137;p1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2" name="Google Shape;142;p1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-4" y="55"/>
            <a:ext cx="7072431" cy="1769753"/>
            <a:chOff x="-4" y="40"/>
            <a:chExt cx="7072430" cy="1327315"/>
          </a:xfrm>
        </p:grpSpPr>
        <p:sp>
          <p:nvSpPr>
            <p:cNvPr id="147" name="Google Shape;147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8" name="Google Shape;148;p19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1" name="Google Shape;151;p19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4" name="Google Shape;154;p19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155" name="Google Shape;155;p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870451" y="2060101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400"/>
              <a:buChar char="▻"/>
              <a:defRPr sz="24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400"/>
              <a:buChar char="▻"/>
              <a:defRPr sz="2400"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3"/>
          </p:nvPr>
        </p:nvSpPr>
        <p:spPr>
          <a:xfrm>
            <a:off x="5540651" y="2060101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400"/>
              <a:buChar char="▻"/>
              <a:defRPr sz="2400"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169" name="Google Shape;169;p2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6" name="Google Shape;176;p20"/>
          <p:cNvGrpSpPr/>
          <p:nvPr/>
        </p:nvGrpSpPr>
        <p:grpSpPr>
          <a:xfrm>
            <a:off x="-4" y="55"/>
            <a:ext cx="7072431" cy="1769753"/>
            <a:chOff x="-4" y="40"/>
            <a:chExt cx="7072430" cy="1327315"/>
          </a:xfrm>
        </p:grpSpPr>
        <p:sp>
          <p:nvSpPr>
            <p:cNvPr id="177" name="Google Shape;177;p2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8" name="Google Shape;178;p20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81" name="Google Shape;181;p2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82" name="Google Shape;182;p2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Char char="▰"/>
              <a:defRPr/>
            </a:lvl1pPr>
            <a:lvl2pPr marL="914400" lvl="1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2pPr>
            <a:lvl3pPr marL="1371600" lvl="2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3pPr>
            <a:lvl4pPr marL="1828800" lvl="3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4pPr>
            <a:lvl5pPr marL="2286000" lvl="4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5pPr>
            <a:lvl6pPr marL="2743200" lvl="5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6pPr>
            <a:lvl7pPr marL="3200400" lvl="6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7pPr>
            <a:lvl8pPr marL="3657600" lvl="7" indent="-431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8pPr>
            <a:lvl9pPr marL="4114800" lvl="8" indent="-431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Char char="▻"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1"/>
          <p:cNvGrpSpPr/>
          <p:nvPr/>
        </p:nvGrpSpPr>
        <p:grpSpPr>
          <a:xfrm>
            <a:off x="6946842" y="5963632"/>
            <a:ext cx="2202831" cy="894393"/>
            <a:chOff x="5575242" y="4472723"/>
            <a:chExt cx="2202830" cy="670795"/>
          </a:xfrm>
        </p:grpSpPr>
        <p:sp>
          <p:nvSpPr>
            <p:cNvPr id="189" name="Google Shape;189;p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p2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1" name="Google Shape;191;p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4" name="Google Shape;194;p2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" name="Google Shape;196;p21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7" name="Google Shape;197;p21"/>
          <p:cNvGrpSpPr/>
          <p:nvPr/>
        </p:nvGrpSpPr>
        <p:grpSpPr>
          <a:xfrm>
            <a:off x="0" y="-9450"/>
            <a:ext cx="8661399" cy="6867450"/>
            <a:chOff x="0" y="-7088"/>
            <a:chExt cx="8661398" cy="5150588"/>
          </a:xfrm>
        </p:grpSpPr>
        <p:sp>
          <p:nvSpPr>
            <p:cNvPr id="198" name="Google Shape;198;p21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0" name="Google Shape;200;p21"/>
          <p:cNvGrpSpPr/>
          <p:nvPr/>
        </p:nvGrpSpPr>
        <p:grpSpPr>
          <a:xfrm rot="10800000" flipH="1">
            <a:off x="1" y="1454351"/>
            <a:ext cx="8847503" cy="3949300"/>
            <a:chOff x="-8178042" y="-4493254"/>
            <a:chExt cx="19483597" cy="6522736"/>
          </a:xfrm>
        </p:grpSpPr>
        <p:sp>
          <p:nvSpPr>
            <p:cNvPr id="201" name="Google Shape;201;p21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 i="1">
                <a:solidFill>
                  <a:srgbClr val="FFFFFF"/>
                </a:solidFill>
              </a:defRPr>
            </a:lvl1pPr>
            <a:lvl2pPr marL="914400" lvl="1" indent="-482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2pPr>
            <a:lvl3pPr marL="1371600" lvl="2" indent="-482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3pPr>
            <a:lvl4pPr marL="1828800" lvl="3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4pPr>
            <a:lvl5pPr marL="2286000" lvl="4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5pPr>
            <a:lvl6pPr marL="2743200" lvl="5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6pPr>
            <a:lvl7pPr marL="3200400" lvl="6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7pPr>
            <a:lvl8pPr marL="3657600" lvl="7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8pPr>
            <a:lvl9pPr marL="4114800" lvl="8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GB" sz="96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2"/>
          <p:cNvGrpSpPr/>
          <p:nvPr/>
        </p:nvGrpSpPr>
        <p:grpSpPr>
          <a:xfrm>
            <a:off x="2466139" y="5963632"/>
            <a:ext cx="6686826" cy="894393"/>
            <a:chOff x="5589288" y="4472723"/>
            <a:chExt cx="6686826" cy="670795"/>
          </a:xfrm>
        </p:grpSpPr>
        <p:sp>
          <p:nvSpPr>
            <p:cNvPr id="208" name="Google Shape;208;p22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" name="Google Shape;209;p22"/>
            <p:cNvGrpSpPr/>
            <p:nvPr/>
          </p:nvGrpSpPr>
          <p:grpSpPr>
            <a:xfrm flipH="1">
              <a:off x="5748897" y="4472723"/>
              <a:ext cx="6527217" cy="670795"/>
              <a:chOff x="-10101302" y="330075"/>
              <a:chExt cx="16532972" cy="1699506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2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213" name="Google Shape;213;p22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22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 rot="10800000">
            <a:off x="-8" y="-1"/>
            <a:ext cx="2202831" cy="894393"/>
            <a:chOff x="5575242" y="4472723"/>
            <a:chExt cx="2202830" cy="670795"/>
          </a:xfrm>
        </p:grpSpPr>
        <p:sp>
          <p:nvSpPr>
            <p:cNvPr id="218" name="Google Shape;218;p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9" name="Google Shape;219;p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20" name="Google Shape;220;p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23" name="Google Shape;223;p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3575049" y="273052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32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85" name="Google Shape;285;p3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sz="27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▰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sz="3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ctrTitle"/>
          </p:nvPr>
        </p:nvSpPr>
        <p:spPr>
          <a:xfrm>
            <a:off x="144650" y="1454400"/>
            <a:ext cx="6530400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GB" sz="4800"/>
              <a:t>Application Demo &amp; Progress Update</a:t>
            </a:r>
            <a:br>
              <a:rPr lang="en-GB" sz="4800"/>
            </a:br>
            <a:r>
              <a:rPr lang="en-GB" sz="4800" b="0"/>
              <a:t>G3-T4 </a:t>
            </a:r>
            <a:br>
              <a:rPr lang="en-GB" sz="4800"/>
            </a:br>
            <a:r>
              <a:rPr lang="en-GB" sz="3300" b="0"/>
              <a:t>Gordon, Amey, Brian, Rou Hui, Ian</a:t>
            </a:r>
            <a:endParaRPr sz="33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/>
          <p:nvPr/>
        </p:nvSpPr>
        <p:spPr>
          <a:xfrm>
            <a:off x="809899" y="857776"/>
            <a:ext cx="7106176" cy="735148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4"/>
          <p:cNvSpPr txBox="1">
            <a:spLocks noGrp="1"/>
          </p:cNvSpPr>
          <p:nvPr>
            <p:ph type="title" idx="4294967295"/>
          </p:nvPr>
        </p:nvSpPr>
        <p:spPr>
          <a:xfrm>
            <a:off x="0" y="117900"/>
            <a:ext cx="2194560" cy="6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1900"/>
              <a:t>Iteration Tasks</a:t>
            </a:r>
            <a:endParaRPr sz="1900"/>
          </a:p>
        </p:txBody>
      </p:sp>
      <p:sp>
        <p:nvSpPr>
          <p:cNvPr id="485" name="Google Shape;485;p44"/>
          <p:cNvSpPr txBox="1"/>
          <p:nvPr/>
        </p:nvSpPr>
        <p:spPr>
          <a:xfrm>
            <a:off x="1506571" y="887077"/>
            <a:ext cx="1080868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3962545" y="887077"/>
            <a:ext cx="1288867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44"/>
          <p:cNvCxnSpPr/>
          <p:nvPr/>
        </p:nvCxnSpPr>
        <p:spPr>
          <a:xfrm>
            <a:off x="3180023" y="857776"/>
            <a:ext cx="0" cy="71006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8" name="Google Shape;488;p44"/>
          <p:cNvSpPr/>
          <p:nvPr/>
        </p:nvSpPr>
        <p:spPr>
          <a:xfrm>
            <a:off x="809899" y="1758045"/>
            <a:ext cx="7106192" cy="5099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Gordon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to AWS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1: Second meeting (Plan round 1)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 bidding (add, drop)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 bidding (view results) –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Brian &amp; Ian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1: Admin Clearing Logic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1: Third meeting (PM review prep)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9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PM review–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3200988" y="148501"/>
            <a:ext cx="2742024" cy="626715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4"/>
          <p:cNvCxnSpPr/>
          <p:nvPr/>
        </p:nvCxnSpPr>
        <p:spPr>
          <a:xfrm>
            <a:off x="5735755" y="828473"/>
            <a:ext cx="0" cy="71006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1" name="Google Shape;491;p44"/>
          <p:cNvSpPr txBox="1"/>
          <p:nvPr/>
        </p:nvSpPr>
        <p:spPr>
          <a:xfrm>
            <a:off x="6307031" y="887077"/>
            <a:ext cx="1288867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6152444" y="282223"/>
            <a:ext cx="1670756" cy="41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Continued…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/>
          <p:nvPr/>
        </p:nvSpPr>
        <p:spPr>
          <a:xfrm>
            <a:off x="1119859" y="857776"/>
            <a:ext cx="7170040" cy="735148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title" idx="4294967295"/>
          </p:nvPr>
        </p:nvSpPr>
        <p:spPr>
          <a:xfrm>
            <a:off x="0" y="148501"/>
            <a:ext cx="2194560" cy="6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1900"/>
              <a:t>Iteration Tasks</a:t>
            </a:r>
            <a:endParaRPr sz="1900"/>
          </a:p>
        </p:txBody>
      </p:sp>
      <p:sp>
        <p:nvSpPr>
          <p:cNvPr id="499" name="Google Shape;499;p45"/>
          <p:cNvSpPr txBox="1"/>
          <p:nvPr/>
        </p:nvSpPr>
        <p:spPr>
          <a:xfrm>
            <a:off x="1797445" y="899620"/>
            <a:ext cx="1080868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5"/>
          <p:cNvSpPr txBox="1"/>
          <p:nvPr/>
        </p:nvSpPr>
        <p:spPr>
          <a:xfrm>
            <a:off x="4186407" y="876877"/>
            <a:ext cx="1288867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45"/>
          <p:cNvCxnSpPr/>
          <p:nvPr/>
        </p:nvCxnSpPr>
        <p:spPr>
          <a:xfrm>
            <a:off x="3430196" y="828473"/>
            <a:ext cx="0" cy="71006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p45"/>
          <p:cNvSpPr/>
          <p:nvPr/>
        </p:nvSpPr>
        <p:spPr>
          <a:xfrm>
            <a:off x="1119859" y="1758044"/>
            <a:ext cx="7170042" cy="5099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Amey</a:t>
            </a:r>
            <a:endParaRPr sz="2000" b="1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2: Planning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View Real Time Bids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Clearing Logic and View Results –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Brian &amp; Rou Hui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Rou Hui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code to AWS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 Preparation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" name="Google Shape;503;p45"/>
          <p:cNvSpPr/>
          <p:nvPr/>
        </p:nvSpPr>
        <p:spPr>
          <a:xfrm>
            <a:off x="3158785" y="148501"/>
            <a:ext cx="3092185" cy="626715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45"/>
          <p:cNvCxnSpPr/>
          <p:nvPr/>
        </p:nvCxnSpPr>
        <p:spPr>
          <a:xfrm>
            <a:off x="6048253" y="828473"/>
            <a:ext cx="0" cy="71006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5" name="Google Shape;505;p45"/>
          <p:cNvSpPr txBox="1"/>
          <p:nvPr/>
        </p:nvSpPr>
        <p:spPr>
          <a:xfrm>
            <a:off x="6734704" y="934475"/>
            <a:ext cx="1288867" cy="52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/>
          <p:nvPr/>
        </p:nvSpPr>
        <p:spPr>
          <a:xfrm>
            <a:off x="1384663" y="857776"/>
            <a:ext cx="6374673" cy="735148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>
            <a:spLocks noGrp="1"/>
          </p:cNvSpPr>
          <p:nvPr>
            <p:ph type="title" idx="4294967295"/>
          </p:nvPr>
        </p:nvSpPr>
        <p:spPr>
          <a:xfrm>
            <a:off x="0" y="148501"/>
            <a:ext cx="2194560" cy="6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1900"/>
              <a:t>Iteration Tasks</a:t>
            </a:r>
            <a:endParaRPr sz="1900"/>
          </a:p>
        </p:txBody>
      </p:sp>
      <p:sp>
        <p:nvSpPr>
          <p:cNvPr id="512" name="Google Shape;512;p46"/>
          <p:cNvSpPr txBox="1"/>
          <p:nvPr/>
        </p:nvSpPr>
        <p:spPr>
          <a:xfrm>
            <a:off x="1861949" y="878248"/>
            <a:ext cx="1037656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6"/>
          <p:cNvSpPr txBox="1"/>
          <p:nvPr/>
        </p:nvSpPr>
        <p:spPr>
          <a:xfrm>
            <a:off x="3927612" y="878169"/>
            <a:ext cx="1288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10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46"/>
          <p:cNvCxnSpPr/>
          <p:nvPr/>
        </p:nvCxnSpPr>
        <p:spPr>
          <a:xfrm>
            <a:off x="3383844" y="901364"/>
            <a:ext cx="0" cy="710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p46"/>
          <p:cNvSpPr/>
          <p:nvPr/>
        </p:nvSpPr>
        <p:spPr>
          <a:xfrm>
            <a:off x="1384649" y="1758044"/>
            <a:ext cx="6374800" cy="510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Ian</a:t>
            </a: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3: Planning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timetable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Rouhui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search bid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Brian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Rouhui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Brian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to AWS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Rouhui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 3 second meeting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UI Design–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Brian</a:t>
            </a: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UAT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6" name="Google Shape;516;p46"/>
          <p:cNvSpPr/>
          <p:nvPr/>
        </p:nvSpPr>
        <p:spPr>
          <a:xfrm>
            <a:off x="3243448" y="128029"/>
            <a:ext cx="2657072" cy="626715"/>
          </a:xfrm>
          <a:prstGeom prst="roundRect">
            <a:avLst>
              <a:gd name="adj" fmla="val 100000"/>
            </a:avLst>
          </a:prstGeom>
          <a:solidFill>
            <a:srgbClr val="6937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46"/>
          <p:cNvCxnSpPr/>
          <p:nvPr/>
        </p:nvCxnSpPr>
        <p:spPr>
          <a:xfrm>
            <a:off x="5760153" y="901364"/>
            <a:ext cx="0" cy="710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8" name="Google Shape;518;p46"/>
          <p:cNvSpPr txBox="1"/>
          <p:nvPr/>
        </p:nvSpPr>
        <p:spPr>
          <a:xfrm>
            <a:off x="6244402" y="878233"/>
            <a:ext cx="1288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/>
          <p:nvPr/>
        </p:nvSpPr>
        <p:spPr>
          <a:xfrm>
            <a:off x="1384663" y="857776"/>
            <a:ext cx="6374673" cy="735148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7"/>
          <p:cNvSpPr txBox="1">
            <a:spLocks noGrp="1"/>
          </p:cNvSpPr>
          <p:nvPr>
            <p:ph type="title" idx="4294967295"/>
          </p:nvPr>
        </p:nvSpPr>
        <p:spPr>
          <a:xfrm>
            <a:off x="0" y="148501"/>
            <a:ext cx="2194560" cy="6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1900"/>
              <a:t>Iteration Tasks</a:t>
            </a:r>
            <a:endParaRPr sz="1900"/>
          </a:p>
        </p:txBody>
      </p:sp>
      <p:sp>
        <p:nvSpPr>
          <p:cNvPr id="525" name="Google Shape;525;p47"/>
          <p:cNvSpPr txBox="1"/>
          <p:nvPr/>
        </p:nvSpPr>
        <p:spPr>
          <a:xfrm>
            <a:off x="1857761" y="899544"/>
            <a:ext cx="1288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7"/>
          <p:cNvSpPr/>
          <p:nvPr/>
        </p:nvSpPr>
        <p:spPr>
          <a:xfrm>
            <a:off x="1384649" y="1758044"/>
            <a:ext cx="6374673" cy="5099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Rou Hui</a:t>
            </a: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Schedule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Bug Metric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Use of GIT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Others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Submission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3243448" y="128029"/>
            <a:ext cx="2657072" cy="626715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47"/>
          <p:cNvCxnSpPr/>
          <p:nvPr/>
        </p:nvCxnSpPr>
        <p:spPr>
          <a:xfrm>
            <a:off x="3377517" y="901392"/>
            <a:ext cx="0" cy="710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529;p47"/>
          <p:cNvCxnSpPr/>
          <p:nvPr/>
        </p:nvCxnSpPr>
        <p:spPr>
          <a:xfrm>
            <a:off x="5804760" y="901375"/>
            <a:ext cx="0" cy="710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0" name="Google Shape;530;p47"/>
          <p:cNvSpPr txBox="1"/>
          <p:nvPr/>
        </p:nvSpPr>
        <p:spPr>
          <a:xfrm>
            <a:off x="3946751" y="899551"/>
            <a:ext cx="1288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7"/>
          <p:cNvSpPr txBox="1"/>
          <p:nvPr/>
        </p:nvSpPr>
        <p:spPr>
          <a:xfrm>
            <a:off x="6246400" y="899559"/>
            <a:ext cx="1288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7"/>
          <p:cNvSpPr txBox="1"/>
          <p:nvPr/>
        </p:nvSpPr>
        <p:spPr>
          <a:xfrm>
            <a:off x="2040400" y="5520600"/>
            <a:ext cx="51015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8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Re-planned certain tasks in response to adding a new iteration (5)</a:t>
            </a:r>
            <a:endParaRPr sz="18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18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/>
          <p:nvPr/>
        </p:nvSpPr>
        <p:spPr>
          <a:xfrm>
            <a:off x="1384663" y="857776"/>
            <a:ext cx="6374673" cy="735148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8"/>
          <p:cNvSpPr txBox="1">
            <a:spLocks noGrp="1"/>
          </p:cNvSpPr>
          <p:nvPr>
            <p:ph type="title" idx="4294967295"/>
          </p:nvPr>
        </p:nvSpPr>
        <p:spPr>
          <a:xfrm>
            <a:off x="0" y="148501"/>
            <a:ext cx="2194560" cy="6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1900"/>
              <a:t>Iteration Tasks</a:t>
            </a:r>
            <a:endParaRPr sz="1900"/>
          </a:p>
        </p:txBody>
      </p:sp>
      <p:sp>
        <p:nvSpPr>
          <p:cNvPr id="539" name="Google Shape;539;p48"/>
          <p:cNvSpPr txBox="1"/>
          <p:nvPr/>
        </p:nvSpPr>
        <p:spPr>
          <a:xfrm>
            <a:off x="2446001" y="870344"/>
            <a:ext cx="1288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8"/>
          <p:cNvSpPr/>
          <p:nvPr/>
        </p:nvSpPr>
        <p:spPr>
          <a:xfrm>
            <a:off x="1384649" y="1758044"/>
            <a:ext cx="6374673" cy="5099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Brian</a:t>
            </a: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Presentation Preparation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Presentation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41" name="Google Shape;541;p48"/>
          <p:cNvCxnSpPr/>
          <p:nvPr/>
        </p:nvCxnSpPr>
        <p:spPr>
          <a:xfrm>
            <a:off x="4572000" y="841144"/>
            <a:ext cx="0" cy="710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2" name="Google Shape;542;p48"/>
          <p:cNvSpPr txBox="1"/>
          <p:nvPr/>
        </p:nvSpPr>
        <p:spPr>
          <a:xfrm>
            <a:off x="5537503" y="870344"/>
            <a:ext cx="1256332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8"/>
          <p:cNvSpPr/>
          <p:nvPr/>
        </p:nvSpPr>
        <p:spPr>
          <a:xfrm>
            <a:off x="3317757" y="176352"/>
            <a:ext cx="2508455" cy="623512"/>
          </a:xfrm>
          <a:prstGeom prst="roundRect">
            <a:avLst>
              <a:gd name="adj" fmla="val 10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5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2194550" y="5792580"/>
            <a:ext cx="44799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8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Additional iteration (5) planned</a:t>
            </a:r>
            <a:endParaRPr sz="18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MILESTONES &amp; RESPECTIVE PMs</a:t>
            </a:r>
            <a:endParaRPr sz="2400"/>
          </a:p>
        </p:txBody>
      </p:sp>
      <p:sp>
        <p:nvSpPr>
          <p:cNvPr id="550" name="Google Shape;550;p49"/>
          <p:cNvSpPr/>
          <p:nvPr/>
        </p:nvSpPr>
        <p:spPr>
          <a:xfrm>
            <a:off x="1142173" y="3199791"/>
            <a:ext cx="676400" cy="512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49"/>
          <p:cNvGrpSpPr/>
          <p:nvPr/>
        </p:nvGrpSpPr>
        <p:grpSpPr>
          <a:xfrm>
            <a:off x="-533075" y="2816131"/>
            <a:ext cx="2391714" cy="2641038"/>
            <a:chOff x="571536" y="1957148"/>
            <a:chExt cx="1755000" cy="1897979"/>
          </a:xfrm>
        </p:grpSpPr>
        <p:sp>
          <p:nvSpPr>
            <p:cNvPr id="552" name="Google Shape;552;p49"/>
            <p:cNvSpPr/>
            <p:nvPr/>
          </p:nvSpPr>
          <p:spPr>
            <a:xfrm>
              <a:off x="1136098" y="1957148"/>
              <a:ext cx="6102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GB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 7</a:t>
              </a: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49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Milestone 1</a:t>
              </a:r>
              <a:endParaRPr sz="1500" b="1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49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PM Review</a:t>
              </a:r>
              <a:endParaRPr sz="140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5" name="Google Shape;555;p49"/>
          <p:cNvGrpSpPr/>
          <p:nvPr/>
        </p:nvGrpSpPr>
        <p:grpSpPr>
          <a:xfrm>
            <a:off x="1309319" y="2794940"/>
            <a:ext cx="2207247" cy="2640972"/>
            <a:chOff x="2152277" y="1993943"/>
            <a:chExt cx="1709101" cy="1897977"/>
          </a:xfrm>
        </p:grpSpPr>
        <p:sp>
          <p:nvSpPr>
            <p:cNvPr id="556" name="Google Shape;556;p49"/>
            <p:cNvSpPr/>
            <p:nvPr/>
          </p:nvSpPr>
          <p:spPr>
            <a:xfrm>
              <a:off x="2709676" y="1993943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Week 9</a:t>
              </a: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49"/>
            <p:cNvSpPr txBox="1"/>
            <p:nvPr/>
          </p:nvSpPr>
          <p:spPr>
            <a:xfrm>
              <a:off x="2152278" y="269771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  <a:endParaRPr sz="1500" b="1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49"/>
            <p:cNvSpPr txBox="1"/>
            <p:nvPr/>
          </p:nvSpPr>
          <p:spPr>
            <a:xfrm>
              <a:off x="2152277" y="3154520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Application Demo &amp; Progress Update</a:t>
              </a:r>
              <a:endParaRPr sz="1400" b="0" i="0" u="none" strike="noStrike" cap="none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9" name="Google Shape;559;p49"/>
          <p:cNvGrpSpPr/>
          <p:nvPr/>
        </p:nvGrpSpPr>
        <p:grpSpPr>
          <a:xfrm>
            <a:off x="3304365" y="2816065"/>
            <a:ext cx="2190388" cy="2640969"/>
            <a:chOff x="4781408" y="1957150"/>
            <a:chExt cx="1709105" cy="1897975"/>
          </a:xfrm>
        </p:grpSpPr>
        <p:sp>
          <p:nvSpPr>
            <p:cNvPr id="560" name="Google Shape;560;p4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Week 11</a:t>
              </a: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49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  <a:endParaRPr sz="1500" b="1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2" name="Google Shape;562;p49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User Acceptance Test (UAT)</a:t>
              </a:r>
              <a:endParaRPr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p49"/>
          <p:cNvGrpSpPr/>
          <p:nvPr/>
        </p:nvGrpSpPr>
        <p:grpSpPr>
          <a:xfrm>
            <a:off x="5252857" y="2816063"/>
            <a:ext cx="2189474" cy="2640972"/>
            <a:chOff x="6863386" y="1957150"/>
            <a:chExt cx="1709102" cy="1897977"/>
          </a:xfrm>
        </p:grpSpPr>
        <p:sp>
          <p:nvSpPr>
            <p:cNvPr id="564" name="Google Shape;564;p4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Week 13</a:t>
              </a: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4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Milestone 4</a:t>
              </a:r>
              <a:endParaRPr sz="1500" b="1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49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Final Submission</a:t>
              </a:r>
              <a:endParaRPr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7" name="Google Shape;567;p49"/>
          <p:cNvSpPr/>
          <p:nvPr/>
        </p:nvSpPr>
        <p:spPr>
          <a:xfrm>
            <a:off x="3060872" y="3189563"/>
            <a:ext cx="676400" cy="512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9"/>
          <p:cNvSpPr/>
          <p:nvPr/>
        </p:nvSpPr>
        <p:spPr>
          <a:xfrm>
            <a:off x="5010502" y="3189563"/>
            <a:ext cx="676400" cy="512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49"/>
          <p:cNvGrpSpPr/>
          <p:nvPr/>
        </p:nvGrpSpPr>
        <p:grpSpPr>
          <a:xfrm>
            <a:off x="327107" y="779017"/>
            <a:ext cx="360393" cy="510429"/>
            <a:chOff x="3979850" y="1598950"/>
            <a:chExt cx="356825" cy="505375"/>
          </a:xfrm>
        </p:grpSpPr>
        <p:sp>
          <p:nvSpPr>
            <p:cNvPr id="570" name="Google Shape;570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49"/>
          <p:cNvGrpSpPr/>
          <p:nvPr/>
        </p:nvGrpSpPr>
        <p:grpSpPr>
          <a:xfrm>
            <a:off x="7250640" y="2816063"/>
            <a:ext cx="2189474" cy="2640972"/>
            <a:chOff x="6863386" y="1957150"/>
            <a:chExt cx="1709102" cy="1897977"/>
          </a:xfrm>
        </p:grpSpPr>
        <p:sp>
          <p:nvSpPr>
            <p:cNvPr id="573" name="Google Shape;573;p4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Week 14</a:t>
              </a:r>
              <a:endParaRPr sz="1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4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Milestone 5</a:t>
              </a:r>
              <a:endParaRPr sz="1500" b="1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49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Final Presentation</a:t>
              </a:r>
              <a:endParaRPr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6" name="Google Shape;576;p49"/>
          <p:cNvSpPr/>
          <p:nvPr/>
        </p:nvSpPr>
        <p:spPr>
          <a:xfrm>
            <a:off x="7008284" y="3192785"/>
            <a:ext cx="676400" cy="512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206355" y="2446731"/>
            <a:ext cx="10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Gordon</a:t>
            </a:r>
            <a:endParaRPr sz="1900"/>
          </a:p>
        </p:txBody>
      </p:sp>
      <p:sp>
        <p:nvSpPr>
          <p:cNvPr id="578" name="Google Shape;578;p49"/>
          <p:cNvSpPr txBox="1"/>
          <p:nvPr/>
        </p:nvSpPr>
        <p:spPr>
          <a:xfrm>
            <a:off x="2029181" y="2425608"/>
            <a:ext cx="8917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Amey</a:t>
            </a:r>
            <a:endParaRPr sz="1900"/>
          </a:p>
        </p:txBody>
      </p:sp>
      <p:sp>
        <p:nvSpPr>
          <p:cNvPr id="579" name="Google Shape;579;p49"/>
          <p:cNvSpPr txBox="1"/>
          <p:nvPr/>
        </p:nvSpPr>
        <p:spPr>
          <a:xfrm>
            <a:off x="4107509" y="2425608"/>
            <a:ext cx="584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Ian</a:t>
            </a:r>
            <a:endParaRPr sz="1900"/>
          </a:p>
        </p:txBody>
      </p:sp>
      <p:sp>
        <p:nvSpPr>
          <p:cNvPr id="580" name="Google Shape;580;p49"/>
          <p:cNvSpPr txBox="1"/>
          <p:nvPr/>
        </p:nvSpPr>
        <p:spPr>
          <a:xfrm>
            <a:off x="5878185" y="2446731"/>
            <a:ext cx="1012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Rou Hui</a:t>
            </a:r>
            <a:endParaRPr sz="1900"/>
          </a:p>
        </p:txBody>
      </p:sp>
      <p:sp>
        <p:nvSpPr>
          <p:cNvPr id="581" name="Google Shape;581;p49"/>
          <p:cNvSpPr txBox="1"/>
          <p:nvPr/>
        </p:nvSpPr>
        <p:spPr>
          <a:xfrm>
            <a:off x="7988219" y="2446731"/>
            <a:ext cx="761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Brian</a:t>
            </a:r>
            <a:endParaRPr sz="1900"/>
          </a:p>
        </p:txBody>
      </p:sp>
      <p:sp>
        <p:nvSpPr>
          <p:cNvPr id="582" name="Google Shape;582;p49"/>
          <p:cNvSpPr txBox="1"/>
          <p:nvPr/>
        </p:nvSpPr>
        <p:spPr>
          <a:xfrm>
            <a:off x="155650" y="5723925"/>
            <a:ext cx="58260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8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5 milestones in total instead of 4. Each team member will be the PM in-charged of each milestone</a:t>
            </a:r>
            <a:endParaRPr sz="18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" y="527367"/>
            <a:ext cx="8940800" cy="4765337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0"/>
          <p:cNvSpPr/>
          <p:nvPr/>
        </p:nvSpPr>
        <p:spPr>
          <a:xfrm>
            <a:off x="368400" y="5812367"/>
            <a:ext cx="8407200" cy="6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1_1_1 → 1_2 → 1_3_3 → 1_5 → 1_7 → 1_8 → 1_9_1, 1_9_2 → 1_10 → 1_11 → 1_15_1 → 1_16</a:t>
            </a:r>
            <a:endParaRPr sz="16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51"/>
          <p:cNvGrpSpPr/>
          <p:nvPr/>
        </p:nvGrpSpPr>
        <p:grpSpPr>
          <a:xfrm>
            <a:off x="166636" y="1660285"/>
            <a:ext cx="828200" cy="748528"/>
            <a:chOff x="1524000" y="3124200"/>
            <a:chExt cx="1027713" cy="685800"/>
          </a:xfrm>
        </p:grpSpPr>
        <p:sp>
          <p:nvSpPr>
            <p:cNvPr id="594" name="Google Shape;594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51"/>
          <p:cNvGrpSpPr/>
          <p:nvPr/>
        </p:nvGrpSpPr>
        <p:grpSpPr>
          <a:xfrm>
            <a:off x="1620267" y="607816"/>
            <a:ext cx="828200" cy="748528"/>
            <a:chOff x="1524000" y="3124200"/>
            <a:chExt cx="1027713" cy="685800"/>
          </a:xfrm>
        </p:grpSpPr>
        <p:sp>
          <p:nvSpPr>
            <p:cNvPr id="602" name="Google Shape;602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51"/>
          <p:cNvGrpSpPr/>
          <p:nvPr/>
        </p:nvGrpSpPr>
        <p:grpSpPr>
          <a:xfrm>
            <a:off x="1612235" y="1661600"/>
            <a:ext cx="828200" cy="748528"/>
            <a:chOff x="1524000" y="3124200"/>
            <a:chExt cx="1027713" cy="685800"/>
          </a:xfrm>
        </p:grpSpPr>
        <p:sp>
          <p:nvSpPr>
            <p:cNvPr id="610" name="Google Shape;610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51"/>
          <p:cNvGrpSpPr/>
          <p:nvPr/>
        </p:nvGrpSpPr>
        <p:grpSpPr>
          <a:xfrm>
            <a:off x="1612235" y="2708345"/>
            <a:ext cx="828200" cy="748528"/>
            <a:chOff x="1524000" y="3124200"/>
            <a:chExt cx="1027713" cy="685800"/>
          </a:xfrm>
        </p:grpSpPr>
        <p:sp>
          <p:nvSpPr>
            <p:cNvPr id="618" name="Google Shape;618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51"/>
          <p:cNvGrpSpPr/>
          <p:nvPr/>
        </p:nvGrpSpPr>
        <p:grpSpPr>
          <a:xfrm>
            <a:off x="3105500" y="1661600"/>
            <a:ext cx="828200" cy="748528"/>
            <a:chOff x="1524000" y="3124200"/>
            <a:chExt cx="1027713" cy="685800"/>
          </a:xfrm>
        </p:grpSpPr>
        <p:sp>
          <p:nvSpPr>
            <p:cNvPr id="626" name="Google Shape;626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51"/>
          <p:cNvGrpSpPr/>
          <p:nvPr/>
        </p:nvGrpSpPr>
        <p:grpSpPr>
          <a:xfrm>
            <a:off x="1612233" y="3956151"/>
            <a:ext cx="828200" cy="748528"/>
            <a:chOff x="1524000" y="3124200"/>
            <a:chExt cx="1027713" cy="685800"/>
          </a:xfrm>
        </p:grpSpPr>
        <p:sp>
          <p:nvSpPr>
            <p:cNvPr id="634" name="Google Shape;634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51"/>
          <p:cNvGrpSpPr/>
          <p:nvPr/>
        </p:nvGrpSpPr>
        <p:grpSpPr>
          <a:xfrm>
            <a:off x="3241819" y="2903460"/>
            <a:ext cx="828200" cy="748528"/>
            <a:chOff x="1524000" y="3124200"/>
            <a:chExt cx="1027713" cy="685800"/>
          </a:xfrm>
        </p:grpSpPr>
        <p:sp>
          <p:nvSpPr>
            <p:cNvPr id="642" name="Google Shape;642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2_4_1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51"/>
          <p:cNvGrpSpPr/>
          <p:nvPr/>
        </p:nvGrpSpPr>
        <p:grpSpPr>
          <a:xfrm>
            <a:off x="3247980" y="4057751"/>
            <a:ext cx="828200" cy="748528"/>
            <a:chOff x="1524000" y="3124200"/>
            <a:chExt cx="1027713" cy="685800"/>
          </a:xfrm>
        </p:grpSpPr>
        <p:sp>
          <p:nvSpPr>
            <p:cNvPr id="650" name="Google Shape;650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2_4_2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51"/>
          <p:cNvGrpSpPr/>
          <p:nvPr/>
        </p:nvGrpSpPr>
        <p:grpSpPr>
          <a:xfrm>
            <a:off x="4413213" y="4050137"/>
            <a:ext cx="828200" cy="748528"/>
            <a:chOff x="1524000" y="3124200"/>
            <a:chExt cx="1027713" cy="685800"/>
          </a:xfrm>
        </p:grpSpPr>
        <p:sp>
          <p:nvSpPr>
            <p:cNvPr id="658" name="Google Shape;658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2_4_3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51"/>
          <p:cNvGrpSpPr/>
          <p:nvPr/>
        </p:nvGrpSpPr>
        <p:grpSpPr>
          <a:xfrm>
            <a:off x="5613152" y="4050137"/>
            <a:ext cx="828200" cy="748528"/>
            <a:chOff x="1524000" y="3124200"/>
            <a:chExt cx="1027713" cy="685800"/>
          </a:xfrm>
        </p:grpSpPr>
        <p:sp>
          <p:nvSpPr>
            <p:cNvPr id="666" name="Google Shape;666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51"/>
          <p:cNvGrpSpPr/>
          <p:nvPr/>
        </p:nvGrpSpPr>
        <p:grpSpPr>
          <a:xfrm>
            <a:off x="6845468" y="4050137"/>
            <a:ext cx="828200" cy="748528"/>
            <a:chOff x="1524000" y="3124200"/>
            <a:chExt cx="1027713" cy="685800"/>
          </a:xfrm>
        </p:grpSpPr>
        <p:sp>
          <p:nvSpPr>
            <p:cNvPr id="674" name="Google Shape;674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51"/>
          <p:cNvGrpSpPr/>
          <p:nvPr/>
        </p:nvGrpSpPr>
        <p:grpSpPr>
          <a:xfrm>
            <a:off x="6846825" y="5189024"/>
            <a:ext cx="828200" cy="748528"/>
            <a:chOff x="1524000" y="3124200"/>
            <a:chExt cx="1027713" cy="685800"/>
          </a:xfrm>
        </p:grpSpPr>
        <p:sp>
          <p:nvSpPr>
            <p:cNvPr id="682" name="Google Shape;682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2_7_1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51"/>
          <p:cNvGrpSpPr/>
          <p:nvPr/>
        </p:nvGrpSpPr>
        <p:grpSpPr>
          <a:xfrm>
            <a:off x="8146183" y="5189024"/>
            <a:ext cx="828200" cy="748528"/>
            <a:chOff x="1524000" y="3124200"/>
            <a:chExt cx="1027713" cy="685800"/>
          </a:xfrm>
        </p:grpSpPr>
        <p:sp>
          <p:nvSpPr>
            <p:cNvPr id="690" name="Google Shape;690;p51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2_8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97" name="Google Shape;697;p51"/>
          <p:cNvCxnSpPr>
            <a:stCxn id="597" idx="3"/>
            <a:endCxn id="602" idx="1"/>
          </p:cNvCxnSpPr>
          <p:nvPr/>
        </p:nvCxnSpPr>
        <p:spPr>
          <a:xfrm rot="10800000" flipH="1">
            <a:off x="994836" y="981940"/>
            <a:ext cx="625500" cy="803100"/>
          </a:xfrm>
          <a:prstGeom prst="bentConnector3">
            <a:avLst>
              <a:gd name="adj1" fmla="val 49988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8" name="Google Shape;698;p51"/>
          <p:cNvCxnSpPr>
            <a:stCxn id="594" idx="3"/>
            <a:endCxn id="610" idx="1"/>
          </p:cNvCxnSpPr>
          <p:nvPr/>
        </p:nvCxnSpPr>
        <p:spPr>
          <a:xfrm>
            <a:off x="994836" y="2034549"/>
            <a:ext cx="617400" cy="12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99" name="Google Shape;699;p51"/>
          <p:cNvCxnSpPr>
            <a:stCxn id="600" idx="3"/>
            <a:endCxn id="618" idx="1"/>
          </p:cNvCxnSpPr>
          <p:nvPr/>
        </p:nvCxnSpPr>
        <p:spPr>
          <a:xfrm>
            <a:off x="994836" y="2284059"/>
            <a:ext cx="617400" cy="798600"/>
          </a:xfrm>
          <a:prstGeom prst="bentConnector3">
            <a:avLst>
              <a:gd name="adj1" fmla="val 4998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0" name="Google Shape;700;p51"/>
          <p:cNvCxnSpPr>
            <a:stCxn id="602" idx="3"/>
            <a:endCxn id="628" idx="0"/>
          </p:cNvCxnSpPr>
          <p:nvPr/>
        </p:nvCxnSpPr>
        <p:spPr>
          <a:xfrm>
            <a:off x="2448467" y="982080"/>
            <a:ext cx="1071000" cy="6795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1" name="Google Shape;701;p51"/>
          <p:cNvCxnSpPr>
            <a:stCxn id="610" idx="3"/>
            <a:endCxn id="626" idx="1"/>
          </p:cNvCxnSpPr>
          <p:nvPr/>
        </p:nvCxnSpPr>
        <p:spPr>
          <a:xfrm>
            <a:off x="2440435" y="2035864"/>
            <a:ext cx="6651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2" name="Google Shape;702;p51"/>
          <p:cNvCxnSpPr>
            <a:stCxn id="634" idx="3"/>
            <a:endCxn id="630" idx="1"/>
          </p:cNvCxnSpPr>
          <p:nvPr/>
        </p:nvCxnSpPr>
        <p:spPr>
          <a:xfrm rot="10800000" flipH="1">
            <a:off x="2440433" y="2285315"/>
            <a:ext cx="665100" cy="2045100"/>
          </a:xfrm>
          <a:prstGeom prst="bentConnector3">
            <a:avLst>
              <a:gd name="adj1" fmla="val 49991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3" name="Google Shape;703;p51"/>
          <p:cNvCxnSpPr>
            <a:stCxn id="623" idx="2"/>
            <a:endCxn id="636" idx="0"/>
          </p:cNvCxnSpPr>
          <p:nvPr/>
        </p:nvCxnSpPr>
        <p:spPr>
          <a:xfrm>
            <a:off x="2026334" y="3456873"/>
            <a:ext cx="0" cy="4992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4" name="Google Shape;704;p51"/>
          <p:cNvCxnSpPr>
            <a:stCxn id="631" idx="2"/>
            <a:endCxn id="644" idx="0"/>
          </p:cNvCxnSpPr>
          <p:nvPr/>
        </p:nvCxnSpPr>
        <p:spPr>
          <a:xfrm rot="-5400000" flipH="1">
            <a:off x="3341100" y="2588628"/>
            <a:ext cx="493200" cy="136200"/>
          </a:xfrm>
          <a:prstGeom prst="bentConnector3">
            <a:avLst>
              <a:gd name="adj1" fmla="val 5001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5" name="Google Shape;705;p51"/>
          <p:cNvCxnSpPr>
            <a:stCxn id="647" idx="2"/>
            <a:endCxn id="652" idx="0"/>
          </p:cNvCxnSpPr>
          <p:nvPr/>
        </p:nvCxnSpPr>
        <p:spPr>
          <a:xfrm>
            <a:off x="3655918" y="3651988"/>
            <a:ext cx="6300" cy="4059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6" name="Google Shape;706;p51"/>
          <p:cNvCxnSpPr>
            <a:stCxn id="650" idx="3"/>
            <a:endCxn id="658" idx="1"/>
          </p:cNvCxnSpPr>
          <p:nvPr/>
        </p:nvCxnSpPr>
        <p:spPr>
          <a:xfrm rot="10800000" flipH="1">
            <a:off x="4076180" y="4424515"/>
            <a:ext cx="336900" cy="75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7" name="Google Shape;707;p51"/>
          <p:cNvCxnSpPr>
            <a:stCxn id="658" idx="3"/>
            <a:endCxn id="666" idx="1"/>
          </p:cNvCxnSpPr>
          <p:nvPr/>
        </p:nvCxnSpPr>
        <p:spPr>
          <a:xfrm>
            <a:off x="5241414" y="4424401"/>
            <a:ext cx="3717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8" name="Google Shape;708;p51"/>
          <p:cNvCxnSpPr>
            <a:stCxn id="666" idx="3"/>
            <a:endCxn id="674" idx="1"/>
          </p:cNvCxnSpPr>
          <p:nvPr/>
        </p:nvCxnSpPr>
        <p:spPr>
          <a:xfrm>
            <a:off x="6441352" y="4424401"/>
            <a:ext cx="4041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9" name="Google Shape;709;p51"/>
          <p:cNvCxnSpPr>
            <a:endCxn id="684" idx="0"/>
          </p:cNvCxnSpPr>
          <p:nvPr/>
        </p:nvCxnSpPr>
        <p:spPr>
          <a:xfrm>
            <a:off x="7247725" y="4796624"/>
            <a:ext cx="13200" cy="3924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10" name="Google Shape;710;p51"/>
          <p:cNvCxnSpPr>
            <a:stCxn id="682" idx="3"/>
            <a:endCxn id="690" idx="1"/>
          </p:cNvCxnSpPr>
          <p:nvPr/>
        </p:nvCxnSpPr>
        <p:spPr>
          <a:xfrm>
            <a:off x="7675025" y="5563288"/>
            <a:ext cx="4713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11" name="Google Shape;711;p51"/>
          <p:cNvSpPr txBox="1"/>
          <p:nvPr/>
        </p:nvSpPr>
        <p:spPr>
          <a:xfrm>
            <a:off x="51936" y="1377417"/>
            <a:ext cx="8692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iter 2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2" name="Google Shape;712;p51"/>
          <p:cNvSpPr txBox="1"/>
          <p:nvPr/>
        </p:nvSpPr>
        <p:spPr>
          <a:xfrm>
            <a:off x="1446923" y="358040"/>
            <a:ext cx="1650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round 1 results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3" name="Google Shape;713;p51"/>
          <p:cNvSpPr txBox="1"/>
          <p:nvPr/>
        </p:nvSpPr>
        <p:spPr>
          <a:xfrm>
            <a:off x="1337548" y="1389711"/>
            <a:ext cx="1650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view bid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4" name="Google Shape;714;p51"/>
          <p:cNvSpPr txBox="1"/>
          <p:nvPr/>
        </p:nvSpPr>
        <p:spPr>
          <a:xfrm>
            <a:off x="1255733" y="2452200"/>
            <a:ext cx="1932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admin clearing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5" name="Google Shape;715;p51"/>
          <p:cNvSpPr txBox="1"/>
          <p:nvPr/>
        </p:nvSpPr>
        <p:spPr>
          <a:xfrm>
            <a:off x="1217811" y="4675798"/>
            <a:ext cx="1650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round 2 results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6" name="Google Shape;716;p51"/>
          <p:cNvSpPr txBox="1"/>
          <p:nvPr/>
        </p:nvSpPr>
        <p:spPr>
          <a:xfrm>
            <a:off x="2820724" y="1334721"/>
            <a:ext cx="1397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7" name="Google Shape;717;p51"/>
          <p:cNvSpPr txBox="1"/>
          <p:nvPr/>
        </p:nvSpPr>
        <p:spPr>
          <a:xfrm>
            <a:off x="4070039" y="2930367"/>
            <a:ext cx="8692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test cases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8" name="Google Shape;718;p51"/>
          <p:cNvSpPr txBox="1"/>
          <p:nvPr/>
        </p:nvSpPr>
        <p:spPr>
          <a:xfrm>
            <a:off x="2849297" y="4812645"/>
            <a:ext cx="16500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 authentication, update bug log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9" name="Google Shape;719;p51"/>
          <p:cNvSpPr txBox="1"/>
          <p:nvPr/>
        </p:nvSpPr>
        <p:spPr>
          <a:xfrm>
            <a:off x="4087719" y="3770649"/>
            <a:ext cx="1650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bug metrics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0" name="Google Shape;720;p51"/>
          <p:cNvSpPr txBox="1"/>
          <p:nvPr/>
        </p:nvSpPr>
        <p:spPr>
          <a:xfrm>
            <a:off x="5466581" y="3785249"/>
            <a:ext cx="1650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1" name="Google Shape;721;p51"/>
          <p:cNvSpPr txBox="1"/>
          <p:nvPr/>
        </p:nvSpPr>
        <p:spPr>
          <a:xfrm>
            <a:off x="6709667" y="3795743"/>
            <a:ext cx="1650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code to AWS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6079252" y="5189017"/>
            <a:ext cx="726800" cy="6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 prep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3" name="Google Shape;723;p51"/>
          <p:cNvSpPr txBox="1"/>
          <p:nvPr/>
        </p:nvSpPr>
        <p:spPr>
          <a:xfrm>
            <a:off x="8028436" y="4931286"/>
            <a:ext cx="1063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4" name="Google Shape;724;p51"/>
          <p:cNvSpPr/>
          <p:nvPr/>
        </p:nvSpPr>
        <p:spPr>
          <a:xfrm>
            <a:off x="3613248" y="198431"/>
            <a:ext cx="30120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1"/>
          <p:cNvSpPr/>
          <p:nvPr/>
        </p:nvSpPr>
        <p:spPr>
          <a:xfrm>
            <a:off x="301033" y="6060067"/>
            <a:ext cx="8407200" cy="79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2_1 → 2_2_2 → 2_3 → 2_4_1 → 2_4_2 → 2_4_3 → 2_5 → 2_6 → 2_7_1 → 2_8 </a:t>
            </a:r>
            <a:endParaRPr sz="16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2_1 → 2_2_3 → 2_2_4 → 2_3 → 2_4_1 → 2_4_2 → 2_4_3 → 2_5 → 2_6 → 2_7_1 → 2_8</a:t>
            </a:r>
            <a:endParaRPr sz="16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52"/>
          <p:cNvCxnSpPr>
            <a:stCxn id="731" idx="0"/>
            <a:endCxn id="732" idx="3"/>
          </p:cNvCxnSpPr>
          <p:nvPr/>
        </p:nvCxnSpPr>
        <p:spPr>
          <a:xfrm rot="5400000" flipH="1">
            <a:off x="5730780" y="4010519"/>
            <a:ext cx="1834200" cy="9786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33" name="Google Shape;733;p52"/>
          <p:cNvGrpSpPr/>
          <p:nvPr/>
        </p:nvGrpSpPr>
        <p:grpSpPr>
          <a:xfrm>
            <a:off x="530152" y="944885"/>
            <a:ext cx="828269" cy="748528"/>
            <a:chOff x="1524000" y="3124200"/>
            <a:chExt cx="1027800" cy="685800"/>
          </a:xfrm>
        </p:grpSpPr>
        <p:sp>
          <p:nvSpPr>
            <p:cNvPr id="734" name="Google Shape;734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52"/>
          <p:cNvGrpSpPr/>
          <p:nvPr/>
        </p:nvGrpSpPr>
        <p:grpSpPr>
          <a:xfrm>
            <a:off x="2136452" y="489352"/>
            <a:ext cx="828269" cy="748528"/>
            <a:chOff x="1524000" y="3124200"/>
            <a:chExt cx="1027800" cy="685800"/>
          </a:xfrm>
        </p:grpSpPr>
        <p:sp>
          <p:nvSpPr>
            <p:cNvPr id="742" name="Google Shape;742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52"/>
          <p:cNvGrpSpPr/>
          <p:nvPr/>
        </p:nvGrpSpPr>
        <p:grpSpPr>
          <a:xfrm>
            <a:off x="2136452" y="1746785"/>
            <a:ext cx="828269" cy="748528"/>
            <a:chOff x="1524000" y="3124200"/>
            <a:chExt cx="1027800" cy="685800"/>
          </a:xfrm>
        </p:grpSpPr>
        <p:sp>
          <p:nvSpPr>
            <p:cNvPr id="750" name="Google Shape;750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52"/>
          <p:cNvGrpSpPr/>
          <p:nvPr/>
        </p:nvGrpSpPr>
        <p:grpSpPr>
          <a:xfrm>
            <a:off x="3759852" y="1434735"/>
            <a:ext cx="828269" cy="748528"/>
            <a:chOff x="1524000" y="3124200"/>
            <a:chExt cx="1027800" cy="685800"/>
          </a:xfrm>
        </p:grpSpPr>
        <p:sp>
          <p:nvSpPr>
            <p:cNvPr id="758" name="Google Shape;758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52"/>
          <p:cNvGrpSpPr/>
          <p:nvPr/>
        </p:nvGrpSpPr>
        <p:grpSpPr>
          <a:xfrm>
            <a:off x="3759852" y="2802885"/>
            <a:ext cx="828269" cy="748528"/>
            <a:chOff x="1524000" y="3124200"/>
            <a:chExt cx="1027800" cy="685800"/>
          </a:xfrm>
        </p:grpSpPr>
        <p:sp>
          <p:nvSpPr>
            <p:cNvPr id="766" name="Google Shape;766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3_5_1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52"/>
          <p:cNvGrpSpPr/>
          <p:nvPr/>
        </p:nvGrpSpPr>
        <p:grpSpPr>
          <a:xfrm>
            <a:off x="3759852" y="4171019"/>
            <a:ext cx="828269" cy="748528"/>
            <a:chOff x="1524000" y="3124200"/>
            <a:chExt cx="1027800" cy="685800"/>
          </a:xfrm>
        </p:grpSpPr>
        <p:sp>
          <p:nvSpPr>
            <p:cNvPr id="774" name="Google Shape;774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3_5_2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52"/>
          <p:cNvGrpSpPr/>
          <p:nvPr/>
        </p:nvGrpSpPr>
        <p:grpSpPr>
          <a:xfrm>
            <a:off x="5330352" y="4171019"/>
            <a:ext cx="828269" cy="748528"/>
            <a:chOff x="1524000" y="3124200"/>
            <a:chExt cx="1027800" cy="685800"/>
          </a:xfrm>
        </p:grpSpPr>
        <p:sp>
          <p:nvSpPr>
            <p:cNvPr id="782" name="Google Shape;782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52"/>
          <p:cNvGrpSpPr/>
          <p:nvPr/>
        </p:nvGrpSpPr>
        <p:grpSpPr>
          <a:xfrm>
            <a:off x="5330352" y="2958901"/>
            <a:ext cx="828269" cy="748528"/>
            <a:chOff x="1524000" y="3124200"/>
            <a:chExt cx="1027800" cy="685800"/>
          </a:xfrm>
        </p:grpSpPr>
        <p:sp>
          <p:nvSpPr>
            <p:cNvPr id="790" name="Google Shape;790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52"/>
          <p:cNvGrpSpPr/>
          <p:nvPr/>
        </p:nvGrpSpPr>
        <p:grpSpPr>
          <a:xfrm>
            <a:off x="6211619" y="1618052"/>
            <a:ext cx="828269" cy="748528"/>
            <a:chOff x="1524000" y="3124200"/>
            <a:chExt cx="1027800" cy="685800"/>
          </a:xfrm>
        </p:grpSpPr>
        <p:sp>
          <p:nvSpPr>
            <p:cNvPr id="797" name="Google Shape;797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3_8_1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52"/>
          <p:cNvGrpSpPr/>
          <p:nvPr/>
        </p:nvGrpSpPr>
        <p:grpSpPr>
          <a:xfrm>
            <a:off x="7745852" y="1618052"/>
            <a:ext cx="828269" cy="748528"/>
            <a:chOff x="1524000" y="3124200"/>
            <a:chExt cx="1027800" cy="685800"/>
          </a:xfrm>
        </p:grpSpPr>
        <p:sp>
          <p:nvSpPr>
            <p:cNvPr id="805" name="Google Shape;805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2"/>
          <p:cNvGrpSpPr/>
          <p:nvPr/>
        </p:nvGrpSpPr>
        <p:grpSpPr>
          <a:xfrm>
            <a:off x="6723052" y="5416919"/>
            <a:ext cx="828269" cy="748528"/>
            <a:chOff x="1524000" y="3124200"/>
            <a:chExt cx="1027800" cy="685800"/>
          </a:xfrm>
        </p:grpSpPr>
        <p:sp>
          <p:nvSpPr>
            <p:cNvPr id="813" name="Google Shape;813;p52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3_10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2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9" name="Google Shape;819;p52"/>
          <p:cNvCxnSpPr>
            <a:stCxn id="738" idx="3"/>
            <a:endCxn id="746" idx="1"/>
          </p:cNvCxnSpPr>
          <p:nvPr/>
        </p:nvCxnSpPr>
        <p:spPr>
          <a:xfrm rot="10800000" flipH="1">
            <a:off x="1358357" y="1113259"/>
            <a:ext cx="778200" cy="4554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0" name="Google Shape;820;p52"/>
          <p:cNvCxnSpPr>
            <a:stCxn id="738" idx="3"/>
            <a:endCxn id="756" idx="1"/>
          </p:cNvCxnSpPr>
          <p:nvPr/>
        </p:nvCxnSpPr>
        <p:spPr>
          <a:xfrm>
            <a:off x="1358357" y="1568659"/>
            <a:ext cx="778200" cy="5523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1" name="Google Shape;821;p52"/>
          <p:cNvCxnSpPr>
            <a:stCxn id="744" idx="3"/>
            <a:endCxn id="759" idx="0"/>
          </p:cNvCxnSpPr>
          <p:nvPr/>
        </p:nvCxnSpPr>
        <p:spPr>
          <a:xfrm>
            <a:off x="2964657" y="614107"/>
            <a:ext cx="1209300" cy="8205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2" name="Google Shape;822;p52"/>
          <p:cNvCxnSpPr>
            <a:stCxn id="756" idx="3"/>
            <a:endCxn id="763" idx="1"/>
          </p:cNvCxnSpPr>
          <p:nvPr/>
        </p:nvCxnSpPr>
        <p:spPr>
          <a:xfrm rot="10800000" flipH="1">
            <a:off x="2964721" y="1559449"/>
            <a:ext cx="795000" cy="561600"/>
          </a:xfrm>
          <a:prstGeom prst="bentConnector3">
            <a:avLst>
              <a:gd name="adj1" fmla="val 4999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3" name="Google Shape;823;p52"/>
          <p:cNvCxnSpPr/>
          <p:nvPr/>
        </p:nvCxnSpPr>
        <p:spPr>
          <a:xfrm>
            <a:off x="7060268" y="1992313"/>
            <a:ext cx="6652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4" name="Google Shape;824;p52"/>
          <p:cNvCxnSpPr/>
          <p:nvPr/>
        </p:nvCxnSpPr>
        <p:spPr>
          <a:xfrm>
            <a:off x="4174011" y="2194947"/>
            <a:ext cx="0" cy="6196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5" name="Google Shape;825;p52"/>
          <p:cNvCxnSpPr/>
          <p:nvPr/>
        </p:nvCxnSpPr>
        <p:spPr>
          <a:xfrm>
            <a:off x="4174011" y="3551413"/>
            <a:ext cx="0" cy="6196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6" name="Google Shape;826;p52"/>
          <p:cNvCxnSpPr>
            <a:endCxn id="782" idx="1"/>
          </p:cNvCxnSpPr>
          <p:nvPr/>
        </p:nvCxnSpPr>
        <p:spPr>
          <a:xfrm>
            <a:off x="4565952" y="4545283"/>
            <a:ext cx="7644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7" name="Google Shape;827;p52"/>
          <p:cNvCxnSpPr>
            <a:stCxn id="783" idx="0"/>
          </p:cNvCxnSpPr>
          <p:nvPr/>
        </p:nvCxnSpPr>
        <p:spPr>
          <a:xfrm rot="10800000">
            <a:off x="5738180" y="3707519"/>
            <a:ext cx="6300" cy="4635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28" name="Google Shape;828;p52"/>
          <p:cNvCxnSpPr>
            <a:stCxn id="791" idx="0"/>
            <a:endCxn id="801" idx="1"/>
          </p:cNvCxnSpPr>
          <p:nvPr/>
        </p:nvCxnSpPr>
        <p:spPr>
          <a:xfrm rot="-5400000">
            <a:off x="5619530" y="2366851"/>
            <a:ext cx="717000" cy="4671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9" name="Google Shape;829;p52"/>
          <p:cNvCxnSpPr>
            <a:stCxn id="737" idx="2"/>
            <a:endCxn id="813" idx="1"/>
          </p:cNvCxnSpPr>
          <p:nvPr/>
        </p:nvCxnSpPr>
        <p:spPr>
          <a:xfrm rot="-5400000" flipH="1">
            <a:off x="1784880" y="852813"/>
            <a:ext cx="4097700" cy="57789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0" name="Google Shape;830;p52"/>
          <p:cNvSpPr txBox="1"/>
          <p:nvPr/>
        </p:nvSpPr>
        <p:spPr>
          <a:xfrm>
            <a:off x="509685" y="614084"/>
            <a:ext cx="8692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iter 3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1" name="Google Shape;831;p52"/>
          <p:cNvSpPr txBox="1"/>
          <p:nvPr/>
        </p:nvSpPr>
        <p:spPr>
          <a:xfrm>
            <a:off x="2060165" y="181967"/>
            <a:ext cx="1300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timetable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2" name="Google Shape;832;p52"/>
          <p:cNvSpPr txBox="1"/>
          <p:nvPr/>
        </p:nvSpPr>
        <p:spPr>
          <a:xfrm>
            <a:off x="1950933" y="1434733"/>
            <a:ext cx="1300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bid search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3" name="Google Shape;833;p52"/>
          <p:cNvSpPr txBox="1"/>
          <p:nvPr/>
        </p:nvSpPr>
        <p:spPr>
          <a:xfrm>
            <a:off x="4527183" y="1434733"/>
            <a:ext cx="9172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4" name="Google Shape;834;p52"/>
          <p:cNvSpPr txBox="1"/>
          <p:nvPr/>
        </p:nvSpPr>
        <p:spPr>
          <a:xfrm>
            <a:off x="3094667" y="2818551"/>
            <a:ext cx="665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test cases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5" name="Google Shape;835;p52"/>
          <p:cNvSpPr txBox="1"/>
          <p:nvPr/>
        </p:nvSpPr>
        <p:spPr>
          <a:xfrm>
            <a:off x="2868767" y="4134877"/>
            <a:ext cx="86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bug log &amp; bug metrics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52"/>
          <p:cNvSpPr txBox="1"/>
          <p:nvPr/>
        </p:nvSpPr>
        <p:spPr>
          <a:xfrm>
            <a:off x="5193672" y="4919572"/>
            <a:ext cx="10952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7" name="Google Shape;837;p52"/>
          <p:cNvSpPr txBox="1"/>
          <p:nvPr/>
        </p:nvSpPr>
        <p:spPr>
          <a:xfrm>
            <a:off x="5107500" y="2699267"/>
            <a:ext cx="14772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to AWS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8" name="Google Shape;838;p52"/>
          <p:cNvSpPr txBox="1"/>
          <p:nvPr/>
        </p:nvSpPr>
        <p:spPr>
          <a:xfrm>
            <a:off x="6069467" y="1310467"/>
            <a:ext cx="1300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UAT Preparation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9" name="Google Shape;839;p52"/>
          <p:cNvSpPr txBox="1"/>
          <p:nvPr/>
        </p:nvSpPr>
        <p:spPr>
          <a:xfrm>
            <a:off x="7725467" y="1310467"/>
            <a:ext cx="5980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UAT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0" name="Google Shape;840;p52"/>
          <p:cNvSpPr txBox="1"/>
          <p:nvPr/>
        </p:nvSpPr>
        <p:spPr>
          <a:xfrm>
            <a:off x="6678600" y="6165433"/>
            <a:ext cx="9172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UI Design</a:t>
            </a:r>
            <a:endParaRPr sz="1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1" name="Google Shape;841;p52"/>
          <p:cNvSpPr/>
          <p:nvPr/>
        </p:nvSpPr>
        <p:spPr>
          <a:xfrm>
            <a:off x="3442164" y="37964"/>
            <a:ext cx="30120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2"/>
          <p:cNvSpPr/>
          <p:nvPr/>
        </p:nvSpPr>
        <p:spPr>
          <a:xfrm>
            <a:off x="114400" y="6136867"/>
            <a:ext cx="6470400" cy="62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3_1 → 3_2, 3_3 → 3_4 → 3_5_1 → 3_5_2 → 3_6 → 3_7 → 3_8_1 → 3_9</a:t>
            </a:r>
            <a:endParaRPr sz="16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53"/>
          <p:cNvGrpSpPr/>
          <p:nvPr/>
        </p:nvGrpSpPr>
        <p:grpSpPr>
          <a:xfrm>
            <a:off x="498125" y="2073263"/>
            <a:ext cx="1393697" cy="1174547"/>
            <a:chOff x="1524000" y="3124200"/>
            <a:chExt cx="1027800" cy="685800"/>
          </a:xfrm>
        </p:grpSpPr>
        <p:sp>
          <p:nvSpPr>
            <p:cNvPr id="848" name="Google Shape;848;p53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4_1_1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53"/>
          <p:cNvGrpSpPr/>
          <p:nvPr/>
        </p:nvGrpSpPr>
        <p:grpSpPr>
          <a:xfrm>
            <a:off x="2743392" y="2073263"/>
            <a:ext cx="1393697" cy="1174547"/>
            <a:chOff x="1524000" y="3124200"/>
            <a:chExt cx="1027800" cy="685800"/>
          </a:xfrm>
        </p:grpSpPr>
        <p:sp>
          <p:nvSpPr>
            <p:cNvPr id="856" name="Google Shape;856;p53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4_1_2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53"/>
          <p:cNvGrpSpPr/>
          <p:nvPr/>
        </p:nvGrpSpPr>
        <p:grpSpPr>
          <a:xfrm>
            <a:off x="4818509" y="2073263"/>
            <a:ext cx="1393697" cy="1174547"/>
            <a:chOff x="1524000" y="3124200"/>
            <a:chExt cx="1027800" cy="685800"/>
          </a:xfrm>
        </p:grpSpPr>
        <p:sp>
          <p:nvSpPr>
            <p:cNvPr id="864" name="Google Shape;864;p53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4_1_3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p53"/>
          <p:cNvGrpSpPr/>
          <p:nvPr/>
        </p:nvGrpSpPr>
        <p:grpSpPr>
          <a:xfrm>
            <a:off x="6995226" y="2073263"/>
            <a:ext cx="1393697" cy="1174547"/>
            <a:chOff x="1524000" y="3124200"/>
            <a:chExt cx="1027800" cy="685800"/>
          </a:xfrm>
        </p:grpSpPr>
        <p:sp>
          <p:nvSpPr>
            <p:cNvPr id="872" name="Google Shape;872;p53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4_1_4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53"/>
          <p:cNvSpPr txBox="1"/>
          <p:nvPr/>
        </p:nvSpPr>
        <p:spPr>
          <a:xfrm>
            <a:off x="361977" y="1765377"/>
            <a:ext cx="1938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Schedule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0" name="Google Shape;880;p53"/>
          <p:cNvSpPr txBox="1"/>
          <p:nvPr/>
        </p:nvSpPr>
        <p:spPr>
          <a:xfrm>
            <a:off x="2607244" y="1765377"/>
            <a:ext cx="1938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Bug metric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1" name="Google Shape;881;p53"/>
          <p:cNvSpPr txBox="1"/>
          <p:nvPr/>
        </p:nvSpPr>
        <p:spPr>
          <a:xfrm>
            <a:off x="4818510" y="1765377"/>
            <a:ext cx="1938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Use of GIT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2" name="Google Shape;882;p53"/>
          <p:cNvSpPr txBox="1"/>
          <p:nvPr/>
        </p:nvSpPr>
        <p:spPr>
          <a:xfrm>
            <a:off x="6893610" y="1765377"/>
            <a:ext cx="1938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Others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83" name="Google Shape;883;p53"/>
          <p:cNvCxnSpPr/>
          <p:nvPr/>
        </p:nvCxnSpPr>
        <p:spPr>
          <a:xfrm>
            <a:off x="1951595" y="2658544"/>
            <a:ext cx="732000" cy="40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4" name="Google Shape;884;p53"/>
          <p:cNvCxnSpPr/>
          <p:nvPr/>
        </p:nvCxnSpPr>
        <p:spPr>
          <a:xfrm rot="10800000" flipH="1">
            <a:off x="4158177" y="2657344"/>
            <a:ext cx="639200" cy="64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5" name="Google Shape;885;p53"/>
          <p:cNvCxnSpPr/>
          <p:nvPr/>
        </p:nvCxnSpPr>
        <p:spPr>
          <a:xfrm>
            <a:off x="6212195" y="2658544"/>
            <a:ext cx="732000" cy="40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86" name="Google Shape;886;p53"/>
          <p:cNvSpPr/>
          <p:nvPr/>
        </p:nvSpPr>
        <p:spPr>
          <a:xfrm>
            <a:off x="3066000" y="880188"/>
            <a:ext cx="30120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3"/>
          <p:cNvSpPr/>
          <p:nvPr/>
        </p:nvSpPr>
        <p:spPr>
          <a:xfrm>
            <a:off x="966188" y="4260628"/>
            <a:ext cx="5220512" cy="8470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4_1_1 → 4_1_2 → 4_1_3 → 4_1_4 🡪 4_2</a:t>
            </a:r>
            <a:endParaRPr sz="19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888" name="Google Shape;888;p53"/>
          <p:cNvGrpSpPr/>
          <p:nvPr/>
        </p:nvGrpSpPr>
        <p:grpSpPr>
          <a:xfrm>
            <a:off x="6995226" y="3880144"/>
            <a:ext cx="1393697" cy="1174547"/>
            <a:chOff x="1524000" y="3124200"/>
            <a:chExt cx="1027800" cy="685800"/>
          </a:xfrm>
        </p:grpSpPr>
        <p:sp>
          <p:nvSpPr>
            <p:cNvPr id="889" name="Google Shape;889;p53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4_2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6" name="Google Shape;896;p53"/>
          <p:cNvCxnSpPr>
            <a:stCxn id="875" idx="2"/>
            <a:endCxn id="890" idx="0"/>
          </p:cNvCxnSpPr>
          <p:nvPr/>
        </p:nvCxnSpPr>
        <p:spPr>
          <a:xfrm>
            <a:off x="7692063" y="3247809"/>
            <a:ext cx="0" cy="6324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97" name="Google Shape;897;p53"/>
          <p:cNvSpPr txBox="1"/>
          <p:nvPr/>
        </p:nvSpPr>
        <p:spPr>
          <a:xfrm>
            <a:off x="6893610" y="5068497"/>
            <a:ext cx="1938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Submission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8" name="Google Shape;898;p53"/>
          <p:cNvSpPr txBox="1"/>
          <p:nvPr/>
        </p:nvSpPr>
        <p:spPr>
          <a:xfrm>
            <a:off x="361975" y="5795550"/>
            <a:ext cx="63948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8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Critical path for iteration 4 is updated accordingly (as per the updated schedule following the  addition of iteration 5)</a:t>
            </a:r>
            <a:endParaRPr sz="18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904887" y="544097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3000"/>
              <a:t>AGENDA</a:t>
            </a:r>
            <a:endParaRPr sz="3000"/>
          </a:p>
        </p:txBody>
      </p:sp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1</a:t>
            </a:r>
            <a:endParaRPr sz="1900"/>
          </a:p>
        </p:txBody>
      </p:sp>
      <p:grpSp>
        <p:nvGrpSpPr>
          <p:cNvPr id="311" name="Google Shape;311;p36"/>
          <p:cNvGrpSpPr/>
          <p:nvPr/>
        </p:nvGrpSpPr>
        <p:grpSpPr>
          <a:xfrm>
            <a:off x="210764" y="786153"/>
            <a:ext cx="412055" cy="537497"/>
            <a:chOff x="590250" y="244200"/>
            <a:chExt cx="407975" cy="532175"/>
          </a:xfrm>
        </p:grpSpPr>
        <p:sp>
          <p:nvSpPr>
            <p:cNvPr id="312" name="Google Shape;312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36"/>
          <p:cNvSpPr txBox="1">
            <a:spLocks noGrp="1"/>
          </p:cNvSpPr>
          <p:nvPr>
            <p:ph type="body" idx="1"/>
          </p:nvPr>
        </p:nvSpPr>
        <p:spPr>
          <a:xfrm>
            <a:off x="904875" y="1831425"/>
            <a:ext cx="7419900" cy="4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Font typeface="Roboto Condensed"/>
              <a:buChar char="▰"/>
            </a:pPr>
            <a:r>
              <a:rPr lang="en-GB" sz="3200">
                <a:latin typeface="Roboto Condensed"/>
                <a:ea typeface="Roboto Condensed"/>
                <a:cs typeface="Roboto Condensed"/>
                <a:sym typeface="Roboto Condensed"/>
              </a:rPr>
              <a:t>Functionalities</a:t>
            </a:r>
            <a:endParaRPr sz="1900"/>
          </a:p>
          <a:p>
            <a:pPr marL="609600" lvl="0" indent="-476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Font typeface="Roboto Condensed"/>
              <a:buChar char="▰"/>
            </a:pPr>
            <a:r>
              <a:rPr lang="en-GB" sz="3200">
                <a:latin typeface="Roboto Condensed"/>
                <a:ea typeface="Roboto Condensed"/>
                <a:cs typeface="Roboto Condensed"/>
                <a:sym typeface="Roboto Condensed"/>
              </a:rPr>
              <a:t>Schedule</a:t>
            </a:r>
            <a:endParaRPr sz="1900"/>
          </a:p>
          <a:p>
            <a:pPr marL="609600" lvl="0" indent="-476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Font typeface="Roboto Condensed"/>
              <a:buChar char="▰"/>
            </a:pPr>
            <a:r>
              <a:rPr lang="en-GB" sz="3200">
                <a:latin typeface="Roboto Condensed"/>
                <a:ea typeface="Roboto Condensed"/>
                <a:cs typeface="Roboto Condensed"/>
                <a:sym typeface="Roboto Condensed"/>
              </a:rPr>
              <a:t>Bug Metrics</a:t>
            </a:r>
            <a:endParaRPr sz="1900"/>
          </a:p>
          <a:p>
            <a:pPr marL="609600" lvl="0" indent="-476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Font typeface="Roboto Condensed"/>
              <a:buChar char="▰"/>
            </a:pPr>
            <a:r>
              <a:rPr lang="en-GB" sz="3200">
                <a:latin typeface="Roboto Condensed"/>
                <a:ea typeface="Roboto Condensed"/>
                <a:cs typeface="Roboto Condensed"/>
                <a:sym typeface="Roboto Condensed"/>
              </a:rPr>
              <a:t>Roles &amp; Responsibilities</a:t>
            </a:r>
            <a:endParaRPr sz="1900"/>
          </a:p>
          <a:p>
            <a:pPr marL="609600" lvl="0" indent="-476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Font typeface="Roboto Condensed"/>
              <a:buChar char="▰"/>
            </a:pPr>
            <a:r>
              <a:rPr lang="en-GB" sz="3200">
                <a:latin typeface="Roboto Condensed"/>
                <a:ea typeface="Roboto Condensed"/>
                <a:cs typeface="Roboto Condensed"/>
                <a:sym typeface="Roboto Condensed"/>
              </a:rPr>
              <a:t>Pair programming teams &amp; Rotation plan</a:t>
            </a:r>
            <a:endParaRPr sz="3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50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Roboto Condensed"/>
              <a:buChar char="▰"/>
            </a:pPr>
            <a:r>
              <a:rPr lang="en-GB" sz="3200">
                <a:latin typeface="Roboto Condensed"/>
                <a:ea typeface="Roboto Condensed"/>
                <a:cs typeface="Roboto Condensed"/>
                <a:sym typeface="Roboto Condensed"/>
              </a:rPr>
              <a:t>Summary of Changes (Since PM Review)</a:t>
            </a:r>
            <a:endParaRPr sz="3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54"/>
          <p:cNvGrpSpPr/>
          <p:nvPr/>
        </p:nvGrpSpPr>
        <p:grpSpPr>
          <a:xfrm>
            <a:off x="2861605" y="2476258"/>
            <a:ext cx="1393697" cy="1174547"/>
            <a:chOff x="1524000" y="3124200"/>
            <a:chExt cx="1027800" cy="685800"/>
          </a:xfrm>
        </p:grpSpPr>
        <p:sp>
          <p:nvSpPr>
            <p:cNvPr id="904" name="Google Shape;904;p54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5_1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54"/>
          <p:cNvGrpSpPr/>
          <p:nvPr/>
        </p:nvGrpSpPr>
        <p:grpSpPr>
          <a:xfrm>
            <a:off x="5106872" y="2476258"/>
            <a:ext cx="1393697" cy="1174547"/>
            <a:chOff x="1524000" y="3124200"/>
            <a:chExt cx="1027800" cy="685800"/>
          </a:xfrm>
        </p:grpSpPr>
        <p:sp>
          <p:nvSpPr>
            <p:cNvPr id="912" name="Google Shape;912;p54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5_2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54"/>
          <p:cNvSpPr txBox="1"/>
          <p:nvPr/>
        </p:nvSpPr>
        <p:spPr>
          <a:xfrm>
            <a:off x="2725457" y="1938080"/>
            <a:ext cx="1699887" cy="53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Presentation Preparation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0" name="Google Shape;920;p54"/>
          <p:cNvSpPr txBox="1"/>
          <p:nvPr/>
        </p:nvSpPr>
        <p:spPr>
          <a:xfrm>
            <a:off x="4970724" y="2168372"/>
            <a:ext cx="1938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Presentation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21" name="Google Shape;921;p54"/>
          <p:cNvCxnSpPr/>
          <p:nvPr/>
        </p:nvCxnSpPr>
        <p:spPr>
          <a:xfrm>
            <a:off x="4315075" y="3061539"/>
            <a:ext cx="732000" cy="40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22" name="Google Shape;922;p54"/>
          <p:cNvSpPr/>
          <p:nvPr/>
        </p:nvSpPr>
        <p:spPr>
          <a:xfrm>
            <a:off x="3066000" y="533580"/>
            <a:ext cx="30120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4"/>
          <p:cNvSpPr/>
          <p:nvPr/>
        </p:nvSpPr>
        <p:spPr>
          <a:xfrm>
            <a:off x="3847369" y="4572133"/>
            <a:ext cx="1667409" cy="7635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5_1 🡪 5_2</a:t>
            </a:r>
            <a:endParaRPr sz="19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4" name="Google Shape;924;p54"/>
          <p:cNvSpPr txBox="1"/>
          <p:nvPr/>
        </p:nvSpPr>
        <p:spPr>
          <a:xfrm>
            <a:off x="1012825" y="5643300"/>
            <a:ext cx="73365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8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Critical path for iteration 5 is added. Previously, there was no iteration 5 planned.</a:t>
            </a:r>
            <a:endParaRPr sz="18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5"/>
          <p:cNvSpPr txBox="1">
            <a:spLocks noGrp="1"/>
          </p:cNvSpPr>
          <p:nvPr>
            <p:ph type="ctrTitle"/>
          </p:nvPr>
        </p:nvSpPr>
        <p:spPr>
          <a:xfrm>
            <a:off x="0" y="3754199"/>
            <a:ext cx="64093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200"/>
              <a:t>BUG METRICS</a:t>
            </a:r>
            <a:endParaRPr sz="4200"/>
          </a:p>
        </p:txBody>
      </p:sp>
      <p:sp>
        <p:nvSpPr>
          <p:cNvPr id="930" name="Google Shape;930;p55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10</a:t>
            </a:r>
            <a:endParaRPr sz="1900"/>
          </a:p>
        </p:txBody>
      </p:sp>
      <p:sp>
        <p:nvSpPr>
          <p:cNvPr id="931" name="Google Shape;931;p55"/>
          <p:cNvSpPr txBox="1"/>
          <p:nvPr/>
        </p:nvSpPr>
        <p:spPr>
          <a:xfrm>
            <a:off x="209912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en-GB" sz="16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4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Bug Metrics - Iteration 1</a:t>
            </a:r>
            <a:endParaRPr sz="2400"/>
          </a:p>
        </p:txBody>
      </p:sp>
      <p:graphicFrame>
        <p:nvGraphicFramePr>
          <p:cNvPr id="937" name="Google Shape;937;p56"/>
          <p:cNvGraphicFramePr/>
          <p:nvPr/>
        </p:nvGraphicFramePr>
        <p:xfrm>
          <a:off x="-6367" y="1755400"/>
          <a:ext cx="9156650" cy="4020305"/>
        </p:xfrm>
        <a:graphic>
          <a:graphicData uri="http://schemas.openxmlformats.org/drawingml/2006/table">
            <a:tbl>
              <a:tblPr>
                <a:noFill/>
                <a:tableStyleId>{CAF2E3A5-8E29-4628-BF7E-5AB779FD313E}</a:tableStyleId>
              </a:tblPr>
              <a:tblGrid>
                <a:gridCol w="49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8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Bug Metric</a:t>
                      </a:r>
                      <a:endParaRPr sz="1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(Total)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Login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username field was case sensitive 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sz="15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5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add bid, drop bid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not found error when student access BIOS before admin conducts bootstrap </a:t>
                      </a: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Sidebar navigation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Token wasn't passed when navigating through sidebar </a:t>
                      </a: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add bid, drop bid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Submit button didn't pass token, causing student to get logged out after submitting </a:t>
                      </a: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8" name="Google Shape;938;p56"/>
          <p:cNvSpPr/>
          <p:nvPr/>
        </p:nvSpPr>
        <p:spPr>
          <a:xfrm>
            <a:off x="303099" y="855271"/>
            <a:ext cx="409580" cy="35794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Bug Metrics - Iteration 1</a:t>
            </a:r>
            <a:endParaRPr sz="2400"/>
          </a:p>
        </p:txBody>
      </p:sp>
      <p:graphicFrame>
        <p:nvGraphicFramePr>
          <p:cNvPr id="944" name="Google Shape;944;p57"/>
          <p:cNvGraphicFramePr/>
          <p:nvPr/>
        </p:nvGraphicFramePr>
        <p:xfrm>
          <a:off x="-6349" y="1596792"/>
          <a:ext cx="9150250" cy="5168663"/>
        </p:xfrm>
        <a:graphic>
          <a:graphicData uri="http://schemas.openxmlformats.org/drawingml/2006/table">
            <a:tbl>
              <a:tblPr>
                <a:noFill/>
                <a:tableStyleId>{CAF2E3A5-8E29-4628-BF7E-5AB779FD313E}</a:tableStyleId>
              </a:tblPr>
              <a:tblGrid>
                <a:gridCol w="4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Bug Metric</a:t>
                      </a:r>
                      <a:endParaRPr sz="1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(Total)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Temporary files were left un-deleted in temp folder 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argument '0' was taken in as an empty field </a:t>
                      </a: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is no validation for amount when it takes in non numeric values </a:t>
                      </a: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Maximum number of characters for userid was mistaken to be 128 instead of 100 </a:t>
                      </a: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 for description was slightly wrong (e.g. if(strlen($description &gt; 1000)) )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 strlen($description &gt; 1000) means strlen(true). 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Resolved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5" name="Google Shape;945;p57"/>
          <p:cNvSpPr/>
          <p:nvPr/>
        </p:nvSpPr>
        <p:spPr>
          <a:xfrm>
            <a:off x="321799" y="855271"/>
            <a:ext cx="409580" cy="35794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Bug Metrics - Iteration 1</a:t>
            </a:r>
            <a:endParaRPr sz="2400"/>
          </a:p>
        </p:txBody>
      </p:sp>
      <p:sp>
        <p:nvSpPr>
          <p:cNvPr id="951" name="Google Shape;951;p58"/>
          <p:cNvSpPr/>
          <p:nvPr/>
        </p:nvSpPr>
        <p:spPr>
          <a:xfrm>
            <a:off x="625500" y="3226233"/>
            <a:ext cx="7721200" cy="181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Mitigation: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the planned debugging time in the iteration</a:t>
            </a:r>
            <a:endParaRPr sz="2400" b="0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2" name="Google Shape;952;p58"/>
          <p:cNvSpPr txBox="1"/>
          <p:nvPr/>
        </p:nvSpPr>
        <p:spPr>
          <a:xfrm>
            <a:off x="2530927" y="2583425"/>
            <a:ext cx="4480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85200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Value of Bug Metric f</a:t>
            </a:r>
            <a:r>
              <a:rPr lang="en-GB" sz="2400" b="1">
                <a:solidFill>
                  <a:srgbClr val="85200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Iter 1</a:t>
            </a:r>
            <a:endParaRPr sz="2400" b="1" i="0" u="none" strike="noStrike" cap="none">
              <a:solidFill>
                <a:srgbClr val="85200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3" name="Google Shape;953;p58"/>
          <p:cNvSpPr/>
          <p:nvPr/>
        </p:nvSpPr>
        <p:spPr>
          <a:xfrm>
            <a:off x="7125300" y="2188167"/>
            <a:ext cx="1393200" cy="13932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4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58"/>
          <p:cNvSpPr/>
          <p:nvPr/>
        </p:nvSpPr>
        <p:spPr>
          <a:xfrm>
            <a:off x="363717" y="855271"/>
            <a:ext cx="409580" cy="35794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Bug Metrics - Iteration 2</a:t>
            </a:r>
            <a:endParaRPr sz="2400"/>
          </a:p>
        </p:txBody>
      </p:sp>
      <p:graphicFrame>
        <p:nvGraphicFramePr>
          <p:cNvPr id="960" name="Google Shape;960;p59"/>
          <p:cNvGraphicFramePr/>
          <p:nvPr/>
        </p:nvGraphicFramePr>
        <p:xfrm>
          <a:off x="5476" y="1558692"/>
          <a:ext cx="9144025" cy="4662181"/>
        </p:xfrm>
        <a:graphic>
          <a:graphicData uri="http://schemas.openxmlformats.org/drawingml/2006/table">
            <a:tbl>
              <a:tblPr>
                <a:noFill/>
                <a:tableStyleId>{CAF2E3A5-8E29-4628-BF7E-5AB779FD313E}</a:tableStyleId>
              </a:tblPr>
              <a:tblGrid>
                <a:gridCol w="4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Bug Metric</a:t>
                      </a:r>
                      <a:endParaRPr sz="1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(Total)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bootstrapping which includes a bid from zac.ng(SOB student) for IS100 (IS course) - </a:t>
                      </a:r>
                      <a:r>
                        <a:rPr lang="en-GB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Resolved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High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13</a:t>
                      </a:r>
                      <a:endParaRPr sz="1200" b="1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e$10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Bids less than e$10 were successful - </a:t>
                      </a:r>
                      <a:r>
                        <a:rPr lang="en-GB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Resolved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High 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 checking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 2 errors were discovered ( Minimum bid cannot be less than e$10, you have already completed this course), the error numbering for both were 1 - </a:t>
                      </a:r>
                      <a:r>
                        <a:rPr lang="en-GB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Resolved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Low 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 checking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 section and bid amount are left empty, no errors are shown - </a:t>
                      </a:r>
                      <a:r>
                        <a:rPr lang="en-GB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Resolved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Low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Drop section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Error pops up when section is dropped!! Section has been dropped successfully but e$ has not been refunded - </a:t>
                      </a:r>
                      <a:r>
                        <a:rPr lang="en-GB" sz="1200" b="1"/>
                        <a:t>Resolved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Low 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1" name="Google Shape;961;p59"/>
          <p:cNvSpPr/>
          <p:nvPr/>
        </p:nvSpPr>
        <p:spPr>
          <a:xfrm>
            <a:off x="321799" y="855271"/>
            <a:ext cx="409580" cy="35794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0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 dirty="0"/>
              <a:t>Bug Metrics - Iteration 2 (Current Value)</a:t>
            </a:r>
            <a:endParaRPr sz="2400" dirty="0"/>
          </a:p>
        </p:txBody>
      </p:sp>
      <p:sp>
        <p:nvSpPr>
          <p:cNvPr id="967" name="Google Shape;967;p60"/>
          <p:cNvSpPr/>
          <p:nvPr/>
        </p:nvSpPr>
        <p:spPr>
          <a:xfrm>
            <a:off x="625500" y="3226225"/>
            <a:ext cx="7721100" cy="2450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Mitigation: </a:t>
            </a:r>
            <a:r>
              <a:rPr lang="en-US" sz="2400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 Development according to the schedule.</a:t>
            </a:r>
            <a:endParaRPr sz="2400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8" name="Google Shape;968;p60"/>
          <p:cNvSpPr txBox="1"/>
          <p:nvPr/>
        </p:nvSpPr>
        <p:spPr>
          <a:xfrm>
            <a:off x="2530927" y="2583425"/>
            <a:ext cx="4480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85200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Value of Bug Metric f</a:t>
            </a:r>
            <a:r>
              <a:rPr lang="en-GB" sz="2400" b="1">
                <a:solidFill>
                  <a:srgbClr val="85200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Iter 2</a:t>
            </a:r>
            <a:endParaRPr sz="2400" b="1" i="0" u="none" strike="noStrike" cap="none">
              <a:solidFill>
                <a:srgbClr val="85200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9" name="Google Shape;969;p60"/>
          <p:cNvSpPr/>
          <p:nvPr/>
        </p:nvSpPr>
        <p:spPr>
          <a:xfrm>
            <a:off x="7125300" y="2188167"/>
            <a:ext cx="1393200" cy="13932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dirty="0">
                <a:latin typeface="Roboto"/>
                <a:ea typeface="Roboto"/>
                <a:cs typeface="Roboto"/>
                <a:sym typeface="Roboto"/>
              </a:rPr>
              <a:t>0</a:t>
            </a:r>
            <a:endParaRPr sz="4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60"/>
          <p:cNvSpPr/>
          <p:nvPr/>
        </p:nvSpPr>
        <p:spPr>
          <a:xfrm>
            <a:off x="363717" y="855271"/>
            <a:ext cx="409580" cy="35794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1"/>
          <p:cNvSpPr txBox="1">
            <a:spLocks noGrp="1"/>
          </p:cNvSpPr>
          <p:nvPr>
            <p:ph type="ctrTitle"/>
          </p:nvPr>
        </p:nvSpPr>
        <p:spPr>
          <a:xfrm>
            <a:off x="1" y="3899188"/>
            <a:ext cx="4969008" cy="215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200"/>
              <a:t>ROLES &amp; RESPONSIBILITIES</a:t>
            </a:r>
            <a:endParaRPr sz="4200"/>
          </a:p>
        </p:txBody>
      </p:sp>
      <p:sp>
        <p:nvSpPr>
          <p:cNvPr id="976" name="Google Shape;976;p61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16</a:t>
            </a:r>
            <a:endParaRPr sz="1900"/>
          </a:p>
        </p:txBody>
      </p:sp>
      <p:sp>
        <p:nvSpPr>
          <p:cNvPr id="977" name="Google Shape;977;p61"/>
          <p:cNvSpPr txBox="1"/>
          <p:nvPr/>
        </p:nvSpPr>
        <p:spPr>
          <a:xfrm>
            <a:off x="189056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en-GB" sz="16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4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2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PROJECT MANAGER ROTATION</a:t>
            </a:r>
            <a:endParaRPr sz="2400"/>
          </a:p>
        </p:txBody>
      </p:sp>
      <p:sp>
        <p:nvSpPr>
          <p:cNvPr id="983" name="Google Shape;983;p6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 sz="1900"/>
              <a:t>28</a:t>
            </a:fld>
            <a:endParaRPr sz="1900"/>
          </a:p>
        </p:txBody>
      </p:sp>
      <p:sp>
        <p:nvSpPr>
          <p:cNvPr id="984" name="Google Shape;984;p62"/>
          <p:cNvSpPr/>
          <p:nvPr/>
        </p:nvSpPr>
        <p:spPr>
          <a:xfrm>
            <a:off x="4415760" y="3223816"/>
            <a:ext cx="31248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900"/>
          </a:p>
        </p:txBody>
      </p:sp>
      <p:grpSp>
        <p:nvGrpSpPr>
          <p:cNvPr id="985" name="Google Shape;985;p62"/>
          <p:cNvGrpSpPr/>
          <p:nvPr/>
        </p:nvGrpSpPr>
        <p:grpSpPr>
          <a:xfrm>
            <a:off x="7315200" y="2667000"/>
            <a:ext cx="1828800" cy="2847950"/>
            <a:chOff x="3657600" y="2295575"/>
            <a:chExt cx="1828800" cy="2847950"/>
          </a:xfrm>
        </p:grpSpPr>
        <p:sp>
          <p:nvSpPr>
            <p:cNvPr id="986" name="Google Shape;986;p62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2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2"/>
            <p:cNvSpPr txBox="1"/>
            <p:nvPr/>
          </p:nvSpPr>
          <p:spPr>
            <a:xfrm>
              <a:off x="3863250" y="2441100"/>
              <a:ext cx="14874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Iteration 5</a:t>
              </a:r>
              <a:endParaRPr sz="1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9" name="Google Shape;989;p62"/>
          <p:cNvGrpSpPr/>
          <p:nvPr/>
        </p:nvGrpSpPr>
        <p:grpSpPr>
          <a:xfrm>
            <a:off x="5486400" y="2667000"/>
            <a:ext cx="1828800" cy="2847950"/>
            <a:chOff x="3657600" y="2295575"/>
            <a:chExt cx="1828800" cy="2847950"/>
          </a:xfrm>
        </p:grpSpPr>
        <p:sp>
          <p:nvSpPr>
            <p:cNvPr id="990" name="Google Shape;990;p62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62"/>
            <p:cNvCxnSpPr/>
            <p:nvPr/>
          </p:nvCxnSpPr>
          <p:spPr>
            <a:xfrm>
              <a:off x="54864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993" name="Google Shape;993;p62"/>
            <p:cNvSpPr txBox="1"/>
            <p:nvPr/>
          </p:nvSpPr>
          <p:spPr>
            <a:xfrm>
              <a:off x="3863250" y="2441100"/>
              <a:ext cx="14874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Iteration 4</a:t>
              </a:r>
              <a:endParaRPr sz="1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4" name="Google Shape;994;p62"/>
          <p:cNvGrpSpPr/>
          <p:nvPr/>
        </p:nvGrpSpPr>
        <p:grpSpPr>
          <a:xfrm>
            <a:off x="3657600" y="2667000"/>
            <a:ext cx="1828800" cy="2847950"/>
            <a:chOff x="3657600" y="2295575"/>
            <a:chExt cx="1828800" cy="2847950"/>
          </a:xfrm>
        </p:grpSpPr>
        <p:sp>
          <p:nvSpPr>
            <p:cNvPr id="995" name="Google Shape;995;p62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62"/>
            <p:cNvCxnSpPr/>
            <p:nvPr/>
          </p:nvCxnSpPr>
          <p:spPr>
            <a:xfrm>
              <a:off x="54864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998" name="Google Shape;998;p62"/>
            <p:cNvSpPr txBox="1"/>
            <p:nvPr/>
          </p:nvSpPr>
          <p:spPr>
            <a:xfrm>
              <a:off x="3863250" y="2441100"/>
              <a:ext cx="1417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Iteration 3</a:t>
              </a:r>
              <a:endParaRPr sz="1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9" name="Google Shape;999;p62"/>
          <p:cNvGrpSpPr/>
          <p:nvPr/>
        </p:nvGrpSpPr>
        <p:grpSpPr>
          <a:xfrm>
            <a:off x="1828800" y="2667000"/>
            <a:ext cx="1828800" cy="2847950"/>
            <a:chOff x="0" y="2295575"/>
            <a:chExt cx="1828800" cy="2847950"/>
          </a:xfrm>
        </p:grpSpPr>
        <p:sp>
          <p:nvSpPr>
            <p:cNvPr id="1000" name="Google Shape;1000;p62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2"/>
            <p:cNvSpPr txBox="1"/>
            <p:nvPr/>
          </p:nvSpPr>
          <p:spPr>
            <a:xfrm>
              <a:off x="205650" y="3050050"/>
              <a:ext cx="1417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PM: Amey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62"/>
            <p:cNvSpPr txBox="1"/>
            <p:nvPr/>
          </p:nvSpPr>
          <p:spPr>
            <a:xfrm>
              <a:off x="205650" y="3460450"/>
              <a:ext cx="1417500" cy="14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Coders: Brian, Ian, Gordon, Rou Hui, Amey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4" name="Google Shape;1004;p62"/>
            <p:cNvSpPr txBox="1"/>
            <p:nvPr/>
          </p:nvSpPr>
          <p:spPr>
            <a:xfrm>
              <a:off x="205650" y="2441100"/>
              <a:ext cx="1348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Iteration 2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5" name="Google Shape;1005;p62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006" name="Google Shape;1006;p62"/>
          <p:cNvGrpSpPr/>
          <p:nvPr/>
        </p:nvGrpSpPr>
        <p:grpSpPr>
          <a:xfrm>
            <a:off x="0" y="2667000"/>
            <a:ext cx="1828800" cy="2847950"/>
            <a:chOff x="0" y="2295575"/>
            <a:chExt cx="1828800" cy="2847950"/>
          </a:xfrm>
        </p:grpSpPr>
        <p:sp>
          <p:nvSpPr>
            <p:cNvPr id="1007" name="Google Shape;1007;p62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2"/>
            <p:cNvSpPr txBox="1"/>
            <p:nvPr/>
          </p:nvSpPr>
          <p:spPr>
            <a:xfrm>
              <a:off x="205650" y="3050050"/>
              <a:ext cx="14175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PM: Gordon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0" name="Google Shape;1010;p62"/>
            <p:cNvSpPr txBox="1"/>
            <p:nvPr/>
          </p:nvSpPr>
          <p:spPr>
            <a:xfrm>
              <a:off x="205650" y="3470950"/>
              <a:ext cx="1417500" cy="14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Coders: Brian, Ian, Amey, Rou Hui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62"/>
            <p:cNvSpPr txBox="1"/>
            <p:nvPr/>
          </p:nvSpPr>
          <p:spPr>
            <a:xfrm>
              <a:off x="205650" y="2441100"/>
              <a:ext cx="1417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Iteration 1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2" name="Google Shape;1012;p62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62"/>
          <p:cNvGrpSpPr/>
          <p:nvPr/>
        </p:nvGrpSpPr>
        <p:grpSpPr>
          <a:xfrm>
            <a:off x="305045" y="842042"/>
            <a:ext cx="405919" cy="384381"/>
            <a:chOff x="5973900" y="318475"/>
            <a:chExt cx="401900" cy="380575"/>
          </a:xfrm>
        </p:grpSpPr>
        <p:sp>
          <p:nvSpPr>
            <p:cNvPr id="1014" name="Google Shape;1014;p62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62"/>
          <p:cNvGrpSpPr/>
          <p:nvPr/>
        </p:nvGrpSpPr>
        <p:grpSpPr>
          <a:xfrm>
            <a:off x="3863250" y="3429000"/>
            <a:ext cx="1417500" cy="1842900"/>
            <a:chOff x="205650" y="3050050"/>
            <a:chExt cx="1417500" cy="1842900"/>
          </a:xfrm>
        </p:grpSpPr>
        <p:sp>
          <p:nvSpPr>
            <p:cNvPr id="1029" name="Google Shape;1029;p62"/>
            <p:cNvSpPr txBox="1"/>
            <p:nvPr/>
          </p:nvSpPr>
          <p:spPr>
            <a:xfrm>
              <a:off x="205650" y="3050050"/>
              <a:ext cx="1417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PM: Ian</a:t>
              </a:r>
              <a:endParaRPr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62"/>
            <p:cNvSpPr txBox="1"/>
            <p:nvPr/>
          </p:nvSpPr>
          <p:spPr>
            <a:xfrm>
              <a:off x="205650" y="3460450"/>
              <a:ext cx="1417500" cy="14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Coders: Brian, Gordon, Amey, Rou Hui</a:t>
              </a:r>
              <a:endPara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1" name="Google Shape;1031;p62"/>
          <p:cNvGrpSpPr/>
          <p:nvPr/>
        </p:nvGrpSpPr>
        <p:grpSpPr>
          <a:xfrm>
            <a:off x="5692050" y="3429000"/>
            <a:ext cx="1417500" cy="1842900"/>
            <a:chOff x="205650" y="3050050"/>
            <a:chExt cx="1417500" cy="1842900"/>
          </a:xfrm>
        </p:grpSpPr>
        <p:sp>
          <p:nvSpPr>
            <p:cNvPr id="1032" name="Google Shape;1032;p62"/>
            <p:cNvSpPr txBox="1"/>
            <p:nvPr/>
          </p:nvSpPr>
          <p:spPr>
            <a:xfrm>
              <a:off x="205650" y="3050050"/>
              <a:ext cx="1417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PM: Rou Hui</a:t>
              </a:r>
              <a:endParaRPr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62"/>
            <p:cNvSpPr txBox="1"/>
            <p:nvPr/>
          </p:nvSpPr>
          <p:spPr>
            <a:xfrm>
              <a:off x="205650" y="3460450"/>
              <a:ext cx="1417500" cy="14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Coders: N.A</a:t>
              </a:r>
              <a:endPara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4" name="Google Shape;1034;p62"/>
          <p:cNvGrpSpPr/>
          <p:nvPr/>
        </p:nvGrpSpPr>
        <p:grpSpPr>
          <a:xfrm>
            <a:off x="7652950" y="3429000"/>
            <a:ext cx="1417500" cy="1842900"/>
            <a:chOff x="205650" y="3050050"/>
            <a:chExt cx="1417500" cy="1842900"/>
          </a:xfrm>
        </p:grpSpPr>
        <p:sp>
          <p:nvSpPr>
            <p:cNvPr id="1035" name="Google Shape;1035;p62"/>
            <p:cNvSpPr txBox="1"/>
            <p:nvPr/>
          </p:nvSpPr>
          <p:spPr>
            <a:xfrm>
              <a:off x="205650" y="3050050"/>
              <a:ext cx="14175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PM: Brian</a:t>
              </a:r>
              <a:endParaRPr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6" name="Google Shape;1036;p62"/>
            <p:cNvSpPr txBox="1"/>
            <p:nvPr/>
          </p:nvSpPr>
          <p:spPr>
            <a:xfrm>
              <a:off x="205650" y="3460450"/>
              <a:ext cx="1417500" cy="14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Coders: N.A</a:t>
              </a:r>
              <a:endPara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7" name="Google Shape;1037;p62"/>
          <p:cNvSpPr txBox="1"/>
          <p:nvPr/>
        </p:nvSpPr>
        <p:spPr>
          <a:xfrm>
            <a:off x="0" y="1796575"/>
            <a:ext cx="80583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7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Appointed Rou Hui as the PM in-charge of iteration 4 following changes to our iteration plan</a:t>
            </a:r>
            <a:endParaRPr sz="17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3"/>
          <p:cNvSpPr txBox="1">
            <a:spLocks noGrp="1"/>
          </p:cNvSpPr>
          <p:nvPr>
            <p:ph type="ctrTitle"/>
          </p:nvPr>
        </p:nvSpPr>
        <p:spPr>
          <a:xfrm>
            <a:off x="119925" y="4057650"/>
            <a:ext cx="4514100" cy="21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200"/>
              <a:t>PAIR PROGRAMMING TEAMS</a:t>
            </a:r>
            <a:endParaRPr sz="4200"/>
          </a:p>
        </p:txBody>
      </p:sp>
      <p:sp>
        <p:nvSpPr>
          <p:cNvPr id="1043" name="Google Shape;1043;p63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16</a:t>
            </a:r>
            <a:endParaRPr sz="1900"/>
          </a:p>
        </p:txBody>
      </p:sp>
      <p:sp>
        <p:nvSpPr>
          <p:cNvPr id="1044" name="Google Shape;1044;p63"/>
          <p:cNvSpPr txBox="1"/>
          <p:nvPr/>
        </p:nvSpPr>
        <p:spPr>
          <a:xfrm>
            <a:off x="119917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en-GB" sz="16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4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ctrTitle"/>
          </p:nvPr>
        </p:nvSpPr>
        <p:spPr>
          <a:xfrm>
            <a:off x="158251" y="3848861"/>
            <a:ext cx="54592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200"/>
              <a:t>FUNCTIONALITIES</a:t>
            </a:r>
            <a:endParaRPr sz="4200"/>
          </a:p>
        </p:txBody>
      </p:sp>
      <p:sp>
        <p:nvSpPr>
          <p:cNvPr id="332" name="Google Shape;332;p37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2</a:t>
            </a:r>
            <a:endParaRPr sz="1900"/>
          </a:p>
        </p:txBody>
      </p:sp>
      <p:sp>
        <p:nvSpPr>
          <p:cNvPr id="333" name="Google Shape;333;p37"/>
          <p:cNvSpPr txBox="1"/>
          <p:nvPr/>
        </p:nvSpPr>
        <p:spPr>
          <a:xfrm>
            <a:off x="287877" y="0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en-GB" sz="16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4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4"/>
          <p:cNvSpPr txBox="1">
            <a:spLocks noGrp="1"/>
          </p:cNvSpPr>
          <p:nvPr>
            <p:ph type="title"/>
          </p:nvPr>
        </p:nvSpPr>
        <p:spPr>
          <a:xfrm>
            <a:off x="808671" y="483600"/>
            <a:ext cx="44420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PP Teams &amp; Rotation Plan</a:t>
            </a:r>
            <a:endParaRPr sz="2400"/>
          </a:p>
        </p:txBody>
      </p:sp>
      <p:cxnSp>
        <p:nvCxnSpPr>
          <p:cNvPr id="1050" name="Google Shape;1050;p64"/>
          <p:cNvCxnSpPr/>
          <p:nvPr/>
        </p:nvCxnSpPr>
        <p:spPr>
          <a:xfrm rot="10800000">
            <a:off x="6061821" y="3616661"/>
            <a:ext cx="0" cy="2070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1" name="Google Shape;1051;p64"/>
          <p:cNvCxnSpPr>
            <a:endCxn id="1052" idx="1"/>
          </p:cNvCxnSpPr>
          <p:nvPr/>
        </p:nvCxnSpPr>
        <p:spPr>
          <a:xfrm flipH="1">
            <a:off x="4627352" y="3816883"/>
            <a:ext cx="3600" cy="170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3" name="Google Shape;1053;p64"/>
          <p:cNvCxnSpPr/>
          <p:nvPr/>
        </p:nvCxnSpPr>
        <p:spPr>
          <a:xfrm flipH="1">
            <a:off x="3131613" y="4205373"/>
            <a:ext cx="6300" cy="1449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4" name="Google Shape;1054;p64"/>
          <p:cNvCxnSpPr/>
          <p:nvPr/>
        </p:nvCxnSpPr>
        <p:spPr>
          <a:xfrm rot="10800000" flipH="1">
            <a:off x="1755564" y="4259833"/>
            <a:ext cx="1200" cy="1389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5" name="Google Shape;1055;p64"/>
          <p:cNvCxnSpPr/>
          <p:nvPr/>
        </p:nvCxnSpPr>
        <p:spPr>
          <a:xfrm>
            <a:off x="3131641" y="3003883"/>
            <a:ext cx="0" cy="965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6" name="Google Shape;1056;p64"/>
          <p:cNvCxnSpPr/>
          <p:nvPr/>
        </p:nvCxnSpPr>
        <p:spPr>
          <a:xfrm>
            <a:off x="4630974" y="2864183"/>
            <a:ext cx="0" cy="863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7" name="Google Shape;1057;p64"/>
          <p:cNvSpPr/>
          <p:nvPr/>
        </p:nvSpPr>
        <p:spPr>
          <a:xfrm>
            <a:off x="0" y="3590040"/>
            <a:ext cx="9131700" cy="606900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  <a:effectLst>
            <a:reflection stA="50000" endA="300" endPos="55500" dist="50800" dir="5400000" fadeDir="5400012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4"/>
          <p:cNvSpPr txBox="1"/>
          <p:nvPr/>
        </p:nvSpPr>
        <p:spPr>
          <a:xfrm>
            <a:off x="223912" y="3783029"/>
            <a:ext cx="5121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9" name="Google Shape;1059;p64"/>
          <p:cNvCxnSpPr/>
          <p:nvPr/>
        </p:nvCxnSpPr>
        <p:spPr>
          <a:xfrm>
            <a:off x="1406761" y="374195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0" name="Google Shape;1060;p64"/>
          <p:cNvSpPr txBox="1"/>
          <p:nvPr/>
        </p:nvSpPr>
        <p:spPr>
          <a:xfrm>
            <a:off x="866407" y="3777963"/>
            <a:ext cx="537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1" name="Google Shape;1061;p64"/>
          <p:cNvCxnSpPr/>
          <p:nvPr/>
        </p:nvCxnSpPr>
        <p:spPr>
          <a:xfrm>
            <a:off x="743261" y="37277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2" name="Google Shape;1062;p64"/>
          <p:cNvSpPr txBox="1"/>
          <p:nvPr/>
        </p:nvSpPr>
        <p:spPr>
          <a:xfrm>
            <a:off x="1537740" y="3783029"/>
            <a:ext cx="5715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3" name="Google Shape;1063;p64"/>
          <p:cNvCxnSpPr/>
          <p:nvPr/>
        </p:nvCxnSpPr>
        <p:spPr>
          <a:xfrm>
            <a:off x="2772359" y="37374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4" name="Google Shape;1064;p64"/>
          <p:cNvSpPr txBox="1"/>
          <p:nvPr/>
        </p:nvSpPr>
        <p:spPr>
          <a:xfrm>
            <a:off x="2210373" y="3776800"/>
            <a:ext cx="7137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Google Shape;1065;p64"/>
          <p:cNvCxnSpPr/>
          <p:nvPr/>
        </p:nvCxnSpPr>
        <p:spPr>
          <a:xfrm>
            <a:off x="2109147" y="374195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6" name="Google Shape;1066;p64"/>
          <p:cNvSpPr txBox="1"/>
          <p:nvPr/>
        </p:nvSpPr>
        <p:spPr>
          <a:xfrm>
            <a:off x="2883281" y="3781555"/>
            <a:ext cx="491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7" name="Google Shape;1067;p64"/>
          <p:cNvCxnSpPr/>
          <p:nvPr/>
        </p:nvCxnSpPr>
        <p:spPr>
          <a:xfrm>
            <a:off x="3490767" y="37277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8" name="Google Shape;1068;p64"/>
          <p:cNvSpPr txBox="1"/>
          <p:nvPr/>
        </p:nvSpPr>
        <p:spPr>
          <a:xfrm>
            <a:off x="3653344" y="3774321"/>
            <a:ext cx="5433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64"/>
          <p:cNvCxnSpPr/>
          <p:nvPr/>
        </p:nvCxnSpPr>
        <p:spPr>
          <a:xfrm>
            <a:off x="4233485" y="37374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0" name="Google Shape;1070;p64"/>
          <p:cNvSpPr txBox="1"/>
          <p:nvPr/>
        </p:nvSpPr>
        <p:spPr>
          <a:xfrm>
            <a:off x="4418096" y="3786016"/>
            <a:ext cx="518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Google Shape;1071;p64"/>
          <p:cNvCxnSpPr/>
          <p:nvPr/>
        </p:nvCxnSpPr>
        <p:spPr>
          <a:xfrm>
            <a:off x="4989268" y="3745939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2" name="Google Shape;1072;p64"/>
          <p:cNvSpPr txBox="1"/>
          <p:nvPr/>
        </p:nvSpPr>
        <p:spPr>
          <a:xfrm>
            <a:off x="5140786" y="3784176"/>
            <a:ext cx="5715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10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3" name="Google Shape;1073;p64"/>
          <p:cNvCxnSpPr/>
          <p:nvPr/>
        </p:nvCxnSpPr>
        <p:spPr>
          <a:xfrm>
            <a:off x="5814164" y="3744771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4" name="Google Shape;1074;p64"/>
          <p:cNvSpPr txBox="1"/>
          <p:nvPr/>
        </p:nvSpPr>
        <p:spPr>
          <a:xfrm>
            <a:off x="5970804" y="3797833"/>
            <a:ext cx="620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4"/>
          <p:cNvSpPr/>
          <p:nvPr/>
        </p:nvSpPr>
        <p:spPr>
          <a:xfrm>
            <a:off x="3120924" y="2687148"/>
            <a:ext cx="1509900" cy="5799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4"/>
          <p:cNvSpPr txBox="1"/>
          <p:nvPr/>
        </p:nvSpPr>
        <p:spPr>
          <a:xfrm>
            <a:off x="3306888" y="2822875"/>
            <a:ext cx="1163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64"/>
          <p:cNvSpPr/>
          <p:nvPr/>
        </p:nvSpPr>
        <p:spPr>
          <a:xfrm>
            <a:off x="1718435" y="5400200"/>
            <a:ext cx="1413300" cy="4692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4"/>
          <p:cNvSpPr/>
          <p:nvPr/>
        </p:nvSpPr>
        <p:spPr>
          <a:xfrm>
            <a:off x="4627352" y="5269333"/>
            <a:ext cx="1460700" cy="5013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8" name="Google Shape;1078;p64"/>
          <p:cNvCxnSpPr/>
          <p:nvPr/>
        </p:nvCxnSpPr>
        <p:spPr>
          <a:xfrm>
            <a:off x="6612096" y="3748207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9" name="Google Shape;1079;p64"/>
          <p:cNvSpPr txBox="1"/>
          <p:nvPr/>
        </p:nvSpPr>
        <p:spPr>
          <a:xfrm>
            <a:off x="6703533" y="3792933"/>
            <a:ext cx="620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0" name="Google Shape;1080;p64"/>
          <p:cNvCxnSpPr/>
          <p:nvPr/>
        </p:nvCxnSpPr>
        <p:spPr>
          <a:xfrm>
            <a:off x="7337908" y="3748207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1" name="Google Shape;1081;p64"/>
          <p:cNvSpPr txBox="1"/>
          <p:nvPr/>
        </p:nvSpPr>
        <p:spPr>
          <a:xfrm>
            <a:off x="7492971" y="3792933"/>
            <a:ext cx="620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4"/>
          <p:cNvSpPr txBox="1"/>
          <p:nvPr/>
        </p:nvSpPr>
        <p:spPr>
          <a:xfrm>
            <a:off x="2294833" y="4605629"/>
            <a:ext cx="168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Review Presentation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4"/>
          <p:cNvSpPr txBox="1"/>
          <p:nvPr/>
        </p:nvSpPr>
        <p:spPr>
          <a:xfrm>
            <a:off x="2742919" y="4482561"/>
            <a:ext cx="620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 Oct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4"/>
          <p:cNvSpPr/>
          <p:nvPr/>
        </p:nvSpPr>
        <p:spPr>
          <a:xfrm>
            <a:off x="2976112" y="4284375"/>
            <a:ext cx="152400" cy="1776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4"/>
          <p:cNvSpPr/>
          <p:nvPr/>
        </p:nvSpPr>
        <p:spPr>
          <a:xfrm>
            <a:off x="4482691" y="4292321"/>
            <a:ext cx="152400" cy="177600"/>
          </a:xfrm>
          <a:prstGeom prst="teardrop">
            <a:avLst>
              <a:gd name="adj" fmla="val 100000"/>
            </a:avLst>
          </a:prstGeom>
          <a:solidFill>
            <a:srgbClr val="286C94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4"/>
          <p:cNvSpPr txBox="1"/>
          <p:nvPr/>
        </p:nvSpPr>
        <p:spPr>
          <a:xfrm>
            <a:off x="4140781" y="4695552"/>
            <a:ext cx="924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Review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4"/>
          <p:cNvSpPr txBox="1"/>
          <p:nvPr/>
        </p:nvSpPr>
        <p:spPr>
          <a:xfrm>
            <a:off x="4408600" y="4524956"/>
            <a:ext cx="4071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 Oct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4"/>
          <p:cNvSpPr txBox="1"/>
          <p:nvPr/>
        </p:nvSpPr>
        <p:spPr>
          <a:xfrm>
            <a:off x="5749924" y="4663102"/>
            <a:ext cx="50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4"/>
          <p:cNvSpPr txBox="1"/>
          <p:nvPr/>
        </p:nvSpPr>
        <p:spPr>
          <a:xfrm>
            <a:off x="5780028" y="4492371"/>
            <a:ext cx="45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30 Oct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4"/>
          <p:cNvSpPr/>
          <p:nvPr/>
        </p:nvSpPr>
        <p:spPr>
          <a:xfrm>
            <a:off x="5903248" y="4260565"/>
            <a:ext cx="152400" cy="1776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4"/>
          <p:cNvSpPr txBox="1"/>
          <p:nvPr/>
        </p:nvSpPr>
        <p:spPr>
          <a:xfrm>
            <a:off x="7808368" y="4661571"/>
            <a:ext cx="1413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4"/>
          <p:cNvSpPr txBox="1"/>
          <p:nvPr/>
        </p:nvSpPr>
        <p:spPr>
          <a:xfrm>
            <a:off x="8224848" y="4496917"/>
            <a:ext cx="8151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 Nov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4"/>
          <p:cNvSpPr/>
          <p:nvPr/>
        </p:nvSpPr>
        <p:spPr>
          <a:xfrm>
            <a:off x="8610631" y="4260565"/>
            <a:ext cx="152400" cy="177600"/>
          </a:xfrm>
          <a:prstGeom prst="teardrop">
            <a:avLst>
              <a:gd name="adj" fmla="val 100000"/>
            </a:avLst>
          </a:prstGeom>
          <a:solidFill>
            <a:srgbClr val="5C965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p64"/>
          <p:cNvCxnSpPr>
            <a:endCxn id="1095" idx="1"/>
          </p:cNvCxnSpPr>
          <p:nvPr/>
        </p:nvCxnSpPr>
        <p:spPr>
          <a:xfrm rot="10800000">
            <a:off x="6031812" y="2679995"/>
            <a:ext cx="8700" cy="910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6" name="Google Shape;1096;p64"/>
          <p:cNvCxnSpPr>
            <a:endCxn id="1095" idx="3"/>
          </p:cNvCxnSpPr>
          <p:nvPr/>
        </p:nvCxnSpPr>
        <p:spPr>
          <a:xfrm rot="10800000">
            <a:off x="7627512" y="2679995"/>
            <a:ext cx="0" cy="910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5" name="Google Shape;1095;p64"/>
          <p:cNvSpPr/>
          <p:nvPr/>
        </p:nvSpPr>
        <p:spPr>
          <a:xfrm>
            <a:off x="6031812" y="2429345"/>
            <a:ext cx="1595700" cy="5013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7" name="Google Shape;1097;p64"/>
          <p:cNvCxnSpPr/>
          <p:nvPr/>
        </p:nvCxnSpPr>
        <p:spPr>
          <a:xfrm>
            <a:off x="8151628" y="3744771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8" name="Google Shape;1098;p64"/>
          <p:cNvSpPr txBox="1"/>
          <p:nvPr/>
        </p:nvSpPr>
        <p:spPr>
          <a:xfrm>
            <a:off x="8309068" y="3783033"/>
            <a:ext cx="713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64"/>
          <p:cNvSpPr txBox="1"/>
          <p:nvPr/>
        </p:nvSpPr>
        <p:spPr>
          <a:xfrm>
            <a:off x="1026433" y="5891667"/>
            <a:ext cx="27972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Gordon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1: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Brian + Ian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2: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Amey + Rou Hui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64"/>
          <p:cNvSpPr txBox="1"/>
          <p:nvPr/>
        </p:nvSpPr>
        <p:spPr>
          <a:xfrm>
            <a:off x="2735150" y="1682800"/>
            <a:ext cx="23796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Amey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1: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Gordon + Ian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2: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Brian + Rou Hui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>
                <a:latin typeface="Calibri"/>
                <a:ea typeface="Calibri"/>
                <a:cs typeface="Calibri"/>
                <a:sym typeface="Calibri"/>
              </a:rPr>
              <a:t>Pair 3: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Amey + Rou Hui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64"/>
          <p:cNvSpPr txBox="1"/>
          <p:nvPr/>
        </p:nvSpPr>
        <p:spPr>
          <a:xfrm>
            <a:off x="4291187" y="5862549"/>
            <a:ext cx="22707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Ian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1: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Gordon &amp; Rou Hui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 2: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Brian &amp; Amey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64"/>
          <p:cNvSpPr txBox="1"/>
          <p:nvPr/>
        </p:nvSpPr>
        <p:spPr>
          <a:xfrm>
            <a:off x="5764412" y="2018461"/>
            <a:ext cx="21504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 Hui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3" name="Google Shape;1103;p64"/>
          <p:cNvGrpSpPr/>
          <p:nvPr/>
        </p:nvGrpSpPr>
        <p:grpSpPr>
          <a:xfrm>
            <a:off x="223901" y="737957"/>
            <a:ext cx="205409" cy="512903"/>
            <a:chOff x="3384375" y="2267500"/>
            <a:chExt cx="203375" cy="507825"/>
          </a:xfrm>
        </p:grpSpPr>
        <p:sp>
          <p:nvSpPr>
            <p:cNvPr id="1104" name="Google Shape;1104;p6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6" name="Google Shape;1106;p64"/>
          <p:cNvGrpSpPr/>
          <p:nvPr/>
        </p:nvGrpSpPr>
        <p:grpSpPr>
          <a:xfrm>
            <a:off x="516284" y="737957"/>
            <a:ext cx="205409" cy="512903"/>
            <a:chOff x="3384375" y="2267500"/>
            <a:chExt cx="203375" cy="507825"/>
          </a:xfrm>
        </p:grpSpPr>
        <p:sp>
          <p:nvSpPr>
            <p:cNvPr id="1107" name="Google Shape;1107;p6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9" name="Google Shape;1109;p64"/>
          <p:cNvCxnSpPr/>
          <p:nvPr/>
        </p:nvCxnSpPr>
        <p:spPr>
          <a:xfrm rot="10800000">
            <a:off x="8747127" y="4200183"/>
            <a:ext cx="41400" cy="1033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0" name="Google Shape;1110;p64"/>
          <p:cNvCxnSpPr/>
          <p:nvPr/>
        </p:nvCxnSpPr>
        <p:spPr>
          <a:xfrm>
            <a:off x="7643500" y="4200309"/>
            <a:ext cx="6300" cy="1012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1" name="Google Shape;1111;p64"/>
          <p:cNvSpPr/>
          <p:nvPr/>
        </p:nvSpPr>
        <p:spPr>
          <a:xfrm>
            <a:off x="7643500" y="4975472"/>
            <a:ext cx="1238100" cy="623400"/>
          </a:xfrm>
          <a:prstGeom prst="roundRect">
            <a:avLst>
              <a:gd name="adj" fmla="val 10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64"/>
          <p:cNvSpPr txBox="1"/>
          <p:nvPr/>
        </p:nvSpPr>
        <p:spPr>
          <a:xfrm>
            <a:off x="7356221" y="5567298"/>
            <a:ext cx="189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64"/>
          <p:cNvSpPr txBox="1"/>
          <p:nvPr/>
        </p:nvSpPr>
        <p:spPr>
          <a:xfrm>
            <a:off x="14525" y="1927425"/>
            <a:ext cx="27972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700" b="1"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New rotation plan for updated iterations</a:t>
            </a:r>
            <a:endParaRPr sz="17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5"/>
          <p:cNvSpPr txBox="1">
            <a:spLocks noGrp="1"/>
          </p:cNvSpPr>
          <p:nvPr>
            <p:ph type="ctrTitle"/>
          </p:nvPr>
        </p:nvSpPr>
        <p:spPr>
          <a:xfrm>
            <a:off x="119925" y="4095750"/>
            <a:ext cx="4514100" cy="1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200"/>
              <a:t>SUMMARY OF CHANGES</a:t>
            </a:r>
            <a:endParaRPr sz="4200"/>
          </a:p>
        </p:txBody>
      </p:sp>
      <p:sp>
        <p:nvSpPr>
          <p:cNvPr id="1119" name="Google Shape;1119;p65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16</a:t>
            </a:r>
            <a:endParaRPr sz="1900"/>
          </a:p>
        </p:txBody>
      </p:sp>
      <p:sp>
        <p:nvSpPr>
          <p:cNvPr id="1120" name="Google Shape;1120;p65"/>
          <p:cNvSpPr txBox="1"/>
          <p:nvPr/>
        </p:nvSpPr>
        <p:spPr>
          <a:xfrm>
            <a:off x="119917" y="0"/>
            <a:ext cx="2908800" cy="4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en-GB" sz="16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4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6"/>
          <p:cNvSpPr txBox="1">
            <a:spLocks noGrp="1"/>
          </p:cNvSpPr>
          <p:nvPr>
            <p:ph type="title"/>
          </p:nvPr>
        </p:nvSpPr>
        <p:spPr>
          <a:xfrm>
            <a:off x="904887" y="544097"/>
            <a:ext cx="70113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3000"/>
              <a:t>SUMMARY OF CHANGES</a:t>
            </a:r>
            <a:endParaRPr sz="3000"/>
          </a:p>
        </p:txBody>
      </p:sp>
      <p:sp>
        <p:nvSpPr>
          <p:cNvPr id="1126" name="Google Shape;1126;p66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1</a:t>
            </a:r>
            <a:endParaRPr sz="1900"/>
          </a:p>
        </p:txBody>
      </p:sp>
      <p:grpSp>
        <p:nvGrpSpPr>
          <p:cNvPr id="1127" name="Google Shape;1127;p66"/>
          <p:cNvGrpSpPr/>
          <p:nvPr/>
        </p:nvGrpSpPr>
        <p:grpSpPr>
          <a:xfrm>
            <a:off x="210764" y="786153"/>
            <a:ext cx="412055" cy="537497"/>
            <a:chOff x="590250" y="244200"/>
            <a:chExt cx="407975" cy="532175"/>
          </a:xfrm>
        </p:grpSpPr>
        <p:sp>
          <p:nvSpPr>
            <p:cNvPr id="1128" name="Google Shape;1128;p6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p66"/>
          <p:cNvSpPr txBox="1">
            <a:spLocks noGrp="1"/>
          </p:cNvSpPr>
          <p:nvPr>
            <p:ph type="body" idx="1"/>
          </p:nvPr>
        </p:nvSpPr>
        <p:spPr>
          <a:xfrm>
            <a:off x="904875" y="1755225"/>
            <a:ext cx="8143800" cy="495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GB" sz="1700" b="1" dirty="0">
                <a:latin typeface="Roboto Condensed"/>
                <a:ea typeface="Roboto Condensed"/>
                <a:cs typeface="Roboto Condensed"/>
                <a:sym typeface="Roboto Condensed"/>
              </a:rPr>
              <a:t>Functionalities</a:t>
            </a:r>
            <a:endParaRPr sz="17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Round 2 view real-time bids</a:t>
            </a:r>
            <a:endParaRPr sz="17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Round 2 clearing logic</a:t>
            </a: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Updated admin password to ensure confidentiality</a:t>
            </a:r>
            <a:endParaRPr sz="17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GB" sz="1700" b="1" dirty="0">
                <a:latin typeface="Roboto Condensed"/>
                <a:ea typeface="Roboto Condensed"/>
                <a:cs typeface="Roboto Condensed"/>
                <a:sym typeface="Roboto Condensed"/>
              </a:rPr>
              <a:t>Schedule</a:t>
            </a:r>
            <a:endParaRPr sz="17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Planned for 5 iterations with 5 PMs instead of only 4 previously. Tasks &amp; scheduling timeline are adjusted accordingly</a:t>
            </a:r>
            <a:endParaRPr sz="17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GB" sz="1700" b="1" dirty="0">
                <a:latin typeface="Roboto Condensed"/>
                <a:ea typeface="Roboto Condensed"/>
                <a:cs typeface="Roboto Condensed"/>
                <a:sym typeface="Roboto Condensed"/>
              </a:rPr>
              <a:t>Bug Metrics</a:t>
            </a:r>
            <a:endParaRPr sz="17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Updated bug metrics for iteration 2</a:t>
            </a:r>
            <a:endParaRPr sz="17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GB" sz="1700" b="1" dirty="0">
                <a:latin typeface="Roboto Condensed"/>
                <a:ea typeface="Roboto Condensed"/>
                <a:cs typeface="Roboto Condensed"/>
                <a:sym typeface="Roboto Condensed"/>
              </a:rPr>
              <a:t>Roles &amp; Responsibilities</a:t>
            </a:r>
            <a:endParaRPr sz="17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Adjusted PM rotation</a:t>
            </a:r>
            <a:endParaRPr sz="17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▰"/>
            </a:pPr>
            <a:r>
              <a:rPr lang="en-GB" sz="1700" b="1" dirty="0">
                <a:latin typeface="Roboto Condensed"/>
                <a:ea typeface="Roboto Condensed"/>
                <a:cs typeface="Roboto Condensed"/>
                <a:sym typeface="Roboto Condensed"/>
              </a:rPr>
              <a:t>Pair programming teams &amp; Rotation plan</a:t>
            </a:r>
            <a:endParaRPr sz="17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21920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 Condensed"/>
              <a:buChar char="▻"/>
            </a:pPr>
            <a:r>
              <a:rPr lang="en-GB" sz="1700" dirty="0">
                <a:latin typeface="Roboto Condensed"/>
                <a:ea typeface="Roboto Condensed"/>
                <a:cs typeface="Roboto Condensed"/>
                <a:sym typeface="Roboto Condensed"/>
              </a:rPr>
              <a:t>Changes to PP teams rotation with new iteration plan</a:t>
            </a:r>
            <a:endParaRPr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7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 sz="1900"/>
              <a:t>33</a:t>
            </a:fld>
            <a:endParaRPr sz="1900"/>
          </a:p>
        </p:txBody>
      </p:sp>
      <p:sp>
        <p:nvSpPr>
          <p:cNvPr id="1148" name="Google Shape;1148;p67"/>
          <p:cNvSpPr txBox="1">
            <a:spLocks noGrp="1"/>
          </p:cNvSpPr>
          <p:nvPr>
            <p:ph type="ctrTitle" idx="4294967295"/>
          </p:nvPr>
        </p:nvSpPr>
        <p:spPr>
          <a:xfrm>
            <a:off x="176200" y="3152532"/>
            <a:ext cx="8791600" cy="198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5300" b="1" i="0" u="none" strike="noStrike" cap="non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 of Application Demo &amp; Progress Update</a:t>
            </a:r>
            <a:endParaRPr sz="5300" b="1" i="0" u="none" strike="noStrike" cap="non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9" name="Google Shape;1149;p67"/>
          <p:cNvSpPr txBox="1">
            <a:spLocks noGrp="1"/>
          </p:cNvSpPr>
          <p:nvPr>
            <p:ph type="subTitle" idx="4294967295"/>
          </p:nvPr>
        </p:nvSpPr>
        <p:spPr>
          <a:xfrm>
            <a:off x="176200" y="5204652"/>
            <a:ext cx="8791600" cy="97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Thank you</a:t>
            </a:r>
            <a:endParaRPr sz="4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None/>
            </a:pPr>
            <a:endParaRPr sz="27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150" name="Google Shape;1150;p67"/>
          <p:cNvGrpSpPr/>
          <p:nvPr/>
        </p:nvGrpSpPr>
        <p:grpSpPr>
          <a:xfrm>
            <a:off x="3804280" y="1289091"/>
            <a:ext cx="1596885" cy="1502369"/>
            <a:chOff x="5972700" y="2330200"/>
            <a:chExt cx="411625" cy="387275"/>
          </a:xfrm>
        </p:grpSpPr>
        <p:sp>
          <p:nvSpPr>
            <p:cNvPr id="1151" name="Google Shape;1151;p6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187355" y="1875348"/>
            <a:ext cx="43848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rPr lang="en-GB" sz="1900" b="1">
                <a:latin typeface="Roboto Condensed"/>
                <a:ea typeface="Roboto Condensed"/>
                <a:cs typeface="Roboto Condensed"/>
                <a:sym typeface="Roboto Condensed"/>
              </a:rPr>
              <a:t>Team’s plans to add functionalities: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508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Char char="▰"/>
            </a:pPr>
            <a:r>
              <a:rPr lang="en-GB" sz="1900">
                <a:solidFill>
                  <a:srgbClr val="263248"/>
                </a:solidFill>
              </a:rPr>
              <a:t>Student’s timetable</a:t>
            </a:r>
            <a:endParaRPr sz="1900"/>
          </a:p>
          <a:p>
            <a:pPr marL="609600" lvl="0" indent="-508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Char char="▰"/>
            </a:pPr>
            <a:r>
              <a:rPr lang="en-GB" sz="1900">
                <a:solidFill>
                  <a:srgbClr val="263248"/>
                </a:solidFill>
              </a:rPr>
              <a:t>Searching for classes </a:t>
            </a:r>
            <a:endParaRPr sz="1900"/>
          </a:p>
          <a:p>
            <a:pPr marL="609600" lvl="0" indent="-304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None/>
            </a:pPr>
            <a:endParaRPr sz="19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 sz="1900" b="1"/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819150" y="544100"/>
            <a:ext cx="70485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100"/>
              <a:t>ADDING FUNCTIONALITIES &amp; PHP FRAMEWORKS</a:t>
            </a:r>
            <a:endParaRPr sz="2100"/>
          </a:p>
        </p:txBody>
      </p:sp>
      <p:sp>
        <p:nvSpPr>
          <p:cNvPr id="340" name="Google Shape;340;p38"/>
          <p:cNvSpPr txBox="1">
            <a:spLocks noGrp="1"/>
          </p:cNvSpPr>
          <p:nvPr>
            <p:ph type="body" idx="2"/>
          </p:nvPr>
        </p:nvSpPr>
        <p:spPr>
          <a:xfrm>
            <a:off x="4572000" y="1875333"/>
            <a:ext cx="4572000" cy="4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rPr lang="en-GB" sz="1900" b="1">
                <a:latin typeface="Roboto Condensed"/>
                <a:ea typeface="Roboto Condensed"/>
                <a:cs typeface="Roboto Condensed"/>
                <a:sym typeface="Roboto Condensed"/>
              </a:rPr>
              <a:t>Plans to use any PHP Frameworks?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508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Char char="▰"/>
            </a:pPr>
            <a:r>
              <a:rPr lang="en-GB" sz="1900">
                <a:solidFill>
                  <a:srgbClr val="263248"/>
                </a:solidFill>
              </a:rPr>
              <a:t>No</a:t>
            </a:r>
            <a:endParaRPr sz="1900"/>
          </a:p>
          <a:p>
            <a:pPr marL="609600" lvl="0" indent="-508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Char char="▰"/>
            </a:pPr>
            <a:r>
              <a:rPr lang="en-GB" sz="1900">
                <a:solidFill>
                  <a:srgbClr val="263248"/>
                </a:solidFill>
              </a:rPr>
              <a:t>Tight deadlines, may not have enough time to learn</a:t>
            </a:r>
            <a:endParaRPr sz="1900">
              <a:solidFill>
                <a:srgbClr val="263248"/>
              </a:solidFill>
            </a:endParaRPr>
          </a:p>
          <a:p>
            <a:pPr marL="609600" lvl="0" indent="-508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Char char="▰"/>
            </a:pPr>
            <a:r>
              <a:rPr lang="en-GB" sz="1900">
                <a:solidFill>
                  <a:srgbClr val="263248"/>
                </a:solidFill>
              </a:rPr>
              <a:t>Web application required isn’t too complex</a:t>
            </a:r>
            <a:endParaRPr sz="1900">
              <a:solidFill>
                <a:srgbClr val="263248"/>
              </a:solidFill>
            </a:endParaRPr>
          </a:p>
        </p:txBody>
      </p:sp>
      <p:sp>
        <p:nvSpPr>
          <p:cNvPr id="341" name="Google Shape;341;p38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3</a:t>
            </a:r>
            <a:endParaRPr sz="1900"/>
          </a:p>
        </p:txBody>
      </p:sp>
      <p:grpSp>
        <p:nvGrpSpPr>
          <p:cNvPr id="342" name="Google Shape;342;p38"/>
          <p:cNvGrpSpPr/>
          <p:nvPr/>
        </p:nvGrpSpPr>
        <p:grpSpPr>
          <a:xfrm>
            <a:off x="187355" y="803679"/>
            <a:ext cx="412029" cy="502449"/>
            <a:chOff x="596350" y="929175"/>
            <a:chExt cx="407950" cy="497475"/>
          </a:xfrm>
        </p:grpSpPr>
        <p:sp>
          <p:nvSpPr>
            <p:cNvPr id="343" name="Google Shape;343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856433" y="544097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IP ADDRESS &amp; ADMIN PASSWORD</a:t>
            </a:r>
            <a:endParaRPr sz="2400"/>
          </a:p>
        </p:txBody>
      </p:sp>
      <p:sp>
        <p:nvSpPr>
          <p:cNvPr id="355" name="Google Shape;355;p39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3</a:t>
            </a:r>
            <a:endParaRPr sz="1900"/>
          </a:p>
        </p:txBody>
      </p:sp>
      <p:grpSp>
        <p:nvGrpSpPr>
          <p:cNvPr id="356" name="Google Shape;356;p39"/>
          <p:cNvGrpSpPr/>
          <p:nvPr/>
        </p:nvGrpSpPr>
        <p:grpSpPr>
          <a:xfrm>
            <a:off x="187355" y="803680"/>
            <a:ext cx="412029" cy="502449"/>
            <a:chOff x="596350" y="929175"/>
            <a:chExt cx="407950" cy="497475"/>
          </a:xfrm>
        </p:grpSpPr>
        <p:sp>
          <p:nvSpPr>
            <p:cNvPr id="357" name="Google Shape;357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9"/>
          <p:cNvSpPr txBox="1">
            <a:spLocks noGrp="1"/>
          </p:cNvSpPr>
          <p:nvPr>
            <p:ph type="body" idx="2"/>
          </p:nvPr>
        </p:nvSpPr>
        <p:spPr>
          <a:xfrm>
            <a:off x="856425" y="2027810"/>
            <a:ext cx="5373000" cy="4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rPr lang="en-GB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IP Address: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4572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GB" sz="2400" dirty="0">
                <a:solidFill>
                  <a:srgbClr val="263248"/>
                </a:solidFill>
              </a:rPr>
              <a:t>18.139.162.53</a:t>
            </a:r>
            <a:endParaRPr sz="2400" dirty="0">
              <a:solidFill>
                <a:srgbClr val="26324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400" dirty="0">
              <a:solidFill>
                <a:srgbClr val="263248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Admin Password: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457200">
              <a:spcBef>
                <a:spcPts val="1300"/>
              </a:spcBef>
              <a:buSzPts val="2400"/>
            </a:pPr>
            <a:r>
              <a:rPr lang="en-GB" sz="2400" dirty="0"/>
              <a:t>P@ssword2</a:t>
            </a:r>
            <a:endParaRPr sz="1900" dirty="0">
              <a:solidFill>
                <a:srgbClr val="263248"/>
              </a:solidFill>
            </a:endParaRPr>
          </a:p>
        </p:txBody>
      </p:sp>
      <p:sp>
        <p:nvSpPr>
          <p:cNvPr id="13" name="Google Shape;465;p42">
            <a:extLst>
              <a:ext uri="{FF2B5EF4-FFF2-40B4-BE49-F238E27FC236}">
                <a16:creationId xmlns:a16="http://schemas.microsoft.com/office/drawing/2014/main" id="{DC79BC69-BD1C-4C73-A269-E1BEF3B1BAE1}"/>
              </a:ext>
            </a:extLst>
          </p:cNvPr>
          <p:cNvSpPr txBox="1"/>
          <p:nvPr/>
        </p:nvSpPr>
        <p:spPr>
          <a:xfrm>
            <a:off x="856423" y="5213500"/>
            <a:ext cx="7431151" cy="82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1" dirty="0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500" b="1" i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/>
            <a:r>
              <a:rPr lang="en-GB" sz="15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5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changed admin password to P@ssword2 to ensure it’s confidential and secure</a:t>
            </a:r>
            <a:r>
              <a:rPr lang="en-GB" sz="15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after PM review </a:t>
            </a:r>
            <a:endParaRPr sz="15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body" idx="1"/>
          </p:nvPr>
        </p:nvSpPr>
        <p:spPr>
          <a:xfrm>
            <a:off x="599375" y="1951700"/>
            <a:ext cx="3972600" cy="47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900" b="1">
                <a:latin typeface="Roboto Condensed"/>
                <a:ea typeface="Roboto Condensed"/>
                <a:cs typeface="Roboto Condensed"/>
                <a:sym typeface="Roboto Condensed"/>
              </a:rPr>
              <a:t>Student: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/>
              <a:t>Login</a:t>
            </a:r>
            <a:endParaRPr sz="1900"/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/>
              <a:t>Bid for a section </a:t>
            </a:r>
            <a:endParaRPr sz="1900"/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/>
              <a:t>Drop a bid</a:t>
            </a:r>
            <a:endParaRPr sz="1900"/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/>
              <a:t>Drop a section </a:t>
            </a:r>
            <a:endParaRPr sz="1900"/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 b="1">
                <a:latin typeface="Roboto Condensed"/>
                <a:ea typeface="Roboto Condensed"/>
                <a:cs typeface="Roboto Condensed"/>
                <a:sym typeface="Roboto Condensed"/>
              </a:rPr>
              <a:t>Round 2 view real-time bids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856433" y="544097"/>
            <a:ext cx="70113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FUNCTIONALITIES COMPLETED (UPDATED)</a:t>
            </a:r>
            <a:endParaRPr sz="2400"/>
          </a:p>
        </p:txBody>
      </p:sp>
      <p:sp>
        <p:nvSpPr>
          <p:cNvPr id="371" name="Google Shape;371;p40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3</a:t>
            </a:r>
            <a:endParaRPr sz="1900"/>
          </a:p>
        </p:txBody>
      </p:sp>
      <p:grpSp>
        <p:nvGrpSpPr>
          <p:cNvPr id="372" name="Google Shape;372;p40"/>
          <p:cNvGrpSpPr/>
          <p:nvPr/>
        </p:nvGrpSpPr>
        <p:grpSpPr>
          <a:xfrm>
            <a:off x="187355" y="803681"/>
            <a:ext cx="412030" cy="502450"/>
            <a:chOff x="596350" y="929175"/>
            <a:chExt cx="407950" cy="497475"/>
          </a:xfrm>
        </p:grpSpPr>
        <p:sp>
          <p:nvSpPr>
            <p:cNvPr id="373" name="Google Shape;373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40"/>
          <p:cNvSpPr txBox="1">
            <a:spLocks noGrp="1"/>
          </p:cNvSpPr>
          <p:nvPr>
            <p:ph type="body" idx="1"/>
          </p:nvPr>
        </p:nvSpPr>
        <p:spPr>
          <a:xfrm>
            <a:off x="4705350" y="1894550"/>
            <a:ext cx="4438500" cy="48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rPr lang="en-GB" sz="1900" b="1">
                <a:latin typeface="Roboto Condensed"/>
                <a:ea typeface="Roboto Condensed"/>
                <a:cs typeface="Roboto Condensed"/>
                <a:sym typeface="Roboto Condensed"/>
              </a:rPr>
              <a:t>Admin: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600" lvl="0" indent="-508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7D3E6"/>
              </a:buClr>
              <a:buSzPts val="3200"/>
              <a:buChar char="▰"/>
            </a:pPr>
            <a:r>
              <a:rPr lang="en-GB" sz="1900">
                <a:solidFill>
                  <a:srgbClr val="263248"/>
                </a:solidFill>
              </a:rPr>
              <a:t>Login</a:t>
            </a:r>
            <a:endParaRPr sz="1900">
              <a:solidFill>
                <a:srgbClr val="263248"/>
              </a:solidFill>
            </a:endParaRPr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/>
              <a:t> Bootstrap </a:t>
            </a:r>
            <a:endParaRPr sz="1900"/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Char char="▰"/>
            </a:pPr>
            <a:r>
              <a:rPr lang="en-GB" sz="1900"/>
              <a:t>Round 1 Starting &amp; Clearing</a:t>
            </a:r>
            <a:endParaRPr sz="1900"/>
          </a:p>
          <a:p>
            <a:pPr marL="609600" lvl="0" indent="-508000" algn="l" rtl="0">
              <a:spcBef>
                <a:spcPts val="1300"/>
              </a:spcBef>
              <a:spcAft>
                <a:spcPts val="0"/>
              </a:spcAft>
              <a:buSzPts val="3200"/>
              <a:buFont typeface="Roboto Condensed"/>
              <a:buChar char="▰"/>
            </a:pPr>
            <a:r>
              <a:rPr lang="en-GB" sz="1900" b="1">
                <a:latin typeface="Roboto Condensed"/>
                <a:ea typeface="Roboto Condensed"/>
                <a:cs typeface="Roboto Condensed"/>
                <a:sym typeface="Roboto Condensed"/>
              </a:rPr>
              <a:t>Round 2 Starting &amp; Clearing 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ctrTitle"/>
          </p:nvPr>
        </p:nvSpPr>
        <p:spPr>
          <a:xfrm>
            <a:off x="192380" y="3754199"/>
            <a:ext cx="54592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200"/>
              <a:t>SCHEDULE</a:t>
            </a:r>
            <a:endParaRPr sz="4200"/>
          </a:p>
        </p:txBody>
      </p:sp>
      <p:sp>
        <p:nvSpPr>
          <p:cNvPr id="386" name="Google Shape;386;p41"/>
          <p:cNvSpPr txBox="1">
            <a:spLocks noGrp="1"/>
          </p:cNvSpPr>
          <p:nvPr>
            <p:ph type="sldNum" idx="12"/>
          </p:nvPr>
        </p:nvSpPr>
        <p:spPr>
          <a:xfrm>
            <a:off x="8633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900"/>
              <a:t>4</a:t>
            </a:r>
            <a:endParaRPr sz="1900"/>
          </a:p>
        </p:txBody>
      </p:sp>
      <p:sp>
        <p:nvSpPr>
          <p:cNvPr id="387" name="Google Shape;387;p41"/>
          <p:cNvSpPr txBox="1"/>
          <p:nvPr/>
        </p:nvSpPr>
        <p:spPr>
          <a:xfrm>
            <a:off x="192380" y="146597"/>
            <a:ext cx="2908800" cy="4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lang="en-GB" sz="16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4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title"/>
          </p:nvPr>
        </p:nvSpPr>
        <p:spPr>
          <a:xfrm>
            <a:off x="808653" y="509009"/>
            <a:ext cx="33600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400"/>
              <a:t>TEAM SCHEDULE</a:t>
            </a:r>
            <a:endParaRPr sz="2400"/>
          </a:p>
        </p:txBody>
      </p:sp>
      <p:cxnSp>
        <p:nvCxnSpPr>
          <p:cNvPr id="393" name="Google Shape;393;p42"/>
          <p:cNvCxnSpPr/>
          <p:nvPr/>
        </p:nvCxnSpPr>
        <p:spPr>
          <a:xfrm rot="10800000">
            <a:off x="6070509" y="3549933"/>
            <a:ext cx="0" cy="207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394;p42"/>
          <p:cNvCxnSpPr>
            <a:endCxn id="395" idx="1"/>
          </p:cNvCxnSpPr>
          <p:nvPr/>
        </p:nvCxnSpPr>
        <p:spPr>
          <a:xfrm flipH="1">
            <a:off x="4627352" y="3917233"/>
            <a:ext cx="3600" cy="170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6" name="Google Shape;396;p42"/>
          <p:cNvCxnSpPr/>
          <p:nvPr/>
        </p:nvCxnSpPr>
        <p:spPr>
          <a:xfrm flipH="1">
            <a:off x="3131513" y="3925973"/>
            <a:ext cx="6400" cy="1450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7" name="Google Shape;397;p42"/>
          <p:cNvCxnSpPr/>
          <p:nvPr/>
        </p:nvCxnSpPr>
        <p:spPr>
          <a:xfrm rot="10800000" flipH="1">
            <a:off x="1755564" y="3980533"/>
            <a:ext cx="1200" cy="1389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8" name="Google Shape;398;p42"/>
          <p:cNvCxnSpPr/>
          <p:nvPr/>
        </p:nvCxnSpPr>
        <p:spPr>
          <a:xfrm>
            <a:off x="3131641" y="2724483"/>
            <a:ext cx="0" cy="965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399;p42"/>
          <p:cNvCxnSpPr/>
          <p:nvPr/>
        </p:nvCxnSpPr>
        <p:spPr>
          <a:xfrm>
            <a:off x="4630974" y="2584783"/>
            <a:ext cx="0" cy="863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42"/>
          <p:cNvSpPr/>
          <p:nvPr/>
        </p:nvSpPr>
        <p:spPr>
          <a:xfrm>
            <a:off x="0" y="3310640"/>
            <a:ext cx="9131600" cy="606800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223912" y="3503629"/>
            <a:ext cx="5120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42"/>
          <p:cNvCxnSpPr/>
          <p:nvPr/>
        </p:nvCxnSpPr>
        <p:spPr>
          <a:xfrm>
            <a:off x="1417007" y="346255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p42"/>
          <p:cNvSpPr txBox="1"/>
          <p:nvPr/>
        </p:nvSpPr>
        <p:spPr>
          <a:xfrm>
            <a:off x="866407" y="3498563"/>
            <a:ext cx="537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42"/>
          <p:cNvCxnSpPr/>
          <p:nvPr/>
        </p:nvCxnSpPr>
        <p:spPr>
          <a:xfrm>
            <a:off x="753507" y="34483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42"/>
          <p:cNvSpPr txBox="1"/>
          <p:nvPr/>
        </p:nvSpPr>
        <p:spPr>
          <a:xfrm>
            <a:off x="1537740" y="3503629"/>
            <a:ext cx="571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42"/>
          <p:cNvCxnSpPr/>
          <p:nvPr/>
        </p:nvCxnSpPr>
        <p:spPr>
          <a:xfrm>
            <a:off x="2772359" y="34580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7" name="Google Shape;407;p42"/>
          <p:cNvSpPr txBox="1"/>
          <p:nvPr/>
        </p:nvSpPr>
        <p:spPr>
          <a:xfrm>
            <a:off x="2210373" y="3497400"/>
            <a:ext cx="713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42"/>
          <p:cNvCxnSpPr/>
          <p:nvPr/>
        </p:nvCxnSpPr>
        <p:spPr>
          <a:xfrm>
            <a:off x="2109147" y="346255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42"/>
          <p:cNvSpPr txBox="1"/>
          <p:nvPr/>
        </p:nvSpPr>
        <p:spPr>
          <a:xfrm>
            <a:off x="2883281" y="3502155"/>
            <a:ext cx="491200" cy="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2"/>
          <p:cNvCxnSpPr/>
          <p:nvPr/>
        </p:nvCxnSpPr>
        <p:spPr>
          <a:xfrm>
            <a:off x="3490767" y="34483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1" name="Google Shape;411;p42"/>
          <p:cNvSpPr txBox="1"/>
          <p:nvPr/>
        </p:nvSpPr>
        <p:spPr>
          <a:xfrm>
            <a:off x="3653344" y="3494921"/>
            <a:ext cx="5432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42"/>
          <p:cNvCxnSpPr/>
          <p:nvPr/>
        </p:nvCxnSpPr>
        <p:spPr>
          <a:xfrm>
            <a:off x="4233485" y="345808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3" name="Google Shape;413;p42"/>
          <p:cNvSpPr txBox="1"/>
          <p:nvPr/>
        </p:nvSpPr>
        <p:spPr>
          <a:xfrm>
            <a:off x="4376926" y="3506697"/>
            <a:ext cx="5188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42"/>
          <p:cNvCxnSpPr/>
          <p:nvPr/>
        </p:nvCxnSpPr>
        <p:spPr>
          <a:xfrm>
            <a:off x="4989268" y="3466539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5" name="Google Shape;415;p42"/>
          <p:cNvSpPr txBox="1"/>
          <p:nvPr/>
        </p:nvSpPr>
        <p:spPr>
          <a:xfrm>
            <a:off x="5140786" y="3504776"/>
            <a:ext cx="571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10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42"/>
          <p:cNvCxnSpPr/>
          <p:nvPr/>
        </p:nvCxnSpPr>
        <p:spPr>
          <a:xfrm>
            <a:off x="5814164" y="3465371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p42"/>
          <p:cNvSpPr txBox="1"/>
          <p:nvPr/>
        </p:nvSpPr>
        <p:spPr>
          <a:xfrm>
            <a:off x="5970804" y="3518433"/>
            <a:ext cx="6208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3120924" y="2407748"/>
            <a:ext cx="1510000" cy="5800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3306888" y="2543475"/>
            <a:ext cx="1163200" cy="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1718435" y="5120800"/>
            <a:ext cx="1413200" cy="4692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4627352" y="5369733"/>
            <a:ext cx="1459720" cy="501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42"/>
          <p:cNvCxnSpPr/>
          <p:nvPr/>
        </p:nvCxnSpPr>
        <p:spPr>
          <a:xfrm>
            <a:off x="6612096" y="3468807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42"/>
          <p:cNvSpPr txBox="1"/>
          <p:nvPr/>
        </p:nvSpPr>
        <p:spPr>
          <a:xfrm>
            <a:off x="6703533" y="3513533"/>
            <a:ext cx="620800" cy="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2"/>
          <p:cNvCxnSpPr/>
          <p:nvPr/>
        </p:nvCxnSpPr>
        <p:spPr>
          <a:xfrm>
            <a:off x="7358398" y="3468807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42"/>
          <p:cNvSpPr txBox="1"/>
          <p:nvPr/>
        </p:nvSpPr>
        <p:spPr>
          <a:xfrm>
            <a:off x="7492971" y="3513533"/>
            <a:ext cx="6208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2303416" y="4320427"/>
            <a:ext cx="168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Review Presentation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2751501" y="4197359"/>
            <a:ext cx="620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 Oct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2984695" y="3999172"/>
            <a:ext cx="152400" cy="1776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4405433" y="4005731"/>
            <a:ext cx="152400" cy="177600"/>
          </a:xfrm>
          <a:prstGeom prst="teardrop">
            <a:avLst>
              <a:gd name="adj" fmla="val 100000"/>
            </a:avLst>
          </a:prstGeom>
          <a:solidFill>
            <a:srgbClr val="286C94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4063524" y="4408961"/>
            <a:ext cx="924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Review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4331343" y="4238365"/>
            <a:ext cx="407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 Oct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5745967" y="4386416"/>
            <a:ext cx="508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5776071" y="4215685"/>
            <a:ext cx="45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30 Oct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5899291" y="3983880"/>
            <a:ext cx="152400" cy="1776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7836808" y="4380339"/>
            <a:ext cx="1334415" cy="19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8253288" y="4215684"/>
            <a:ext cx="769753" cy="17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 Nov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8705848" y="3983880"/>
            <a:ext cx="143904" cy="183440"/>
          </a:xfrm>
          <a:prstGeom prst="teardrop">
            <a:avLst>
              <a:gd name="adj" fmla="val 100000"/>
            </a:avLst>
          </a:prstGeom>
          <a:solidFill>
            <a:srgbClr val="5C965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42"/>
          <p:cNvGrpSpPr/>
          <p:nvPr/>
        </p:nvGrpSpPr>
        <p:grpSpPr>
          <a:xfrm>
            <a:off x="323875" y="725660"/>
            <a:ext cx="412055" cy="537497"/>
            <a:chOff x="590250" y="244200"/>
            <a:chExt cx="407975" cy="532175"/>
          </a:xfrm>
        </p:grpSpPr>
        <p:sp>
          <p:nvSpPr>
            <p:cNvPr id="438" name="Google Shape;438;p4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2" name="Google Shape;452;p42"/>
          <p:cNvCxnSpPr>
            <a:endCxn id="453" idx="1"/>
          </p:cNvCxnSpPr>
          <p:nvPr/>
        </p:nvCxnSpPr>
        <p:spPr>
          <a:xfrm rot="10800000">
            <a:off x="6032505" y="2372800"/>
            <a:ext cx="8700" cy="910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42"/>
          <p:cNvCxnSpPr>
            <a:endCxn id="453" idx="3"/>
          </p:cNvCxnSpPr>
          <p:nvPr/>
        </p:nvCxnSpPr>
        <p:spPr>
          <a:xfrm rot="10800000">
            <a:off x="7628105" y="2372800"/>
            <a:ext cx="0" cy="910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3" name="Google Shape;453;p42"/>
          <p:cNvSpPr/>
          <p:nvPr/>
        </p:nvSpPr>
        <p:spPr>
          <a:xfrm>
            <a:off x="6032505" y="2122200"/>
            <a:ext cx="1595600" cy="5012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42"/>
          <p:cNvCxnSpPr/>
          <p:nvPr/>
        </p:nvCxnSpPr>
        <p:spPr>
          <a:xfrm>
            <a:off x="8151628" y="3465371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6" name="Google Shape;456;p42"/>
          <p:cNvSpPr txBox="1"/>
          <p:nvPr/>
        </p:nvSpPr>
        <p:spPr>
          <a:xfrm>
            <a:off x="8309068" y="3503633"/>
            <a:ext cx="7136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14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1475033" y="5612263"/>
            <a:ext cx="19000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 Sept – 2 Oct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>
            <a:off x="2938433" y="1800700"/>
            <a:ext cx="1900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Oct – 16 Oct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4407212" y="5872959"/>
            <a:ext cx="1900000" cy="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 Oct – 30 Oct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5880305" y="1531551"/>
            <a:ext cx="1900000" cy="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 Oct – 13 Nov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2"/>
          <p:cNvCxnSpPr>
            <a:stCxn id="462" idx="3"/>
          </p:cNvCxnSpPr>
          <p:nvPr/>
        </p:nvCxnSpPr>
        <p:spPr>
          <a:xfrm rot="10800000">
            <a:off x="8849752" y="3974997"/>
            <a:ext cx="0" cy="1128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42"/>
          <p:cNvCxnSpPr>
            <a:endCxn id="462" idx="1"/>
          </p:cNvCxnSpPr>
          <p:nvPr/>
        </p:nvCxnSpPr>
        <p:spPr>
          <a:xfrm>
            <a:off x="7611612" y="3914097"/>
            <a:ext cx="0" cy="1189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42"/>
          <p:cNvSpPr/>
          <p:nvPr/>
        </p:nvSpPr>
        <p:spPr>
          <a:xfrm>
            <a:off x="7611612" y="4791541"/>
            <a:ext cx="1238140" cy="623512"/>
          </a:xfrm>
          <a:prstGeom prst="roundRect">
            <a:avLst>
              <a:gd name="adj" fmla="val 10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7324333" y="5383367"/>
            <a:ext cx="1900000" cy="72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 Nov – 20 Nov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(7 Days)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0" y="1808575"/>
            <a:ext cx="29877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1" dirty="0">
                <a:latin typeface="Roboto Condensed"/>
                <a:ea typeface="Roboto Condensed"/>
                <a:cs typeface="Roboto Condensed"/>
                <a:sym typeface="Roboto Condensed"/>
              </a:rPr>
              <a:t>*Update following PM Review</a:t>
            </a:r>
            <a:endParaRPr sz="1500" b="1" i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Planned for 5 iterations with 5 PMs instead of only 4 previously. Timeline is adjusted accordingly</a:t>
            </a:r>
            <a:endParaRPr sz="15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18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/>
          <p:nvPr/>
        </p:nvSpPr>
        <p:spPr>
          <a:xfrm>
            <a:off x="809899" y="857776"/>
            <a:ext cx="7106176" cy="735148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3"/>
          <p:cNvSpPr txBox="1">
            <a:spLocks noGrp="1"/>
          </p:cNvSpPr>
          <p:nvPr>
            <p:ph type="title" idx="4294967295"/>
          </p:nvPr>
        </p:nvSpPr>
        <p:spPr>
          <a:xfrm>
            <a:off x="0" y="117900"/>
            <a:ext cx="2194560" cy="62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</a:pPr>
            <a:r>
              <a:rPr lang="en-GB" sz="1900"/>
              <a:t>Iteration Tasks</a:t>
            </a:r>
            <a:endParaRPr sz="1900"/>
          </a:p>
        </p:txBody>
      </p:sp>
      <p:sp>
        <p:nvSpPr>
          <p:cNvPr id="472" name="Google Shape;472;p43"/>
          <p:cNvSpPr txBox="1"/>
          <p:nvPr/>
        </p:nvSpPr>
        <p:spPr>
          <a:xfrm>
            <a:off x="1506571" y="887077"/>
            <a:ext cx="1080868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>
            <a:off x="3962545" y="887077"/>
            <a:ext cx="1288867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43"/>
          <p:cNvCxnSpPr/>
          <p:nvPr/>
        </p:nvCxnSpPr>
        <p:spPr>
          <a:xfrm>
            <a:off x="3180023" y="857776"/>
            <a:ext cx="0" cy="71006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5" name="Google Shape;475;p43"/>
          <p:cNvSpPr/>
          <p:nvPr/>
        </p:nvSpPr>
        <p:spPr>
          <a:xfrm>
            <a:off x="809899" y="1758045"/>
            <a:ext cx="7106192" cy="50999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Gordon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1: Planning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database structure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student login process–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CSS design–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remaining DAOs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common files 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bootstrap–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code– </a:t>
            </a:r>
            <a:r>
              <a:rPr lang="en-GB" sz="20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</a:t>
            </a:r>
            <a:endParaRPr sz="20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3200988" y="148501"/>
            <a:ext cx="2742024" cy="626715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3"/>
          <p:cNvCxnSpPr/>
          <p:nvPr/>
        </p:nvCxnSpPr>
        <p:spPr>
          <a:xfrm>
            <a:off x="5735755" y="828473"/>
            <a:ext cx="0" cy="71006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8" name="Google Shape;478;p43"/>
          <p:cNvSpPr txBox="1"/>
          <p:nvPr/>
        </p:nvSpPr>
        <p:spPr>
          <a:xfrm>
            <a:off x="6307031" y="887077"/>
            <a:ext cx="1288867" cy="6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_radial_light_gre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2004</Words>
  <Application>Microsoft Macintosh PowerPoint</Application>
  <PresentationFormat>On-screen Show (4:3)</PresentationFormat>
  <Paragraphs>670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Roboto Condensed</vt:lpstr>
      <vt:lpstr>Calibri</vt:lpstr>
      <vt:lpstr>Arial</vt:lpstr>
      <vt:lpstr>Roboto</vt:lpstr>
      <vt:lpstr>Roboto Condensed Light</vt:lpstr>
      <vt:lpstr>Arvo</vt:lpstr>
      <vt:lpstr>Simple Light</vt:lpstr>
      <vt:lpstr>Salerio template</vt:lpstr>
      <vt:lpstr>SH_radial_light_grey</vt:lpstr>
      <vt:lpstr>Application Demo &amp; Progress Update G3-T4  Gordon, Amey, Brian, Rou Hui, Ian</vt:lpstr>
      <vt:lpstr>AGENDA</vt:lpstr>
      <vt:lpstr>FUNCTIONALITIES</vt:lpstr>
      <vt:lpstr>ADDING FUNCTIONALITIES &amp; PHP FRAMEWORKS</vt:lpstr>
      <vt:lpstr>IP ADDRESS &amp; ADMIN PASSWORD</vt:lpstr>
      <vt:lpstr>FUNCTIONALITIES COMPLETED (UPDATED)</vt:lpstr>
      <vt:lpstr>SCHEDULE</vt:lpstr>
      <vt:lpstr>TEAM SCHEDULE</vt:lpstr>
      <vt:lpstr>Iteration Tasks</vt:lpstr>
      <vt:lpstr>Iteration Tasks</vt:lpstr>
      <vt:lpstr>Iteration Tasks</vt:lpstr>
      <vt:lpstr>Iteration Tasks</vt:lpstr>
      <vt:lpstr>Iteration Tasks</vt:lpstr>
      <vt:lpstr>Iteration Tasks</vt:lpstr>
      <vt:lpstr>MILESTONES &amp; RESPECTIVE PMs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 METRICS</vt:lpstr>
      <vt:lpstr>Bug Metrics - Iteration 1</vt:lpstr>
      <vt:lpstr>Bug Metrics - Iteration 1</vt:lpstr>
      <vt:lpstr>Bug Metrics - Iteration 1</vt:lpstr>
      <vt:lpstr>Bug Metrics - Iteration 2</vt:lpstr>
      <vt:lpstr>Bug Metrics - Iteration 2 (Current Value)</vt:lpstr>
      <vt:lpstr>ROLES &amp; RESPONSIBILITIES</vt:lpstr>
      <vt:lpstr>PROJECT MANAGER ROTATION</vt:lpstr>
      <vt:lpstr>PAIR PROGRAMMING TEAMS</vt:lpstr>
      <vt:lpstr>PP Teams &amp; Rotation Plan</vt:lpstr>
      <vt:lpstr>SUMMARY OF CHANGES</vt:lpstr>
      <vt:lpstr>SUMMARY OF CHANGES</vt:lpstr>
      <vt:lpstr>End of Application Demo &amp; Progress Update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Demo &amp; Progress Update G3-T4  Gordon, Amey, Brian, Rou Hui, Ian</dc:title>
  <cp:lastModifiedBy>Amey Rathi</cp:lastModifiedBy>
  <cp:revision>3</cp:revision>
  <dcterms:modified xsi:type="dcterms:W3CDTF">2019-10-16T07:07:40Z</dcterms:modified>
</cp:coreProperties>
</file>