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1" r:id="rId1"/>
    <p:sldMasterId id="2147483672" r:id="rId2"/>
  </p:sldMasterIdLst>
  <p:notesMasterIdLst>
    <p:notesMasterId r:id="rId35"/>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Lst>
  <p:sldSz cx="9144000" cy="6858000" type="screen4x3"/>
  <p:notesSz cx="6858000" cy="9144000"/>
  <p:embeddedFontLst>
    <p:embeddedFont>
      <p:font typeface="Calibri" panose="020F0502020204030204" pitchFamily="34" charset="0"/>
      <p:regular r:id="rId36"/>
      <p:bold r:id="rId37"/>
      <p:italic r:id="rId38"/>
      <p:boldItalic r:id="rId39"/>
    </p:embeddedFont>
    <p:embeddedFont>
      <p:font typeface="Century Gothic" panose="020B0502020202020204" pitchFamily="34" charset="0"/>
      <p:regular r:id="rId40"/>
      <p:bold r:id="rId41"/>
      <p:italic r:id="rId42"/>
      <p:boldItalic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841B381-E5F6-484D-8101-C50CEB5C6437}">
  <a:tblStyle styleId="{3841B381-E5F6-484D-8101-C50CEB5C6437}"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914F2849-E383-4D2C-B629-DD4675C7AD57}" styleName="Table_1">
    <a:wholeTbl>
      <a:tcTxStyle b="off" i="off">
        <a:font>
          <a:latin typeface="Calibri"/>
          <a:ea typeface="Calibri"/>
          <a:cs typeface="Calibri"/>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12700" cap="flat" cmpd="sng">
              <a:solidFill>
                <a:schemeClr val="accent1"/>
              </a:solidFill>
              <a:prstDash val="solid"/>
              <a:round/>
              <a:headEnd type="none" w="sm" len="sm"/>
              <a:tailEnd type="none" w="sm" len="sm"/>
            </a:ln>
          </a:top>
          <a:bottom>
            <a:ln w="12700" cap="flat" cmpd="sng">
              <a:solidFill>
                <a:schemeClr val="accent1"/>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fill>
          <a:solidFill>
            <a:schemeClr val="accent1">
              <a:alpha val="20000"/>
            </a:schemeClr>
          </a:solidFill>
        </a:fill>
      </a:tcStyle>
    </a:band1H>
    <a:band2H>
      <a:tcTxStyle/>
      <a:tcStyle>
        <a:tcBdr/>
      </a:tcStyle>
    </a:band2H>
    <a:band1V>
      <a:tcTxStyle/>
      <a:tcStyle>
        <a:tcBdr/>
        <a:fill>
          <a:solidFill>
            <a:schemeClr val="accent1">
              <a:alpha val="20000"/>
            </a:schemeClr>
          </a:solidFill>
        </a:fill>
      </a:tcStyle>
    </a:band1V>
    <a:band2V>
      <a:tcTxStyle/>
      <a:tcStyle>
        <a:tcBdr/>
      </a:tcStyle>
    </a:band2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sm" len="sm"/>
              <a:tailEnd type="none" w="sm" len="sm"/>
            </a:ln>
          </a:top>
        </a:tcBdr>
        <a:fill>
          <a:solidFill>
            <a:srgbClr val="FFFFFF">
              <a:alpha val="0"/>
            </a:srgbClr>
          </a:solidFill>
        </a:fill>
      </a:tcStyle>
    </a:lastRow>
    <a:seCell>
      <a:tcTxStyle/>
      <a:tcStyle>
        <a:tcBdr/>
      </a:tcStyle>
    </a:seCell>
    <a:swCell>
      <a:tcTxStyle/>
      <a:tcStyle>
        <a:tcBdr/>
      </a:tcStyle>
    </a:swCell>
    <a:firstRow>
      <a:tcTxStyle b="on" i="off"/>
      <a:tcStyle>
        <a:tcBdr>
          <a:bottom>
            <a:ln w="12700" cap="flat" cmpd="sng">
              <a:solidFill>
                <a:schemeClr val="accent1"/>
              </a:solidFill>
              <a:prstDash val="solid"/>
              <a:round/>
              <a:headEnd type="none" w="sm" len="sm"/>
              <a:tailEnd type="none" w="sm" len="sm"/>
            </a:ln>
          </a:bottom>
        </a:tcBdr>
        <a:fill>
          <a:solidFill>
            <a:srgbClr val="FFFFFF">
              <a:alpha val="0"/>
            </a:srgbClr>
          </a:solidFill>
        </a:fill>
      </a:tcStyle>
    </a:firstRow>
    <a:neCell>
      <a:tcTxStyle/>
      <a:tcStyle>
        <a:tcBdr/>
      </a:tcStyle>
    </a:neCell>
    <a:nwCell>
      <a:tcTxStyle/>
      <a:tcStyle>
        <a:tcBdr/>
      </a:tcStyle>
    </a:nwCell>
  </a:tblStyle>
  <a:tblStyle styleId="{9C3FBEB5-B5B9-4A4C-A36D-A5262CB9C459}" styleName="Table_2">
    <a:wholeTbl>
      <a:tcTxStyle b="off" i="off">
        <a:font>
          <a:latin typeface="Calibri"/>
          <a:ea typeface="Calibri"/>
          <a:cs typeface="Calibri"/>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12700" cap="flat" cmpd="sng">
              <a:solidFill>
                <a:schemeClr val="accent4"/>
              </a:solidFill>
              <a:prstDash val="solid"/>
              <a:round/>
              <a:headEnd type="none" w="sm" len="sm"/>
              <a:tailEnd type="none" w="sm" len="sm"/>
            </a:ln>
          </a:top>
          <a:bottom>
            <a:ln w="12700" cap="flat" cmpd="sng">
              <a:solidFill>
                <a:schemeClr val="accent4"/>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fill>
          <a:solidFill>
            <a:schemeClr val="accent4">
              <a:alpha val="20000"/>
            </a:schemeClr>
          </a:solidFill>
        </a:fill>
      </a:tcStyle>
    </a:band1H>
    <a:band2H>
      <a:tcTxStyle/>
      <a:tcStyle>
        <a:tcBdr/>
      </a:tcStyle>
    </a:band2H>
    <a:band1V>
      <a:tcTxStyle/>
      <a:tcStyle>
        <a:tcBdr/>
        <a:fill>
          <a:solidFill>
            <a:schemeClr val="accent4">
              <a:alpha val="20000"/>
            </a:schemeClr>
          </a:solidFill>
        </a:fill>
      </a:tcStyle>
    </a:band1V>
    <a:band2V>
      <a:tcTxStyle/>
      <a:tcStyle>
        <a:tcBdr/>
      </a:tcStyle>
    </a:band2V>
    <a:lastCol>
      <a:tcTxStyle b="on" i="off"/>
      <a:tcStyle>
        <a:tcBdr/>
      </a:tcStyle>
    </a:lastCol>
    <a:firstCol>
      <a:tcTxStyle b="on" i="off"/>
      <a:tcStyle>
        <a:tcBdr/>
      </a:tcStyle>
    </a:firstCol>
    <a:lastRow>
      <a:tcTxStyle b="on" i="off"/>
      <a:tcStyle>
        <a:tcBdr>
          <a:top>
            <a:ln w="12700" cap="flat" cmpd="sng">
              <a:solidFill>
                <a:schemeClr val="accent4"/>
              </a:solidFill>
              <a:prstDash val="solid"/>
              <a:round/>
              <a:headEnd type="none" w="sm" len="sm"/>
              <a:tailEnd type="none" w="sm" len="sm"/>
            </a:ln>
          </a:top>
        </a:tcBdr>
        <a:fill>
          <a:solidFill>
            <a:srgbClr val="FFFFFF">
              <a:alpha val="0"/>
            </a:srgbClr>
          </a:solidFill>
        </a:fill>
      </a:tcStyle>
    </a:lastRow>
    <a:seCell>
      <a:tcTxStyle/>
      <a:tcStyle>
        <a:tcBdr/>
      </a:tcStyle>
    </a:seCell>
    <a:swCell>
      <a:tcTxStyle/>
      <a:tcStyle>
        <a:tcBdr/>
      </a:tcStyle>
    </a:swCell>
    <a:firstRow>
      <a:tcTxStyle b="on" i="off"/>
      <a:tcStyle>
        <a:tcBdr>
          <a:bottom>
            <a:ln w="12700" cap="flat" cmpd="sng">
              <a:solidFill>
                <a:schemeClr val="accent4"/>
              </a:solidFill>
              <a:prstDash val="solid"/>
              <a:round/>
              <a:headEnd type="none" w="sm" len="sm"/>
              <a:tailEnd type="none" w="sm" len="sm"/>
            </a:ln>
          </a:bottom>
        </a:tcBdr>
        <a:fill>
          <a:solidFill>
            <a:srgbClr val="FFFFFF">
              <a:alpha val="0"/>
            </a:srgbClr>
          </a:solidFill>
        </a:fill>
      </a:tcStyle>
    </a:firstRow>
    <a:neCell>
      <a:tcTxStyle/>
      <a:tcStyle>
        <a:tcBdr/>
      </a:tcStyle>
    </a:neCell>
    <a:nwCell>
      <a:tcTxStyle/>
      <a:tcStyle>
        <a:tcBdr/>
      </a:tcStyle>
    </a:nwCell>
  </a:tblStyle>
  <a:tblStyle styleId="{0A5CD60B-227A-49EE-971F-ACFEBA675F33}" styleName="Table_3">
    <a:wholeTbl>
      <a:tcTxStyle b="off" i="off">
        <a:font>
          <a:latin typeface="Calibri"/>
          <a:ea typeface="Calibri"/>
          <a:cs typeface="Calibri"/>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12700" cap="flat" cmpd="sng">
              <a:solidFill>
                <a:schemeClr val="accent6"/>
              </a:solidFill>
              <a:prstDash val="solid"/>
              <a:round/>
              <a:headEnd type="none" w="sm" len="sm"/>
              <a:tailEnd type="none" w="sm" len="sm"/>
            </a:ln>
          </a:top>
          <a:bottom>
            <a:ln w="12700" cap="flat" cmpd="sng">
              <a:solidFill>
                <a:schemeClr val="accent6"/>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fill>
          <a:solidFill>
            <a:schemeClr val="accent6">
              <a:alpha val="20000"/>
            </a:schemeClr>
          </a:solidFill>
        </a:fill>
      </a:tcStyle>
    </a:band1H>
    <a:band2H>
      <a:tcTxStyle/>
      <a:tcStyle>
        <a:tcBdr/>
      </a:tcStyle>
    </a:band2H>
    <a:band1V>
      <a:tcTxStyle/>
      <a:tcStyle>
        <a:tcBdr/>
        <a:fill>
          <a:solidFill>
            <a:schemeClr val="accent6">
              <a:alpha val="20000"/>
            </a:schemeClr>
          </a:solidFill>
        </a:fill>
      </a:tcStyle>
    </a:band1V>
    <a:band2V>
      <a:tcTxStyle/>
      <a:tcStyle>
        <a:tcBdr/>
      </a:tcStyle>
    </a:band2V>
    <a:lastCol>
      <a:tcTxStyle b="on" i="off"/>
      <a:tcStyle>
        <a:tcBdr/>
      </a:tcStyle>
    </a:lastCol>
    <a:firstCol>
      <a:tcTxStyle b="on" i="off"/>
      <a:tcStyle>
        <a:tcBdr/>
      </a:tcStyle>
    </a:firstCol>
    <a:lastRow>
      <a:tcTxStyle b="on" i="off"/>
      <a:tcStyle>
        <a:tcBdr>
          <a:top>
            <a:ln w="12700" cap="flat" cmpd="sng">
              <a:solidFill>
                <a:schemeClr val="accent6"/>
              </a:solidFill>
              <a:prstDash val="solid"/>
              <a:round/>
              <a:headEnd type="none" w="sm" len="sm"/>
              <a:tailEnd type="none" w="sm" len="sm"/>
            </a:ln>
          </a:top>
        </a:tcBdr>
        <a:fill>
          <a:solidFill>
            <a:srgbClr val="FFFFFF">
              <a:alpha val="0"/>
            </a:srgbClr>
          </a:solidFill>
        </a:fill>
      </a:tcStyle>
    </a:lastRow>
    <a:seCell>
      <a:tcTxStyle/>
      <a:tcStyle>
        <a:tcBdr/>
      </a:tcStyle>
    </a:seCell>
    <a:swCell>
      <a:tcTxStyle/>
      <a:tcStyle>
        <a:tcBdr/>
      </a:tcStyle>
    </a:swCell>
    <a:firstRow>
      <a:tcTxStyle b="on" i="off"/>
      <a:tcStyle>
        <a:tcBdr>
          <a:bottom>
            <a:ln w="12700" cap="flat" cmpd="sng">
              <a:solidFill>
                <a:schemeClr val="accent6"/>
              </a:solidFill>
              <a:prstDash val="solid"/>
              <a:round/>
              <a:headEnd type="none" w="sm" len="sm"/>
              <a:tailEnd type="none" w="sm" len="sm"/>
            </a:ln>
          </a:bottom>
        </a:tcBdr>
        <a:fill>
          <a:solidFill>
            <a:srgbClr val="FFFFFF">
              <a:alpha val="0"/>
            </a:srgbClr>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2" d="100"/>
          <a:sy n="62" d="100"/>
        </p:scale>
        <p:origin x="1400" y="4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4.fntdata"/><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font" Target="fonts/font7.fntdata"/><Relationship Id="rId47"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font" Target="fonts/font2.fntdata"/><Relationship Id="rId40" Type="http://schemas.openxmlformats.org/officeDocument/2006/relationships/font" Target="fonts/font5.fntdata"/><Relationship Id="rId45"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font" Target="fonts/font1.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notesMaster" Target="notesMasters/notesMaster1.xml"/><Relationship Id="rId43" Type="http://schemas.openxmlformats.org/officeDocument/2006/relationships/font" Target="fonts/font8.fntdata"/><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font" Target="fonts/font3.fntdata"/><Relationship Id="rId46"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7554289cc2_1_79: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1" name="Google Shape;131;g7554289cc2_1_7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7554289cc2_1_195: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5" name="Google Shape;255;g7554289cc2_1_19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7554289cc2_1_201: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2" name="Google Shape;262;g7554289cc2_1_20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755e932f0a_25_0: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9" name="Google Shape;269;g755e932f0a_25_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7554289cc2_1_207: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5" name="Google Shape;275;g7554289cc2_1_20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7554289cc2_1_215: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4" name="Google Shape;284;g7554289cc2_1_21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7554289cc2_1_224: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4" name="Google Shape;294;g7554289cc2_1_22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7554289cc2_1_2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0" name="Google Shape;300;g7554289cc2_1_2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7554289cc2_1_235: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7" name="Google Shape;307;g7554289cc2_1_23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7554289cc2_1_24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3" name="Google Shape;313;g7554289cc2_1_24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7554289cc2_1_246: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0" name="Google Shape;320;g7554289cc2_1_24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7554289cc2_1_91: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3" name="Google Shape;143;g7554289cc2_1_9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7554289cc2_1_25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26" name="Google Shape;326;g7554289cc2_1_25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7554289cc2_1_257: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3" name="Google Shape;333;g7554289cc2_1_25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755e932f0a_2_6: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2" name="Google Shape;342;g755e932f0a_2_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g755e932f0a_30_0: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1" name="Google Shape;351;g755e932f0a_30_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g7554289cc2_1_272: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9" name="Google Shape;359;g7554289cc2_1_27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Google Shape;388;g7554289cc2_1_301: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9" name="Google Shape;389;g7554289cc2_1_30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g7554289cc2_1_310: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9" name="Google Shape;399;g7554289cc2_1_31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g7554289cc2_1_316: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06" name="Google Shape;406;g7554289cc2_1_31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g7554289cc2_1_326: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13" name="Google Shape;413;g7554289cc2_1_32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g7554289cc2_1_335: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23" name="Google Shape;423;g7554289cc2_1_33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7554289cc2_1_98: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1" name="Google Shape;151;g7554289cc2_1_9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Google Shape;432;g7554289cc2_1_344: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33" name="Google Shape;433;g7554289cc2_1_34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g7554289cc2_1_353: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43" name="Google Shape;443;g7554289cc2_1_35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
        <p:cNvGrpSpPr/>
        <p:nvPr/>
      </p:nvGrpSpPr>
      <p:grpSpPr>
        <a:xfrm>
          <a:off x="0" y="0"/>
          <a:ext cx="0" cy="0"/>
          <a:chOff x="0" y="0"/>
          <a:chExt cx="0" cy="0"/>
        </a:xfrm>
      </p:grpSpPr>
      <p:sp>
        <p:nvSpPr>
          <p:cNvPr id="450" name="Google Shape;450;g7554289cc2_1_360: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51" name="Google Shape;451;g7554289cc2_1_36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7554289cc2_1_10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1" name="Google Shape;161;g7554289cc2_1_10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7554289cc2_1_13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1" name="Google Shape;191;g7554289cc2_1_13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7554289cc2_1_172: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8" name="Google Shape;228;g7554289cc2_1_17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7560719bad_2_0: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7" name="Google Shape;237;g7560719bad_2_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7554289cc2_1_185: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3" name="Google Shape;243;g7554289cc2_1_18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7560719bad_2_6: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9" name="Google Shape;249;g7560719bad_2_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992767"/>
            <a:ext cx="8520600" cy="27369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3778833"/>
            <a:ext cx="8520600" cy="10569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474833"/>
            <a:ext cx="8520600" cy="26181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4202967"/>
            <a:ext cx="8520600" cy="17343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6"/>
        <p:cNvGrpSpPr/>
        <p:nvPr/>
      </p:nvGrpSpPr>
      <p:grpSpPr>
        <a:xfrm>
          <a:off x="0" y="0"/>
          <a:ext cx="0" cy="0"/>
          <a:chOff x="0" y="0"/>
          <a:chExt cx="0" cy="0"/>
        </a:xfrm>
      </p:grpSpPr>
      <p:sp>
        <p:nvSpPr>
          <p:cNvPr id="57" name="Google Shape;57;p14"/>
          <p:cNvSpPr txBox="1">
            <a:spLocks noGrp="1"/>
          </p:cNvSpPr>
          <p:nvPr>
            <p:ph type="ctrTitle"/>
          </p:nvPr>
        </p:nvSpPr>
        <p:spPr>
          <a:xfrm>
            <a:off x="685800" y="1122363"/>
            <a:ext cx="7772400" cy="238760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8" name="Google Shape;58;p14"/>
          <p:cNvSpPr txBox="1">
            <a:spLocks noGrp="1"/>
          </p:cNvSpPr>
          <p:nvPr>
            <p:ph type="subTitle" idx="1"/>
          </p:nvPr>
        </p:nvSpPr>
        <p:spPr>
          <a:xfrm>
            <a:off x="1143000" y="3602038"/>
            <a:ext cx="6858000" cy="1655762"/>
          </a:xfrm>
          <a:prstGeom prst="rect">
            <a:avLst/>
          </a:prstGeom>
          <a:noFill/>
          <a:ln>
            <a:noFill/>
          </a:ln>
        </p:spPr>
        <p:txBody>
          <a:bodyPr spcFirstLastPara="1" wrap="square" lIns="91425" tIns="45700" rIns="91425" bIns="45700" anchor="t" anchorCtr="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59" name="Google Shape;59;p14"/>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4"/>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14"/>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62"/>
        <p:cNvGrpSpPr/>
        <p:nvPr/>
      </p:nvGrpSpPr>
      <p:grpSpPr>
        <a:xfrm>
          <a:off x="0" y="0"/>
          <a:ext cx="0" cy="0"/>
          <a:chOff x="0" y="0"/>
          <a:chExt cx="0" cy="0"/>
        </a:xfrm>
      </p:grpSpPr>
      <p:sp>
        <p:nvSpPr>
          <p:cNvPr id="63" name="Google Shape;63;p15"/>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4" name="Google Shape;64;p15"/>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5" name="Google Shape;65;p15"/>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5"/>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5"/>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8"/>
        <p:cNvGrpSpPr/>
        <p:nvPr/>
      </p:nvGrpSpPr>
      <p:grpSpPr>
        <a:xfrm>
          <a:off x="0" y="0"/>
          <a:ext cx="0" cy="0"/>
          <a:chOff x="0" y="0"/>
          <a:chExt cx="0" cy="0"/>
        </a:xfrm>
      </p:grpSpPr>
      <p:sp>
        <p:nvSpPr>
          <p:cNvPr id="69" name="Google Shape;69;p16"/>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6"/>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6"/>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6"/>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73"/>
        <p:cNvGrpSpPr/>
        <p:nvPr/>
      </p:nvGrpSpPr>
      <p:grpSpPr>
        <a:xfrm>
          <a:off x="0" y="0"/>
          <a:ext cx="0" cy="0"/>
          <a:chOff x="0" y="0"/>
          <a:chExt cx="0" cy="0"/>
        </a:xfrm>
      </p:grpSpPr>
      <p:sp>
        <p:nvSpPr>
          <p:cNvPr id="74" name="Google Shape;74;p17"/>
          <p:cNvSpPr txBox="1">
            <a:spLocks noGrp="1"/>
          </p:cNvSpPr>
          <p:nvPr>
            <p:ph type="title"/>
          </p:nvPr>
        </p:nvSpPr>
        <p:spPr>
          <a:xfrm>
            <a:off x="311700" y="593367"/>
            <a:ext cx="8520600" cy="763500"/>
          </a:xfrm>
          <a:prstGeom prst="rect">
            <a:avLst/>
          </a:prstGeom>
          <a:noFill/>
          <a:ln>
            <a:noFill/>
          </a:ln>
        </p:spPr>
        <p:txBody>
          <a:bodyPr spcFirstLastPara="1" wrap="square" lIns="91425" tIns="91425" rIns="91425" bIns="91425" anchor="t" anchorCtr="0">
            <a:noAutofit/>
          </a:bodyPr>
          <a:lstStyle>
            <a:lvl1pPr lvl="0" algn="l">
              <a:lnSpc>
                <a:spcPct val="90000"/>
              </a:lnSpc>
              <a:spcBef>
                <a:spcPts val="0"/>
              </a:spcBef>
              <a:spcAft>
                <a:spcPts val="0"/>
              </a:spcAft>
              <a:buClr>
                <a:schemeClr val="dk1"/>
              </a:buClr>
              <a:buSzPts val="2800"/>
              <a:buFont typeface="Calibri"/>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75" name="Google Shape;75;p17"/>
          <p:cNvSpPr txBox="1">
            <a:spLocks noGrp="1"/>
          </p:cNvSpPr>
          <p:nvPr>
            <p:ph type="body" idx="1"/>
          </p:nvPr>
        </p:nvSpPr>
        <p:spPr>
          <a:xfrm>
            <a:off x="311700" y="1536633"/>
            <a:ext cx="8520600" cy="4555200"/>
          </a:xfrm>
          <a:prstGeom prst="rect">
            <a:avLst/>
          </a:prstGeom>
          <a:noFill/>
          <a:ln>
            <a:noFill/>
          </a:ln>
        </p:spPr>
        <p:txBody>
          <a:bodyPr spcFirstLastPara="1" wrap="square" lIns="91425" tIns="91425" rIns="91425" bIns="91425" anchor="t" anchorCtr="0">
            <a:noAutofit/>
          </a:bodyPr>
          <a:lstStyle>
            <a:lvl1pPr marL="457200" lvl="0" indent="-342900" algn="l">
              <a:lnSpc>
                <a:spcPct val="90000"/>
              </a:lnSpc>
              <a:spcBef>
                <a:spcPts val="0"/>
              </a:spcBef>
              <a:spcAft>
                <a:spcPts val="0"/>
              </a:spcAft>
              <a:buClr>
                <a:schemeClr val="dk1"/>
              </a:buClr>
              <a:buSzPts val="1800"/>
              <a:buChar char="●"/>
              <a:defRPr/>
            </a:lvl1pPr>
            <a:lvl2pPr marL="914400" lvl="1" indent="-317500" algn="l">
              <a:lnSpc>
                <a:spcPct val="90000"/>
              </a:lnSpc>
              <a:spcBef>
                <a:spcPts val="1600"/>
              </a:spcBef>
              <a:spcAft>
                <a:spcPts val="0"/>
              </a:spcAft>
              <a:buClr>
                <a:schemeClr val="dk1"/>
              </a:buClr>
              <a:buSzPts val="1400"/>
              <a:buChar char="○"/>
              <a:defRPr/>
            </a:lvl2pPr>
            <a:lvl3pPr marL="1371600" lvl="2" indent="-317500" algn="l">
              <a:lnSpc>
                <a:spcPct val="90000"/>
              </a:lnSpc>
              <a:spcBef>
                <a:spcPts val="1600"/>
              </a:spcBef>
              <a:spcAft>
                <a:spcPts val="0"/>
              </a:spcAft>
              <a:buClr>
                <a:schemeClr val="dk1"/>
              </a:buClr>
              <a:buSzPts val="1400"/>
              <a:buChar char="■"/>
              <a:defRPr/>
            </a:lvl3pPr>
            <a:lvl4pPr marL="1828800" lvl="3" indent="-317500" algn="l">
              <a:lnSpc>
                <a:spcPct val="90000"/>
              </a:lnSpc>
              <a:spcBef>
                <a:spcPts val="1600"/>
              </a:spcBef>
              <a:spcAft>
                <a:spcPts val="0"/>
              </a:spcAft>
              <a:buClr>
                <a:schemeClr val="dk1"/>
              </a:buClr>
              <a:buSzPts val="1400"/>
              <a:buChar char="●"/>
              <a:defRPr/>
            </a:lvl4pPr>
            <a:lvl5pPr marL="2286000" lvl="4" indent="-317500" algn="l">
              <a:lnSpc>
                <a:spcPct val="90000"/>
              </a:lnSpc>
              <a:spcBef>
                <a:spcPts val="1600"/>
              </a:spcBef>
              <a:spcAft>
                <a:spcPts val="0"/>
              </a:spcAft>
              <a:buClr>
                <a:schemeClr val="dk1"/>
              </a:buClr>
              <a:buSzPts val="1400"/>
              <a:buChar char="○"/>
              <a:defRPr/>
            </a:lvl5pPr>
            <a:lvl6pPr marL="2743200" lvl="5" indent="-317500" algn="l">
              <a:lnSpc>
                <a:spcPct val="90000"/>
              </a:lnSpc>
              <a:spcBef>
                <a:spcPts val="1600"/>
              </a:spcBef>
              <a:spcAft>
                <a:spcPts val="0"/>
              </a:spcAft>
              <a:buClr>
                <a:schemeClr val="dk1"/>
              </a:buClr>
              <a:buSzPts val="1400"/>
              <a:buChar char="■"/>
              <a:defRPr/>
            </a:lvl6pPr>
            <a:lvl7pPr marL="3200400" lvl="6" indent="-317500" algn="l">
              <a:lnSpc>
                <a:spcPct val="90000"/>
              </a:lnSpc>
              <a:spcBef>
                <a:spcPts val="1600"/>
              </a:spcBef>
              <a:spcAft>
                <a:spcPts val="0"/>
              </a:spcAft>
              <a:buClr>
                <a:schemeClr val="dk1"/>
              </a:buClr>
              <a:buSzPts val="1400"/>
              <a:buChar char="●"/>
              <a:defRPr/>
            </a:lvl7pPr>
            <a:lvl8pPr marL="3657600" lvl="7" indent="-317500" algn="l">
              <a:lnSpc>
                <a:spcPct val="90000"/>
              </a:lnSpc>
              <a:spcBef>
                <a:spcPts val="1600"/>
              </a:spcBef>
              <a:spcAft>
                <a:spcPts val="0"/>
              </a:spcAft>
              <a:buClr>
                <a:schemeClr val="dk1"/>
              </a:buClr>
              <a:buSzPts val="1400"/>
              <a:buChar char="○"/>
              <a:defRPr/>
            </a:lvl8pPr>
            <a:lvl9pPr marL="4114800" lvl="8" indent="-317500" algn="l">
              <a:lnSpc>
                <a:spcPct val="90000"/>
              </a:lnSpc>
              <a:spcBef>
                <a:spcPts val="1600"/>
              </a:spcBef>
              <a:spcAft>
                <a:spcPts val="1600"/>
              </a:spcAft>
              <a:buClr>
                <a:schemeClr val="dk1"/>
              </a:buClr>
              <a:buSzPts val="1400"/>
              <a:buChar char="■"/>
              <a:defRPr/>
            </a:lvl9pPr>
          </a:lstStyle>
          <a:p>
            <a:endParaRPr/>
          </a:p>
        </p:txBody>
      </p:sp>
      <p:sp>
        <p:nvSpPr>
          <p:cNvPr id="76" name="Google Shape;76;p17"/>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marL="0" marR="0" lvl="0"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77"/>
        <p:cNvGrpSpPr/>
        <p:nvPr/>
      </p:nvGrpSpPr>
      <p:grpSpPr>
        <a:xfrm>
          <a:off x="0" y="0"/>
          <a:ext cx="0" cy="0"/>
          <a:chOff x="0" y="0"/>
          <a:chExt cx="0" cy="0"/>
        </a:xfrm>
      </p:grpSpPr>
      <p:sp>
        <p:nvSpPr>
          <p:cNvPr id="78" name="Google Shape;78;p18"/>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9" name="Google Shape;79;p18"/>
          <p:cNvSpPr txBox="1">
            <a:spLocks noGrp="1"/>
          </p:cNvSpPr>
          <p:nvPr>
            <p:ph type="body" idx="1"/>
          </p:nvPr>
        </p:nvSpPr>
        <p:spPr>
          <a:xfrm>
            <a:off x="628650" y="1825625"/>
            <a:ext cx="38862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0" name="Google Shape;80;p18"/>
          <p:cNvSpPr txBox="1">
            <a:spLocks noGrp="1"/>
          </p:cNvSpPr>
          <p:nvPr>
            <p:ph type="body" idx="2"/>
          </p:nvPr>
        </p:nvSpPr>
        <p:spPr>
          <a:xfrm>
            <a:off x="4629150" y="1825625"/>
            <a:ext cx="38862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18"/>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8"/>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8"/>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84"/>
        <p:cNvGrpSpPr/>
        <p:nvPr/>
      </p:nvGrpSpPr>
      <p:grpSpPr>
        <a:xfrm>
          <a:off x="0" y="0"/>
          <a:ext cx="0" cy="0"/>
          <a:chOff x="0" y="0"/>
          <a:chExt cx="0" cy="0"/>
        </a:xfrm>
      </p:grpSpPr>
      <p:sp>
        <p:nvSpPr>
          <p:cNvPr id="85" name="Google Shape;85;p19"/>
          <p:cNvSpPr txBox="1">
            <a:spLocks noGrp="1"/>
          </p:cNvSpPr>
          <p:nvPr>
            <p:ph type="title"/>
          </p:nvPr>
        </p:nvSpPr>
        <p:spPr>
          <a:xfrm>
            <a:off x="623888" y="1709739"/>
            <a:ext cx="7886700" cy="2852737"/>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6" name="Google Shape;86;p19"/>
          <p:cNvSpPr txBox="1">
            <a:spLocks noGrp="1"/>
          </p:cNvSpPr>
          <p:nvPr>
            <p:ph type="body" idx="1"/>
          </p:nvPr>
        </p:nvSpPr>
        <p:spPr>
          <a:xfrm>
            <a:off x="623888" y="4589464"/>
            <a:ext cx="7886700" cy="1500187"/>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400"/>
              <a:buNone/>
              <a:defRPr sz="2400">
                <a:solidFill>
                  <a:schemeClr val="dk1"/>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87" name="Google Shape;87;p19"/>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19"/>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19"/>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90"/>
        <p:cNvGrpSpPr/>
        <p:nvPr/>
      </p:nvGrpSpPr>
      <p:grpSpPr>
        <a:xfrm>
          <a:off x="0" y="0"/>
          <a:ext cx="0" cy="0"/>
          <a:chOff x="0" y="0"/>
          <a:chExt cx="0" cy="0"/>
        </a:xfrm>
      </p:grpSpPr>
      <p:sp>
        <p:nvSpPr>
          <p:cNvPr id="91" name="Google Shape;91;p20"/>
          <p:cNvSpPr txBox="1">
            <a:spLocks noGrp="1"/>
          </p:cNvSpPr>
          <p:nvPr>
            <p:ph type="title"/>
          </p:nvPr>
        </p:nvSpPr>
        <p:spPr>
          <a:xfrm>
            <a:off x="629841" y="365126"/>
            <a:ext cx="78867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2" name="Google Shape;92;p20"/>
          <p:cNvSpPr txBox="1">
            <a:spLocks noGrp="1"/>
          </p:cNvSpPr>
          <p:nvPr>
            <p:ph type="body" idx="1"/>
          </p:nvPr>
        </p:nvSpPr>
        <p:spPr>
          <a:xfrm>
            <a:off x="629842" y="1681163"/>
            <a:ext cx="3868340"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93" name="Google Shape;93;p20"/>
          <p:cNvSpPr txBox="1">
            <a:spLocks noGrp="1"/>
          </p:cNvSpPr>
          <p:nvPr>
            <p:ph type="body" idx="2"/>
          </p:nvPr>
        </p:nvSpPr>
        <p:spPr>
          <a:xfrm>
            <a:off x="629842" y="2505075"/>
            <a:ext cx="3868340"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4" name="Google Shape;94;p20"/>
          <p:cNvSpPr txBox="1">
            <a:spLocks noGrp="1"/>
          </p:cNvSpPr>
          <p:nvPr>
            <p:ph type="body" idx="3"/>
          </p:nvPr>
        </p:nvSpPr>
        <p:spPr>
          <a:xfrm>
            <a:off x="4629150" y="1681163"/>
            <a:ext cx="3887391"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95" name="Google Shape;95;p20"/>
          <p:cNvSpPr txBox="1">
            <a:spLocks noGrp="1"/>
          </p:cNvSpPr>
          <p:nvPr>
            <p:ph type="body" idx="4"/>
          </p:nvPr>
        </p:nvSpPr>
        <p:spPr>
          <a:xfrm>
            <a:off x="4629150" y="2505075"/>
            <a:ext cx="3887391"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6" name="Google Shape;96;p20"/>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20"/>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20"/>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9"/>
        <p:cNvGrpSpPr/>
        <p:nvPr/>
      </p:nvGrpSpPr>
      <p:grpSpPr>
        <a:xfrm>
          <a:off x="0" y="0"/>
          <a:ext cx="0" cy="0"/>
          <a:chOff x="0" y="0"/>
          <a:chExt cx="0" cy="0"/>
        </a:xfrm>
      </p:grpSpPr>
      <p:sp>
        <p:nvSpPr>
          <p:cNvPr id="100" name="Google Shape;100;p21"/>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1" name="Google Shape;101;p21"/>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21"/>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867800"/>
            <a:ext cx="8520600" cy="11223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03"/>
        <p:cNvGrpSpPr/>
        <p:nvPr/>
      </p:nvGrpSpPr>
      <p:grpSpPr>
        <a:xfrm>
          <a:off x="0" y="0"/>
          <a:ext cx="0" cy="0"/>
          <a:chOff x="0" y="0"/>
          <a:chExt cx="0" cy="0"/>
        </a:xfrm>
      </p:grpSpPr>
      <p:sp>
        <p:nvSpPr>
          <p:cNvPr id="104" name="Google Shape;104;p22"/>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5" name="Google Shape;105;p22"/>
          <p:cNvSpPr txBox="1">
            <a:spLocks noGrp="1"/>
          </p:cNvSpPr>
          <p:nvPr>
            <p:ph type="body" idx="1"/>
          </p:nvPr>
        </p:nvSpPr>
        <p:spPr>
          <a:xfrm>
            <a:off x="3887391" y="987426"/>
            <a:ext cx="4629150" cy="4873625"/>
          </a:xfrm>
          <a:prstGeom prst="rect">
            <a:avLst/>
          </a:prstGeom>
          <a:noFill/>
          <a:ln>
            <a:noFill/>
          </a:ln>
        </p:spPr>
        <p:txBody>
          <a:bodyPr spcFirstLastPara="1" wrap="square" lIns="91425" tIns="45700" rIns="91425" bIns="45700" anchor="t" anchorCtr="0">
            <a:no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106" name="Google Shape;106;p22"/>
          <p:cNvSpPr txBox="1">
            <a:spLocks noGrp="1"/>
          </p:cNvSpPr>
          <p:nvPr>
            <p:ph type="body" idx="2"/>
          </p:nvPr>
        </p:nvSpPr>
        <p:spPr>
          <a:xfrm>
            <a:off x="629841" y="2057400"/>
            <a:ext cx="2949178"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07" name="Google Shape;107;p22"/>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8" name="Google Shape;108;p22"/>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9" name="Google Shape;109;p22"/>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10"/>
        <p:cNvGrpSpPr/>
        <p:nvPr/>
      </p:nvGrpSpPr>
      <p:grpSpPr>
        <a:xfrm>
          <a:off x="0" y="0"/>
          <a:ext cx="0" cy="0"/>
          <a:chOff x="0" y="0"/>
          <a:chExt cx="0" cy="0"/>
        </a:xfrm>
      </p:grpSpPr>
      <p:sp>
        <p:nvSpPr>
          <p:cNvPr id="111" name="Google Shape;111;p23"/>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2" name="Google Shape;112;p23"/>
          <p:cNvSpPr>
            <a:spLocks noGrp="1"/>
          </p:cNvSpPr>
          <p:nvPr>
            <p:ph type="pic" idx="2"/>
          </p:nvPr>
        </p:nvSpPr>
        <p:spPr>
          <a:xfrm>
            <a:off x="3887391" y="987426"/>
            <a:ext cx="4629150" cy="487362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113" name="Google Shape;113;p23"/>
          <p:cNvSpPr txBox="1">
            <a:spLocks noGrp="1"/>
          </p:cNvSpPr>
          <p:nvPr>
            <p:ph type="body" idx="1"/>
          </p:nvPr>
        </p:nvSpPr>
        <p:spPr>
          <a:xfrm>
            <a:off x="629841" y="2057400"/>
            <a:ext cx="2949178"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14" name="Google Shape;114;p23"/>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5" name="Google Shape;115;p23"/>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6" name="Google Shape;116;p23"/>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17"/>
        <p:cNvGrpSpPr/>
        <p:nvPr/>
      </p:nvGrpSpPr>
      <p:grpSpPr>
        <a:xfrm>
          <a:off x="0" y="0"/>
          <a:ext cx="0" cy="0"/>
          <a:chOff x="0" y="0"/>
          <a:chExt cx="0" cy="0"/>
        </a:xfrm>
      </p:grpSpPr>
      <p:sp>
        <p:nvSpPr>
          <p:cNvPr id="118" name="Google Shape;118;p24"/>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9" name="Google Shape;119;p24"/>
          <p:cNvSpPr txBox="1">
            <a:spLocks noGrp="1"/>
          </p:cNvSpPr>
          <p:nvPr>
            <p:ph type="body" idx="1"/>
          </p:nvPr>
        </p:nvSpPr>
        <p:spPr>
          <a:xfrm rot="5400000">
            <a:off x="2396331" y="57944"/>
            <a:ext cx="4351338" cy="78867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0" name="Google Shape;120;p24"/>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1" name="Google Shape;121;p24"/>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2" name="Google Shape;122;p24"/>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23"/>
        <p:cNvGrpSpPr/>
        <p:nvPr/>
      </p:nvGrpSpPr>
      <p:grpSpPr>
        <a:xfrm>
          <a:off x="0" y="0"/>
          <a:ext cx="0" cy="0"/>
          <a:chOff x="0" y="0"/>
          <a:chExt cx="0" cy="0"/>
        </a:xfrm>
      </p:grpSpPr>
      <p:sp>
        <p:nvSpPr>
          <p:cNvPr id="124" name="Google Shape;124;p25"/>
          <p:cNvSpPr txBox="1">
            <a:spLocks noGrp="1"/>
          </p:cNvSpPr>
          <p:nvPr>
            <p:ph type="title"/>
          </p:nvPr>
        </p:nvSpPr>
        <p:spPr>
          <a:xfrm rot="5400000">
            <a:off x="4623593" y="2285206"/>
            <a:ext cx="5811838" cy="1971675"/>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5" name="Google Shape;125;p25"/>
          <p:cNvSpPr txBox="1">
            <a:spLocks noGrp="1"/>
          </p:cNvSpPr>
          <p:nvPr>
            <p:ph type="body" idx="1"/>
          </p:nvPr>
        </p:nvSpPr>
        <p:spPr>
          <a:xfrm rot="5400000">
            <a:off x="623093" y="370681"/>
            <a:ext cx="5811838" cy="5800725"/>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6" name="Google Shape;126;p25"/>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7" name="Google Shape;127;p25"/>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8" name="Google Shape;128;p25"/>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536633"/>
            <a:ext cx="8520600" cy="45552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536633"/>
            <a:ext cx="3999900" cy="4555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536633"/>
            <a:ext cx="3999900" cy="4555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740800"/>
            <a:ext cx="2808000" cy="1007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852800"/>
            <a:ext cx="2808000" cy="42393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600200"/>
            <a:ext cx="6367800" cy="54543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67"/>
            <a:ext cx="4572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644233"/>
            <a:ext cx="4045200" cy="19764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3737433"/>
            <a:ext cx="4045200" cy="16467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965433"/>
            <a:ext cx="3837000" cy="49269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5640767"/>
            <a:ext cx="5998800" cy="8067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593367"/>
            <a:ext cx="8520600" cy="7635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536633"/>
            <a:ext cx="8520600" cy="4555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2" name="Google Shape;52;p13"/>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3" name="Google Shape;53;p13"/>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4" name="Google Shape;54;p13"/>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5" name="Google Shape;55;p13"/>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Lst>
  <p:transition>
    <p:fade/>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14.xml"/><Relationship Id="rId4" Type="http://schemas.openxmlformats.org/officeDocument/2006/relationships/image" Target="../media/image8.png"/></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4.xml"/><Relationship Id="rId1" Type="http://schemas.openxmlformats.org/officeDocument/2006/relationships/slideLayout" Target="../slideLayouts/slideLayout13.xml"/><Relationship Id="rId4" Type="http://schemas.openxmlformats.org/officeDocument/2006/relationships/image" Target="../media/image10.png"/></Relationships>
</file>

<file path=ppt/slides/_rels/slide25.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2"/>
        <p:cNvGrpSpPr/>
        <p:nvPr/>
      </p:nvGrpSpPr>
      <p:grpSpPr>
        <a:xfrm>
          <a:off x="0" y="0"/>
          <a:ext cx="0" cy="0"/>
          <a:chOff x="0" y="0"/>
          <a:chExt cx="0" cy="0"/>
        </a:xfrm>
      </p:grpSpPr>
      <p:sp>
        <p:nvSpPr>
          <p:cNvPr id="133" name="Google Shape;133;p26"/>
          <p:cNvSpPr/>
          <p:nvPr/>
        </p:nvSpPr>
        <p:spPr>
          <a:xfrm>
            <a:off x="0" y="857250"/>
            <a:ext cx="9144000" cy="51435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b="0" i="0" u="none" strike="noStrike" cap="none">
              <a:solidFill>
                <a:schemeClr val="lt1"/>
              </a:solidFill>
              <a:latin typeface="Calibri"/>
              <a:ea typeface="Calibri"/>
              <a:cs typeface="Calibri"/>
              <a:sym typeface="Calibri"/>
            </a:endParaRPr>
          </a:p>
        </p:txBody>
      </p:sp>
      <p:sp>
        <p:nvSpPr>
          <p:cNvPr id="134" name="Google Shape;134;p26"/>
          <p:cNvSpPr txBox="1">
            <a:spLocks noGrp="1"/>
          </p:cNvSpPr>
          <p:nvPr>
            <p:ph type="ctrTitle"/>
          </p:nvPr>
        </p:nvSpPr>
        <p:spPr>
          <a:xfrm>
            <a:off x="443058" y="4215384"/>
            <a:ext cx="5204792" cy="1785366"/>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Clr>
                <a:schemeClr val="dk1"/>
              </a:buClr>
              <a:buSzPts val="4200"/>
              <a:buFont typeface="Century Gothic"/>
              <a:buNone/>
            </a:pPr>
            <a:r>
              <a:rPr lang="en-GB" sz="4200">
                <a:latin typeface="Century Gothic"/>
                <a:ea typeface="Century Gothic"/>
                <a:cs typeface="Century Gothic"/>
                <a:sym typeface="Century Gothic"/>
              </a:rPr>
              <a:t>Final Presentation (G3-T4)</a:t>
            </a:r>
            <a:endParaRPr/>
          </a:p>
        </p:txBody>
      </p:sp>
      <p:sp>
        <p:nvSpPr>
          <p:cNvPr id="135" name="Google Shape;135;p26"/>
          <p:cNvSpPr txBox="1">
            <a:spLocks noGrp="1"/>
          </p:cNvSpPr>
          <p:nvPr>
            <p:ph type="subTitle" idx="1"/>
          </p:nvPr>
        </p:nvSpPr>
        <p:spPr>
          <a:xfrm>
            <a:off x="5975468" y="4531679"/>
            <a:ext cx="2725469" cy="1586596"/>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2200"/>
              <a:buNone/>
            </a:pPr>
            <a:r>
              <a:rPr lang="en-GB" sz="2200" b="1">
                <a:latin typeface="Century Gothic"/>
                <a:ea typeface="Century Gothic"/>
                <a:cs typeface="Century Gothic"/>
                <a:sym typeface="Century Gothic"/>
              </a:rPr>
              <a:t>Prepared By: </a:t>
            </a:r>
            <a:r>
              <a:rPr lang="en-GB" sz="2200">
                <a:latin typeface="Century Gothic"/>
                <a:ea typeface="Century Gothic"/>
                <a:cs typeface="Century Gothic"/>
                <a:sym typeface="Century Gothic"/>
              </a:rPr>
              <a:t>Gordon, Amey, Brian, Rou Hui, Ian</a:t>
            </a:r>
            <a:endParaRPr/>
          </a:p>
          <a:p>
            <a:pPr marL="0" lvl="0" indent="0" algn="l" rtl="0">
              <a:lnSpc>
                <a:spcPct val="90000"/>
              </a:lnSpc>
              <a:spcBef>
                <a:spcPts val="1000"/>
              </a:spcBef>
              <a:spcAft>
                <a:spcPts val="0"/>
              </a:spcAft>
              <a:buClr>
                <a:schemeClr val="dk1"/>
              </a:buClr>
              <a:buSzPts val="2200"/>
              <a:buNone/>
            </a:pPr>
            <a:endParaRPr sz="2200">
              <a:latin typeface="Century Gothic"/>
              <a:ea typeface="Century Gothic"/>
              <a:cs typeface="Century Gothic"/>
              <a:sym typeface="Century Gothic"/>
            </a:endParaRPr>
          </a:p>
        </p:txBody>
      </p:sp>
      <p:sp>
        <p:nvSpPr>
          <p:cNvPr id="136" name="Google Shape;136;p26"/>
          <p:cNvSpPr/>
          <p:nvPr/>
        </p:nvSpPr>
        <p:spPr>
          <a:xfrm>
            <a:off x="441425" y="1322610"/>
            <a:ext cx="1682850" cy="1682847"/>
          </a:xfrm>
          <a:prstGeom prst="ellipse">
            <a:avLst/>
          </a:pr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b="0" i="0" u="none" strike="noStrike" cap="none">
              <a:solidFill>
                <a:schemeClr val="lt1"/>
              </a:solidFill>
              <a:latin typeface="Calibri"/>
              <a:ea typeface="Calibri"/>
              <a:cs typeface="Calibri"/>
              <a:sym typeface="Calibri"/>
            </a:endParaRPr>
          </a:p>
        </p:txBody>
      </p:sp>
      <p:sp>
        <p:nvSpPr>
          <p:cNvPr id="137" name="Google Shape;137;p26"/>
          <p:cNvSpPr/>
          <p:nvPr/>
        </p:nvSpPr>
        <p:spPr>
          <a:xfrm>
            <a:off x="2546251" y="2707204"/>
            <a:ext cx="721796" cy="721796"/>
          </a:xfrm>
          <a:prstGeom prst="ellipse">
            <a:avLst/>
          </a:prstGeom>
          <a:solidFill>
            <a:srgbClr val="374E5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b="0" i="0" u="none" strike="noStrike" cap="none">
              <a:solidFill>
                <a:schemeClr val="lt1"/>
              </a:solidFill>
              <a:latin typeface="Calibri"/>
              <a:ea typeface="Calibri"/>
              <a:cs typeface="Calibri"/>
              <a:sym typeface="Calibri"/>
            </a:endParaRPr>
          </a:p>
        </p:txBody>
      </p:sp>
      <p:sp>
        <p:nvSpPr>
          <p:cNvPr id="138" name="Google Shape;138;p26"/>
          <p:cNvSpPr/>
          <p:nvPr/>
        </p:nvSpPr>
        <p:spPr>
          <a:xfrm>
            <a:off x="3844372" y="2603242"/>
            <a:ext cx="220271" cy="220271"/>
          </a:xfrm>
          <a:prstGeom prst="ellipse">
            <a:avLst/>
          </a:prstGeom>
          <a:solidFill>
            <a:srgbClr val="E4B28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b="0" i="0" u="none" strike="noStrike" cap="none">
              <a:solidFill>
                <a:schemeClr val="lt1"/>
              </a:solidFill>
              <a:latin typeface="Calibri"/>
              <a:ea typeface="Calibri"/>
              <a:cs typeface="Calibri"/>
              <a:sym typeface="Calibri"/>
            </a:endParaRPr>
          </a:p>
        </p:txBody>
      </p:sp>
      <p:pic>
        <p:nvPicPr>
          <p:cNvPr id="139" name="Google Shape;139;p26" descr="turned-on MacBook Air"/>
          <p:cNvPicPr preferRelativeResize="0"/>
          <p:nvPr/>
        </p:nvPicPr>
        <p:blipFill rotWithShape="1">
          <a:blip r:embed="rId3">
            <a:alphaModFix/>
          </a:blip>
          <a:srcRect l="3311" r="3314" b="3"/>
          <a:stretch/>
        </p:blipFill>
        <p:spPr>
          <a:xfrm>
            <a:off x="4183543" y="10"/>
            <a:ext cx="4960458" cy="3532641"/>
          </a:xfrm>
          <a:custGeom>
            <a:avLst/>
            <a:gdLst/>
            <a:ahLst/>
            <a:cxnLst/>
            <a:rect l="l" t="t" r="r" b="b"/>
            <a:pathLst>
              <a:path w="5699887" h="4059244" extrusionOk="0">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noFill/>
          <a:ln>
            <a:noFill/>
          </a:ln>
        </p:spPr>
      </p:pic>
      <p:cxnSp>
        <p:nvCxnSpPr>
          <p:cNvPr id="140" name="Google Shape;140;p26"/>
          <p:cNvCxnSpPr/>
          <p:nvPr/>
        </p:nvCxnSpPr>
        <p:spPr>
          <a:xfrm>
            <a:off x="5811659" y="4673467"/>
            <a:ext cx="0" cy="1303020"/>
          </a:xfrm>
          <a:prstGeom prst="straightConnector1">
            <a:avLst/>
          </a:prstGeom>
          <a:noFill/>
          <a:ln w="19050" cap="sq" cmpd="sng">
            <a:solidFill>
              <a:schemeClr val="dk1"/>
            </a:solidFill>
            <a:prstDash val="solid"/>
            <a:miter lim="800000"/>
            <a:headEnd type="none" w="sm" len="sm"/>
            <a:tailEnd type="none" w="sm" len="sm"/>
          </a:ln>
        </p:spPr>
      </p:cxn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35"/>
          <p:cNvSpPr txBox="1">
            <a:spLocks noGrp="1"/>
          </p:cNvSpPr>
          <p:nvPr>
            <p:ph type="title"/>
          </p:nvPr>
        </p:nvSpPr>
        <p:spPr>
          <a:xfrm>
            <a:off x="321468" y="279401"/>
            <a:ext cx="5715000" cy="79692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3600"/>
              <a:buFont typeface="Century Gothic"/>
              <a:buNone/>
            </a:pPr>
            <a:r>
              <a:rPr lang="en-GB" sz="3600">
                <a:latin typeface="Century Gothic"/>
                <a:ea typeface="Century Gothic"/>
                <a:cs typeface="Century Gothic"/>
                <a:sym typeface="Century Gothic"/>
              </a:rPr>
              <a:t>Breakdown of Work</a:t>
            </a:r>
            <a:endParaRPr/>
          </a:p>
        </p:txBody>
      </p:sp>
      <p:graphicFrame>
        <p:nvGraphicFramePr>
          <p:cNvPr id="258" name="Google Shape;258;p35"/>
          <p:cNvGraphicFramePr/>
          <p:nvPr/>
        </p:nvGraphicFramePr>
        <p:xfrm>
          <a:off x="321468" y="1076324"/>
          <a:ext cx="8508200" cy="2657500"/>
        </p:xfrm>
        <a:graphic>
          <a:graphicData uri="http://schemas.openxmlformats.org/drawingml/2006/table">
            <a:tbl>
              <a:tblPr firstRow="1" bandRow="1">
                <a:noFill/>
                <a:tableStyleId>{914F2849-E383-4D2C-B629-DD4675C7AD57}</a:tableStyleId>
              </a:tblPr>
              <a:tblGrid>
                <a:gridCol w="4254100">
                  <a:extLst>
                    <a:ext uri="{9D8B030D-6E8A-4147-A177-3AD203B41FA5}">
                      <a16:colId xmlns:a16="http://schemas.microsoft.com/office/drawing/2014/main" val="20000"/>
                    </a:ext>
                  </a:extLst>
                </a:gridCol>
                <a:gridCol w="4254100">
                  <a:extLst>
                    <a:ext uri="{9D8B030D-6E8A-4147-A177-3AD203B41FA5}">
                      <a16:colId xmlns:a16="http://schemas.microsoft.com/office/drawing/2014/main" val="20001"/>
                    </a:ext>
                  </a:extLst>
                </a:gridCol>
              </a:tblGrid>
              <a:tr h="548575">
                <a:tc gridSpan="2">
                  <a:txBody>
                    <a:bodyPr/>
                    <a:lstStyle/>
                    <a:p>
                      <a:pPr marL="0" marR="0" lvl="0" indent="0" algn="ctr" rtl="0">
                        <a:spcBef>
                          <a:spcPts val="0"/>
                        </a:spcBef>
                        <a:spcAft>
                          <a:spcPts val="0"/>
                        </a:spcAft>
                        <a:buNone/>
                      </a:pPr>
                      <a:r>
                        <a:rPr lang="en-GB" sz="1400" b="0">
                          <a:latin typeface="Century Gothic"/>
                          <a:ea typeface="Century Gothic"/>
                          <a:cs typeface="Century Gothic"/>
                          <a:sym typeface="Century Gothic"/>
                        </a:rPr>
                        <a:t>Iteration 4</a:t>
                      </a:r>
                      <a:endParaRPr/>
                    </a:p>
                  </a:txBody>
                  <a:tcPr marL="91450" marR="91450" marT="45725" marB="45725" anchor="ctr"/>
                </a:tc>
                <a:tc hMerge="1">
                  <a:txBody>
                    <a:bodyPr/>
                    <a:lstStyle/>
                    <a:p>
                      <a:endParaRPr lang="en-US"/>
                    </a:p>
                  </a:txBody>
                  <a:tcPr/>
                </a:tc>
                <a:extLst>
                  <a:ext uri="{0D108BD9-81ED-4DB2-BD59-A6C34878D82A}">
                    <a16:rowId xmlns:a16="http://schemas.microsoft.com/office/drawing/2014/main" val="10000"/>
                  </a:ext>
                </a:extLst>
              </a:tr>
              <a:tr h="429325">
                <a:tc>
                  <a:txBody>
                    <a:bodyPr/>
                    <a:lstStyle/>
                    <a:p>
                      <a:pPr marL="0" marR="0" lvl="0" indent="0" algn="ctr" rtl="0">
                        <a:spcBef>
                          <a:spcPts val="0"/>
                        </a:spcBef>
                        <a:spcAft>
                          <a:spcPts val="0"/>
                        </a:spcAft>
                        <a:buNone/>
                      </a:pPr>
                      <a:r>
                        <a:rPr lang="en-GB" sz="1400" b="1" u="sng">
                          <a:solidFill>
                            <a:schemeClr val="dk1"/>
                          </a:solidFill>
                          <a:latin typeface="Century Gothic"/>
                          <a:ea typeface="Century Gothic"/>
                          <a:cs typeface="Century Gothic"/>
                          <a:sym typeface="Century Gothic"/>
                        </a:rPr>
                        <a:t>Programming</a:t>
                      </a:r>
                      <a:endParaRPr/>
                    </a:p>
                  </a:txBody>
                  <a:tcPr marL="91450" marR="91450" marT="45725" marB="45725" anchor="ctr"/>
                </a:tc>
                <a:tc>
                  <a:txBody>
                    <a:bodyPr/>
                    <a:lstStyle/>
                    <a:p>
                      <a:pPr marL="0" marR="0" lvl="0" indent="0" algn="ctr" rtl="0">
                        <a:spcBef>
                          <a:spcPts val="0"/>
                        </a:spcBef>
                        <a:spcAft>
                          <a:spcPts val="0"/>
                        </a:spcAft>
                        <a:buNone/>
                      </a:pPr>
                      <a:r>
                        <a:rPr lang="en-GB" b="1" u="sng">
                          <a:latin typeface="Century Gothic"/>
                          <a:ea typeface="Century Gothic"/>
                          <a:cs typeface="Century Gothic"/>
                          <a:sym typeface="Century Gothic"/>
                        </a:rPr>
                        <a:t>Non-</a:t>
                      </a:r>
                      <a:r>
                        <a:rPr lang="en-GB" sz="1400" b="1" u="sng">
                          <a:solidFill>
                            <a:schemeClr val="dk1"/>
                          </a:solidFill>
                          <a:latin typeface="Century Gothic"/>
                          <a:ea typeface="Century Gothic"/>
                          <a:cs typeface="Century Gothic"/>
                          <a:sym typeface="Century Gothic"/>
                        </a:rPr>
                        <a:t>Programming</a:t>
                      </a:r>
                      <a:endParaRPr/>
                    </a:p>
                  </a:txBody>
                  <a:tcPr marL="91450" marR="91450" marT="45725" marB="45725" anchor="ctr"/>
                </a:tc>
                <a:extLst>
                  <a:ext uri="{0D108BD9-81ED-4DB2-BD59-A6C34878D82A}">
                    <a16:rowId xmlns:a16="http://schemas.microsoft.com/office/drawing/2014/main" val="10001"/>
                  </a:ext>
                </a:extLst>
              </a:tr>
              <a:tr h="382450">
                <a:tc>
                  <a:txBody>
                    <a:bodyPr/>
                    <a:lstStyle/>
                    <a:p>
                      <a:pPr marL="0" marR="0" lvl="0" indent="0" algn="l" rtl="0">
                        <a:spcBef>
                          <a:spcPts val="0"/>
                        </a:spcBef>
                        <a:spcAft>
                          <a:spcPts val="0"/>
                        </a:spcAft>
                        <a:buNone/>
                      </a:pPr>
                      <a:r>
                        <a:rPr lang="en-GB">
                          <a:latin typeface="Century Gothic"/>
                          <a:ea typeface="Century Gothic"/>
                          <a:cs typeface="Century Gothic"/>
                          <a:sym typeface="Century Gothic"/>
                        </a:rPr>
                        <a:t>UAT Debugging - Amey &amp; Brian</a:t>
                      </a:r>
                      <a:endParaRPr/>
                    </a:p>
                  </a:txBody>
                  <a:tcPr marL="63500" marR="63500" marT="63500" marB="63500"/>
                </a:tc>
                <a:tc>
                  <a:txBody>
                    <a:bodyPr/>
                    <a:lstStyle/>
                    <a:p>
                      <a:pPr marL="0" marR="0" lvl="0" indent="0" algn="l" rtl="0">
                        <a:spcBef>
                          <a:spcPts val="0"/>
                        </a:spcBef>
                        <a:spcAft>
                          <a:spcPts val="0"/>
                        </a:spcAft>
                        <a:buNone/>
                      </a:pPr>
                      <a:r>
                        <a:rPr lang="en-GB" sz="1400" b="0" i="0" u="none" strike="noStrike">
                          <a:solidFill>
                            <a:schemeClr val="dk1"/>
                          </a:solidFill>
                          <a:latin typeface="Century Gothic"/>
                          <a:ea typeface="Century Gothic"/>
                          <a:cs typeface="Century Gothic"/>
                          <a:sym typeface="Century Gothic"/>
                        </a:rPr>
                        <a:t>Preparation - Schedule – </a:t>
                      </a:r>
                      <a:r>
                        <a:rPr lang="en-GB" sz="1400" b="0" i="1" u="none" strike="noStrike">
                          <a:solidFill>
                            <a:schemeClr val="dk1"/>
                          </a:solidFill>
                          <a:latin typeface="Century Gothic"/>
                          <a:ea typeface="Century Gothic"/>
                          <a:cs typeface="Century Gothic"/>
                          <a:sym typeface="Century Gothic"/>
                        </a:rPr>
                        <a:t>All members</a:t>
                      </a:r>
                      <a:endParaRPr sz="1400" b="0" i="1">
                        <a:solidFill>
                          <a:schemeClr val="dk1"/>
                        </a:solidFill>
                        <a:latin typeface="Century Gothic"/>
                        <a:ea typeface="Century Gothic"/>
                        <a:cs typeface="Century Gothic"/>
                        <a:sym typeface="Century Gothic"/>
                      </a:endParaRPr>
                    </a:p>
                  </a:txBody>
                  <a:tcPr marL="63500" marR="63500" marT="63500" marB="63500"/>
                </a:tc>
                <a:extLst>
                  <a:ext uri="{0D108BD9-81ED-4DB2-BD59-A6C34878D82A}">
                    <a16:rowId xmlns:a16="http://schemas.microsoft.com/office/drawing/2014/main" val="10002"/>
                  </a:ext>
                </a:extLst>
              </a:tr>
              <a:tr h="454650">
                <a:tc>
                  <a:txBody>
                    <a:bodyPr/>
                    <a:lstStyle/>
                    <a:p>
                      <a:pPr marL="0" marR="0" lvl="0" indent="0" algn="l" rtl="0">
                        <a:spcBef>
                          <a:spcPts val="0"/>
                        </a:spcBef>
                        <a:spcAft>
                          <a:spcPts val="0"/>
                        </a:spcAft>
                        <a:buNone/>
                      </a:pPr>
                      <a:endParaRPr sz="1400" b="0">
                        <a:solidFill>
                          <a:schemeClr val="dk1"/>
                        </a:solidFill>
                        <a:latin typeface="Century Gothic"/>
                        <a:ea typeface="Century Gothic"/>
                        <a:cs typeface="Century Gothic"/>
                        <a:sym typeface="Century Gothic"/>
                      </a:endParaRPr>
                    </a:p>
                  </a:txBody>
                  <a:tcPr marL="63500" marR="63500" marT="63500" marB="63500"/>
                </a:tc>
                <a:tc>
                  <a:txBody>
                    <a:bodyPr/>
                    <a:lstStyle/>
                    <a:p>
                      <a:pPr marL="0" marR="0" lvl="0" indent="0" algn="l" rtl="0">
                        <a:spcBef>
                          <a:spcPts val="0"/>
                        </a:spcBef>
                        <a:spcAft>
                          <a:spcPts val="0"/>
                        </a:spcAft>
                        <a:buNone/>
                      </a:pPr>
                      <a:r>
                        <a:rPr lang="en-GB" sz="1400" b="0" i="0" u="none" strike="noStrike">
                          <a:solidFill>
                            <a:schemeClr val="dk1"/>
                          </a:solidFill>
                          <a:latin typeface="Century Gothic"/>
                          <a:ea typeface="Century Gothic"/>
                          <a:cs typeface="Century Gothic"/>
                          <a:sym typeface="Century Gothic"/>
                        </a:rPr>
                        <a:t>Preparation - Bug Metric – </a:t>
                      </a:r>
                      <a:r>
                        <a:rPr lang="en-GB" sz="1400" b="0" i="1" u="none" strike="noStrike">
                          <a:solidFill>
                            <a:schemeClr val="dk1"/>
                          </a:solidFill>
                          <a:latin typeface="Century Gothic"/>
                          <a:ea typeface="Century Gothic"/>
                          <a:cs typeface="Century Gothic"/>
                          <a:sym typeface="Century Gothic"/>
                        </a:rPr>
                        <a:t>All members</a:t>
                      </a:r>
                      <a:endParaRPr sz="1400" b="0" i="1">
                        <a:solidFill>
                          <a:schemeClr val="dk1"/>
                        </a:solidFill>
                        <a:latin typeface="Century Gothic"/>
                        <a:ea typeface="Century Gothic"/>
                        <a:cs typeface="Century Gothic"/>
                        <a:sym typeface="Century Gothic"/>
                      </a:endParaRPr>
                    </a:p>
                  </a:txBody>
                  <a:tcPr marL="63500" marR="63500" marT="63500" marB="63500"/>
                </a:tc>
                <a:extLst>
                  <a:ext uri="{0D108BD9-81ED-4DB2-BD59-A6C34878D82A}">
                    <a16:rowId xmlns:a16="http://schemas.microsoft.com/office/drawing/2014/main" val="10003"/>
                  </a:ext>
                </a:extLst>
              </a:tr>
              <a:tr h="460050">
                <a:tc>
                  <a:txBody>
                    <a:bodyPr/>
                    <a:lstStyle/>
                    <a:p>
                      <a:pPr marL="0" marR="0" lvl="0" indent="0" algn="l" rtl="0">
                        <a:spcBef>
                          <a:spcPts val="0"/>
                        </a:spcBef>
                        <a:spcAft>
                          <a:spcPts val="0"/>
                        </a:spcAft>
                        <a:buNone/>
                      </a:pPr>
                      <a:endParaRPr sz="1400" b="0">
                        <a:solidFill>
                          <a:schemeClr val="dk1"/>
                        </a:solidFill>
                        <a:latin typeface="Century Gothic"/>
                        <a:ea typeface="Century Gothic"/>
                        <a:cs typeface="Century Gothic"/>
                        <a:sym typeface="Century Gothic"/>
                      </a:endParaRPr>
                    </a:p>
                  </a:txBody>
                  <a:tcPr marL="63500" marR="63500" marT="63500" marB="63500"/>
                </a:tc>
                <a:tc>
                  <a:txBody>
                    <a:bodyPr/>
                    <a:lstStyle/>
                    <a:p>
                      <a:pPr marL="0" marR="0" lvl="0" indent="0" algn="l" rtl="0">
                        <a:lnSpc>
                          <a:spcPct val="100000"/>
                        </a:lnSpc>
                        <a:spcBef>
                          <a:spcPts val="0"/>
                        </a:spcBef>
                        <a:spcAft>
                          <a:spcPts val="0"/>
                        </a:spcAft>
                        <a:buClr>
                          <a:schemeClr val="dk1"/>
                        </a:buClr>
                        <a:buSzPts val="1400"/>
                        <a:buFont typeface="Century Gothic"/>
                        <a:buNone/>
                      </a:pPr>
                      <a:r>
                        <a:rPr lang="en-GB" sz="1400" b="0" i="0" u="none" strike="noStrike">
                          <a:solidFill>
                            <a:schemeClr val="dk1"/>
                          </a:solidFill>
                          <a:latin typeface="Century Gothic"/>
                          <a:ea typeface="Century Gothic"/>
                          <a:cs typeface="Century Gothic"/>
                          <a:sym typeface="Century Gothic"/>
                        </a:rPr>
                        <a:t>Preparation - Use of GIT – </a:t>
                      </a:r>
                      <a:r>
                        <a:rPr lang="en-GB" sz="1400" b="0" i="1" u="none" strike="noStrike">
                          <a:solidFill>
                            <a:schemeClr val="dk1"/>
                          </a:solidFill>
                          <a:latin typeface="Century Gothic"/>
                          <a:ea typeface="Century Gothic"/>
                          <a:cs typeface="Century Gothic"/>
                          <a:sym typeface="Century Gothic"/>
                        </a:rPr>
                        <a:t>All members</a:t>
                      </a:r>
                      <a:endParaRPr sz="1400" b="0" i="1">
                        <a:solidFill>
                          <a:schemeClr val="dk1"/>
                        </a:solidFill>
                        <a:latin typeface="Century Gothic"/>
                        <a:ea typeface="Century Gothic"/>
                        <a:cs typeface="Century Gothic"/>
                        <a:sym typeface="Century Gothic"/>
                      </a:endParaRPr>
                    </a:p>
                  </a:txBody>
                  <a:tcPr marL="63500" marR="63500" marT="63500" marB="63500"/>
                </a:tc>
                <a:extLst>
                  <a:ext uri="{0D108BD9-81ED-4DB2-BD59-A6C34878D82A}">
                    <a16:rowId xmlns:a16="http://schemas.microsoft.com/office/drawing/2014/main" val="10004"/>
                  </a:ext>
                </a:extLst>
              </a:tr>
              <a:tr h="382450">
                <a:tc>
                  <a:txBody>
                    <a:bodyPr/>
                    <a:lstStyle/>
                    <a:p>
                      <a:pPr marL="0" marR="0" lvl="0" indent="0" algn="l" rtl="0">
                        <a:spcBef>
                          <a:spcPts val="0"/>
                        </a:spcBef>
                        <a:spcAft>
                          <a:spcPts val="0"/>
                        </a:spcAft>
                        <a:buNone/>
                      </a:pPr>
                      <a:endParaRPr sz="1400" b="0">
                        <a:solidFill>
                          <a:schemeClr val="dk1"/>
                        </a:solidFill>
                        <a:latin typeface="Century Gothic"/>
                        <a:ea typeface="Century Gothic"/>
                        <a:cs typeface="Century Gothic"/>
                        <a:sym typeface="Century Gothic"/>
                      </a:endParaRPr>
                    </a:p>
                  </a:txBody>
                  <a:tcPr marL="63500" marR="63500" marT="63500" marB="63500"/>
                </a:tc>
                <a:tc>
                  <a:txBody>
                    <a:bodyPr/>
                    <a:lstStyle/>
                    <a:p>
                      <a:pPr marL="0" marR="0" lvl="0" indent="0" algn="l" rtl="0">
                        <a:spcBef>
                          <a:spcPts val="0"/>
                        </a:spcBef>
                        <a:spcAft>
                          <a:spcPts val="0"/>
                        </a:spcAft>
                        <a:buNone/>
                      </a:pPr>
                      <a:r>
                        <a:rPr lang="en-GB" sz="1400" b="0" i="0" u="none" strike="noStrike">
                          <a:solidFill>
                            <a:schemeClr val="dk1"/>
                          </a:solidFill>
                          <a:latin typeface="Century Gothic"/>
                          <a:ea typeface="Century Gothic"/>
                          <a:cs typeface="Century Gothic"/>
                          <a:sym typeface="Century Gothic"/>
                        </a:rPr>
                        <a:t>Preparation - Others – </a:t>
                      </a:r>
                      <a:r>
                        <a:rPr lang="en-GB" sz="1400" b="0" i="1" u="none" strike="noStrike">
                          <a:solidFill>
                            <a:schemeClr val="dk1"/>
                          </a:solidFill>
                          <a:latin typeface="Century Gothic"/>
                          <a:ea typeface="Century Gothic"/>
                          <a:cs typeface="Century Gothic"/>
                          <a:sym typeface="Century Gothic"/>
                        </a:rPr>
                        <a:t>All members</a:t>
                      </a:r>
                      <a:endParaRPr sz="1400" b="0" i="1">
                        <a:solidFill>
                          <a:schemeClr val="dk1"/>
                        </a:solidFill>
                        <a:latin typeface="Century Gothic"/>
                        <a:ea typeface="Century Gothic"/>
                        <a:cs typeface="Century Gothic"/>
                        <a:sym typeface="Century Gothic"/>
                      </a:endParaRPr>
                    </a:p>
                  </a:txBody>
                  <a:tcPr marL="63500" marR="63500" marT="63500" marB="63500"/>
                </a:tc>
                <a:extLst>
                  <a:ext uri="{0D108BD9-81ED-4DB2-BD59-A6C34878D82A}">
                    <a16:rowId xmlns:a16="http://schemas.microsoft.com/office/drawing/2014/main" val="10005"/>
                  </a:ext>
                </a:extLst>
              </a:tr>
            </a:tbl>
          </a:graphicData>
        </a:graphic>
      </p:graphicFrame>
      <p:graphicFrame>
        <p:nvGraphicFramePr>
          <p:cNvPr id="259" name="Google Shape;259;p35"/>
          <p:cNvGraphicFramePr/>
          <p:nvPr/>
        </p:nvGraphicFramePr>
        <p:xfrm>
          <a:off x="317896" y="4048125"/>
          <a:ext cx="8508200" cy="2756570"/>
        </p:xfrm>
        <a:graphic>
          <a:graphicData uri="http://schemas.openxmlformats.org/drawingml/2006/table">
            <a:tbl>
              <a:tblPr firstRow="1" bandRow="1">
                <a:noFill/>
                <a:tableStyleId>{914F2849-E383-4D2C-B629-DD4675C7AD57}</a:tableStyleId>
              </a:tblPr>
              <a:tblGrid>
                <a:gridCol w="4254100">
                  <a:extLst>
                    <a:ext uri="{9D8B030D-6E8A-4147-A177-3AD203B41FA5}">
                      <a16:colId xmlns:a16="http://schemas.microsoft.com/office/drawing/2014/main" val="20000"/>
                    </a:ext>
                  </a:extLst>
                </a:gridCol>
                <a:gridCol w="4254100">
                  <a:extLst>
                    <a:ext uri="{9D8B030D-6E8A-4147-A177-3AD203B41FA5}">
                      <a16:colId xmlns:a16="http://schemas.microsoft.com/office/drawing/2014/main" val="20001"/>
                    </a:ext>
                  </a:extLst>
                </a:gridCol>
              </a:tblGrid>
              <a:tr h="548575">
                <a:tc gridSpan="2">
                  <a:txBody>
                    <a:bodyPr/>
                    <a:lstStyle/>
                    <a:p>
                      <a:pPr marL="0" marR="0" lvl="0" indent="0" algn="ctr" rtl="0">
                        <a:spcBef>
                          <a:spcPts val="0"/>
                        </a:spcBef>
                        <a:spcAft>
                          <a:spcPts val="0"/>
                        </a:spcAft>
                        <a:buNone/>
                      </a:pPr>
                      <a:r>
                        <a:rPr lang="en-GB" sz="1400" b="0">
                          <a:latin typeface="Century Gothic"/>
                          <a:ea typeface="Century Gothic"/>
                          <a:cs typeface="Century Gothic"/>
                          <a:sym typeface="Century Gothic"/>
                        </a:rPr>
                        <a:t>Iteration 5</a:t>
                      </a:r>
                      <a:endParaRPr/>
                    </a:p>
                  </a:txBody>
                  <a:tcPr marL="91450" marR="91450" marT="45725" marB="45725" anchor="ctr"/>
                </a:tc>
                <a:tc hMerge="1">
                  <a:txBody>
                    <a:bodyPr/>
                    <a:lstStyle/>
                    <a:p>
                      <a:endParaRPr lang="en-US"/>
                    </a:p>
                  </a:txBody>
                  <a:tcPr/>
                </a:tc>
                <a:extLst>
                  <a:ext uri="{0D108BD9-81ED-4DB2-BD59-A6C34878D82A}">
                    <a16:rowId xmlns:a16="http://schemas.microsoft.com/office/drawing/2014/main" val="10000"/>
                  </a:ext>
                </a:extLst>
              </a:tr>
              <a:tr h="429325">
                <a:tc>
                  <a:txBody>
                    <a:bodyPr/>
                    <a:lstStyle/>
                    <a:p>
                      <a:pPr marL="0" marR="0" lvl="0" indent="0" algn="ctr" rtl="0">
                        <a:spcBef>
                          <a:spcPts val="0"/>
                        </a:spcBef>
                        <a:spcAft>
                          <a:spcPts val="0"/>
                        </a:spcAft>
                        <a:buNone/>
                      </a:pPr>
                      <a:r>
                        <a:rPr lang="en-GB" sz="1400" b="1" u="sng">
                          <a:solidFill>
                            <a:schemeClr val="dk1"/>
                          </a:solidFill>
                          <a:latin typeface="Century Gothic"/>
                          <a:ea typeface="Century Gothic"/>
                          <a:cs typeface="Century Gothic"/>
                          <a:sym typeface="Century Gothic"/>
                        </a:rPr>
                        <a:t>Programming</a:t>
                      </a:r>
                      <a:endParaRPr/>
                    </a:p>
                  </a:txBody>
                  <a:tcPr marL="91450" marR="91450" marT="45725" marB="45725" anchor="ctr"/>
                </a:tc>
                <a:tc>
                  <a:txBody>
                    <a:bodyPr/>
                    <a:lstStyle/>
                    <a:p>
                      <a:pPr marL="0" marR="0" lvl="0" indent="0" algn="ctr" rtl="0">
                        <a:spcBef>
                          <a:spcPts val="0"/>
                        </a:spcBef>
                        <a:spcAft>
                          <a:spcPts val="0"/>
                        </a:spcAft>
                        <a:buNone/>
                      </a:pPr>
                      <a:r>
                        <a:rPr lang="en-GB" b="1" u="sng">
                          <a:latin typeface="Century Gothic"/>
                          <a:ea typeface="Century Gothic"/>
                          <a:cs typeface="Century Gothic"/>
                          <a:sym typeface="Century Gothic"/>
                        </a:rPr>
                        <a:t>Non-</a:t>
                      </a:r>
                      <a:r>
                        <a:rPr lang="en-GB" sz="1400" b="1" u="sng">
                          <a:solidFill>
                            <a:schemeClr val="dk1"/>
                          </a:solidFill>
                          <a:latin typeface="Century Gothic"/>
                          <a:ea typeface="Century Gothic"/>
                          <a:cs typeface="Century Gothic"/>
                          <a:sym typeface="Century Gothic"/>
                        </a:rPr>
                        <a:t>Programming</a:t>
                      </a:r>
                      <a:endParaRPr/>
                    </a:p>
                  </a:txBody>
                  <a:tcPr marL="91450" marR="91450" marT="45725" marB="45725" anchor="ctr"/>
                </a:tc>
                <a:extLst>
                  <a:ext uri="{0D108BD9-81ED-4DB2-BD59-A6C34878D82A}">
                    <a16:rowId xmlns:a16="http://schemas.microsoft.com/office/drawing/2014/main" val="10001"/>
                  </a:ext>
                </a:extLst>
              </a:tr>
              <a:tr h="382450">
                <a:tc>
                  <a:txBody>
                    <a:bodyPr/>
                    <a:lstStyle/>
                    <a:p>
                      <a:pPr marL="0" marR="0" lvl="0" indent="0" algn="l" rtl="0">
                        <a:spcBef>
                          <a:spcPts val="0"/>
                        </a:spcBef>
                        <a:spcAft>
                          <a:spcPts val="0"/>
                        </a:spcAft>
                        <a:buNone/>
                      </a:pPr>
                      <a:r>
                        <a:rPr lang="en-GB">
                          <a:latin typeface="Century Gothic"/>
                          <a:ea typeface="Century Gothic"/>
                          <a:cs typeface="Century Gothic"/>
                          <a:sym typeface="Century Gothic"/>
                        </a:rPr>
                        <a:t>Code bid status JSON - </a:t>
                      </a:r>
                      <a:r>
                        <a:rPr lang="en-GB" i="1">
                          <a:latin typeface="Century Gothic"/>
                          <a:ea typeface="Century Gothic"/>
                          <a:cs typeface="Century Gothic"/>
                          <a:sym typeface="Century Gothic"/>
                        </a:rPr>
                        <a:t>Amey &amp; Brian</a:t>
                      </a:r>
                      <a:endParaRPr i="1"/>
                    </a:p>
                  </a:txBody>
                  <a:tcPr marL="63500" marR="63500" marT="63500" marB="63500"/>
                </a:tc>
                <a:tc>
                  <a:txBody>
                    <a:bodyPr/>
                    <a:lstStyle/>
                    <a:p>
                      <a:pPr marL="0" marR="0" lvl="0" indent="0" algn="l" rtl="0">
                        <a:spcBef>
                          <a:spcPts val="0"/>
                        </a:spcBef>
                        <a:spcAft>
                          <a:spcPts val="0"/>
                        </a:spcAft>
                        <a:buNone/>
                      </a:pPr>
                      <a:r>
                        <a:rPr lang="en-GB" sz="1400" b="0" i="0" u="none" strike="noStrike">
                          <a:solidFill>
                            <a:schemeClr val="dk1"/>
                          </a:solidFill>
                          <a:latin typeface="Century Gothic"/>
                          <a:ea typeface="Century Gothic"/>
                          <a:cs typeface="Century Gothic"/>
                          <a:sym typeface="Century Gothic"/>
                        </a:rPr>
                        <a:t>Final Presentation Preparation – </a:t>
                      </a:r>
                      <a:r>
                        <a:rPr lang="en-GB" sz="1400" b="0" i="1" u="none" strike="noStrike">
                          <a:solidFill>
                            <a:schemeClr val="dk1"/>
                          </a:solidFill>
                          <a:latin typeface="Century Gothic"/>
                          <a:ea typeface="Century Gothic"/>
                          <a:cs typeface="Century Gothic"/>
                          <a:sym typeface="Century Gothic"/>
                        </a:rPr>
                        <a:t>All members</a:t>
                      </a:r>
                      <a:endParaRPr sz="1400" b="0" i="1">
                        <a:solidFill>
                          <a:schemeClr val="dk1"/>
                        </a:solidFill>
                        <a:latin typeface="Century Gothic"/>
                        <a:ea typeface="Century Gothic"/>
                        <a:cs typeface="Century Gothic"/>
                        <a:sym typeface="Century Gothic"/>
                      </a:endParaRPr>
                    </a:p>
                  </a:txBody>
                  <a:tcPr marL="63500" marR="63500" marT="63500" marB="63500"/>
                </a:tc>
                <a:extLst>
                  <a:ext uri="{0D108BD9-81ED-4DB2-BD59-A6C34878D82A}">
                    <a16:rowId xmlns:a16="http://schemas.microsoft.com/office/drawing/2014/main" val="10002"/>
                  </a:ext>
                </a:extLst>
              </a:tr>
              <a:tr h="454650">
                <a:tc>
                  <a:txBody>
                    <a:bodyPr/>
                    <a:lstStyle/>
                    <a:p>
                      <a:pPr marL="0" marR="0" lvl="0" indent="0" algn="l" rtl="0">
                        <a:spcBef>
                          <a:spcPts val="0"/>
                        </a:spcBef>
                        <a:spcAft>
                          <a:spcPts val="0"/>
                        </a:spcAft>
                        <a:buNone/>
                      </a:pPr>
                      <a:r>
                        <a:rPr lang="en-GB">
                          <a:latin typeface="Century Gothic"/>
                          <a:ea typeface="Century Gothic"/>
                          <a:cs typeface="Century Gothic"/>
                          <a:sym typeface="Century Gothic"/>
                        </a:rPr>
                        <a:t>Final testing and debugging of front-end &amp; JSON - </a:t>
                      </a:r>
                      <a:r>
                        <a:rPr lang="en-GB" i="1">
                          <a:latin typeface="Century Gothic"/>
                          <a:ea typeface="Century Gothic"/>
                          <a:cs typeface="Century Gothic"/>
                          <a:sym typeface="Century Gothic"/>
                        </a:rPr>
                        <a:t>Amey &amp; Brian</a:t>
                      </a:r>
                      <a:endParaRPr sz="1400" b="0" i="1">
                        <a:solidFill>
                          <a:schemeClr val="dk1"/>
                        </a:solidFill>
                        <a:latin typeface="Century Gothic"/>
                        <a:ea typeface="Century Gothic"/>
                        <a:cs typeface="Century Gothic"/>
                        <a:sym typeface="Century Gothic"/>
                      </a:endParaRPr>
                    </a:p>
                  </a:txBody>
                  <a:tcPr marL="63500" marR="63500" marT="63500" marB="63500"/>
                </a:tc>
                <a:tc>
                  <a:txBody>
                    <a:bodyPr/>
                    <a:lstStyle/>
                    <a:p>
                      <a:pPr marL="0" marR="0" lvl="0" indent="0" algn="l" rtl="0">
                        <a:spcBef>
                          <a:spcPts val="0"/>
                        </a:spcBef>
                        <a:spcAft>
                          <a:spcPts val="0"/>
                        </a:spcAft>
                        <a:buNone/>
                      </a:pPr>
                      <a:r>
                        <a:rPr lang="en-GB" sz="1400" b="0" i="0" u="none" strike="noStrike">
                          <a:solidFill>
                            <a:schemeClr val="dk1"/>
                          </a:solidFill>
                          <a:latin typeface="Century Gothic"/>
                          <a:ea typeface="Century Gothic"/>
                          <a:cs typeface="Century Gothic"/>
                          <a:sym typeface="Century Gothic"/>
                        </a:rPr>
                        <a:t>Final Presentation – </a:t>
                      </a:r>
                      <a:r>
                        <a:rPr lang="en-GB" sz="1400" b="0" i="1" u="none" strike="noStrike">
                          <a:solidFill>
                            <a:schemeClr val="dk1"/>
                          </a:solidFill>
                          <a:latin typeface="Century Gothic"/>
                          <a:ea typeface="Century Gothic"/>
                          <a:cs typeface="Century Gothic"/>
                          <a:sym typeface="Century Gothic"/>
                        </a:rPr>
                        <a:t>All members</a:t>
                      </a:r>
                      <a:endParaRPr sz="1400" b="0" i="1">
                        <a:solidFill>
                          <a:schemeClr val="dk1"/>
                        </a:solidFill>
                        <a:latin typeface="Century Gothic"/>
                        <a:ea typeface="Century Gothic"/>
                        <a:cs typeface="Century Gothic"/>
                        <a:sym typeface="Century Gothic"/>
                      </a:endParaRPr>
                    </a:p>
                  </a:txBody>
                  <a:tcPr marL="63500" marR="63500" marT="63500" marB="63500"/>
                </a:tc>
                <a:extLst>
                  <a:ext uri="{0D108BD9-81ED-4DB2-BD59-A6C34878D82A}">
                    <a16:rowId xmlns:a16="http://schemas.microsoft.com/office/drawing/2014/main" val="10003"/>
                  </a:ext>
                </a:extLst>
              </a:tr>
              <a:tr h="460050">
                <a:tc>
                  <a:txBody>
                    <a:bodyPr/>
                    <a:lstStyle/>
                    <a:p>
                      <a:pPr marL="0" marR="0" lvl="0" indent="0" algn="l" rtl="0">
                        <a:spcBef>
                          <a:spcPts val="0"/>
                        </a:spcBef>
                        <a:spcAft>
                          <a:spcPts val="0"/>
                        </a:spcAft>
                        <a:buNone/>
                      </a:pPr>
                      <a:endParaRPr sz="1400" b="0">
                        <a:solidFill>
                          <a:schemeClr val="dk1"/>
                        </a:solidFill>
                        <a:latin typeface="Century Gothic"/>
                        <a:ea typeface="Century Gothic"/>
                        <a:cs typeface="Century Gothic"/>
                        <a:sym typeface="Century Gothic"/>
                      </a:endParaRPr>
                    </a:p>
                  </a:txBody>
                  <a:tcPr marL="63500" marR="63500" marT="63500" marB="63500"/>
                </a:tc>
                <a:tc>
                  <a:txBody>
                    <a:bodyPr/>
                    <a:lstStyle/>
                    <a:p>
                      <a:pPr marL="0" marR="0" lvl="0" indent="0" algn="l" rtl="0">
                        <a:lnSpc>
                          <a:spcPct val="100000"/>
                        </a:lnSpc>
                        <a:spcBef>
                          <a:spcPts val="0"/>
                        </a:spcBef>
                        <a:spcAft>
                          <a:spcPts val="0"/>
                        </a:spcAft>
                        <a:buClr>
                          <a:schemeClr val="dk1"/>
                        </a:buClr>
                        <a:buSzPts val="1400"/>
                        <a:buFont typeface="Calibri"/>
                        <a:buNone/>
                      </a:pPr>
                      <a:endParaRPr sz="1400" b="0">
                        <a:solidFill>
                          <a:schemeClr val="dk1"/>
                        </a:solidFill>
                        <a:latin typeface="Century Gothic"/>
                        <a:ea typeface="Century Gothic"/>
                        <a:cs typeface="Century Gothic"/>
                        <a:sym typeface="Century Gothic"/>
                      </a:endParaRPr>
                    </a:p>
                  </a:txBody>
                  <a:tcPr marL="63500" marR="63500" marT="63500" marB="63500"/>
                </a:tc>
                <a:extLst>
                  <a:ext uri="{0D108BD9-81ED-4DB2-BD59-A6C34878D82A}">
                    <a16:rowId xmlns:a16="http://schemas.microsoft.com/office/drawing/2014/main" val="10004"/>
                  </a:ext>
                </a:extLst>
              </a:tr>
              <a:tr h="382450">
                <a:tc>
                  <a:txBody>
                    <a:bodyPr/>
                    <a:lstStyle/>
                    <a:p>
                      <a:pPr marL="0" marR="0" lvl="0" indent="0" algn="l" rtl="0">
                        <a:spcBef>
                          <a:spcPts val="0"/>
                        </a:spcBef>
                        <a:spcAft>
                          <a:spcPts val="0"/>
                        </a:spcAft>
                        <a:buNone/>
                      </a:pPr>
                      <a:endParaRPr sz="1400" b="0">
                        <a:solidFill>
                          <a:schemeClr val="dk1"/>
                        </a:solidFill>
                        <a:latin typeface="Century Gothic"/>
                        <a:ea typeface="Century Gothic"/>
                        <a:cs typeface="Century Gothic"/>
                        <a:sym typeface="Century Gothic"/>
                      </a:endParaRPr>
                    </a:p>
                  </a:txBody>
                  <a:tcPr marL="63500" marR="63500" marT="63500" marB="63500"/>
                </a:tc>
                <a:tc>
                  <a:txBody>
                    <a:bodyPr/>
                    <a:lstStyle/>
                    <a:p>
                      <a:pPr marL="0" marR="0" lvl="0" indent="0" algn="l" rtl="0">
                        <a:spcBef>
                          <a:spcPts val="0"/>
                        </a:spcBef>
                        <a:spcAft>
                          <a:spcPts val="0"/>
                        </a:spcAft>
                        <a:buNone/>
                      </a:pPr>
                      <a:endParaRPr sz="1400" b="0">
                        <a:solidFill>
                          <a:schemeClr val="dk1"/>
                        </a:solidFill>
                        <a:latin typeface="Century Gothic"/>
                        <a:ea typeface="Century Gothic"/>
                        <a:cs typeface="Century Gothic"/>
                        <a:sym typeface="Century Gothic"/>
                      </a:endParaRPr>
                    </a:p>
                  </a:txBody>
                  <a:tcPr marL="63500" marR="63500" marT="63500" marB="63500"/>
                </a:tc>
                <a:extLst>
                  <a:ext uri="{0D108BD9-81ED-4DB2-BD59-A6C34878D82A}">
                    <a16:rowId xmlns:a16="http://schemas.microsoft.com/office/drawing/2014/main" val="10005"/>
                  </a:ext>
                </a:extLst>
              </a:tr>
            </a:tbl>
          </a:graphicData>
        </a:graphic>
      </p:graphicFrame>
    </p:spTree>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36"/>
          <p:cNvSpPr txBox="1">
            <a:spLocks noGrp="1"/>
          </p:cNvSpPr>
          <p:nvPr>
            <p:ph type="title"/>
          </p:nvPr>
        </p:nvSpPr>
        <p:spPr>
          <a:xfrm>
            <a:off x="999125" y="76925"/>
            <a:ext cx="7145700" cy="7302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3600"/>
              <a:buFont typeface="Century Gothic"/>
              <a:buNone/>
            </a:pPr>
            <a:r>
              <a:rPr lang="en-GB" sz="3600">
                <a:latin typeface="Century Gothic"/>
                <a:ea typeface="Century Gothic"/>
                <a:cs typeface="Century Gothic"/>
                <a:sym typeface="Century Gothic"/>
              </a:rPr>
              <a:t>Work Allocation</a:t>
            </a:r>
            <a:endParaRPr sz="3600">
              <a:latin typeface="Century Gothic"/>
              <a:ea typeface="Century Gothic"/>
              <a:cs typeface="Century Gothic"/>
              <a:sym typeface="Century Gothic"/>
            </a:endParaRPr>
          </a:p>
        </p:txBody>
      </p:sp>
      <p:graphicFrame>
        <p:nvGraphicFramePr>
          <p:cNvPr id="265" name="Google Shape;265;p36"/>
          <p:cNvGraphicFramePr/>
          <p:nvPr/>
        </p:nvGraphicFramePr>
        <p:xfrm>
          <a:off x="433386" y="5062372"/>
          <a:ext cx="8277275" cy="1720140"/>
        </p:xfrm>
        <a:graphic>
          <a:graphicData uri="http://schemas.openxmlformats.org/drawingml/2006/table">
            <a:tbl>
              <a:tblPr firstRow="1" bandRow="1">
                <a:noFill/>
                <a:tableStyleId>{9C3FBEB5-B5B9-4A4C-A36D-A5262CB9C459}</a:tableStyleId>
              </a:tblPr>
              <a:tblGrid>
                <a:gridCol w="1755050">
                  <a:extLst>
                    <a:ext uri="{9D8B030D-6E8A-4147-A177-3AD203B41FA5}">
                      <a16:colId xmlns:a16="http://schemas.microsoft.com/office/drawing/2014/main" val="20000"/>
                    </a:ext>
                  </a:extLst>
                </a:gridCol>
                <a:gridCol w="1187725">
                  <a:extLst>
                    <a:ext uri="{9D8B030D-6E8A-4147-A177-3AD203B41FA5}">
                      <a16:colId xmlns:a16="http://schemas.microsoft.com/office/drawing/2014/main" val="20001"/>
                    </a:ext>
                  </a:extLst>
                </a:gridCol>
                <a:gridCol w="1277500">
                  <a:extLst>
                    <a:ext uri="{9D8B030D-6E8A-4147-A177-3AD203B41FA5}">
                      <a16:colId xmlns:a16="http://schemas.microsoft.com/office/drawing/2014/main" val="20002"/>
                    </a:ext>
                  </a:extLst>
                </a:gridCol>
                <a:gridCol w="1297900">
                  <a:extLst>
                    <a:ext uri="{9D8B030D-6E8A-4147-A177-3AD203B41FA5}">
                      <a16:colId xmlns:a16="http://schemas.microsoft.com/office/drawing/2014/main" val="20003"/>
                    </a:ext>
                  </a:extLst>
                </a:gridCol>
                <a:gridCol w="1379550">
                  <a:extLst>
                    <a:ext uri="{9D8B030D-6E8A-4147-A177-3AD203B41FA5}">
                      <a16:colId xmlns:a16="http://schemas.microsoft.com/office/drawing/2014/main" val="20004"/>
                    </a:ext>
                  </a:extLst>
                </a:gridCol>
                <a:gridCol w="1379550">
                  <a:extLst>
                    <a:ext uri="{9D8B030D-6E8A-4147-A177-3AD203B41FA5}">
                      <a16:colId xmlns:a16="http://schemas.microsoft.com/office/drawing/2014/main" val="20005"/>
                    </a:ext>
                  </a:extLst>
                </a:gridCol>
              </a:tblGrid>
              <a:tr h="400275">
                <a:tc>
                  <a:txBody>
                    <a:bodyPr/>
                    <a:lstStyle/>
                    <a:p>
                      <a:pPr marL="0" marR="0" lvl="0" indent="0" algn="l" rtl="0">
                        <a:spcBef>
                          <a:spcPts val="0"/>
                        </a:spcBef>
                        <a:spcAft>
                          <a:spcPts val="0"/>
                        </a:spcAft>
                        <a:buNone/>
                      </a:pPr>
                      <a:r>
                        <a:rPr lang="en-GB" sz="1800">
                          <a:latin typeface="Century Gothic"/>
                          <a:ea typeface="Century Gothic"/>
                          <a:cs typeface="Century Gothic"/>
                          <a:sym typeface="Century Gothic"/>
                        </a:rPr>
                        <a:t> </a:t>
                      </a:r>
                      <a:endParaRPr/>
                    </a:p>
                  </a:txBody>
                  <a:tcPr marL="63500" marR="63500" marT="63500" marB="63500"/>
                </a:tc>
                <a:tc>
                  <a:txBody>
                    <a:bodyPr/>
                    <a:lstStyle/>
                    <a:p>
                      <a:pPr marL="0" marR="0" lvl="0" indent="0" algn="ctr" rtl="0">
                        <a:spcBef>
                          <a:spcPts val="0"/>
                        </a:spcBef>
                        <a:spcAft>
                          <a:spcPts val="0"/>
                        </a:spcAft>
                        <a:buNone/>
                      </a:pPr>
                      <a:r>
                        <a:rPr lang="en-GB" sz="1400" u="none" strike="noStrike">
                          <a:latin typeface="Century Gothic"/>
                          <a:ea typeface="Century Gothic"/>
                          <a:cs typeface="Century Gothic"/>
                          <a:sym typeface="Century Gothic"/>
                        </a:rPr>
                        <a:t>Amey (AR)</a:t>
                      </a:r>
                      <a:endParaRPr sz="1800">
                        <a:latin typeface="Century Gothic"/>
                        <a:ea typeface="Century Gothic"/>
                        <a:cs typeface="Century Gothic"/>
                        <a:sym typeface="Century Gothic"/>
                      </a:endParaRPr>
                    </a:p>
                  </a:txBody>
                  <a:tcPr marL="63500" marR="63500" marT="63500" marB="63500"/>
                </a:tc>
                <a:tc>
                  <a:txBody>
                    <a:bodyPr/>
                    <a:lstStyle/>
                    <a:p>
                      <a:pPr marL="0" marR="0" lvl="0" indent="0" algn="ctr" rtl="0">
                        <a:spcBef>
                          <a:spcPts val="0"/>
                        </a:spcBef>
                        <a:spcAft>
                          <a:spcPts val="0"/>
                        </a:spcAft>
                        <a:buNone/>
                      </a:pPr>
                      <a:r>
                        <a:rPr lang="en-GB" sz="1400" u="none" strike="noStrike">
                          <a:latin typeface="Century Gothic"/>
                          <a:ea typeface="Century Gothic"/>
                          <a:cs typeface="Century Gothic"/>
                          <a:sym typeface="Century Gothic"/>
                        </a:rPr>
                        <a:t>Brian (BG)</a:t>
                      </a:r>
                      <a:endParaRPr sz="1800">
                        <a:latin typeface="Century Gothic"/>
                        <a:ea typeface="Century Gothic"/>
                        <a:cs typeface="Century Gothic"/>
                        <a:sym typeface="Century Gothic"/>
                      </a:endParaRPr>
                    </a:p>
                  </a:txBody>
                  <a:tcPr marL="63500" marR="63500" marT="63500" marB="63500"/>
                </a:tc>
                <a:tc>
                  <a:txBody>
                    <a:bodyPr/>
                    <a:lstStyle/>
                    <a:p>
                      <a:pPr marL="0" marR="0" lvl="0" indent="0" algn="ctr" rtl="0">
                        <a:spcBef>
                          <a:spcPts val="0"/>
                        </a:spcBef>
                        <a:spcAft>
                          <a:spcPts val="0"/>
                        </a:spcAft>
                        <a:buNone/>
                      </a:pPr>
                      <a:r>
                        <a:rPr lang="en-GB" sz="1400" u="none" strike="noStrike">
                          <a:latin typeface="Century Gothic"/>
                          <a:ea typeface="Century Gothic"/>
                          <a:cs typeface="Century Gothic"/>
                          <a:sym typeface="Century Gothic"/>
                        </a:rPr>
                        <a:t>Gordon (GL)</a:t>
                      </a:r>
                      <a:endParaRPr sz="1800">
                        <a:latin typeface="Century Gothic"/>
                        <a:ea typeface="Century Gothic"/>
                        <a:cs typeface="Century Gothic"/>
                        <a:sym typeface="Century Gothic"/>
                      </a:endParaRPr>
                    </a:p>
                  </a:txBody>
                  <a:tcPr marL="63500" marR="63500" marT="63500" marB="63500"/>
                </a:tc>
                <a:tc>
                  <a:txBody>
                    <a:bodyPr/>
                    <a:lstStyle/>
                    <a:p>
                      <a:pPr marL="0" marR="0" lvl="0" indent="0" algn="ctr" rtl="0">
                        <a:spcBef>
                          <a:spcPts val="0"/>
                        </a:spcBef>
                        <a:spcAft>
                          <a:spcPts val="0"/>
                        </a:spcAft>
                        <a:buNone/>
                      </a:pPr>
                      <a:r>
                        <a:rPr lang="en-GB" sz="1400" u="none" strike="noStrike">
                          <a:latin typeface="Century Gothic"/>
                          <a:ea typeface="Century Gothic"/>
                          <a:cs typeface="Century Gothic"/>
                          <a:sym typeface="Century Gothic"/>
                        </a:rPr>
                        <a:t>Ian (IL)</a:t>
                      </a:r>
                      <a:endParaRPr sz="1800">
                        <a:latin typeface="Century Gothic"/>
                        <a:ea typeface="Century Gothic"/>
                        <a:cs typeface="Century Gothic"/>
                        <a:sym typeface="Century Gothic"/>
                      </a:endParaRPr>
                    </a:p>
                  </a:txBody>
                  <a:tcPr marL="63500" marR="63500" marT="63500" marB="63500"/>
                </a:tc>
                <a:tc>
                  <a:txBody>
                    <a:bodyPr/>
                    <a:lstStyle/>
                    <a:p>
                      <a:pPr marL="0" marR="0" lvl="0" indent="0" algn="ctr" rtl="0">
                        <a:spcBef>
                          <a:spcPts val="0"/>
                        </a:spcBef>
                        <a:spcAft>
                          <a:spcPts val="0"/>
                        </a:spcAft>
                        <a:buNone/>
                      </a:pPr>
                      <a:r>
                        <a:rPr lang="en-GB" sz="1400" u="none" strike="noStrike">
                          <a:latin typeface="Century Gothic"/>
                          <a:ea typeface="Century Gothic"/>
                          <a:cs typeface="Century Gothic"/>
                          <a:sym typeface="Century Gothic"/>
                        </a:rPr>
                        <a:t>Rou Hui (RH)</a:t>
                      </a:r>
                      <a:endParaRPr sz="1800">
                        <a:latin typeface="Century Gothic"/>
                        <a:ea typeface="Century Gothic"/>
                        <a:cs typeface="Century Gothic"/>
                        <a:sym typeface="Century Gothic"/>
                      </a:endParaRPr>
                    </a:p>
                  </a:txBody>
                  <a:tcPr marL="63500" marR="63500" marT="63500" marB="63500"/>
                </a:tc>
                <a:extLst>
                  <a:ext uri="{0D108BD9-81ED-4DB2-BD59-A6C34878D82A}">
                    <a16:rowId xmlns:a16="http://schemas.microsoft.com/office/drawing/2014/main" val="10000"/>
                  </a:ext>
                </a:extLst>
              </a:tr>
              <a:tr h="552300">
                <a:tc>
                  <a:txBody>
                    <a:bodyPr/>
                    <a:lstStyle/>
                    <a:p>
                      <a:pPr marL="0" marR="0" lvl="0" indent="0" algn="l" rtl="0">
                        <a:spcBef>
                          <a:spcPts val="0"/>
                        </a:spcBef>
                        <a:spcAft>
                          <a:spcPts val="0"/>
                        </a:spcAft>
                        <a:buNone/>
                      </a:pPr>
                      <a:r>
                        <a:rPr lang="en-GB" sz="1400" u="none" strike="noStrike">
                          <a:latin typeface="Century Gothic"/>
                          <a:ea typeface="Century Gothic"/>
                          <a:cs typeface="Century Gothic"/>
                          <a:sym typeface="Century Gothic"/>
                        </a:rPr>
                        <a:t>Programming Hours</a:t>
                      </a:r>
                      <a:endParaRPr sz="1800">
                        <a:latin typeface="Century Gothic"/>
                        <a:ea typeface="Century Gothic"/>
                        <a:cs typeface="Century Gothic"/>
                        <a:sym typeface="Century Gothic"/>
                      </a:endParaRPr>
                    </a:p>
                  </a:txBody>
                  <a:tcPr marL="63500" marR="63500" marT="63500" marB="63500"/>
                </a:tc>
                <a:tc>
                  <a:txBody>
                    <a:bodyPr/>
                    <a:lstStyle/>
                    <a:p>
                      <a:pPr marL="0" marR="0" lvl="0" indent="0" algn="ctr" rtl="0">
                        <a:spcBef>
                          <a:spcPts val="0"/>
                        </a:spcBef>
                        <a:spcAft>
                          <a:spcPts val="0"/>
                        </a:spcAft>
                        <a:buNone/>
                      </a:pPr>
                      <a:r>
                        <a:rPr lang="en-GB">
                          <a:latin typeface="Century Gothic"/>
                          <a:ea typeface="Century Gothic"/>
                          <a:cs typeface="Century Gothic"/>
                          <a:sym typeface="Century Gothic"/>
                        </a:rPr>
                        <a:t>53</a:t>
                      </a:r>
                      <a:r>
                        <a:rPr lang="en-GB" sz="1400" u="none" strike="noStrike">
                          <a:latin typeface="Century Gothic"/>
                          <a:ea typeface="Century Gothic"/>
                          <a:cs typeface="Century Gothic"/>
                          <a:sym typeface="Century Gothic"/>
                        </a:rPr>
                        <a:t>.5</a:t>
                      </a:r>
                      <a:endParaRPr sz="1800">
                        <a:latin typeface="Century Gothic"/>
                        <a:ea typeface="Century Gothic"/>
                        <a:cs typeface="Century Gothic"/>
                        <a:sym typeface="Century Gothic"/>
                      </a:endParaRPr>
                    </a:p>
                  </a:txBody>
                  <a:tcPr marL="63500" marR="63500" marT="63500" marB="63500"/>
                </a:tc>
                <a:tc>
                  <a:txBody>
                    <a:bodyPr/>
                    <a:lstStyle/>
                    <a:p>
                      <a:pPr marL="0" marR="0" lvl="0" indent="0" algn="ctr" rtl="0">
                        <a:spcBef>
                          <a:spcPts val="0"/>
                        </a:spcBef>
                        <a:spcAft>
                          <a:spcPts val="0"/>
                        </a:spcAft>
                        <a:buNone/>
                      </a:pPr>
                      <a:r>
                        <a:rPr lang="en-GB" sz="1400" u="none" strike="noStrike">
                          <a:latin typeface="Century Gothic"/>
                          <a:ea typeface="Century Gothic"/>
                          <a:cs typeface="Century Gothic"/>
                          <a:sym typeface="Century Gothic"/>
                        </a:rPr>
                        <a:t>5</a:t>
                      </a:r>
                      <a:r>
                        <a:rPr lang="en-GB">
                          <a:latin typeface="Century Gothic"/>
                          <a:ea typeface="Century Gothic"/>
                          <a:cs typeface="Century Gothic"/>
                          <a:sym typeface="Century Gothic"/>
                        </a:rPr>
                        <a:t>5</a:t>
                      </a:r>
                      <a:endParaRPr sz="1800">
                        <a:latin typeface="Century Gothic"/>
                        <a:ea typeface="Century Gothic"/>
                        <a:cs typeface="Century Gothic"/>
                        <a:sym typeface="Century Gothic"/>
                      </a:endParaRPr>
                    </a:p>
                  </a:txBody>
                  <a:tcPr marL="63500" marR="63500" marT="63500" marB="63500"/>
                </a:tc>
                <a:tc>
                  <a:txBody>
                    <a:bodyPr/>
                    <a:lstStyle/>
                    <a:p>
                      <a:pPr marL="0" marR="0" lvl="0" indent="0" algn="ctr" rtl="0">
                        <a:spcBef>
                          <a:spcPts val="0"/>
                        </a:spcBef>
                        <a:spcAft>
                          <a:spcPts val="0"/>
                        </a:spcAft>
                        <a:buNone/>
                      </a:pPr>
                      <a:r>
                        <a:rPr lang="en-GB" sz="1400" u="none" strike="noStrike">
                          <a:latin typeface="Century Gothic"/>
                          <a:ea typeface="Century Gothic"/>
                          <a:cs typeface="Century Gothic"/>
                          <a:sym typeface="Century Gothic"/>
                        </a:rPr>
                        <a:t>5</a:t>
                      </a:r>
                      <a:r>
                        <a:rPr lang="en-GB">
                          <a:latin typeface="Century Gothic"/>
                          <a:ea typeface="Century Gothic"/>
                          <a:cs typeface="Century Gothic"/>
                          <a:sym typeface="Century Gothic"/>
                        </a:rPr>
                        <a:t>9</a:t>
                      </a:r>
                      <a:r>
                        <a:rPr lang="en-GB" sz="1400" u="none" strike="noStrike">
                          <a:latin typeface="Century Gothic"/>
                          <a:ea typeface="Century Gothic"/>
                          <a:cs typeface="Century Gothic"/>
                          <a:sym typeface="Century Gothic"/>
                        </a:rPr>
                        <a:t>.5</a:t>
                      </a:r>
                      <a:endParaRPr sz="1800">
                        <a:latin typeface="Century Gothic"/>
                        <a:ea typeface="Century Gothic"/>
                        <a:cs typeface="Century Gothic"/>
                        <a:sym typeface="Century Gothic"/>
                      </a:endParaRPr>
                    </a:p>
                  </a:txBody>
                  <a:tcPr marL="63500" marR="63500" marT="63500" marB="63500"/>
                </a:tc>
                <a:tc>
                  <a:txBody>
                    <a:bodyPr/>
                    <a:lstStyle/>
                    <a:p>
                      <a:pPr marL="0" marR="0" lvl="0" indent="0" algn="ctr" rtl="0">
                        <a:spcBef>
                          <a:spcPts val="0"/>
                        </a:spcBef>
                        <a:spcAft>
                          <a:spcPts val="0"/>
                        </a:spcAft>
                        <a:buNone/>
                      </a:pPr>
                      <a:r>
                        <a:rPr lang="en-GB" sz="1400" u="none" strike="noStrike">
                          <a:latin typeface="Century Gothic"/>
                          <a:ea typeface="Century Gothic"/>
                          <a:cs typeface="Century Gothic"/>
                          <a:sym typeface="Century Gothic"/>
                        </a:rPr>
                        <a:t>54.5</a:t>
                      </a:r>
                      <a:endParaRPr sz="1800">
                        <a:latin typeface="Century Gothic"/>
                        <a:ea typeface="Century Gothic"/>
                        <a:cs typeface="Century Gothic"/>
                        <a:sym typeface="Century Gothic"/>
                      </a:endParaRPr>
                    </a:p>
                  </a:txBody>
                  <a:tcPr marL="63500" marR="63500" marT="63500" marB="63500"/>
                </a:tc>
                <a:tc>
                  <a:txBody>
                    <a:bodyPr/>
                    <a:lstStyle/>
                    <a:p>
                      <a:pPr marL="0" marR="0" lvl="0" indent="0" algn="ctr" rtl="0">
                        <a:spcBef>
                          <a:spcPts val="0"/>
                        </a:spcBef>
                        <a:spcAft>
                          <a:spcPts val="0"/>
                        </a:spcAft>
                        <a:buNone/>
                      </a:pPr>
                      <a:r>
                        <a:rPr lang="en-GB" sz="1400" u="none" strike="noStrike">
                          <a:latin typeface="Century Gothic"/>
                          <a:ea typeface="Century Gothic"/>
                          <a:cs typeface="Century Gothic"/>
                          <a:sym typeface="Century Gothic"/>
                        </a:rPr>
                        <a:t>53.5</a:t>
                      </a:r>
                      <a:endParaRPr sz="1800">
                        <a:latin typeface="Century Gothic"/>
                        <a:ea typeface="Century Gothic"/>
                        <a:cs typeface="Century Gothic"/>
                        <a:sym typeface="Century Gothic"/>
                      </a:endParaRPr>
                    </a:p>
                  </a:txBody>
                  <a:tcPr marL="63500" marR="63500" marT="63500" marB="63500"/>
                </a:tc>
                <a:extLst>
                  <a:ext uri="{0D108BD9-81ED-4DB2-BD59-A6C34878D82A}">
                    <a16:rowId xmlns:a16="http://schemas.microsoft.com/office/drawing/2014/main" val="10001"/>
                  </a:ext>
                </a:extLst>
              </a:tr>
              <a:tr h="765100">
                <a:tc>
                  <a:txBody>
                    <a:bodyPr/>
                    <a:lstStyle/>
                    <a:p>
                      <a:pPr marL="0" marR="0" lvl="0" indent="0" algn="l" rtl="0">
                        <a:spcBef>
                          <a:spcPts val="0"/>
                        </a:spcBef>
                        <a:spcAft>
                          <a:spcPts val="0"/>
                        </a:spcAft>
                        <a:buNone/>
                      </a:pPr>
                      <a:r>
                        <a:rPr lang="en-GB" sz="1400" u="none" strike="noStrike">
                          <a:latin typeface="Century Gothic"/>
                          <a:ea typeface="Century Gothic"/>
                          <a:cs typeface="Century Gothic"/>
                          <a:sym typeface="Century Gothic"/>
                        </a:rPr>
                        <a:t>Non-Programming Hours</a:t>
                      </a:r>
                      <a:endParaRPr sz="1800">
                        <a:latin typeface="Century Gothic"/>
                        <a:ea typeface="Century Gothic"/>
                        <a:cs typeface="Century Gothic"/>
                        <a:sym typeface="Century Gothic"/>
                      </a:endParaRPr>
                    </a:p>
                  </a:txBody>
                  <a:tcPr marL="63500" marR="63500" marT="63500" marB="63500"/>
                </a:tc>
                <a:tc>
                  <a:txBody>
                    <a:bodyPr/>
                    <a:lstStyle/>
                    <a:p>
                      <a:pPr marL="0" marR="0" lvl="0" indent="0" algn="ctr" rtl="0">
                        <a:spcBef>
                          <a:spcPts val="0"/>
                        </a:spcBef>
                        <a:spcAft>
                          <a:spcPts val="0"/>
                        </a:spcAft>
                        <a:buNone/>
                      </a:pPr>
                      <a:r>
                        <a:rPr lang="en-GB" sz="1400" u="none" strike="noStrike">
                          <a:latin typeface="Century Gothic"/>
                          <a:ea typeface="Century Gothic"/>
                          <a:cs typeface="Century Gothic"/>
                          <a:sym typeface="Century Gothic"/>
                        </a:rPr>
                        <a:t>1</a:t>
                      </a:r>
                      <a:r>
                        <a:rPr lang="en-GB">
                          <a:latin typeface="Century Gothic"/>
                          <a:ea typeface="Century Gothic"/>
                          <a:cs typeface="Century Gothic"/>
                          <a:sym typeface="Century Gothic"/>
                        </a:rPr>
                        <a:t>09</a:t>
                      </a:r>
                      <a:r>
                        <a:rPr lang="en-GB" sz="1400" u="none" strike="noStrike">
                          <a:latin typeface="Century Gothic"/>
                          <a:ea typeface="Century Gothic"/>
                          <a:cs typeface="Century Gothic"/>
                          <a:sym typeface="Century Gothic"/>
                        </a:rPr>
                        <a:t>.5</a:t>
                      </a:r>
                      <a:endParaRPr sz="1800">
                        <a:latin typeface="Century Gothic"/>
                        <a:ea typeface="Century Gothic"/>
                        <a:cs typeface="Century Gothic"/>
                        <a:sym typeface="Century Gothic"/>
                      </a:endParaRPr>
                    </a:p>
                  </a:txBody>
                  <a:tcPr marL="63500" marR="63500" marT="63500" marB="63500"/>
                </a:tc>
                <a:tc>
                  <a:txBody>
                    <a:bodyPr/>
                    <a:lstStyle/>
                    <a:p>
                      <a:pPr marL="0" marR="0" lvl="0" indent="0" algn="ctr" rtl="0">
                        <a:spcBef>
                          <a:spcPts val="0"/>
                        </a:spcBef>
                        <a:spcAft>
                          <a:spcPts val="0"/>
                        </a:spcAft>
                        <a:buNone/>
                      </a:pPr>
                      <a:r>
                        <a:rPr lang="en-GB" sz="1400" u="none" strike="noStrike">
                          <a:latin typeface="Century Gothic"/>
                          <a:ea typeface="Century Gothic"/>
                          <a:cs typeface="Century Gothic"/>
                          <a:sym typeface="Century Gothic"/>
                        </a:rPr>
                        <a:t>1</a:t>
                      </a:r>
                      <a:r>
                        <a:rPr lang="en-GB">
                          <a:latin typeface="Century Gothic"/>
                          <a:ea typeface="Century Gothic"/>
                          <a:cs typeface="Century Gothic"/>
                          <a:sym typeface="Century Gothic"/>
                        </a:rPr>
                        <a:t>05</a:t>
                      </a:r>
                      <a:endParaRPr sz="1800">
                        <a:latin typeface="Century Gothic"/>
                        <a:ea typeface="Century Gothic"/>
                        <a:cs typeface="Century Gothic"/>
                        <a:sym typeface="Century Gothic"/>
                      </a:endParaRPr>
                    </a:p>
                  </a:txBody>
                  <a:tcPr marL="63500" marR="63500" marT="63500" marB="63500"/>
                </a:tc>
                <a:tc>
                  <a:txBody>
                    <a:bodyPr/>
                    <a:lstStyle/>
                    <a:p>
                      <a:pPr marL="0" marR="0" lvl="0" indent="0" algn="ctr" rtl="0">
                        <a:spcBef>
                          <a:spcPts val="0"/>
                        </a:spcBef>
                        <a:spcAft>
                          <a:spcPts val="0"/>
                        </a:spcAft>
                        <a:buNone/>
                      </a:pPr>
                      <a:r>
                        <a:rPr lang="en-GB">
                          <a:latin typeface="Century Gothic"/>
                          <a:ea typeface="Century Gothic"/>
                          <a:cs typeface="Century Gothic"/>
                          <a:sym typeface="Century Gothic"/>
                        </a:rPr>
                        <a:t>9</a:t>
                      </a:r>
                      <a:r>
                        <a:rPr lang="en-GB" sz="1400" u="none" strike="noStrike">
                          <a:latin typeface="Century Gothic"/>
                          <a:ea typeface="Century Gothic"/>
                          <a:cs typeface="Century Gothic"/>
                          <a:sym typeface="Century Gothic"/>
                        </a:rPr>
                        <a:t>7</a:t>
                      </a:r>
                      <a:endParaRPr sz="1800">
                        <a:latin typeface="Century Gothic"/>
                        <a:ea typeface="Century Gothic"/>
                        <a:cs typeface="Century Gothic"/>
                        <a:sym typeface="Century Gothic"/>
                      </a:endParaRPr>
                    </a:p>
                  </a:txBody>
                  <a:tcPr marL="63500" marR="63500" marT="63500" marB="63500"/>
                </a:tc>
                <a:tc>
                  <a:txBody>
                    <a:bodyPr/>
                    <a:lstStyle/>
                    <a:p>
                      <a:pPr marL="0" marR="0" lvl="0" indent="0" algn="ctr" rtl="0">
                        <a:spcBef>
                          <a:spcPts val="0"/>
                        </a:spcBef>
                        <a:spcAft>
                          <a:spcPts val="0"/>
                        </a:spcAft>
                        <a:buNone/>
                      </a:pPr>
                      <a:r>
                        <a:rPr lang="en-GB" sz="1400" u="none" strike="noStrike">
                          <a:latin typeface="Century Gothic"/>
                          <a:ea typeface="Century Gothic"/>
                          <a:cs typeface="Century Gothic"/>
                          <a:sym typeface="Century Gothic"/>
                        </a:rPr>
                        <a:t>1</a:t>
                      </a:r>
                      <a:r>
                        <a:rPr lang="en-GB">
                          <a:latin typeface="Century Gothic"/>
                          <a:ea typeface="Century Gothic"/>
                          <a:cs typeface="Century Gothic"/>
                          <a:sym typeface="Century Gothic"/>
                        </a:rPr>
                        <a:t>0</a:t>
                      </a:r>
                      <a:r>
                        <a:rPr lang="en-GB" sz="1400" u="none" strike="noStrike">
                          <a:latin typeface="Century Gothic"/>
                          <a:ea typeface="Century Gothic"/>
                          <a:cs typeface="Century Gothic"/>
                          <a:sym typeface="Century Gothic"/>
                        </a:rPr>
                        <a:t>4.5</a:t>
                      </a:r>
                      <a:endParaRPr sz="1800">
                        <a:latin typeface="Century Gothic"/>
                        <a:ea typeface="Century Gothic"/>
                        <a:cs typeface="Century Gothic"/>
                        <a:sym typeface="Century Gothic"/>
                      </a:endParaRPr>
                    </a:p>
                  </a:txBody>
                  <a:tcPr marL="63500" marR="63500" marT="63500" marB="63500"/>
                </a:tc>
                <a:tc>
                  <a:txBody>
                    <a:bodyPr/>
                    <a:lstStyle/>
                    <a:p>
                      <a:pPr marL="0" marR="0" lvl="0" indent="0" algn="ctr" rtl="0">
                        <a:spcBef>
                          <a:spcPts val="0"/>
                        </a:spcBef>
                        <a:spcAft>
                          <a:spcPts val="0"/>
                        </a:spcAft>
                        <a:buNone/>
                      </a:pPr>
                      <a:r>
                        <a:rPr lang="en-GB" sz="1400" u="none" strike="noStrike">
                          <a:latin typeface="Century Gothic"/>
                          <a:ea typeface="Century Gothic"/>
                          <a:cs typeface="Century Gothic"/>
                          <a:sym typeface="Century Gothic"/>
                        </a:rPr>
                        <a:t>1</a:t>
                      </a:r>
                      <a:r>
                        <a:rPr lang="en-GB">
                          <a:latin typeface="Century Gothic"/>
                          <a:ea typeface="Century Gothic"/>
                          <a:cs typeface="Century Gothic"/>
                          <a:sym typeface="Century Gothic"/>
                        </a:rPr>
                        <a:t>0</a:t>
                      </a:r>
                      <a:r>
                        <a:rPr lang="en-GB" sz="1400" u="none" strike="noStrike">
                          <a:latin typeface="Century Gothic"/>
                          <a:ea typeface="Century Gothic"/>
                          <a:cs typeface="Century Gothic"/>
                          <a:sym typeface="Century Gothic"/>
                        </a:rPr>
                        <a:t>8.5</a:t>
                      </a:r>
                      <a:endParaRPr sz="1800">
                        <a:latin typeface="Century Gothic"/>
                        <a:ea typeface="Century Gothic"/>
                        <a:cs typeface="Century Gothic"/>
                        <a:sym typeface="Century Gothic"/>
                      </a:endParaRPr>
                    </a:p>
                  </a:txBody>
                  <a:tcPr marL="63500" marR="63500" marT="63500" marB="63500"/>
                </a:tc>
                <a:extLst>
                  <a:ext uri="{0D108BD9-81ED-4DB2-BD59-A6C34878D82A}">
                    <a16:rowId xmlns:a16="http://schemas.microsoft.com/office/drawing/2014/main" val="10002"/>
                  </a:ext>
                </a:extLst>
              </a:tr>
            </a:tbl>
          </a:graphicData>
        </a:graphic>
      </p:graphicFrame>
      <p:pic>
        <p:nvPicPr>
          <p:cNvPr id="266" name="Google Shape;266;p36"/>
          <p:cNvPicPr preferRelativeResize="0"/>
          <p:nvPr/>
        </p:nvPicPr>
        <p:blipFill>
          <a:blip r:embed="rId3">
            <a:alphaModFix/>
          </a:blip>
          <a:stretch>
            <a:fillRect/>
          </a:stretch>
        </p:blipFill>
        <p:spPr>
          <a:xfrm>
            <a:off x="999113" y="807125"/>
            <a:ext cx="7145800" cy="4147250"/>
          </a:xfrm>
          <a:prstGeom prst="rect">
            <a:avLst/>
          </a:prstGeom>
          <a:noFill/>
          <a:ln>
            <a:noFill/>
          </a:ln>
        </p:spPr>
      </p:pic>
    </p:spTree>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37"/>
          <p:cNvSpPr txBox="1">
            <a:spLocks noGrp="1"/>
          </p:cNvSpPr>
          <p:nvPr>
            <p:ph type="title"/>
          </p:nvPr>
        </p:nvSpPr>
        <p:spPr>
          <a:xfrm>
            <a:off x="590550" y="533400"/>
            <a:ext cx="7886700" cy="1064336"/>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3600"/>
              <a:buFont typeface="Century Gothic"/>
              <a:buNone/>
            </a:pPr>
            <a:r>
              <a:rPr lang="en-GB" sz="3600">
                <a:latin typeface="Century Gothic"/>
                <a:ea typeface="Century Gothic"/>
                <a:cs typeface="Century Gothic"/>
                <a:sym typeface="Century Gothic"/>
              </a:rPr>
              <a:t>Fair Distribution of Hours</a:t>
            </a:r>
            <a:endParaRPr/>
          </a:p>
        </p:txBody>
      </p:sp>
      <p:graphicFrame>
        <p:nvGraphicFramePr>
          <p:cNvPr id="272" name="Google Shape;272;p37"/>
          <p:cNvGraphicFramePr/>
          <p:nvPr/>
        </p:nvGraphicFramePr>
        <p:xfrm>
          <a:off x="590550" y="1835861"/>
          <a:ext cx="7962900" cy="2907600"/>
        </p:xfrm>
        <a:graphic>
          <a:graphicData uri="http://schemas.openxmlformats.org/drawingml/2006/table">
            <a:tbl>
              <a:tblPr firstRow="1" bandRow="1">
                <a:noFill/>
                <a:tableStyleId>{9C3FBEB5-B5B9-4A4C-A36D-A5262CB9C459}</a:tableStyleId>
              </a:tblPr>
              <a:tblGrid>
                <a:gridCol w="3062650">
                  <a:extLst>
                    <a:ext uri="{9D8B030D-6E8A-4147-A177-3AD203B41FA5}">
                      <a16:colId xmlns:a16="http://schemas.microsoft.com/office/drawing/2014/main" val="20000"/>
                    </a:ext>
                  </a:extLst>
                </a:gridCol>
                <a:gridCol w="2245950">
                  <a:extLst>
                    <a:ext uri="{9D8B030D-6E8A-4147-A177-3AD203B41FA5}">
                      <a16:colId xmlns:a16="http://schemas.microsoft.com/office/drawing/2014/main" val="20001"/>
                    </a:ext>
                  </a:extLst>
                </a:gridCol>
                <a:gridCol w="2654300">
                  <a:extLst>
                    <a:ext uri="{9D8B030D-6E8A-4147-A177-3AD203B41FA5}">
                      <a16:colId xmlns:a16="http://schemas.microsoft.com/office/drawing/2014/main" val="20002"/>
                    </a:ext>
                  </a:extLst>
                </a:gridCol>
              </a:tblGrid>
              <a:tr h="549525">
                <a:tc gridSpan="3">
                  <a:txBody>
                    <a:bodyPr/>
                    <a:lstStyle/>
                    <a:p>
                      <a:pPr marL="0" marR="0" lvl="0" indent="0" algn="ctr" rtl="0">
                        <a:spcBef>
                          <a:spcPts val="0"/>
                        </a:spcBef>
                        <a:spcAft>
                          <a:spcPts val="0"/>
                        </a:spcAft>
                        <a:buNone/>
                      </a:pPr>
                      <a:r>
                        <a:rPr lang="en-GB" sz="1800">
                          <a:latin typeface="Century Gothic"/>
                          <a:ea typeface="Century Gothic"/>
                          <a:cs typeface="Century Gothic"/>
                          <a:sym typeface="Century Gothic"/>
                        </a:rPr>
                        <a:t>Deviation from the Average Programming Hours</a:t>
                      </a:r>
                      <a:endParaRPr/>
                    </a:p>
                  </a:txBody>
                  <a:tcPr marL="63500" marR="63500" marT="63500" marB="6350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49525">
                <a:tc>
                  <a:txBody>
                    <a:bodyPr/>
                    <a:lstStyle/>
                    <a:p>
                      <a:pPr marL="0" marR="0" lvl="0" indent="0" algn="l" rtl="0">
                        <a:spcBef>
                          <a:spcPts val="0"/>
                        </a:spcBef>
                        <a:spcAft>
                          <a:spcPts val="0"/>
                        </a:spcAft>
                        <a:buNone/>
                      </a:pPr>
                      <a:r>
                        <a:rPr lang="en-GB" sz="1800">
                          <a:latin typeface="Century Gothic"/>
                          <a:ea typeface="Century Gothic"/>
                          <a:cs typeface="Century Gothic"/>
                          <a:sym typeface="Century Gothic"/>
                        </a:rPr>
                        <a:t> </a:t>
                      </a:r>
                      <a:endParaRPr/>
                    </a:p>
                  </a:txBody>
                  <a:tcPr marL="63500" marR="63500" marT="63500" marB="63500"/>
                </a:tc>
                <a:tc>
                  <a:txBody>
                    <a:bodyPr/>
                    <a:lstStyle/>
                    <a:p>
                      <a:pPr marL="0" marR="0" lvl="0" indent="0" algn="ctr" rtl="0">
                        <a:spcBef>
                          <a:spcPts val="0"/>
                        </a:spcBef>
                        <a:spcAft>
                          <a:spcPts val="0"/>
                        </a:spcAft>
                        <a:buNone/>
                      </a:pPr>
                      <a:r>
                        <a:rPr lang="en-GB" sz="1400" strike="noStrike">
                          <a:latin typeface="Century Gothic"/>
                          <a:ea typeface="Century Gothic"/>
                          <a:cs typeface="Century Gothic"/>
                          <a:sym typeface="Century Gothic"/>
                        </a:rPr>
                        <a:t>Highest</a:t>
                      </a:r>
                      <a:endParaRPr sz="1800">
                        <a:latin typeface="Century Gothic"/>
                        <a:ea typeface="Century Gothic"/>
                        <a:cs typeface="Century Gothic"/>
                        <a:sym typeface="Century Gothic"/>
                      </a:endParaRPr>
                    </a:p>
                  </a:txBody>
                  <a:tcPr marL="63500" marR="63500" marT="63500" marB="63500"/>
                </a:tc>
                <a:tc>
                  <a:txBody>
                    <a:bodyPr/>
                    <a:lstStyle/>
                    <a:p>
                      <a:pPr marL="0" marR="0" lvl="0" indent="0" algn="ctr" rtl="0">
                        <a:spcBef>
                          <a:spcPts val="0"/>
                        </a:spcBef>
                        <a:spcAft>
                          <a:spcPts val="0"/>
                        </a:spcAft>
                        <a:buNone/>
                      </a:pPr>
                      <a:r>
                        <a:rPr lang="en-GB" sz="1400" strike="noStrike">
                          <a:latin typeface="Century Gothic"/>
                          <a:ea typeface="Century Gothic"/>
                          <a:cs typeface="Century Gothic"/>
                          <a:sym typeface="Century Gothic"/>
                        </a:rPr>
                        <a:t>Lowest</a:t>
                      </a:r>
                      <a:endParaRPr sz="1800">
                        <a:latin typeface="Century Gothic"/>
                        <a:ea typeface="Century Gothic"/>
                        <a:cs typeface="Century Gothic"/>
                        <a:sym typeface="Century Gothic"/>
                      </a:endParaRPr>
                    </a:p>
                  </a:txBody>
                  <a:tcPr marL="63500" marR="63500" marT="63500" marB="63500"/>
                </a:tc>
                <a:extLst>
                  <a:ext uri="{0D108BD9-81ED-4DB2-BD59-A6C34878D82A}">
                    <a16:rowId xmlns:a16="http://schemas.microsoft.com/office/drawing/2014/main" val="10001"/>
                  </a:ext>
                </a:extLst>
              </a:tr>
              <a:tr h="758200">
                <a:tc>
                  <a:txBody>
                    <a:bodyPr/>
                    <a:lstStyle/>
                    <a:p>
                      <a:pPr marL="0" marR="0" lvl="0" indent="0" algn="l" rtl="0">
                        <a:spcBef>
                          <a:spcPts val="0"/>
                        </a:spcBef>
                        <a:spcAft>
                          <a:spcPts val="0"/>
                        </a:spcAft>
                        <a:buNone/>
                      </a:pPr>
                      <a:r>
                        <a:rPr lang="en-GB" sz="1400" u="none" strike="noStrike">
                          <a:latin typeface="Century Gothic"/>
                          <a:ea typeface="Century Gothic"/>
                          <a:cs typeface="Century Gothic"/>
                          <a:sym typeface="Century Gothic"/>
                        </a:rPr>
                        <a:t>Programming Hours</a:t>
                      </a:r>
                      <a:endParaRPr sz="1800">
                        <a:latin typeface="Century Gothic"/>
                        <a:ea typeface="Century Gothic"/>
                        <a:cs typeface="Century Gothic"/>
                        <a:sym typeface="Century Gothic"/>
                      </a:endParaRPr>
                    </a:p>
                  </a:txBody>
                  <a:tcPr marL="63500" marR="63500" marT="63500" marB="63500"/>
                </a:tc>
                <a:tc>
                  <a:txBody>
                    <a:bodyPr/>
                    <a:lstStyle/>
                    <a:p>
                      <a:pPr marL="0" marR="0" lvl="0" indent="0" algn="ctr" rtl="0">
                        <a:spcBef>
                          <a:spcPts val="0"/>
                        </a:spcBef>
                        <a:spcAft>
                          <a:spcPts val="0"/>
                        </a:spcAft>
                        <a:buNone/>
                      </a:pPr>
                      <a:r>
                        <a:rPr lang="en-GB">
                          <a:solidFill>
                            <a:srgbClr val="000000"/>
                          </a:solidFill>
                          <a:highlight>
                            <a:srgbClr val="FFFF00"/>
                          </a:highlight>
                          <a:latin typeface="Century Gothic"/>
                          <a:ea typeface="Century Gothic"/>
                          <a:cs typeface="Century Gothic"/>
                          <a:sym typeface="Century Gothic"/>
                        </a:rPr>
                        <a:t>7.79</a:t>
                      </a:r>
                      <a:r>
                        <a:rPr lang="en-GB" sz="1400" b="0" i="0" u="none" strike="noStrike">
                          <a:solidFill>
                            <a:srgbClr val="000000"/>
                          </a:solidFill>
                          <a:highlight>
                            <a:srgbClr val="FFFF00"/>
                          </a:highlight>
                          <a:latin typeface="Century Gothic"/>
                          <a:ea typeface="Century Gothic"/>
                          <a:cs typeface="Century Gothic"/>
                          <a:sym typeface="Century Gothic"/>
                        </a:rPr>
                        <a:t>%</a:t>
                      </a:r>
                      <a:endParaRPr sz="1800">
                        <a:highlight>
                          <a:srgbClr val="FFFF00"/>
                        </a:highlight>
                      </a:endParaRPr>
                    </a:p>
                  </a:txBody>
                  <a:tcPr marL="63500" marR="63500" marT="63500" marB="63500"/>
                </a:tc>
                <a:tc>
                  <a:txBody>
                    <a:bodyPr/>
                    <a:lstStyle/>
                    <a:p>
                      <a:pPr marL="0" marR="0" lvl="0" indent="0" algn="ctr" rtl="0">
                        <a:spcBef>
                          <a:spcPts val="0"/>
                        </a:spcBef>
                        <a:spcAft>
                          <a:spcPts val="0"/>
                        </a:spcAft>
                        <a:buNone/>
                      </a:pPr>
                      <a:r>
                        <a:rPr lang="en-GB">
                          <a:solidFill>
                            <a:srgbClr val="000000"/>
                          </a:solidFill>
                          <a:highlight>
                            <a:srgbClr val="FFFF00"/>
                          </a:highlight>
                          <a:latin typeface="Century Gothic"/>
                          <a:ea typeface="Century Gothic"/>
                          <a:cs typeface="Century Gothic"/>
                          <a:sym typeface="Century Gothic"/>
                        </a:rPr>
                        <a:t>3.08</a:t>
                      </a:r>
                      <a:r>
                        <a:rPr lang="en-GB" sz="1400" b="0" i="0" u="none" strike="noStrike">
                          <a:solidFill>
                            <a:srgbClr val="000000"/>
                          </a:solidFill>
                          <a:highlight>
                            <a:srgbClr val="FFFF00"/>
                          </a:highlight>
                          <a:latin typeface="Century Gothic"/>
                          <a:ea typeface="Century Gothic"/>
                          <a:cs typeface="Century Gothic"/>
                          <a:sym typeface="Century Gothic"/>
                        </a:rPr>
                        <a:t>%</a:t>
                      </a:r>
                      <a:endParaRPr sz="1800">
                        <a:highlight>
                          <a:srgbClr val="FFFF00"/>
                        </a:highlight>
                      </a:endParaRPr>
                    </a:p>
                  </a:txBody>
                  <a:tcPr marL="63500" marR="63500" marT="63500" marB="63500"/>
                </a:tc>
                <a:extLst>
                  <a:ext uri="{0D108BD9-81ED-4DB2-BD59-A6C34878D82A}">
                    <a16:rowId xmlns:a16="http://schemas.microsoft.com/office/drawing/2014/main" val="10002"/>
                  </a:ext>
                </a:extLst>
              </a:tr>
              <a:tr h="1050350">
                <a:tc>
                  <a:txBody>
                    <a:bodyPr/>
                    <a:lstStyle/>
                    <a:p>
                      <a:pPr marL="0" marR="0" lvl="0" indent="0" algn="l" rtl="0">
                        <a:spcBef>
                          <a:spcPts val="0"/>
                        </a:spcBef>
                        <a:spcAft>
                          <a:spcPts val="0"/>
                        </a:spcAft>
                        <a:buNone/>
                      </a:pPr>
                      <a:r>
                        <a:rPr lang="en-GB" sz="1400" u="none" strike="noStrike">
                          <a:latin typeface="Century Gothic"/>
                          <a:ea typeface="Century Gothic"/>
                          <a:cs typeface="Century Gothic"/>
                          <a:sym typeface="Century Gothic"/>
                        </a:rPr>
                        <a:t>Non-Programming Hours</a:t>
                      </a:r>
                      <a:endParaRPr sz="1800">
                        <a:latin typeface="Century Gothic"/>
                        <a:ea typeface="Century Gothic"/>
                        <a:cs typeface="Century Gothic"/>
                        <a:sym typeface="Century Gothic"/>
                      </a:endParaRPr>
                    </a:p>
                  </a:txBody>
                  <a:tcPr marL="63500" marR="63500" marT="63500" marB="63500"/>
                </a:tc>
                <a:tc>
                  <a:txBody>
                    <a:bodyPr/>
                    <a:lstStyle/>
                    <a:p>
                      <a:pPr marL="0" marR="0" lvl="0" indent="0" algn="ctr" rtl="0">
                        <a:spcBef>
                          <a:spcPts val="0"/>
                        </a:spcBef>
                        <a:spcAft>
                          <a:spcPts val="0"/>
                        </a:spcAft>
                        <a:buNone/>
                      </a:pPr>
                      <a:r>
                        <a:rPr lang="en-GB" sz="1400" b="0" i="0" u="none" strike="noStrike">
                          <a:solidFill>
                            <a:srgbClr val="000000"/>
                          </a:solidFill>
                          <a:latin typeface="Century Gothic"/>
                          <a:ea typeface="Century Gothic"/>
                          <a:cs typeface="Century Gothic"/>
                          <a:sym typeface="Century Gothic"/>
                        </a:rPr>
                        <a:t>4.39%</a:t>
                      </a:r>
                      <a:endParaRPr sz="1800"/>
                    </a:p>
                  </a:txBody>
                  <a:tcPr marL="63500" marR="63500" marT="63500" marB="63500"/>
                </a:tc>
                <a:tc>
                  <a:txBody>
                    <a:bodyPr/>
                    <a:lstStyle/>
                    <a:p>
                      <a:pPr marL="0" marR="0" lvl="0" indent="0" algn="ctr" rtl="0">
                        <a:spcBef>
                          <a:spcPts val="0"/>
                        </a:spcBef>
                        <a:spcAft>
                          <a:spcPts val="0"/>
                        </a:spcAft>
                        <a:buNone/>
                      </a:pPr>
                      <a:r>
                        <a:rPr lang="en-GB" sz="1400" b="0" i="0" u="none" strike="noStrike">
                          <a:solidFill>
                            <a:srgbClr val="000000"/>
                          </a:solidFill>
                          <a:latin typeface="Century Gothic"/>
                          <a:ea typeface="Century Gothic"/>
                          <a:cs typeface="Century Gothic"/>
                          <a:sym typeface="Century Gothic"/>
                        </a:rPr>
                        <a:t>7.53%</a:t>
                      </a:r>
                      <a:endParaRPr sz="1800"/>
                    </a:p>
                  </a:txBody>
                  <a:tcPr marL="63500" marR="63500" marT="63500" marB="63500"/>
                </a:tc>
                <a:extLst>
                  <a:ext uri="{0D108BD9-81ED-4DB2-BD59-A6C34878D82A}">
                    <a16:rowId xmlns:a16="http://schemas.microsoft.com/office/drawing/2014/main" val="10003"/>
                  </a:ext>
                </a:extLst>
              </a:tr>
            </a:tbl>
          </a:graphicData>
        </a:graphic>
      </p:graphicFrame>
    </p:spTree>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76"/>
        <p:cNvGrpSpPr/>
        <p:nvPr/>
      </p:nvGrpSpPr>
      <p:grpSpPr>
        <a:xfrm>
          <a:off x="0" y="0"/>
          <a:ext cx="0" cy="0"/>
          <a:chOff x="0" y="0"/>
          <a:chExt cx="0" cy="0"/>
        </a:xfrm>
      </p:grpSpPr>
      <p:sp>
        <p:nvSpPr>
          <p:cNvPr id="277" name="Google Shape;277;p38"/>
          <p:cNvSpPr txBox="1">
            <a:spLocks noGrp="1"/>
          </p:cNvSpPr>
          <p:nvPr>
            <p:ph type="title"/>
          </p:nvPr>
        </p:nvSpPr>
        <p:spPr>
          <a:xfrm>
            <a:off x="612650" y="486300"/>
            <a:ext cx="6416700" cy="10314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3000"/>
              <a:buFont typeface="Century Gothic"/>
              <a:buNone/>
            </a:pPr>
            <a:r>
              <a:rPr lang="en-GB" sz="3000" dirty="0">
                <a:latin typeface="Century Gothic"/>
                <a:ea typeface="Century Gothic"/>
                <a:cs typeface="Century Gothic"/>
                <a:sym typeface="Century Gothic"/>
              </a:rPr>
              <a:t>Challenges in Tracking the Schedule</a:t>
            </a:r>
            <a:endParaRPr sz="3000" dirty="0">
              <a:latin typeface="Century Gothic"/>
              <a:ea typeface="Century Gothic"/>
              <a:cs typeface="Century Gothic"/>
              <a:sym typeface="Century Gothic"/>
            </a:endParaRPr>
          </a:p>
        </p:txBody>
      </p:sp>
      <p:sp>
        <p:nvSpPr>
          <p:cNvPr id="278" name="Google Shape;278;p38"/>
          <p:cNvSpPr txBox="1">
            <a:spLocks noGrp="1"/>
          </p:cNvSpPr>
          <p:nvPr>
            <p:ph type="body" idx="1"/>
          </p:nvPr>
        </p:nvSpPr>
        <p:spPr>
          <a:xfrm>
            <a:off x="612650" y="1612900"/>
            <a:ext cx="5404200" cy="5048400"/>
          </a:xfrm>
          <a:prstGeom prst="rect">
            <a:avLst/>
          </a:prstGeom>
          <a:noFill/>
          <a:ln>
            <a:noFill/>
          </a:ln>
        </p:spPr>
        <p:txBody>
          <a:bodyPr spcFirstLastPara="1" wrap="square" lIns="91425" tIns="45700" rIns="91425" bIns="45700" anchor="ctr" anchorCtr="0">
            <a:noAutofit/>
          </a:bodyPr>
          <a:lstStyle/>
          <a:p>
            <a:pPr marL="0" lvl="0" indent="0" algn="l" rtl="0">
              <a:lnSpc>
                <a:spcPct val="80000"/>
              </a:lnSpc>
              <a:spcBef>
                <a:spcPts val="0"/>
              </a:spcBef>
              <a:spcAft>
                <a:spcPts val="0"/>
              </a:spcAft>
              <a:buClr>
                <a:schemeClr val="dk1"/>
              </a:buClr>
              <a:buSzPts val="1600"/>
              <a:buNone/>
            </a:pPr>
            <a:r>
              <a:rPr lang="en-GB" sz="1600" b="1" dirty="0">
                <a:latin typeface="Century Gothic"/>
                <a:ea typeface="Century Gothic"/>
                <a:cs typeface="Century Gothic"/>
                <a:sym typeface="Century Gothic"/>
              </a:rPr>
              <a:t>Inexperienced with estimating duration of project tasks</a:t>
            </a:r>
            <a:endParaRPr dirty="0"/>
          </a:p>
          <a:p>
            <a:pPr marL="228600" lvl="0" indent="-228600" algn="l" rtl="0">
              <a:lnSpc>
                <a:spcPct val="80000"/>
              </a:lnSpc>
              <a:spcBef>
                <a:spcPts val="1000"/>
              </a:spcBef>
              <a:spcAft>
                <a:spcPts val="0"/>
              </a:spcAft>
              <a:buClr>
                <a:schemeClr val="dk1"/>
              </a:buClr>
              <a:buSzPts val="1600"/>
              <a:buChar char="•"/>
            </a:pPr>
            <a:r>
              <a:rPr lang="en-GB" sz="1600" dirty="0">
                <a:latin typeface="Century Gothic"/>
                <a:ea typeface="Century Gothic"/>
                <a:cs typeface="Century Gothic"/>
                <a:sym typeface="Century Gothic"/>
              </a:rPr>
              <a:t>Tendency to under/over-estimate the amount of time required</a:t>
            </a:r>
            <a:endParaRPr sz="1600" dirty="0">
              <a:latin typeface="Century Gothic"/>
              <a:ea typeface="Century Gothic"/>
              <a:cs typeface="Century Gothic"/>
              <a:sym typeface="Century Gothic"/>
            </a:endParaRPr>
          </a:p>
          <a:p>
            <a:pPr marL="228600" lvl="0" indent="-228600" algn="l" rtl="0">
              <a:lnSpc>
                <a:spcPct val="80000"/>
              </a:lnSpc>
              <a:spcBef>
                <a:spcPts val="1000"/>
              </a:spcBef>
              <a:spcAft>
                <a:spcPts val="0"/>
              </a:spcAft>
              <a:buSzPts val="1600"/>
              <a:buFont typeface="Century Gothic"/>
              <a:buChar char="•"/>
            </a:pPr>
            <a:r>
              <a:rPr lang="en-GB" sz="1600" dirty="0">
                <a:latin typeface="Century Gothic"/>
                <a:ea typeface="Century Gothic"/>
                <a:cs typeface="Century Gothic"/>
                <a:sym typeface="Century Gothic"/>
              </a:rPr>
              <a:t>But accuracy of estimation increased over the course of the project</a:t>
            </a:r>
            <a:endParaRPr sz="1600" dirty="0">
              <a:latin typeface="Century Gothic"/>
              <a:ea typeface="Century Gothic"/>
              <a:cs typeface="Century Gothic"/>
              <a:sym typeface="Century Gothic"/>
            </a:endParaRPr>
          </a:p>
          <a:p>
            <a:pPr marL="0" lvl="0" indent="0" algn="l" rtl="0">
              <a:lnSpc>
                <a:spcPct val="80000"/>
              </a:lnSpc>
              <a:spcBef>
                <a:spcPts val="1000"/>
              </a:spcBef>
              <a:spcAft>
                <a:spcPts val="0"/>
              </a:spcAft>
              <a:buNone/>
            </a:pPr>
            <a:endParaRPr sz="1600" dirty="0">
              <a:latin typeface="Century Gothic"/>
              <a:ea typeface="Century Gothic"/>
              <a:cs typeface="Century Gothic"/>
              <a:sym typeface="Century Gothic"/>
            </a:endParaRPr>
          </a:p>
          <a:p>
            <a:pPr marL="0" lvl="0" indent="0" algn="l" rtl="0">
              <a:lnSpc>
                <a:spcPct val="80000"/>
              </a:lnSpc>
              <a:spcBef>
                <a:spcPts val="1000"/>
              </a:spcBef>
              <a:spcAft>
                <a:spcPts val="0"/>
              </a:spcAft>
              <a:buClr>
                <a:schemeClr val="dk1"/>
              </a:buClr>
              <a:buSzPts val="1600"/>
              <a:buNone/>
            </a:pPr>
            <a:r>
              <a:rPr lang="en-GB" sz="1600" b="1" dirty="0">
                <a:latin typeface="Century Gothic"/>
                <a:ea typeface="Century Gothic"/>
                <a:cs typeface="Century Gothic"/>
                <a:sym typeface="Century Gothic"/>
              </a:rPr>
              <a:t>Managing changes (in requirements, tasks, etc)</a:t>
            </a:r>
            <a:endParaRPr dirty="0"/>
          </a:p>
          <a:p>
            <a:pPr marL="228600" lvl="0" indent="-228600" algn="l" rtl="0">
              <a:lnSpc>
                <a:spcPct val="80000"/>
              </a:lnSpc>
              <a:spcBef>
                <a:spcPts val="1000"/>
              </a:spcBef>
              <a:spcAft>
                <a:spcPts val="0"/>
              </a:spcAft>
              <a:buClr>
                <a:schemeClr val="dk1"/>
              </a:buClr>
              <a:buSzPts val="1600"/>
              <a:buChar char="•"/>
            </a:pPr>
            <a:r>
              <a:rPr lang="en-GB" sz="1600" dirty="0">
                <a:latin typeface="Century Gothic"/>
                <a:ea typeface="Century Gothic"/>
                <a:cs typeface="Century Gothic"/>
                <a:sym typeface="Century Gothic"/>
              </a:rPr>
              <a:t>Initial schedule needed to be adjusted accordingly</a:t>
            </a:r>
            <a:endParaRPr dirty="0"/>
          </a:p>
          <a:p>
            <a:pPr marL="228600" lvl="0" indent="-228600" algn="l" rtl="0">
              <a:lnSpc>
                <a:spcPct val="80000"/>
              </a:lnSpc>
              <a:spcBef>
                <a:spcPts val="1000"/>
              </a:spcBef>
              <a:spcAft>
                <a:spcPts val="0"/>
              </a:spcAft>
              <a:buClr>
                <a:schemeClr val="dk1"/>
              </a:buClr>
              <a:buSzPts val="1600"/>
              <a:buChar char="•"/>
            </a:pPr>
            <a:r>
              <a:rPr lang="en-GB" sz="1600" dirty="0">
                <a:latin typeface="Century Gothic"/>
                <a:ea typeface="Century Gothic"/>
                <a:cs typeface="Century Gothic"/>
                <a:sym typeface="Century Gothic"/>
              </a:rPr>
              <a:t>Team meeting was necessary to ensure goals are aligned and changes are being kept abreast of</a:t>
            </a:r>
            <a:endParaRPr dirty="0"/>
          </a:p>
          <a:p>
            <a:pPr marL="0" lvl="0" indent="0" algn="l" rtl="0">
              <a:lnSpc>
                <a:spcPct val="80000"/>
              </a:lnSpc>
              <a:spcBef>
                <a:spcPts val="1000"/>
              </a:spcBef>
              <a:spcAft>
                <a:spcPts val="0"/>
              </a:spcAft>
              <a:buClr>
                <a:schemeClr val="dk1"/>
              </a:buClr>
              <a:buSzPts val="1600"/>
              <a:buNone/>
            </a:pPr>
            <a:endParaRPr sz="1600" dirty="0">
              <a:latin typeface="Century Gothic"/>
              <a:ea typeface="Century Gothic"/>
              <a:cs typeface="Century Gothic"/>
              <a:sym typeface="Century Gothic"/>
            </a:endParaRPr>
          </a:p>
          <a:p>
            <a:pPr marL="0" lvl="0" indent="0" algn="l" rtl="0">
              <a:lnSpc>
                <a:spcPct val="80000"/>
              </a:lnSpc>
              <a:spcBef>
                <a:spcPts val="1000"/>
              </a:spcBef>
              <a:spcAft>
                <a:spcPts val="0"/>
              </a:spcAft>
              <a:buClr>
                <a:schemeClr val="dk1"/>
              </a:buClr>
              <a:buSzPts val="1600"/>
              <a:buNone/>
            </a:pPr>
            <a:r>
              <a:rPr lang="en-GB" sz="1600" b="1" dirty="0">
                <a:latin typeface="Century Gothic"/>
                <a:ea typeface="Century Gothic"/>
                <a:cs typeface="Century Gothic"/>
                <a:sym typeface="Century Gothic"/>
              </a:rPr>
              <a:t>Ensuring consistently fair distribution of allocated hours</a:t>
            </a:r>
            <a:endParaRPr dirty="0"/>
          </a:p>
          <a:p>
            <a:pPr marL="228600" lvl="0" indent="-228600" algn="l" rtl="0">
              <a:lnSpc>
                <a:spcPct val="80000"/>
              </a:lnSpc>
              <a:spcBef>
                <a:spcPts val="1000"/>
              </a:spcBef>
              <a:spcAft>
                <a:spcPts val="0"/>
              </a:spcAft>
              <a:buClr>
                <a:schemeClr val="dk1"/>
              </a:buClr>
              <a:buSzPts val="1600"/>
              <a:buChar char="•"/>
            </a:pPr>
            <a:r>
              <a:rPr lang="en-GB" sz="1600" dirty="0">
                <a:latin typeface="Century Gothic"/>
                <a:ea typeface="Century Gothic"/>
                <a:cs typeface="Century Gothic"/>
                <a:sym typeface="Century Gothic"/>
              </a:rPr>
              <a:t>Requires coordination &amp; effort from the team to ensure the &lt;10% deviation from average programming hours rule is adhered to</a:t>
            </a:r>
            <a:endParaRPr dirty="0"/>
          </a:p>
          <a:p>
            <a:pPr marL="228600" lvl="0" indent="-146050" algn="l" rtl="0">
              <a:lnSpc>
                <a:spcPct val="80000"/>
              </a:lnSpc>
              <a:spcBef>
                <a:spcPts val="1000"/>
              </a:spcBef>
              <a:spcAft>
                <a:spcPts val="0"/>
              </a:spcAft>
              <a:buClr>
                <a:schemeClr val="dk1"/>
              </a:buClr>
              <a:buSzPts val="1300"/>
              <a:buNone/>
            </a:pPr>
            <a:endParaRPr sz="1300" dirty="0"/>
          </a:p>
        </p:txBody>
      </p:sp>
      <p:sp>
        <p:nvSpPr>
          <p:cNvPr id="279" name="Google Shape;279;p38"/>
          <p:cNvSpPr/>
          <p:nvPr/>
        </p:nvSpPr>
        <p:spPr>
          <a:xfrm>
            <a:off x="7189435" y="0"/>
            <a:ext cx="1954565" cy="685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b="0" i="0" u="none" strike="noStrike" cap="none">
              <a:solidFill>
                <a:schemeClr val="lt1"/>
              </a:solidFill>
              <a:latin typeface="Calibri"/>
              <a:ea typeface="Calibri"/>
              <a:cs typeface="Calibri"/>
              <a:sym typeface="Calibri"/>
            </a:endParaRPr>
          </a:p>
        </p:txBody>
      </p:sp>
      <p:sp>
        <p:nvSpPr>
          <p:cNvPr id="280" name="Google Shape;280;p38"/>
          <p:cNvSpPr/>
          <p:nvPr/>
        </p:nvSpPr>
        <p:spPr>
          <a:xfrm>
            <a:off x="6129567" y="2369132"/>
            <a:ext cx="2119736" cy="2119736"/>
          </a:xfrm>
          <a:prstGeom prst="ellipse">
            <a:avLst/>
          </a:prstGeom>
          <a:solidFill>
            <a:srgbClr val="FFFFFF"/>
          </a:solidFill>
          <a:ln w="222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b="0" i="0" u="none" strike="noStrike" cap="none">
              <a:solidFill>
                <a:schemeClr val="lt1"/>
              </a:solidFill>
              <a:latin typeface="Calibri"/>
              <a:ea typeface="Calibri"/>
              <a:cs typeface="Calibri"/>
              <a:sym typeface="Calibri"/>
            </a:endParaRPr>
          </a:p>
        </p:txBody>
      </p:sp>
      <p:pic>
        <p:nvPicPr>
          <p:cNvPr id="281" name="Google Shape;281;p38" descr="Stopwatch"/>
          <p:cNvPicPr preferRelativeResize="0"/>
          <p:nvPr/>
        </p:nvPicPr>
        <p:blipFill rotWithShape="1">
          <a:blip r:embed="rId3">
            <a:alphaModFix/>
          </a:blip>
          <a:srcRect/>
          <a:stretch/>
        </p:blipFill>
        <p:spPr>
          <a:xfrm>
            <a:off x="6624964" y="2865141"/>
            <a:ext cx="1143455" cy="1143455"/>
          </a:xfrm>
          <a:prstGeom prst="rect">
            <a:avLst/>
          </a:prstGeom>
          <a:noFill/>
          <a:ln>
            <a:noFill/>
          </a:ln>
        </p:spPr>
      </p:pic>
    </p:spTree>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85"/>
        <p:cNvGrpSpPr/>
        <p:nvPr/>
      </p:nvGrpSpPr>
      <p:grpSpPr>
        <a:xfrm>
          <a:off x="0" y="0"/>
          <a:ext cx="0" cy="0"/>
          <a:chOff x="0" y="0"/>
          <a:chExt cx="0" cy="0"/>
        </a:xfrm>
      </p:grpSpPr>
      <p:sp>
        <p:nvSpPr>
          <p:cNvPr id="286" name="Google Shape;286;p39"/>
          <p:cNvSpPr/>
          <p:nvPr/>
        </p:nvSpPr>
        <p:spPr>
          <a:xfrm>
            <a:off x="0" y="0"/>
            <a:ext cx="9144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287" name="Google Shape;287;p39" descr="MacBook Air on gray armchair"/>
          <p:cNvPicPr preferRelativeResize="0"/>
          <p:nvPr/>
        </p:nvPicPr>
        <p:blipFill rotWithShape="1">
          <a:blip r:embed="rId3">
            <a:alphaModFix/>
          </a:blip>
          <a:srcRect t="14530" b="10470"/>
          <a:stretch/>
        </p:blipFill>
        <p:spPr>
          <a:xfrm>
            <a:off x="-1" y="-1"/>
            <a:ext cx="9144000" cy="6858000"/>
          </a:xfrm>
          <a:prstGeom prst="rect">
            <a:avLst/>
          </a:prstGeom>
          <a:noFill/>
          <a:ln>
            <a:noFill/>
          </a:ln>
        </p:spPr>
      </p:pic>
      <p:sp>
        <p:nvSpPr>
          <p:cNvPr id="288" name="Google Shape;288;p39"/>
          <p:cNvSpPr/>
          <p:nvPr/>
        </p:nvSpPr>
        <p:spPr>
          <a:xfrm>
            <a:off x="413664" y="4716089"/>
            <a:ext cx="4716196" cy="1573149"/>
          </a:xfrm>
          <a:prstGeom prst="rect">
            <a:avLst/>
          </a:prstGeom>
          <a:solidFill>
            <a:schemeClr val="lt1">
              <a:alpha val="94901"/>
            </a:schemeClr>
          </a:solidFill>
          <a:ln w="12700" cap="flat" cmpd="sng">
            <a:solidFill>
              <a:srgbClr val="EFEFE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289" name="Google Shape;289;p39"/>
          <p:cNvSpPr txBox="1">
            <a:spLocks noGrp="1"/>
          </p:cNvSpPr>
          <p:nvPr>
            <p:ph type="title"/>
          </p:nvPr>
        </p:nvSpPr>
        <p:spPr>
          <a:xfrm>
            <a:off x="642157" y="4909985"/>
            <a:ext cx="2409290" cy="118535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3000"/>
              <a:buFont typeface="Century Gothic"/>
              <a:buNone/>
            </a:pPr>
            <a:r>
              <a:rPr lang="en-GB" sz="3000">
                <a:latin typeface="Century Gothic"/>
                <a:ea typeface="Century Gothic"/>
                <a:cs typeface="Century Gothic"/>
                <a:sym typeface="Century Gothic"/>
              </a:rPr>
              <a:t>Bug Metrics</a:t>
            </a:r>
            <a:endParaRPr/>
          </a:p>
        </p:txBody>
      </p:sp>
      <p:sp>
        <p:nvSpPr>
          <p:cNvPr id="290" name="Google Shape;290;p39"/>
          <p:cNvSpPr/>
          <p:nvPr/>
        </p:nvSpPr>
        <p:spPr>
          <a:xfrm>
            <a:off x="371088" y="5175711"/>
            <a:ext cx="96012" cy="653903"/>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91" name="Google Shape;291;p39"/>
          <p:cNvSpPr/>
          <p:nvPr/>
        </p:nvSpPr>
        <p:spPr>
          <a:xfrm rot="5400000">
            <a:off x="2669020" y="5499231"/>
            <a:ext cx="1021458" cy="6858"/>
          </a:xfrm>
          <a:prstGeom prst="rect">
            <a:avLst/>
          </a:prstGeom>
          <a:solidFill>
            <a:srgbClr val="D5D5D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Tree>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40"/>
          <p:cNvSpPr txBox="1">
            <a:spLocks noGrp="1"/>
          </p:cNvSpPr>
          <p:nvPr>
            <p:ph type="title"/>
          </p:nvPr>
        </p:nvSpPr>
        <p:spPr>
          <a:xfrm>
            <a:off x="91425" y="722630"/>
            <a:ext cx="8961000" cy="5304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3200"/>
              <a:buFont typeface="Century Gothic"/>
              <a:buNone/>
            </a:pPr>
            <a:r>
              <a:rPr lang="en-GB" sz="3200">
                <a:latin typeface="Century Gothic"/>
                <a:ea typeface="Century Gothic"/>
                <a:cs typeface="Century Gothic"/>
                <a:sym typeface="Century Gothic"/>
              </a:rPr>
              <a:t>Bug Log – Iteration 1</a:t>
            </a:r>
            <a:endParaRPr/>
          </a:p>
        </p:txBody>
      </p:sp>
      <p:graphicFrame>
        <p:nvGraphicFramePr>
          <p:cNvPr id="297" name="Google Shape;297;p40"/>
          <p:cNvGraphicFramePr/>
          <p:nvPr/>
        </p:nvGraphicFramePr>
        <p:xfrm>
          <a:off x="91425" y="1438881"/>
          <a:ext cx="8961125" cy="4729270"/>
        </p:xfrm>
        <a:graphic>
          <a:graphicData uri="http://schemas.openxmlformats.org/drawingml/2006/table">
            <a:tbl>
              <a:tblPr firstRow="1" bandRow="1">
                <a:noFill/>
                <a:tableStyleId>{0A5CD60B-227A-49EE-971F-ACFEBA675F33}</a:tableStyleId>
              </a:tblPr>
              <a:tblGrid>
                <a:gridCol w="1295150">
                  <a:extLst>
                    <a:ext uri="{9D8B030D-6E8A-4147-A177-3AD203B41FA5}">
                      <a16:colId xmlns:a16="http://schemas.microsoft.com/office/drawing/2014/main" val="20000"/>
                    </a:ext>
                  </a:extLst>
                </a:gridCol>
                <a:gridCol w="6244875">
                  <a:extLst>
                    <a:ext uri="{9D8B030D-6E8A-4147-A177-3AD203B41FA5}">
                      <a16:colId xmlns:a16="http://schemas.microsoft.com/office/drawing/2014/main" val="20001"/>
                    </a:ext>
                  </a:extLst>
                </a:gridCol>
                <a:gridCol w="815850">
                  <a:extLst>
                    <a:ext uri="{9D8B030D-6E8A-4147-A177-3AD203B41FA5}">
                      <a16:colId xmlns:a16="http://schemas.microsoft.com/office/drawing/2014/main" val="20002"/>
                    </a:ext>
                  </a:extLst>
                </a:gridCol>
                <a:gridCol w="605250">
                  <a:extLst>
                    <a:ext uri="{9D8B030D-6E8A-4147-A177-3AD203B41FA5}">
                      <a16:colId xmlns:a16="http://schemas.microsoft.com/office/drawing/2014/main" val="20003"/>
                    </a:ext>
                  </a:extLst>
                </a:gridCol>
              </a:tblGrid>
              <a:tr h="388400">
                <a:tc>
                  <a:txBody>
                    <a:bodyPr/>
                    <a:lstStyle/>
                    <a:p>
                      <a:pPr marL="0" marR="0" lvl="0" indent="0" algn="l" rtl="0">
                        <a:spcBef>
                          <a:spcPts val="0"/>
                        </a:spcBef>
                        <a:spcAft>
                          <a:spcPts val="0"/>
                        </a:spcAft>
                        <a:buNone/>
                      </a:pPr>
                      <a:r>
                        <a:rPr lang="en-GB" sz="1400" u="none" strike="noStrike"/>
                        <a:t>Function</a:t>
                      </a:r>
                      <a:endParaRPr sz="1400">
                        <a:latin typeface="Century Gothic"/>
                        <a:ea typeface="Century Gothic"/>
                        <a:cs typeface="Century Gothic"/>
                        <a:sym typeface="Century Gothic"/>
                      </a:endParaRPr>
                    </a:p>
                  </a:txBody>
                  <a:tcPr marL="25400" marR="25400" marT="82550" marB="82550" anchor="ctr"/>
                </a:tc>
                <a:tc>
                  <a:txBody>
                    <a:bodyPr/>
                    <a:lstStyle/>
                    <a:p>
                      <a:pPr marL="0" marR="0" lvl="0" indent="0" algn="l" rtl="0">
                        <a:spcBef>
                          <a:spcPts val="0"/>
                        </a:spcBef>
                        <a:spcAft>
                          <a:spcPts val="0"/>
                        </a:spcAft>
                        <a:buNone/>
                      </a:pPr>
                      <a:r>
                        <a:rPr lang="en-GB" sz="1400" u="none" strike="noStrike"/>
                        <a:t>Description</a:t>
                      </a:r>
                      <a:endParaRPr sz="1400">
                        <a:latin typeface="Century Gothic"/>
                        <a:ea typeface="Century Gothic"/>
                        <a:cs typeface="Century Gothic"/>
                        <a:sym typeface="Century Gothic"/>
                      </a:endParaRPr>
                    </a:p>
                  </a:txBody>
                  <a:tcPr marL="25400" marR="25400" marT="82550" marB="82550" anchor="ctr"/>
                </a:tc>
                <a:tc>
                  <a:txBody>
                    <a:bodyPr/>
                    <a:lstStyle/>
                    <a:p>
                      <a:pPr marL="0" marR="0" lvl="0" indent="0" algn="ctr" rtl="0">
                        <a:spcBef>
                          <a:spcPts val="0"/>
                        </a:spcBef>
                        <a:spcAft>
                          <a:spcPts val="0"/>
                        </a:spcAft>
                        <a:buNone/>
                      </a:pPr>
                      <a:r>
                        <a:rPr lang="en-GB" sz="1400" u="none" strike="noStrike"/>
                        <a:t>Severity</a:t>
                      </a:r>
                      <a:endParaRPr sz="1400">
                        <a:latin typeface="Century Gothic"/>
                        <a:ea typeface="Century Gothic"/>
                        <a:cs typeface="Century Gothic"/>
                        <a:sym typeface="Century Gothic"/>
                      </a:endParaRPr>
                    </a:p>
                  </a:txBody>
                  <a:tcPr marL="25400" marR="25400" marT="82550" marB="82550" anchor="ctr"/>
                </a:tc>
                <a:tc>
                  <a:txBody>
                    <a:bodyPr/>
                    <a:lstStyle/>
                    <a:p>
                      <a:pPr marL="0" marR="0" lvl="0" indent="0" algn="ctr" rtl="0">
                        <a:spcBef>
                          <a:spcPts val="0"/>
                        </a:spcBef>
                        <a:spcAft>
                          <a:spcPts val="0"/>
                        </a:spcAft>
                        <a:buNone/>
                      </a:pPr>
                      <a:r>
                        <a:rPr lang="en-GB" sz="1400" u="none" strike="noStrike"/>
                        <a:t>Points</a:t>
                      </a:r>
                      <a:endParaRPr sz="1400">
                        <a:latin typeface="Century Gothic"/>
                        <a:ea typeface="Century Gothic"/>
                        <a:cs typeface="Century Gothic"/>
                        <a:sym typeface="Century Gothic"/>
                      </a:endParaRPr>
                    </a:p>
                  </a:txBody>
                  <a:tcPr marL="25400" marR="25400" marT="82550" marB="82550" anchor="ctr"/>
                </a:tc>
                <a:extLst>
                  <a:ext uri="{0D108BD9-81ED-4DB2-BD59-A6C34878D82A}">
                    <a16:rowId xmlns:a16="http://schemas.microsoft.com/office/drawing/2014/main" val="10000"/>
                  </a:ext>
                </a:extLst>
              </a:tr>
              <a:tr h="459750">
                <a:tc>
                  <a:txBody>
                    <a:bodyPr/>
                    <a:lstStyle/>
                    <a:p>
                      <a:pPr marL="0" marR="0" lvl="0" indent="0" algn="l" rtl="0">
                        <a:spcBef>
                          <a:spcPts val="0"/>
                        </a:spcBef>
                        <a:spcAft>
                          <a:spcPts val="0"/>
                        </a:spcAft>
                        <a:buNone/>
                      </a:pPr>
                      <a:r>
                        <a:rPr lang="en-GB" sz="1400" u="none" strike="noStrike"/>
                        <a:t>Login</a:t>
                      </a:r>
                      <a:endParaRPr sz="1400">
                        <a:latin typeface="Century Gothic"/>
                        <a:ea typeface="Century Gothic"/>
                        <a:cs typeface="Century Gothic"/>
                        <a:sym typeface="Century Gothic"/>
                      </a:endParaRPr>
                    </a:p>
                  </a:txBody>
                  <a:tcPr marL="25400" marR="25400" marT="82550" marB="82550" anchor="ctr"/>
                </a:tc>
                <a:tc>
                  <a:txBody>
                    <a:bodyPr/>
                    <a:lstStyle/>
                    <a:p>
                      <a:pPr marL="0" marR="0" lvl="0" indent="0" algn="l" rtl="0">
                        <a:spcBef>
                          <a:spcPts val="0"/>
                        </a:spcBef>
                        <a:spcAft>
                          <a:spcPts val="0"/>
                        </a:spcAft>
                        <a:buNone/>
                      </a:pPr>
                      <a:r>
                        <a:rPr lang="en-GB" sz="1400" u="none" strike="noStrike"/>
                        <a:t>Admin username field was case sensitive </a:t>
                      </a:r>
                      <a:endParaRPr sz="1400">
                        <a:latin typeface="Century Gothic"/>
                        <a:ea typeface="Century Gothic"/>
                        <a:cs typeface="Century Gothic"/>
                        <a:sym typeface="Century Gothic"/>
                      </a:endParaRPr>
                    </a:p>
                  </a:txBody>
                  <a:tcPr marL="25400" marR="25400" marT="82550" marB="82550" anchor="ctr"/>
                </a:tc>
                <a:tc>
                  <a:txBody>
                    <a:bodyPr/>
                    <a:lstStyle/>
                    <a:p>
                      <a:pPr marL="0" marR="0" lvl="0" indent="0" algn="ctr" rtl="0">
                        <a:spcBef>
                          <a:spcPts val="0"/>
                        </a:spcBef>
                        <a:spcAft>
                          <a:spcPts val="0"/>
                        </a:spcAft>
                        <a:buNone/>
                      </a:pPr>
                      <a:r>
                        <a:rPr lang="en-GB" sz="1400" u="none" strike="noStrike"/>
                        <a:t>Low</a:t>
                      </a:r>
                      <a:endParaRPr sz="1400">
                        <a:latin typeface="Century Gothic"/>
                        <a:ea typeface="Century Gothic"/>
                        <a:cs typeface="Century Gothic"/>
                        <a:sym typeface="Century Gothic"/>
                      </a:endParaRPr>
                    </a:p>
                  </a:txBody>
                  <a:tcPr marL="25400" marR="25400" marT="82550" marB="82550" anchor="ctr"/>
                </a:tc>
                <a:tc>
                  <a:txBody>
                    <a:bodyPr/>
                    <a:lstStyle/>
                    <a:p>
                      <a:pPr marL="0" marR="0" lvl="0" indent="0" algn="ctr" rtl="0">
                        <a:spcBef>
                          <a:spcPts val="0"/>
                        </a:spcBef>
                        <a:spcAft>
                          <a:spcPts val="0"/>
                        </a:spcAft>
                        <a:buNone/>
                      </a:pPr>
                      <a:r>
                        <a:rPr lang="en-GB" sz="1400" u="none" strike="noStrike"/>
                        <a:t>1</a:t>
                      </a:r>
                      <a:endParaRPr sz="1400">
                        <a:latin typeface="Century Gothic"/>
                        <a:ea typeface="Century Gothic"/>
                        <a:cs typeface="Century Gothic"/>
                        <a:sym typeface="Century Gothic"/>
                      </a:endParaRPr>
                    </a:p>
                  </a:txBody>
                  <a:tcPr marL="25400" marR="25400" marT="82550" marB="82550" anchor="ctr"/>
                </a:tc>
                <a:extLst>
                  <a:ext uri="{0D108BD9-81ED-4DB2-BD59-A6C34878D82A}">
                    <a16:rowId xmlns:a16="http://schemas.microsoft.com/office/drawing/2014/main" val="10001"/>
                  </a:ext>
                </a:extLst>
              </a:tr>
              <a:tr h="294125">
                <a:tc>
                  <a:txBody>
                    <a:bodyPr/>
                    <a:lstStyle/>
                    <a:p>
                      <a:pPr marL="0" marR="0" lvl="0" indent="0" algn="l" rtl="0">
                        <a:spcBef>
                          <a:spcPts val="0"/>
                        </a:spcBef>
                        <a:spcAft>
                          <a:spcPts val="0"/>
                        </a:spcAft>
                        <a:buNone/>
                      </a:pPr>
                      <a:r>
                        <a:rPr lang="en-GB" sz="1400" u="none" strike="noStrike"/>
                        <a:t>Student add bid, drop bid</a:t>
                      </a:r>
                      <a:endParaRPr sz="1400">
                        <a:latin typeface="Century Gothic"/>
                        <a:ea typeface="Century Gothic"/>
                        <a:cs typeface="Century Gothic"/>
                        <a:sym typeface="Century Gothic"/>
                      </a:endParaRPr>
                    </a:p>
                  </a:txBody>
                  <a:tcPr marL="25400" marR="25400" marT="82550" marB="82550" anchor="ctr"/>
                </a:tc>
                <a:tc>
                  <a:txBody>
                    <a:bodyPr/>
                    <a:lstStyle/>
                    <a:p>
                      <a:pPr marL="0" marR="0" lvl="0" indent="0" algn="l" rtl="0">
                        <a:spcBef>
                          <a:spcPts val="0"/>
                        </a:spcBef>
                        <a:spcAft>
                          <a:spcPts val="0"/>
                        </a:spcAft>
                        <a:buNone/>
                      </a:pPr>
                      <a:r>
                        <a:rPr lang="en-GB" sz="1400" u="none" strike="noStrike"/>
                        <a:t>Variable not found error when student access BIOS before admin conducts bootstrap</a:t>
                      </a:r>
                      <a:endParaRPr sz="1400">
                        <a:latin typeface="Century Gothic"/>
                        <a:ea typeface="Century Gothic"/>
                        <a:cs typeface="Century Gothic"/>
                        <a:sym typeface="Century Gothic"/>
                      </a:endParaRPr>
                    </a:p>
                  </a:txBody>
                  <a:tcPr marL="25400" marR="25400" marT="82550" marB="82550" anchor="ctr"/>
                </a:tc>
                <a:tc>
                  <a:txBody>
                    <a:bodyPr/>
                    <a:lstStyle/>
                    <a:p>
                      <a:pPr marL="0" marR="0" lvl="0" indent="0" algn="ctr" rtl="0">
                        <a:spcBef>
                          <a:spcPts val="0"/>
                        </a:spcBef>
                        <a:spcAft>
                          <a:spcPts val="0"/>
                        </a:spcAft>
                        <a:buNone/>
                      </a:pPr>
                      <a:r>
                        <a:rPr lang="en-GB" sz="1400" u="none" strike="noStrike"/>
                        <a:t>Low</a:t>
                      </a:r>
                      <a:endParaRPr sz="1400">
                        <a:latin typeface="Century Gothic"/>
                        <a:ea typeface="Century Gothic"/>
                        <a:cs typeface="Century Gothic"/>
                        <a:sym typeface="Century Gothic"/>
                      </a:endParaRPr>
                    </a:p>
                  </a:txBody>
                  <a:tcPr marL="25400" marR="25400" marT="82550" marB="82550" anchor="ctr"/>
                </a:tc>
                <a:tc>
                  <a:txBody>
                    <a:bodyPr/>
                    <a:lstStyle/>
                    <a:p>
                      <a:pPr marL="0" marR="0" lvl="0" indent="0" algn="ctr" rtl="0">
                        <a:spcBef>
                          <a:spcPts val="0"/>
                        </a:spcBef>
                        <a:spcAft>
                          <a:spcPts val="0"/>
                        </a:spcAft>
                        <a:buNone/>
                      </a:pPr>
                      <a:r>
                        <a:rPr lang="en-GB" sz="1400" u="none" strike="noStrike"/>
                        <a:t>1</a:t>
                      </a:r>
                      <a:endParaRPr sz="1400">
                        <a:latin typeface="Century Gothic"/>
                        <a:ea typeface="Century Gothic"/>
                        <a:cs typeface="Century Gothic"/>
                        <a:sym typeface="Century Gothic"/>
                      </a:endParaRPr>
                    </a:p>
                  </a:txBody>
                  <a:tcPr marL="25400" marR="25400" marT="82550" marB="82550" anchor="ctr"/>
                </a:tc>
                <a:extLst>
                  <a:ext uri="{0D108BD9-81ED-4DB2-BD59-A6C34878D82A}">
                    <a16:rowId xmlns:a16="http://schemas.microsoft.com/office/drawing/2014/main" val="10002"/>
                  </a:ext>
                </a:extLst>
              </a:tr>
              <a:tr h="330450">
                <a:tc>
                  <a:txBody>
                    <a:bodyPr/>
                    <a:lstStyle/>
                    <a:p>
                      <a:pPr marL="0" marR="0" lvl="0" indent="0" algn="l" rtl="0">
                        <a:spcBef>
                          <a:spcPts val="0"/>
                        </a:spcBef>
                        <a:spcAft>
                          <a:spcPts val="0"/>
                        </a:spcAft>
                        <a:buNone/>
                      </a:pPr>
                      <a:r>
                        <a:rPr lang="en-GB" sz="1400" u="none" strike="noStrike"/>
                        <a:t>Sidebar navigation</a:t>
                      </a:r>
                      <a:endParaRPr sz="1400">
                        <a:latin typeface="Century Gothic"/>
                        <a:ea typeface="Century Gothic"/>
                        <a:cs typeface="Century Gothic"/>
                        <a:sym typeface="Century Gothic"/>
                      </a:endParaRPr>
                    </a:p>
                  </a:txBody>
                  <a:tcPr marL="25400" marR="25400" marT="82550" marB="82550" anchor="ctr"/>
                </a:tc>
                <a:tc>
                  <a:txBody>
                    <a:bodyPr/>
                    <a:lstStyle/>
                    <a:p>
                      <a:pPr marL="0" marR="0" lvl="0" indent="0" algn="l" rtl="0">
                        <a:spcBef>
                          <a:spcPts val="0"/>
                        </a:spcBef>
                        <a:spcAft>
                          <a:spcPts val="0"/>
                        </a:spcAft>
                        <a:buNone/>
                      </a:pPr>
                      <a:r>
                        <a:rPr lang="en-GB" sz="1400" u="none" strike="noStrike"/>
                        <a:t>Token wasn't passed when navigating through sidebar</a:t>
                      </a:r>
                      <a:endParaRPr sz="1400">
                        <a:latin typeface="Century Gothic"/>
                        <a:ea typeface="Century Gothic"/>
                        <a:cs typeface="Century Gothic"/>
                        <a:sym typeface="Century Gothic"/>
                      </a:endParaRPr>
                    </a:p>
                  </a:txBody>
                  <a:tcPr marL="25400" marR="25400" marT="82550" marB="82550" anchor="ctr"/>
                </a:tc>
                <a:tc>
                  <a:txBody>
                    <a:bodyPr/>
                    <a:lstStyle/>
                    <a:p>
                      <a:pPr marL="0" marR="0" lvl="0" indent="0" algn="ctr" rtl="0">
                        <a:spcBef>
                          <a:spcPts val="0"/>
                        </a:spcBef>
                        <a:spcAft>
                          <a:spcPts val="0"/>
                        </a:spcAft>
                        <a:buNone/>
                      </a:pPr>
                      <a:r>
                        <a:rPr lang="en-GB" sz="1400" u="none" strike="noStrike"/>
                        <a:t>Low</a:t>
                      </a:r>
                      <a:endParaRPr sz="1400">
                        <a:latin typeface="Century Gothic"/>
                        <a:ea typeface="Century Gothic"/>
                        <a:cs typeface="Century Gothic"/>
                        <a:sym typeface="Century Gothic"/>
                      </a:endParaRPr>
                    </a:p>
                  </a:txBody>
                  <a:tcPr marL="25400" marR="25400" marT="82550" marB="82550" anchor="ctr"/>
                </a:tc>
                <a:tc>
                  <a:txBody>
                    <a:bodyPr/>
                    <a:lstStyle/>
                    <a:p>
                      <a:pPr marL="0" marR="0" lvl="0" indent="0" algn="ctr" rtl="0">
                        <a:spcBef>
                          <a:spcPts val="0"/>
                        </a:spcBef>
                        <a:spcAft>
                          <a:spcPts val="0"/>
                        </a:spcAft>
                        <a:buNone/>
                      </a:pPr>
                      <a:r>
                        <a:rPr lang="en-GB" sz="1400" u="none" strike="noStrike"/>
                        <a:t>1</a:t>
                      </a:r>
                      <a:endParaRPr sz="1400">
                        <a:latin typeface="Century Gothic"/>
                        <a:ea typeface="Century Gothic"/>
                        <a:cs typeface="Century Gothic"/>
                        <a:sym typeface="Century Gothic"/>
                      </a:endParaRPr>
                    </a:p>
                  </a:txBody>
                  <a:tcPr marL="25400" marR="25400" marT="82550" marB="82550" anchor="ctr"/>
                </a:tc>
                <a:extLst>
                  <a:ext uri="{0D108BD9-81ED-4DB2-BD59-A6C34878D82A}">
                    <a16:rowId xmlns:a16="http://schemas.microsoft.com/office/drawing/2014/main" val="10003"/>
                  </a:ext>
                </a:extLst>
              </a:tr>
              <a:tr h="0">
                <a:tc>
                  <a:txBody>
                    <a:bodyPr/>
                    <a:lstStyle/>
                    <a:p>
                      <a:pPr marL="0" marR="0" lvl="0" indent="0" algn="l" rtl="0">
                        <a:spcBef>
                          <a:spcPts val="0"/>
                        </a:spcBef>
                        <a:spcAft>
                          <a:spcPts val="0"/>
                        </a:spcAft>
                        <a:buNone/>
                      </a:pPr>
                      <a:r>
                        <a:rPr lang="en-GB" sz="1400" u="none" strike="noStrike"/>
                        <a:t>Student add bid, drop bid</a:t>
                      </a:r>
                      <a:endParaRPr sz="1400">
                        <a:latin typeface="Century Gothic"/>
                        <a:ea typeface="Century Gothic"/>
                        <a:cs typeface="Century Gothic"/>
                        <a:sym typeface="Century Gothic"/>
                      </a:endParaRPr>
                    </a:p>
                  </a:txBody>
                  <a:tcPr marL="25400" marR="25400" marT="82550" marB="82550" anchor="ctr"/>
                </a:tc>
                <a:tc>
                  <a:txBody>
                    <a:bodyPr/>
                    <a:lstStyle/>
                    <a:p>
                      <a:pPr marL="0" marR="0" lvl="0" indent="0" algn="l" rtl="0">
                        <a:spcBef>
                          <a:spcPts val="0"/>
                        </a:spcBef>
                        <a:spcAft>
                          <a:spcPts val="0"/>
                        </a:spcAft>
                        <a:buNone/>
                      </a:pPr>
                      <a:r>
                        <a:rPr lang="en-GB" sz="1400" u="none" strike="noStrike"/>
                        <a:t>Submit button didn't pass token, causing student to get logged out after submitting</a:t>
                      </a:r>
                      <a:endParaRPr sz="1400">
                        <a:latin typeface="Century Gothic"/>
                        <a:ea typeface="Century Gothic"/>
                        <a:cs typeface="Century Gothic"/>
                        <a:sym typeface="Century Gothic"/>
                      </a:endParaRPr>
                    </a:p>
                  </a:txBody>
                  <a:tcPr marL="25400" marR="25400" marT="82550" marB="82550" anchor="ctr"/>
                </a:tc>
                <a:tc>
                  <a:txBody>
                    <a:bodyPr/>
                    <a:lstStyle/>
                    <a:p>
                      <a:pPr marL="0" marR="0" lvl="0" indent="0" algn="ctr" rtl="0">
                        <a:spcBef>
                          <a:spcPts val="0"/>
                        </a:spcBef>
                        <a:spcAft>
                          <a:spcPts val="0"/>
                        </a:spcAft>
                        <a:buNone/>
                      </a:pPr>
                      <a:r>
                        <a:rPr lang="en-GB" sz="1400" u="none" strike="noStrike"/>
                        <a:t>Low</a:t>
                      </a:r>
                      <a:endParaRPr sz="1400">
                        <a:latin typeface="Century Gothic"/>
                        <a:ea typeface="Century Gothic"/>
                        <a:cs typeface="Century Gothic"/>
                        <a:sym typeface="Century Gothic"/>
                      </a:endParaRPr>
                    </a:p>
                  </a:txBody>
                  <a:tcPr marL="25400" marR="25400" marT="82550" marB="82550" anchor="ctr"/>
                </a:tc>
                <a:tc>
                  <a:txBody>
                    <a:bodyPr/>
                    <a:lstStyle/>
                    <a:p>
                      <a:pPr marL="0" marR="0" lvl="0" indent="0" algn="ctr" rtl="0">
                        <a:spcBef>
                          <a:spcPts val="0"/>
                        </a:spcBef>
                        <a:spcAft>
                          <a:spcPts val="0"/>
                        </a:spcAft>
                        <a:buNone/>
                      </a:pPr>
                      <a:r>
                        <a:rPr lang="en-GB" sz="1400" u="none" strike="noStrike"/>
                        <a:t>1</a:t>
                      </a:r>
                      <a:endParaRPr sz="1400">
                        <a:latin typeface="Century Gothic"/>
                        <a:ea typeface="Century Gothic"/>
                        <a:cs typeface="Century Gothic"/>
                        <a:sym typeface="Century Gothic"/>
                      </a:endParaRPr>
                    </a:p>
                  </a:txBody>
                  <a:tcPr marL="25400" marR="25400" marT="82550" marB="82550" anchor="ctr"/>
                </a:tc>
                <a:extLst>
                  <a:ext uri="{0D108BD9-81ED-4DB2-BD59-A6C34878D82A}">
                    <a16:rowId xmlns:a16="http://schemas.microsoft.com/office/drawing/2014/main" val="10004"/>
                  </a:ext>
                </a:extLst>
              </a:tr>
              <a:tr h="0">
                <a:tc>
                  <a:txBody>
                    <a:bodyPr/>
                    <a:lstStyle/>
                    <a:p>
                      <a:pPr marL="0" marR="0" lvl="0" indent="0" algn="l" rtl="0">
                        <a:spcBef>
                          <a:spcPts val="0"/>
                        </a:spcBef>
                        <a:spcAft>
                          <a:spcPts val="0"/>
                        </a:spcAft>
                        <a:buNone/>
                      </a:pPr>
                      <a:r>
                        <a:rPr lang="en-GB" sz="1400" u="none" strike="noStrike"/>
                        <a:t>Bootstrap</a:t>
                      </a:r>
                      <a:endParaRPr sz="1400">
                        <a:latin typeface="Century Gothic"/>
                        <a:ea typeface="Century Gothic"/>
                        <a:cs typeface="Century Gothic"/>
                        <a:sym typeface="Century Gothic"/>
                      </a:endParaRPr>
                    </a:p>
                  </a:txBody>
                  <a:tcPr marL="25400" marR="25400" marT="82550" marB="82550" anchor="ctr"/>
                </a:tc>
                <a:tc>
                  <a:txBody>
                    <a:bodyPr/>
                    <a:lstStyle/>
                    <a:p>
                      <a:pPr marL="0" marR="0" lvl="0" indent="0" algn="l" rtl="0">
                        <a:spcBef>
                          <a:spcPts val="0"/>
                        </a:spcBef>
                        <a:spcAft>
                          <a:spcPts val="0"/>
                        </a:spcAft>
                        <a:buNone/>
                      </a:pPr>
                      <a:r>
                        <a:rPr lang="en-GB" sz="1400" u="none" strike="noStrike"/>
                        <a:t>Temporary files were left un-deleted in temp folder</a:t>
                      </a:r>
                      <a:endParaRPr sz="1400">
                        <a:latin typeface="Century Gothic"/>
                        <a:ea typeface="Century Gothic"/>
                        <a:cs typeface="Century Gothic"/>
                        <a:sym typeface="Century Gothic"/>
                      </a:endParaRPr>
                    </a:p>
                  </a:txBody>
                  <a:tcPr marL="25400" marR="25400" marT="82550" marB="82550" anchor="ctr"/>
                </a:tc>
                <a:tc>
                  <a:txBody>
                    <a:bodyPr/>
                    <a:lstStyle/>
                    <a:p>
                      <a:pPr marL="0" marR="0" lvl="0" indent="0" algn="ctr" rtl="0">
                        <a:spcBef>
                          <a:spcPts val="0"/>
                        </a:spcBef>
                        <a:spcAft>
                          <a:spcPts val="0"/>
                        </a:spcAft>
                        <a:buNone/>
                      </a:pPr>
                      <a:r>
                        <a:rPr lang="en-GB" sz="1400" u="none" strike="noStrike"/>
                        <a:t>Low</a:t>
                      </a:r>
                      <a:endParaRPr sz="1400">
                        <a:latin typeface="Century Gothic"/>
                        <a:ea typeface="Century Gothic"/>
                        <a:cs typeface="Century Gothic"/>
                        <a:sym typeface="Century Gothic"/>
                      </a:endParaRPr>
                    </a:p>
                  </a:txBody>
                  <a:tcPr marL="25400" marR="25400" marT="82550" marB="82550" anchor="ctr"/>
                </a:tc>
                <a:tc>
                  <a:txBody>
                    <a:bodyPr/>
                    <a:lstStyle/>
                    <a:p>
                      <a:pPr marL="0" marR="0" lvl="0" indent="0" algn="ctr" rtl="0">
                        <a:spcBef>
                          <a:spcPts val="0"/>
                        </a:spcBef>
                        <a:spcAft>
                          <a:spcPts val="0"/>
                        </a:spcAft>
                        <a:buNone/>
                      </a:pPr>
                      <a:r>
                        <a:rPr lang="en-GB" sz="1400" u="none" strike="noStrike"/>
                        <a:t>1</a:t>
                      </a:r>
                      <a:endParaRPr sz="1400">
                        <a:latin typeface="Century Gothic"/>
                        <a:ea typeface="Century Gothic"/>
                        <a:cs typeface="Century Gothic"/>
                        <a:sym typeface="Century Gothic"/>
                      </a:endParaRPr>
                    </a:p>
                  </a:txBody>
                  <a:tcPr marL="25400" marR="25400" marT="82550" marB="82550" anchor="ctr"/>
                </a:tc>
                <a:extLst>
                  <a:ext uri="{0D108BD9-81ED-4DB2-BD59-A6C34878D82A}">
                    <a16:rowId xmlns:a16="http://schemas.microsoft.com/office/drawing/2014/main" val="10005"/>
                  </a:ext>
                </a:extLst>
              </a:tr>
              <a:tr h="0">
                <a:tc>
                  <a:txBody>
                    <a:bodyPr/>
                    <a:lstStyle/>
                    <a:p>
                      <a:pPr marL="0" marR="0" lvl="0" indent="0" algn="l" rtl="0">
                        <a:spcBef>
                          <a:spcPts val="0"/>
                        </a:spcBef>
                        <a:spcAft>
                          <a:spcPts val="0"/>
                        </a:spcAft>
                        <a:buNone/>
                      </a:pPr>
                      <a:r>
                        <a:rPr lang="en-GB" sz="1400" u="none" strike="noStrike"/>
                        <a:t>Bootstrap</a:t>
                      </a:r>
                      <a:endParaRPr sz="1400">
                        <a:latin typeface="Century Gothic"/>
                        <a:ea typeface="Century Gothic"/>
                        <a:cs typeface="Century Gothic"/>
                        <a:sym typeface="Century Gothic"/>
                      </a:endParaRPr>
                    </a:p>
                  </a:txBody>
                  <a:tcPr marL="25400" marR="25400" marT="82550" marB="82550" anchor="ctr"/>
                </a:tc>
                <a:tc>
                  <a:txBody>
                    <a:bodyPr/>
                    <a:lstStyle/>
                    <a:p>
                      <a:pPr marL="0" marR="0" lvl="0" indent="0" algn="l" rtl="0">
                        <a:spcBef>
                          <a:spcPts val="0"/>
                        </a:spcBef>
                        <a:spcAft>
                          <a:spcPts val="0"/>
                        </a:spcAft>
                        <a:buNone/>
                      </a:pPr>
                      <a:r>
                        <a:rPr lang="en-GB" sz="1400" u="none" strike="noStrike"/>
                        <a:t>The argument '0' was taken in as an empty field - Resolved</a:t>
                      </a:r>
                      <a:endParaRPr sz="1400">
                        <a:latin typeface="Century Gothic"/>
                        <a:ea typeface="Century Gothic"/>
                        <a:cs typeface="Century Gothic"/>
                        <a:sym typeface="Century Gothic"/>
                      </a:endParaRPr>
                    </a:p>
                  </a:txBody>
                  <a:tcPr marL="25400" marR="25400" marT="82550" marB="82550" anchor="ctr"/>
                </a:tc>
                <a:tc>
                  <a:txBody>
                    <a:bodyPr/>
                    <a:lstStyle/>
                    <a:p>
                      <a:pPr marL="0" marR="0" lvl="0" indent="0" algn="ctr" rtl="0">
                        <a:spcBef>
                          <a:spcPts val="0"/>
                        </a:spcBef>
                        <a:spcAft>
                          <a:spcPts val="0"/>
                        </a:spcAft>
                        <a:buNone/>
                      </a:pPr>
                      <a:r>
                        <a:rPr lang="en-GB" sz="1400" u="none" strike="noStrike"/>
                        <a:t>Low</a:t>
                      </a:r>
                      <a:endParaRPr sz="1400">
                        <a:latin typeface="Century Gothic"/>
                        <a:ea typeface="Century Gothic"/>
                        <a:cs typeface="Century Gothic"/>
                        <a:sym typeface="Century Gothic"/>
                      </a:endParaRPr>
                    </a:p>
                  </a:txBody>
                  <a:tcPr marL="25400" marR="25400" marT="82550" marB="82550" anchor="ctr"/>
                </a:tc>
                <a:tc>
                  <a:txBody>
                    <a:bodyPr/>
                    <a:lstStyle/>
                    <a:p>
                      <a:pPr marL="0" marR="0" lvl="0" indent="0" algn="ctr" rtl="0">
                        <a:spcBef>
                          <a:spcPts val="0"/>
                        </a:spcBef>
                        <a:spcAft>
                          <a:spcPts val="0"/>
                        </a:spcAft>
                        <a:buNone/>
                      </a:pPr>
                      <a:r>
                        <a:rPr lang="en-GB" sz="1400" u="none" strike="noStrike"/>
                        <a:t>1</a:t>
                      </a:r>
                      <a:endParaRPr sz="1400">
                        <a:latin typeface="Century Gothic"/>
                        <a:ea typeface="Century Gothic"/>
                        <a:cs typeface="Century Gothic"/>
                        <a:sym typeface="Century Gothic"/>
                      </a:endParaRPr>
                    </a:p>
                  </a:txBody>
                  <a:tcPr marL="25400" marR="25400" marT="82550" marB="82550" anchor="ctr"/>
                </a:tc>
                <a:extLst>
                  <a:ext uri="{0D108BD9-81ED-4DB2-BD59-A6C34878D82A}">
                    <a16:rowId xmlns:a16="http://schemas.microsoft.com/office/drawing/2014/main" val="10006"/>
                  </a:ext>
                </a:extLst>
              </a:tr>
              <a:tr h="0">
                <a:tc>
                  <a:txBody>
                    <a:bodyPr/>
                    <a:lstStyle/>
                    <a:p>
                      <a:pPr marL="0" marR="0" lvl="0" indent="0" algn="l" rtl="0">
                        <a:spcBef>
                          <a:spcPts val="0"/>
                        </a:spcBef>
                        <a:spcAft>
                          <a:spcPts val="0"/>
                        </a:spcAft>
                        <a:buNone/>
                      </a:pPr>
                      <a:r>
                        <a:rPr lang="en-GB" sz="1400" u="none" strike="noStrike"/>
                        <a:t>Bootstrap</a:t>
                      </a:r>
                      <a:endParaRPr sz="1400">
                        <a:latin typeface="Century Gothic"/>
                        <a:ea typeface="Century Gothic"/>
                        <a:cs typeface="Century Gothic"/>
                        <a:sym typeface="Century Gothic"/>
                      </a:endParaRPr>
                    </a:p>
                  </a:txBody>
                  <a:tcPr marL="25400" marR="25400" marT="82550" marB="82550" anchor="ctr"/>
                </a:tc>
                <a:tc>
                  <a:txBody>
                    <a:bodyPr/>
                    <a:lstStyle/>
                    <a:p>
                      <a:pPr marL="0" marR="0" lvl="0" indent="0" algn="l" rtl="0">
                        <a:spcBef>
                          <a:spcPts val="0"/>
                        </a:spcBef>
                        <a:spcAft>
                          <a:spcPts val="0"/>
                        </a:spcAft>
                        <a:buNone/>
                      </a:pPr>
                      <a:r>
                        <a:rPr lang="en-GB" sz="1400" u="none" strike="noStrike"/>
                        <a:t>There is no validation for amount when it takes in non numeric values</a:t>
                      </a:r>
                      <a:endParaRPr sz="1400">
                        <a:latin typeface="Century Gothic"/>
                        <a:ea typeface="Century Gothic"/>
                        <a:cs typeface="Century Gothic"/>
                        <a:sym typeface="Century Gothic"/>
                      </a:endParaRPr>
                    </a:p>
                  </a:txBody>
                  <a:tcPr marL="25400" marR="25400" marT="82550" marB="82550" anchor="ctr"/>
                </a:tc>
                <a:tc>
                  <a:txBody>
                    <a:bodyPr/>
                    <a:lstStyle/>
                    <a:p>
                      <a:pPr marL="0" marR="0" lvl="0" indent="0" algn="ctr" rtl="0">
                        <a:spcBef>
                          <a:spcPts val="0"/>
                        </a:spcBef>
                        <a:spcAft>
                          <a:spcPts val="0"/>
                        </a:spcAft>
                        <a:buNone/>
                      </a:pPr>
                      <a:r>
                        <a:rPr lang="en-GB" sz="1400" u="none" strike="noStrike"/>
                        <a:t>Low</a:t>
                      </a:r>
                      <a:endParaRPr sz="1400">
                        <a:latin typeface="Century Gothic"/>
                        <a:ea typeface="Century Gothic"/>
                        <a:cs typeface="Century Gothic"/>
                        <a:sym typeface="Century Gothic"/>
                      </a:endParaRPr>
                    </a:p>
                  </a:txBody>
                  <a:tcPr marL="25400" marR="25400" marT="82550" marB="82550" anchor="ctr"/>
                </a:tc>
                <a:tc>
                  <a:txBody>
                    <a:bodyPr/>
                    <a:lstStyle/>
                    <a:p>
                      <a:pPr marL="0" marR="0" lvl="0" indent="0" algn="ctr" rtl="0">
                        <a:spcBef>
                          <a:spcPts val="0"/>
                        </a:spcBef>
                        <a:spcAft>
                          <a:spcPts val="0"/>
                        </a:spcAft>
                        <a:buNone/>
                      </a:pPr>
                      <a:r>
                        <a:rPr lang="en-GB" sz="1400" u="none" strike="noStrike"/>
                        <a:t>1</a:t>
                      </a:r>
                      <a:endParaRPr sz="1400">
                        <a:latin typeface="Century Gothic"/>
                        <a:ea typeface="Century Gothic"/>
                        <a:cs typeface="Century Gothic"/>
                        <a:sym typeface="Century Gothic"/>
                      </a:endParaRPr>
                    </a:p>
                  </a:txBody>
                  <a:tcPr marL="25400" marR="25400" marT="82550" marB="82550" anchor="ctr"/>
                </a:tc>
                <a:extLst>
                  <a:ext uri="{0D108BD9-81ED-4DB2-BD59-A6C34878D82A}">
                    <a16:rowId xmlns:a16="http://schemas.microsoft.com/office/drawing/2014/main" val="10007"/>
                  </a:ext>
                </a:extLst>
              </a:tr>
              <a:tr h="0">
                <a:tc>
                  <a:txBody>
                    <a:bodyPr/>
                    <a:lstStyle/>
                    <a:p>
                      <a:pPr marL="0" marR="0" lvl="0" indent="0" algn="l" rtl="0">
                        <a:spcBef>
                          <a:spcPts val="0"/>
                        </a:spcBef>
                        <a:spcAft>
                          <a:spcPts val="0"/>
                        </a:spcAft>
                        <a:buNone/>
                      </a:pPr>
                      <a:r>
                        <a:rPr lang="en-GB" sz="1400" u="none" strike="noStrike"/>
                        <a:t>Bootstrap</a:t>
                      </a:r>
                      <a:endParaRPr sz="1400">
                        <a:latin typeface="Century Gothic"/>
                        <a:ea typeface="Century Gothic"/>
                        <a:cs typeface="Century Gothic"/>
                        <a:sym typeface="Century Gothic"/>
                      </a:endParaRPr>
                    </a:p>
                  </a:txBody>
                  <a:tcPr marL="25400" marR="25400" marT="82550" marB="82550" anchor="ctr"/>
                </a:tc>
                <a:tc>
                  <a:txBody>
                    <a:bodyPr/>
                    <a:lstStyle/>
                    <a:p>
                      <a:pPr marL="0" marR="0" lvl="0" indent="0" algn="l" rtl="0">
                        <a:spcBef>
                          <a:spcPts val="0"/>
                        </a:spcBef>
                        <a:spcAft>
                          <a:spcPts val="0"/>
                        </a:spcAft>
                        <a:buNone/>
                      </a:pPr>
                      <a:r>
                        <a:rPr lang="en-GB" sz="1400" u="none" strike="noStrike"/>
                        <a:t>Maximum number of characters for userid was mistaken to be 128 instead of 100</a:t>
                      </a:r>
                      <a:endParaRPr sz="1400">
                        <a:latin typeface="Century Gothic"/>
                        <a:ea typeface="Century Gothic"/>
                        <a:cs typeface="Century Gothic"/>
                        <a:sym typeface="Century Gothic"/>
                      </a:endParaRPr>
                    </a:p>
                  </a:txBody>
                  <a:tcPr marL="25400" marR="25400" marT="82550" marB="82550" anchor="ctr"/>
                </a:tc>
                <a:tc>
                  <a:txBody>
                    <a:bodyPr/>
                    <a:lstStyle/>
                    <a:p>
                      <a:pPr marL="0" marR="0" lvl="0" indent="0" algn="ctr" rtl="0">
                        <a:spcBef>
                          <a:spcPts val="0"/>
                        </a:spcBef>
                        <a:spcAft>
                          <a:spcPts val="0"/>
                        </a:spcAft>
                        <a:buNone/>
                      </a:pPr>
                      <a:r>
                        <a:rPr lang="en-GB" sz="1400" u="none" strike="noStrike"/>
                        <a:t>Low</a:t>
                      </a:r>
                      <a:endParaRPr sz="1400">
                        <a:latin typeface="Century Gothic"/>
                        <a:ea typeface="Century Gothic"/>
                        <a:cs typeface="Century Gothic"/>
                        <a:sym typeface="Century Gothic"/>
                      </a:endParaRPr>
                    </a:p>
                  </a:txBody>
                  <a:tcPr marL="25400" marR="25400" marT="82550" marB="82550" anchor="ctr"/>
                </a:tc>
                <a:tc>
                  <a:txBody>
                    <a:bodyPr/>
                    <a:lstStyle/>
                    <a:p>
                      <a:pPr marL="0" marR="0" lvl="0" indent="0" algn="ctr" rtl="0">
                        <a:spcBef>
                          <a:spcPts val="0"/>
                        </a:spcBef>
                        <a:spcAft>
                          <a:spcPts val="0"/>
                        </a:spcAft>
                        <a:buNone/>
                      </a:pPr>
                      <a:r>
                        <a:rPr lang="en-GB" sz="1400" u="none" strike="noStrike"/>
                        <a:t>1</a:t>
                      </a:r>
                      <a:endParaRPr sz="1400">
                        <a:latin typeface="Century Gothic"/>
                        <a:ea typeface="Century Gothic"/>
                        <a:cs typeface="Century Gothic"/>
                        <a:sym typeface="Century Gothic"/>
                      </a:endParaRPr>
                    </a:p>
                  </a:txBody>
                  <a:tcPr marL="25400" marR="25400" marT="82550" marB="82550" anchor="ctr"/>
                </a:tc>
                <a:extLst>
                  <a:ext uri="{0D108BD9-81ED-4DB2-BD59-A6C34878D82A}">
                    <a16:rowId xmlns:a16="http://schemas.microsoft.com/office/drawing/2014/main" val="10008"/>
                  </a:ext>
                </a:extLst>
              </a:tr>
              <a:tr h="0">
                <a:tc>
                  <a:txBody>
                    <a:bodyPr/>
                    <a:lstStyle/>
                    <a:p>
                      <a:pPr marL="0" marR="0" lvl="0" indent="0" algn="l" rtl="0">
                        <a:spcBef>
                          <a:spcPts val="0"/>
                        </a:spcBef>
                        <a:spcAft>
                          <a:spcPts val="0"/>
                        </a:spcAft>
                        <a:buNone/>
                      </a:pPr>
                      <a:r>
                        <a:rPr lang="en-GB" sz="1400" u="none" strike="noStrike"/>
                        <a:t>Bootstrap</a:t>
                      </a:r>
                      <a:endParaRPr sz="1400">
                        <a:latin typeface="Century Gothic"/>
                        <a:ea typeface="Century Gothic"/>
                        <a:cs typeface="Century Gothic"/>
                        <a:sym typeface="Century Gothic"/>
                      </a:endParaRPr>
                    </a:p>
                  </a:txBody>
                  <a:tcPr marL="25400" marR="25400" marT="82550" marB="82550" anchor="ctr"/>
                </a:tc>
                <a:tc>
                  <a:txBody>
                    <a:bodyPr/>
                    <a:lstStyle/>
                    <a:p>
                      <a:pPr marL="0" marR="0" lvl="0" indent="0" algn="l" rtl="0">
                        <a:spcBef>
                          <a:spcPts val="0"/>
                        </a:spcBef>
                        <a:spcAft>
                          <a:spcPts val="0"/>
                        </a:spcAft>
                        <a:buNone/>
                      </a:pPr>
                      <a:r>
                        <a:rPr lang="en-GB" sz="1400" u="none" strike="noStrike"/>
                        <a:t>Validation for description was slightly wrong (e.g. if(strlen($description &gt; 1000)) )</a:t>
                      </a:r>
                      <a:endParaRPr sz="1400"/>
                    </a:p>
                    <a:p>
                      <a:pPr marL="0" marR="0" lvl="0" indent="0" algn="l" rtl="0">
                        <a:spcBef>
                          <a:spcPts val="0"/>
                        </a:spcBef>
                        <a:spcAft>
                          <a:spcPts val="0"/>
                        </a:spcAft>
                        <a:buNone/>
                      </a:pPr>
                      <a:r>
                        <a:rPr lang="en-GB" sz="1400" u="none" strike="noStrike"/>
                        <a:t>where strlen($description &gt; 1000) means strlen(true). </a:t>
                      </a:r>
                      <a:endParaRPr sz="1400">
                        <a:latin typeface="Century Gothic"/>
                        <a:ea typeface="Century Gothic"/>
                        <a:cs typeface="Century Gothic"/>
                        <a:sym typeface="Century Gothic"/>
                      </a:endParaRPr>
                    </a:p>
                  </a:txBody>
                  <a:tcPr marL="25400" marR="25400" marT="82550" marB="82550" anchor="ctr"/>
                </a:tc>
                <a:tc>
                  <a:txBody>
                    <a:bodyPr/>
                    <a:lstStyle/>
                    <a:p>
                      <a:pPr marL="0" marR="0" lvl="0" indent="0" algn="ctr" rtl="0">
                        <a:spcBef>
                          <a:spcPts val="0"/>
                        </a:spcBef>
                        <a:spcAft>
                          <a:spcPts val="0"/>
                        </a:spcAft>
                        <a:buNone/>
                      </a:pPr>
                      <a:r>
                        <a:rPr lang="en-GB" sz="1400" u="none" strike="noStrike"/>
                        <a:t>Low</a:t>
                      </a:r>
                      <a:endParaRPr sz="1400">
                        <a:latin typeface="Century Gothic"/>
                        <a:ea typeface="Century Gothic"/>
                        <a:cs typeface="Century Gothic"/>
                        <a:sym typeface="Century Gothic"/>
                      </a:endParaRPr>
                    </a:p>
                  </a:txBody>
                  <a:tcPr marL="25400" marR="25400" marT="82550" marB="82550" anchor="ctr"/>
                </a:tc>
                <a:tc>
                  <a:txBody>
                    <a:bodyPr/>
                    <a:lstStyle/>
                    <a:p>
                      <a:pPr marL="0" marR="0" lvl="0" indent="0" algn="ctr" rtl="0">
                        <a:spcBef>
                          <a:spcPts val="0"/>
                        </a:spcBef>
                        <a:spcAft>
                          <a:spcPts val="0"/>
                        </a:spcAft>
                        <a:buNone/>
                      </a:pPr>
                      <a:r>
                        <a:rPr lang="en-GB" sz="1400" u="none" strike="noStrike"/>
                        <a:t>1</a:t>
                      </a:r>
                      <a:endParaRPr sz="1400">
                        <a:latin typeface="Century Gothic"/>
                        <a:ea typeface="Century Gothic"/>
                        <a:cs typeface="Century Gothic"/>
                        <a:sym typeface="Century Gothic"/>
                      </a:endParaRPr>
                    </a:p>
                  </a:txBody>
                  <a:tcPr marL="25400" marR="25400" marT="82550" marB="82550" anchor="ctr"/>
                </a:tc>
                <a:extLst>
                  <a:ext uri="{0D108BD9-81ED-4DB2-BD59-A6C34878D82A}">
                    <a16:rowId xmlns:a16="http://schemas.microsoft.com/office/drawing/2014/main" val="10009"/>
                  </a:ext>
                </a:extLst>
              </a:tr>
            </a:tbl>
          </a:graphicData>
        </a:graphic>
      </p:graphicFrame>
    </p:spTree>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41"/>
          <p:cNvSpPr/>
          <p:nvPr/>
        </p:nvSpPr>
        <p:spPr>
          <a:xfrm>
            <a:off x="607212" y="2521950"/>
            <a:ext cx="7721100" cy="1814100"/>
          </a:xfrm>
          <a:prstGeom prst="roundRect">
            <a:avLst>
              <a:gd name="adj" fmla="val 16667"/>
            </a:avLst>
          </a:prstGeom>
          <a:solidFill>
            <a:srgbClr val="FFFFFF"/>
          </a:solidFill>
          <a:ln w="25400" cap="flat" cmpd="sng">
            <a:solidFill>
              <a:srgbClr val="FF9800"/>
            </a:solidFill>
            <a:prstDash val="solid"/>
            <a:round/>
            <a:headEnd type="none" w="sm" len="sm"/>
            <a:tailEnd type="none" w="sm" len="sm"/>
          </a:ln>
        </p:spPr>
        <p:txBody>
          <a:bodyPr spcFirstLastPara="1" wrap="square" lIns="121900" tIns="60925" rIns="121900" bIns="60925" anchor="ctr" anchorCtr="0">
            <a:noAutofit/>
          </a:bodyPr>
          <a:lstStyle/>
          <a:p>
            <a:pPr marL="0" marR="0" lvl="0" indent="0" algn="ctr" rtl="0">
              <a:lnSpc>
                <a:spcPct val="150000"/>
              </a:lnSpc>
              <a:spcBef>
                <a:spcPts val="0"/>
              </a:spcBef>
              <a:spcAft>
                <a:spcPts val="0"/>
              </a:spcAft>
              <a:buClr>
                <a:srgbClr val="000000"/>
              </a:buClr>
              <a:buSzPts val="2400"/>
              <a:buFont typeface="Arial"/>
              <a:buNone/>
            </a:pPr>
            <a:r>
              <a:rPr lang="en-GB" sz="2400" b="1" i="0" u="none" strike="noStrike" cap="none">
                <a:solidFill>
                  <a:srgbClr val="0070C0"/>
                </a:solidFill>
                <a:latin typeface="Century Gothic"/>
                <a:ea typeface="Century Gothic"/>
                <a:cs typeface="Century Gothic"/>
                <a:sym typeface="Century Gothic"/>
              </a:rPr>
              <a:t>Mitigation: </a:t>
            </a:r>
            <a:r>
              <a:rPr lang="en-GB" sz="2400" b="0" i="0" u="none" strike="noStrike" cap="none">
                <a:solidFill>
                  <a:srgbClr val="0070C0"/>
                </a:solidFill>
                <a:latin typeface="Century Gothic"/>
                <a:ea typeface="Century Gothic"/>
                <a:cs typeface="Century Gothic"/>
                <a:sym typeface="Century Gothic"/>
              </a:rPr>
              <a:t>Use the planned debugging time in the iteration</a:t>
            </a:r>
            <a:endParaRPr/>
          </a:p>
        </p:txBody>
      </p:sp>
      <p:sp>
        <p:nvSpPr>
          <p:cNvPr id="303" name="Google Shape;303;p41"/>
          <p:cNvSpPr txBox="1"/>
          <p:nvPr/>
        </p:nvSpPr>
        <p:spPr>
          <a:xfrm>
            <a:off x="1460754" y="1879042"/>
            <a:ext cx="5932500" cy="642900"/>
          </a:xfrm>
          <a:prstGeom prst="rect">
            <a:avLst/>
          </a:prstGeom>
          <a:noFill/>
          <a:ln>
            <a:noFill/>
          </a:ln>
        </p:spPr>
        <p:txBody>
          <a:bodyPr spcFirstLastPara="1" wrap="square" lIns="121900" tIns="121900" rIns="121900" bIns="1219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GB" sz="2400" b="1" i="0" u="none" strike="noStrike" cap="none">
                <a:solidFill>
                  <a:srgbClr val="85200C"/>
                </a:solidFill>
                <a:latin typeface="Century Gothic"/>
                <a:ea typeface="Century Gothic"/>
                <a:cs typeface="Century Gothic"/>
                <a:sym typeface="Century Gothic"/>
              </a:rPr>
              <a:t>Final Value of Bug Metric for Iteration 1</a:t>
            </a:r>
            <a:endParaRPr sz="2400" b="1" i="0" u="none" strike="noStrike" cap="none">
              <a:solidFill>
                <a:srgbClr val="85200C"/>
              </a:solidFill>
              <a:latin typeface="Century Gothic"/>
              <a:ea typeface="Century Gothic"/>
              <a:cs typeface="Century Gothic"/>
              <a:sym typeface="Century Gothic"/>
            </a:endParaRPr>
          </a:p>
        </p:txBody>
      </p:sp>
      <p:sp>
        <p:nvSpPr>
          <p:cNvPr id="304" name="Google Shape;304;p41"/>
          <p:cNvSpPr/>
          <p:nvPr/>
        </p:nvSpPr>
        <p:spPr>
          <a:xfrm>
            <a:off x="7430862" y="1369584"/>
            <a:ext cx="1393200" cy="1393200"/>
          </a:xfrm>
          <a:prstGeom prst="ellipse">
            <a:avLst/>
          </a:prstGeom>
          <a:solidFill>
            <a:srgbClr val="FFFFFF"/>
          </a:solidFill>
          <a:ln w="38100" cap="flat" cmpd="sng">
            <a:solidFill>
              <a:srgbClr val="FF00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4000"/>
              <a:buFont typeface="Arial"/>
              <a:buNone/>
            </a:pPr>
            <a:r>
              <a:rPr lang="en-GB" sz="3600" b="1" i="0" u="none" strike="noStrike" cap="none">
                <a:solidFill>
                  <a:srgbClr val="000000"/>
                </a:solidFill>
                <a:latin typeface="Century Gothic"/>
                <a:ea typeface="Century Gothic"/>
                <a:cs typeface="Century Gothic"/>
                <a:sym typeface="Century Gothic"/>
              </a:rPr>
              <a:t>9</a:t>
            </a:r>
            <a:endParaRPr/>
          </a:p>
        </p:txBody>
      </p:sp>
    </p:spTree>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42"/>
          <p:cNvSpPr txBox="1">
            <a:spLocks noGrp="1"/>
          </p:cNvSpPr>
          <p:nvPr>
            <p:ph type="title"/>
          </p:nvPr>
        </p:nvSpPr>
        <p:spPr>
          <a:xfrm>
            <a:off x="91439" y="540512"/>
            <a:ext cx="8961121" cy="530352"/>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3200"/>
              <a:buFont typeface="Century Gothic"/>
              <a:buNone/>
            </a:pPr>
            <a:r>
              <a:rPr lang="en-GB" sz="3200">
                <a:latin typeface="Century Gothic"/>
                <a:ea typeface="Century Gothic"/>
                <a:cs typeface="Century Gothic"/>
                <a:sym typeface="Century Gothic"/>
              </a:rPr>
              <a:t>Bug Log – Iteration 2</a:t>
            </a:r>
            <a:endParaRPr/>
          </a:p>
        </p:txBody>
      </p:sp>
      <p:graphicFrame>
        <p:nvGraphicFramePr>
          <p:cNvPr id="310" name="Google Shape;310;p42"/>
          <p:cNvGraphicFramePr/>
          <p:nvPr/>
        </p:nvGraphicFramePr>
        <p:xfrm>
          <a:off x="205739" y="1246857"/>
          <a:ext cx="8732525" cy="4989400"/>
        </p:xfrm>
        <a:graphic>
          <a:graphicData uri="http://schemas.openxmlformats.org/drawingml/2006/table">
            <a:tbl>
              <a:tblPr firstRow="1" bandRow="1">
                <a:noFill/>
                <a:tableStyleId>{0A5CD60B-227A-49EE-971F-ACFEBA675F33}</a:tableStyleId>
              </a:tblPr>
              <a:tblGrid>
                <a:gridCol w="1262100">
                  <a:extLst>
                    <a:ext uri="{9D8B030D-6E8A-4147-A177-3AD203B41FA5}">
                      <a16:colId xmlns:a16="http://schemas.microsoft.com/office/drawing/2014/main" val="20000"/>
                    </a:ext>
                  </a:extLst>
                </a:gridCol>
                <a:gridCol w="6085575">
                  <a:extLst>
                    <a:ext uri="{9D8B030D-6E8A-4147-A177-3AD203B41FA5}">
                      <a16:colId xmlns:a16="http://schemas.microsoft.com/office/drawing/2014/main" val="20001"/>
                    </a:ext>
                  </a:extLst>
                </a:gridCol>
                <a:gridCol w="795050">
                  <a:extLst>
                    <a:ext uri="{9D8B030D-6E8A-4147-A177-3AD203B41FA5}">
                      <a16:colId xmlns:a16="http://schemas.microsoft.com/office/drawing/2014/main" val="20002"/>
                    </a:ext>
                  </a:extLst>
                </a:gridCol>
                <a:gridCol w="589800">
                  <a:extLst>
                    <a:ext uri="{9D8B030D-6E8A-4147-A177-3AD203B41FA5}">
                      <a16:colId xmlns:a16="http://schemas.microsoft.com/office/drawing/2014/main" val="20003"/>
                    </a:ext>
                  </a:extLst>
                </a:gridCol>
              </a:tblGrid>
              <a:tr h="493825">
                <a:tc>
                  <a:txBody>
                    <a:bodyPr/>
                    <a:lstStyle/>
                    <a:p>
                      <a:pPr marL="0" marR="0" lvl="0" indent="0" algn="l" rtl="0">
                        <a:spcBef>
                          <a:spcPts val="0"/>
                        </a:spcBef>
                        <a:spcAft>
                          <a:spcPts val="0"/>
                        </a:spcAft>
                        <a:buNone/>
                      </a:pPr>
                      <a:r>
                        <a:rPr lang="en-GB" sz="1400" u="none" strike="noStrike">
                          <a:latin typeface="Century Gothic"/>
                          <a:ea typeface="Century Gothic"/>
                          <a:cs typeface="Century Gothic"/>
                          <a:sym typeface="Century Gothic"/>
                        </a:rPr>
                        <a:t>Function</a:t>
                      </a:r>
                      <a:endParaRPr sz="1400">
                        <a:latin typeface="Century Gothic"/>
                        <a:ea typeface="Century Gothic"/>
                        <a:cs typeface="Century Gothic"/>
                        <a:sym typeface="Century Gothic"/>
                      </a:endParaRPr>
                    </a:p>
                  </a:txBody>
                  <a:tcPr marL="25400" marR="25400" marT="82550" marB="82550" anchor="ctr"/>
                </a:tc>
                <a:tc>
                  <a:txBody>
                    <a:bodyPr/>
                    <a:lstStyle/>
                    <a:p>
                      <a:pPr marL="0" marR="0" lvl="0" indent="0" algn="l" rtl="0">
                        <a:spcBef>
                          <a:spcPts val="0"/>
                        </a:spcBef>
                        <a:spcAft>
                          <a:spcPts val="0"/>
                        </a:spcAft>
                        <a:buNone/>
                      </a:pPr>
                      <a:r>
                        <a:rPr lang="en-GB" sz="1400" u="none" strike="noStrike">
                          <a:latin typeface="Century Gothic"/>
                          <a:ea typeface="Century Gothic"/>
                          <a:cs typeface="Century Gothic"/>
                          <a:sym typeface="Century Gothic"/>
                        </a:rPr>
                        <a:t>Description</a:t>
                      </a:r>
                      <a:endParaRPr sz="1400">
                        <a:latin typeface="Century Gothic"/>
                        <a:ea typeface="Century Gothic"/>
                        <a:cs typeface="Century Gothic"/>
                        <a:sym typeface="Century Gothic"/>
                      </a:endParaRPr>
                    </a:p>
                  </a:txBody>
                  <a:tcPr marL="25400" marR="25400" marT="82550" marB="82550" anchor="ctr"/>
                </a:tc>
                <a:tc>
                  <a:txBody>
                    <a:bodyPr/>
                    <a:lstStyle/>
                    <a:p>
                      <a:pPr marL="0" marR="0" lvl="0" indent="0" algn="ctr" rtl="0">
                        <a:spcBef>
                          <a:spcPts val="0"/>
                        </a:spcBef>
                        <a:spcAft>
                          <a:spcPts val="0"/>
                        </a:spcAft>
                        <a:buNone/>
                      </a:pPr>
                      <a:r>
                        <a:rPr lang="en-GB" sz="1400" u="none" strike="noStrike">
                          <a:latin typeface="Century Gothic"/>
                          <a:ea typeface="Century Gothic"/>
                          <a:cs typeface="Century Gothic"/>
                          <a:sym typeface="Century Gothic"/>
                        </a:rPr>
                        <a:t>Severity</a:t>
                      </a:r>
                      <a:endParaRPr sz="1400">
                        <a:latin typeface="Century Gothic"/>
                        <a:ea typeface="Century Gothic"/>
                        <a:cs typeface="Century Gothic"/>
                        <a:sym typeface="Century Gothic"/>
                      </a:endParaRPr>
                    </a:p>
                  </a:txBody>
                  <a:tcPr marL="25400" marR="25400" marT="82550" marB="82550" anchor="ctr"/>
                </a:tc>
                <a:tc>
                  <a:txBody>
                    <a:bodyPr/>
                    <a:lstStyle/>
                    <a:p>
                      <a:pPr marL="0" marR="0" lvl="0" indent="0" algn="ctr" rtl="0">
                        <a:spcBef>
                          <a:spcPts val="0"/>
                        </a:spcBef>
                        <a:spcAft>
                          <a:spcPts val="0"/>
                        </a:spcAft>
                        <a:buNone/>
                      </a:pPr>
                      <a:r>
                        <a:rPr lang="en-GB" sz="1400" u="none" strike="noStrike">
                          <a:latin typeface="Century Gothic"/>
                          <a:ea typeface="Century Gothic"/>
                          <a:cs typeface="Century Gothic"/>
                          <a:sym typeface="Century Gothic"/>
                        </a:rPr>
                        <a:t>Points</a:t>
                      </a:r>
                      <a:endParaRPr sz="1400">
                        <a:latin typeface="Century Gothic"/>
                        <a:ea typeface="Century Gothic"/>
                        <a:cs typeface="Century Gothic"/>
                        <a:sym typeface="Century Gothic"/>
                      </a:endParaRPr>
                    </a:p>
                  </a:txBody>
                  <a:tcPr marL="25400" marR="25400" marT="82550" marB="82550" anchor="ctr"/>
                </a:tc>
                <a:extLst>
                  <a:ext uri="{0D108BD9-81ED-4DB2-BD59-A6C34878D82A}">
                    <a16:rowId xmlns:a16="http://schemas.microsoft.com/office/drawing/2014/main" val="10000"/>
                  </a:ext>
                </a:extLst>
              </a:tr>
              <a:tr h="704050">
                <a:tc>
                  <a:txBody>
                    <a:bodyPr/>
                    <a:lstStyle/>
                    <a:p>
                      <a:pPr marL="0" marR="0" lvl="0" indent="0" algn="l" rtl="0">
                        <a:spcBef>
                          <a:spcPts val="0"/>
                        </a:spcBef>
                        <a:spcAft>
                          <a:spcPts val="0"/>
                        </a:spcAft>
                        <a:buNone/>
                      </a:pPr>
                      <a:r>
                        <a:rPr lang="en-GB" sz="1400" b="0" i="0" u="none" strike="noStrike">
                          <a:solidFill>
                            <a:srgbClr val="000000"/>
                          </a:solidFill>
                          <a:latin typeface="Century Gothic"/>
                          <a:ea typeface="Century Gothic"/>
                          <a:cs typeface="Century Gothic"/>
                          <a:sym typeface="Century Gothic"/>
                        </a:rPr>
                        <a:t>Bootstrap</a:t>
                      </a:r>
                      <a:endParaRPr sz="1800">
                        <a:latin typeface="Century Gothic"/>
                        <a:ea typeface="Century Gothic"/>
                        <a:cs typeface="Century Gothic"/>
                        <a:sym typeface="Century Gothic"/>
                      </a:endParaRPr>
                    </a:p>
                  </a:txBody>
                  <a:tcPr marL="63500" marR="63500" marT="63500" marB="63500"/>
                </a:tc>
                <a:tc>
                  <a:txBody>
                    <a:bodyPr/>
                    <a:lstStyle/>
                    <a:p>
                      <a:pPr marL="0" marR="0" lvl="0" indent="0" algn="l" rtl="0">
                        <a:spcBef>
                          <a:spcPts val="0"/>
                        </a:spcBef>
                        <a:spcAft>
                          <a:spcPts val="0"/>
                        </a:spcAft>
                        <a:buNone/>
                      </a:pPr>
                      <a:r>
                        <a:rPr lang="en-GB" sz="1400" b="0" i="0" u="none" strike="noStrike">
                          <a:solidFill>
                            <a:srgbClr val="000000"/>
                          </a:solidFill>
                          <a:latin typeface="Century Gothic"/>
                          <a:ea typeface="Century Gothic"/>
                          <a:cs typeface="Century Gothic"/>
                          <a:sym typeface="Century Gothic"/>
                        </a:rPr>
                        <a:t> Perform bootstrapping which includes a bid from zac.ng(SOB student) for IS100 (IS course)</a:t>
                      </a:r>
                      <a:endParaRPr sz="1800">
                        <a:latin typeface="Century Gothic"/>
                        <a:ea typeface="Century Gothic"/>
                        <a:cs typeface="Century Gothic"/>
                        <a:sym typeface="Century Gothic"/>
                      </a:endParaRPr>
                    </a:p>
                  </a:txBody>
                  <a:tcPr marL="63500" marR="63500" marT="63500" marB="63500"/>
                </a:tc>
                <a:tc>
                  <a:txBody>
                    <a:bodyPr/>
                    <a:lstStyle/>
                    <a:p>
                      <a:pPr marL="0" marR="0" lvl="0" indent="0" algn="ctr" rtl="0">
                        <a:spcBef>
                          <a:spcPts val="0"/>
                        </a:spcBef>
                        <a:spcAft>
                          <a:spcPts val="0"/>
                        </a:spcAft>
                        <a:buNone/>
                      </a:pPr>
                      <a:r>
                        <a:rPr lang="en-GB" sz="1400" b="0" i="0" u="none" strike="noStrike">
                          <a:solidFill>
                            <a:srgbClr val="000000"/>
                          </a:solidFill>
                          <a:latin typeface="Century Gothic"/>
                          <a:ea typeface="Century Gothic"/>
                          <a:cs typeface="Century Gothic"/>
                          <a:sym typeface="Century Gothic"/>
                        </a:rPr>
                        <a:t>High</a:t>
                      </a:r>
                      <a:endParaRPr sz="1800">
                        <a:latin typeface="Century Gothic"/>
                        <a:ea typeface="Century Gothic"/>
                        <a:cs typeface="Century Gothic"/>
                        <a:sym typeface="Century Gothic"/>
                      </a:endParaRPr>
                    </a:p>
                  </a:txBody>
                  <a:tcPr marL="63500" marR="63500" marT="63500" marB="63500"/>
                </a:tc>
                <a:tc>
                  <a:txBody>
                    <a:bodyPr/>
                    <a:lstStyle/>
                    <a:p>
                      <a:pPr marL="0" marR="0" lvl="0" indent="0" algn="ctr" rtl="0">
                        <a:spcBef>
                          <a:spcPts val="0"/>
                        </a:spcBef>
                        <a:spcAft>
                          <a:spcPts val="0"/>
                        </a:spcAft>
                        <a:buNone/>
                      </a:pPr>
                      <a:r>
                        <a:rPr lang="en-GB" sz="1400" b="0" i="0" u="none" strike="noStrike">
                          <a:solidFill>
                            <a:srgbClr val="000000"/>
                          </a:solidFill>
                          <a:latin typeface="Century Gothic"/>
                          <a:ea typeface="Century Gothic"/>
                          <a:cs typeface="Century Gothic"/>
                          <a:sym typeface="Century Gothic"/>
                        </a:rPr>
                        <a:t>5</a:t>
                      </a:r>
                      <a:endParaRPr sz="1800">
                        <a:latin typeface="Century Gothic"/>
                        <a:ea typeface="Century Gothic"/>
                        <a:cs typeface="Century Gothic"/>
                        <a:sym typeface="Century Gothic"/>
                      </a:endParaRPr>
                    </a:p>
                  </a:txBody>
                  <a:tcPr marL="63500" marR="63500" marT="63500" marB="63500"/>
                </a:tc>
                <a:extLst>
                  <a:ext uri="{0D108BD9-81ED-4DB2-BD59-A6C34878D82A}">
                    <a16:rowId xmlns:a16="http://schemas.microsoft.com/office/drawing/2014/main" val="10001"/>
                  </a:ext>
                </a:extLst>
              </a:tr>
              <a:tr h="704050">
                <a:tc>
                  <a:txBody>
                    <a:bodyPr/>
                    <a:lstStyle/>
                    <a:p>
                      <a:pPr marL="0" marR="0" lvl="0" indent="0" algn="l" rtl="0">
                        <a:spcBef>
                          <a:spcPts val="0"/>
                        </a:spcBef>
                        <a:spcAft>
                          <a:spcPts val="0"/>
                        </a:spcAft>
                        <a:buNone/>
                      </a:pPr>
                      <a:r>
                        <a:rPr lang="en-GB" sz="1400" b="0" i="0" u="none" strike="noStrike">
                          <a:solidFill>
                            <a:srgbClr val="000000"/>
                          </a:solidFill>
                          <a:latin typeface="Century Gothic"/>
                          <a:ea typeface="Century Gothic"/>
                          <a:cs typeface="Century Gothic"/>
                          <a:sym typeface="Century Gothic"/>
                        </a:rPr>
                        <a:t>Minimum e$10</a:t>
                      </a:r>
                      <a:endParaRPr sz="1800">
                        <a:latin typeface="Century Gothic"/>
                        <a:ea typeface="Century Gothic"/>
                        <a:cs typeface="Century Gothic"/>
                        <a:sym typeface="Century Gothic"/>
                      </a:endParaRPr>
                    </a:p>
                  </a:txBody>
                  <a:tcPr marL="63500" marR="63500" marT="63500" marB="63500"/>
                </a:tc>
                <a:tc>
                  <a:txBody>
                    <a:bodyPr/>
                    <a:lstStyle/>
                    <a:p>
                      <a:pPr marL="0" marR="0" lvl="0" indent="0" algn="l" rtl="0">
                        <a:spcBef>
                          <a:spcPts val="0"/>
                        </a:spcBef>
                        <a:spcAft>
                          <a:spcPts val="0"/>
                        </a:spcAft>
                        <a:buNone/>
                      </a:pPr>
                      <a:r>
                        <a:rPr lang="en-GB" sz="1400" b="0" i="0" u="none" strike="noStrike">
                          <a:solidFill>
                            <a:srgbClr val="000000"/>
                          </a:solidFill>
                          <a:latin typeface="Century Gothic"/>
                          <a:ea typeface="Century Gothic"/>
                          <a:cs typeface="Century Gothic"/>
                          <a:sym typeface="Century Gothic"/>
                        </a:rPr>
                        <a:t>Bids less than e$10 were successful </a:t>
                      </a:r>
                      <a:endParaRPr sz="1800">
                        <a:latin typeface="Century Gothic"/>
                        <a:ea typeface="Century Gothic"/>
                        <a:cs typeface="Century Gothic"/>
                        <a:sym typeface="Century Gothic"/>
                      </a:endParaRPr>
                    </a:p>
                  </a:txBody>
                  <a:tcPr marL="63500" marR="63500" marT="63500" marB="63500"/>
                </a:tc>
                <a:tc>
                  <a:txBody>
                    <a:bodyPr/>
                    <a:lstStyle/>
                    <a:p>
                      <a:pPr marL="0" marR="0" lvl="0" indent="0" algn="ctr" rtl="0">
                        <a:spcBef>
                          <a:spcPts val="0"/>
                        </a:spcBef>
                        <a:spcAft>
                          <a:spcPts val="0"/>
                        </a:spcAft>
                        <a:buNone/>
                      </a:pPr>
                      <a:r>
                        <a:rPr lang="en-GB" sz="1400" b="0" i="0" u="none" strike="noStrike">
                          <a:solidFill>
                            <a:srgbClr val="000000"/>
                          </a:solidFill>
                          <a:latin typeface="Century Gothic"/>
                          <a:ea typeface="Century Gothic"/>
                          <a:cs typeface="Century Gothic"/>
                          <a:sym typeface="Century Gothic"/>
                        </a:rPr>
                        <a:t>High</a:t>
                      </a:r>
                      <a:endParaRPr sz="1800">
                        <a:latin typeface="Century Gothic"/>
                        <a:ea typeface="Century Gothic"/>
                        <a:cs typeface="Century Gothic"/>
                        <a:sym typeface="Century Gothic"/>
                      </a:endParaRPr>
                    </a:p>
                  </a:txBody>
                  <a:tcPr marL="63500" marR="63500" marT="63500" marB="63500"/>
                </a:tc>
                <a:tc>
                  <a:txBody>
                    <a:bodyPr/>
                    <a:lstStyle/>
                    <a:p>
                      <a:pPr marL="0" marR="0" lvl="0" indent="0" algn="ctr" rtl="0">
                        <a:spcBef>
                          <a:spcPts val="0"/>
                        </a:spcBef>
                        <a:spcAft>
                          <a:spcPts val="0"/>
                        </a:spcAft>
                        <a:buNone/>
                      </a:pPr>
                      <a:r>
                        <a:rPr lang="en-GB" sz="1400" b="0" i="0" u="none" strike="noStrike">
                          <a:solidFill>
                            <a:srgbClr val="000000"/>
                          </a:solidFill>
                          <a:latin typeface="Century Gothic"/>
                          <a:ea typeface="Century Gothic"/>
                          <a:cs typeface="Century Gothic"/>
                          <a:sym typeface="Century Gothic"/>
                        </a:rPr>
                        <a:t>5</a:t>
                      </a:r>
                      <a:endParaRPr sz="1800">
                        <a:latin typeface="Century Gothic"/>
                        <a:ea typeface="Century Gothic"/>
                        <a:cs typeface="Century Gothic"/>
                        <a:sym typeface="Century Gothic"/>
                      </a:endParaRPr>
                    </a:p>
                  </a:txBody>
                  <a:tcPr marL="63500" marR="63500" marT="63500" marB="63500"/>
                </a:tc>
                <a:extLst>
                  <a:ext uri="{0D108BD9-81ED-4DB2-BD59-A6C34878D82A}">
                    <a16:rowId xmlns:a16="http://schemas.microsoft.com/office/drawing/2014/main" val="10002"/>
                  </a:ext>
                </a:extLst>
              </a:tr>
              <a:tr h="975325">
                <a:tc>
                  <a:txBody>
                    <a:bodyPr/>
                    <a:lstStyle/>
                    <a:p>
                      <a:pPr marL="0" marR="0" lvl="0" indent="0" algn="l" rtl="0">
                        <a:spcBef>
                          <a:spcPts val="0"/>
                        </a:spcBef>
                        <a:spcAft>
                          <a:spcPts val="0"/>
                        </a:spcAft>
                        <a:buNone/>
                      </a:pPr>
                      <a:r>
                        <a:rPr lang="en-GB" sz="1400" b="0" i="0" u="none" strike="noStrike">
                          <a:solidFill>
                            <a:srgbClr val="000000"/>
                          </a:solidFill>
                          <a:latin typeface="Century Gothic"/>
                          <a:ea typeface="Century Gothic"/>
                          <a:cs typeface="Century Gothic"/>
                          <a:sym typeface="Century Gothic"/>
                        </a:rPr>
                        <a:t>Error checking</a:t>
                      </a:r>
                      <a:endParaRPr sz="1800">
                        <a:latin typeface="Century Gothic"/>
                        <a:ea typeface="Century Gothic"/>
                        <a:cs typeface="Century Gothic"/>
                        <a:sym typeface="Century Gothic"/>
                      </a:endParaRPr>
                    </a:p>
                  </a:txBody>
                  <a:tcPr marL="63500" marR="63500" marT="63500" marB="63500"/>
                </a:tc>
                <a:tc>
                  <a:txBody>
                    <a:bodyPr/>
                    <a:lstStyle/>
                    <a:p>
                      <a:pPr marL="0" marR="0" lvl="0" indent="0" algn="l" rtl="0">
                        <a:spcBef>
                          <a:spcPts val="0"/>
                        </a:spcBef>
                        <a:spcAft>
                          <a:spcPts val="0"/>
                        </a:spcAft>
                        <a:buNone/>
                      </a:pPr>
                      <a:r>
                        <a:rPr lang="en-GB" sz="1400" b="0" i="0" u="none" strike="noStrike">
                          <a:solidFill>
                            <a:srgbClr val="000000"/>
                          </a:solidFill>
                          <a:latin typeface="Century Gothic"/>
                          <a:ea typeface="Century Gothic"/>
                          <a:cs typeface="Century Gothic"/>
                          <a:sym typeface="Century Gothic"/>
                        </a:rPr>
                        <a:t>When 2 errors were discovered ( Minimum bid cannot be less than e$10, you have already completed this course), the error numbering for both were 1</a:t>
                      </a:r>
                      <a:endParaRPr sz="1800">
                        <a:latin typeface="Century Gothic"/>
                        <a:ea typeface="Century Gothic"/>
                        <a:cs typeface="Century Gothic"/>
                        <a:sym typeface="Century Gothic"/>
                      </a:endParaRPr>
                    </a:p>
                  </a:txBody>
                  <a:tcPr marL="63500" marR="63500" marT="63500" marB="63500"/>
                </a:tc>
                <a:tc>
                  <a:txBody>
                    <a:bodyPr/>
                    <a:lstStyle/>
                    <a:p>
                      <a:pPr marL="0" marR="0" lvl="0" indent="0" algn="ctr" rtl="0">
                        <a:spcBef>
                          <a:spcPts val="0"/>
                        </a:spcBef>
                        <a:spcAft>
                          <a:spcPts val="0"/>
                        </a:spcAft>
                        <a:buNone/>
                      </a:pPr>
                      <a:r>
                        <a:rPr lang="en-GB" sz="1400" b="0" i="0" u="none" strike="noStrike">
                          <a:solidFill>
                            <a:srgbClr val="000000"/>
                          </a:solidFill>
                          <a:latin typeface="Century Gothic"/>
                          <a:ea typeface="Century Gothic"/>
                          <a:cs typeface="Century Gothic"/>
                          <a:sym typeface="Century Gothic"/>
                        </a:rPr>
                        <a:t>Low</a:t>
                      </a:r>
                      <a:endParaRPr sz="1800">
                        <a:latin typeface="Century Gothic"/>
                        <a:ea typeface="Century Gothic"/>
                        <a:cs typeface="Century Gothic"/>
                        <a:sym typeface="Century Gothic"/>
                      </a:endParaRPr>
                    </a:p>
                  </a:txBody>
                  <a:tcPr marL="63500" marR="63500" marT="63500" marB="63500"/>
                </a:tc>
                <a:tc>
                  <a:txBody>
                    <a:bodyPr/>
                    <a:lstStyle/>
                    <a:p>
                      <a:pPr marL="0" marR="0" lvl="0" indent="0" algn="ctr" rtl="0">
                        <a:spcBef>
                          <a:spcPts val="0"/>
                        </a:spcBef>
                        <a:spcAft>
                          <a:spcPts val="0"/>
                        </a:spcAft>
                        <a:buNone/>
                      </a:pPr>
                      <a:r>
                        <a:rPr lang="en-GB" sz="1400" b="0" i="0" u="none" strike="noStrike">
                          <a:solidFill>
                            <a:srgbClr val="000000"/>
                          </a:solidFill>
                          <a:latin typeface="Century Gothic"/>
                          <a:ea typeface="Century Gothic"/>
                          <a:cs typeface="Century Gothic"/>
                          <a:sym typeface="Century Gothic"/>
                        </a:rPr>
                        <a:t>1</a:t>
                      </a:r>
                      <a:endParaRPr sz="1800">
                        <a:latin typeface="Century Gothic"/>
                        <a:ea typeface="Century Gothic"/>
                        <a:cs typeface="Century Gothic"/>
                        <a:sym typeface="Century Gothic"/>
                      </a:endParaRPr>
                    </a:p>
                  </a:txBody>
                  <a:tcPr marL="63500" marR="63500" marT="63500" marB="63500"/>
                </a:tc>
                <a:extLst>
                  <a:ext uri="{0D108BD9-81ED-4DB2-BD59-A6C34878D82A}">
                    <a16:rowId xmlns:a16="http://schemas.microsoft.com/office/drawing/2014/main" val="10003"/>
                  </a:ext>
                </a:extLst>
              </a:tr>
              <a:tr h="704050">
                <a:tc>
                  <a:txBody>
                    <a:bodyPr/>
                    <a:lstStyle/>
                    <a:p>
                      <a:pPr marL="0" marR="0" lvl="0" indent="0" algn="l" rtl="0">
                        <a:spcBef>
                          <a:spcPts val="0"/>
                        </a:spcBef>
                        <a:spcAft>
                          <a:spcPts val="0"/>
                        </a:spcAft>
                        <a:buNone/>
                      </a:pPr>
                      <a:r>
                        <a:rPr lang="en-GB" sz="1400" b="0" i="0" u="none" strike="noStrike">
                          <a:solidFill>
                            <a:srgbClr val="000000"/>
                          </a:solidFill>
                          <a:latin typeface="Century Gothic"/>
                          <a:ea typeface="Century Gothic"/>
                          <a:cs typeface="Century Gothic"/>
                          <a:sym typeface="Century Gothic"/>
                        </a:rPr>
                        <a:t>Error checking</a:t>
                      </a:r>
                      <a:endParaRPr sz="1800">
                        <a:latin typeface="Century Gothic"/>
                        <a:ea typeface="Century Gothic"/>
                        <a:cs typeface="Century Gothic"/>
                        <a:sym typeface="Century Gothic"/>
                      </a:endParaRPr>
                    </a:p>
                  </a:txBody>
                  <a:tcPr marL="63500" marR="63500" marT="63500" marB="63500"/>
                </a:tc>
                <a:tc>
                  <a:txBody>
                    <a:bodyPr/>
                    <a:lstStyle/>
                    <a:p>
                      <a:pPr marL="0" marR="0" lvl="0" indent="0" algn="l" rtl="0">
                        <a:spcBef>
                          <a:spcPts val="0"/>
                        </a:spcBef>
                        <a:spcAft>
                          <a:spcPts val="0"/>
                        </a:spcAft>
                        <a:buNone/>
                      </a:pPr>
                      <a:r>
                        <a:rPr lang="en-GB" sz="1400" b="0" i="0" u="none" strike="noStrike">
                          <a:solidFill>
                            <a:srgbClr val="000000"/>
                          </a:solidFill>
                          <a:latin typeface="Century Gothic"/>
                          <a:ea typeface="Century Gothic"/>
                          <a:cs typeface="Century Gothic"/>
                          <a:sym typeface="Century Gothic"/>
                        </a:rPr>
                        <a:t>When section and bid amount are left empty, no errors are shown</a:t>
                      </a:r>
                      <a:endParaRPr sz="1800">
                        <a:latin typeface="Century Gothic"/>
                        <a:ea typeface="Century Gothic"/>
                        <a:cs typeface="Century Gothic"/>
                        <a:sym typeface="Century Gothic"/>
                      </a:endParaRPr>
                    </a:p>
                  </a:txBody>
                  <a:tcPr marL="63500" marR="63500" marT="63500" marB="63500"/>
                </a:tc>
                <a:tc>
                  <a:txBody>
                    <a:bodyPr/>
                    <a:lstStyle/>
                    <a:p>
                      <a:pPr marL="0" marR="0" lvl="0" indent="0" algn="ctr" rtl="0">
                        <a:spcBef>
                          <a:spcPts val="0"/>
                        </a:spcBef>
                        <a:spcAft>
                          <a:spcPts val="0"/>
                        </a:spcAft>
                        <a:buNone/>
                      </a:pPr>
                      <a:r>
                        <a:rPr lang="en-GB" sz="1400" b="0" i="0" u="none" strike="noStrike">
                          <a:solidFill>
                            <a:srgbClr val="000000"/>
                          </a:solidFill>
                          <a:latin typeface="Century Gothic"/>
                          <a:ea typeface="Century Gothic"/>
                          <a:cs typeface="Century Gothic"/>
                          <a:sym typeface="Century Gothic"/>
                        </a:rPr>
                        <a:t>Low</a:t>
                      </a:r>
                      <a:endParaRPr sz="1800">
                        <a:latin typeface="Century Gothic"/>
                        <a:ea typeface="Century Gothic"/>
                        <a:cs typeface="Century Gothic"/>
                        <a:sym typeface="Century Gothic"/>
                      </a:endParaRPr>
                    </a:p>
                  </a:txBody>
                  <a:tcPr marL="63500" marR="63500" marT="63500" marB="63500"/>
                </a:tc>
                <a:tc>
                  <a:txBody>
                    <a:bodyPr/>
                    <a:lstStyle/>
                    <a:p>
                      <a:pPr marL="0" marR="0" lvl="0" indent="0" algn="ctr" rtl="0">
                        <a:spcBef>
                          <a:spcPts val="0"/>
                        </a:spcBef>
                        <a:spcAft>
                          <a:spcPts val="0"/>
                        </a:spcAft>
                        <a:buNone/>
                      </a:pPr>
                      <a:r>
                        <a:rPr lang="en-GB" sz="1400" b="0" i="0" u="none" strike="noStrike">
                          <a:solidFill>
                            <a:srgbClr val="000000"/>
                          </a:solidFill>
                          <a:latin typeface="Century Gothic"/>
                          <a:ea typeface="Century Gothic"/>
                          <a:cs typeface="Century Gothic"/>
                          <a:sym typeface="Century Gothic"/>
                        </a:rPr>
                        <a:t>1</a:t>
                      </a:r>
                      <a:endParaRPr sz="1800">
                        <a:latin typeface="Century Gothic"/>
                        <a:ea typeface="Century Gothic"/>
                        <a:cs typeface="Century Gothic"/>
                        <a:sym typeface="Century Gothic"/>
                      </a:endParaRPr>
                    </a:p>
                  </a:txBody>
                  <a:tcPr marL="63500" marR="63500" marT="63500" marB="63500"/>
                </a:tc>
                <a:extLst>
                  <a:ext uri="{0D108BD9-81ED-4DB2-BD59-A6C34878D82A}">
                    <a16:rowId xmlns:a16="http://schemas.microsoft.com/office/drawing/2014/main" val="10004"/>
                  </a:ext>
                </a:extLst>
              </a:tr>
              <a:tr h="704050">
                <a:tc>
                  <a:txBody>
                    <a:bodyPr/>
                    <a:lstStyle/>
                    <a:p>
                      <a:pPr marL="0" marR="0" lvl="0" indent="0" algn="l" rtl="0">
                        <a:spcBef>
                          <a:spcPts val="0"/>
                        </a:spcBef>
                        <a:spcAft>
                          <a:spcPts val="0"/>
                        </a:spcAft>
                        <a:buNone/>
                      </a:pPr>
                      <a:r>
                        <a:rPr lang="en-GB" sz="1400" b="0" i="0" u="none" strike="noStrike">
                          <a:solidFill>
                            <a:srgbClr val="000000"/>
                          </a:solidFill>
                          <a:latin typeface="Century Gothic"/>
                          <a:ea typeface="Century Gothic"/>
                          <a:cs typeface="Century Gothic"/>
                          <a:sym typeface="Century Gothic"/>
                        </a:rPr>
                        <a:t>Drop section</a:t>
                      </a:r>
                      <a:endParaRPr sz="1800">
                        <a:latin typeface="Century Gothic"/>
                        <a:ea typeface="Century Gothic"/>
                        <a:cs typeface="Century Gothic"/>
                        <a:sym typeface="Century Gothic"/>
                      </a:endParaRPr>
                    </a:p>
                  </a:txBody>
                  <a:tcPr marL="63500" marR="63500" marT="63500" marB="63500"/>
                </a:tc>
                <a:tc>
                  <a:txBody>
                    <a:bodyPr/>
                    <a:lstStyle/>
                    <a:p>
                      <a:pPr marL="0" marR="0" lvl="0" indent="0" algn="l" rtl="0">
                        <a:spcBef>
                          <a:spcPts val="0"/>
                        </a:spcBef>
                        <a:spcAft>
                          <a:spcPts val="0"/>
                        </a:spcAft>
                        <a:buNone/>
                      </a:pPr>
                      <a:r>
                        <a:rPr lang="en-GB" sz="1400" b="0" i="0" u="none" strike="noStrike">
                          <a:solidFill>
                            <a:srgbClr val="000000"/>
                          </a:solidFill>
                          <a:latin typeface="Century Gothic"/>
                          <a:ea typeface="Century Gothic"/>
                          <a:cs typeface="Century Gothic"/>
                          <a:sym typeface="Century Gothic"/>
                        </a:rPr>
                        <a:t>Error pops up when section is dropped!! Section has been dropped successfully but e$ has not been refunded</a:t>
                      </a:r>
                      <a:endParaRPr sz="1800">
                        <a:latin typeface="Century Gothic"/>
                        <a:ea typeface="Century Gothic"/>
                        <a:cs typeface="Century Gothic"/>
                        <a:sym typeface="Century Gothic"/>
                      </a:endParaRPr>
                    </a:p>
                  </a:txBody>
                  <a:tcPr marL="63500" marR="63500" marT="63500" marB="63500"/>
                </a:tc>
                <a:tc>
                  <a:txBody>
                    <a:bodyPr/>
                    <a:lstStyle/>
                    <a:p>
                      <a:pPr marL="0" marR="0" lvl="0" indent="0" algn="ctr" rtl="0">
                        <a:spcBef>
                          <a:spcPts val="0"/>
                        </a:spcBef>
                        <a:spcAft>
                          <a:spcPts val="0"/>
                        </a:spcAft>
                        <a:buNone/>
                      </a:pPr>
                      <a:r>
                        <a:rPr lang="en-GB" sz="1400" b="0" i="0" u="none" strike="noStrike">
                          <a:solidFill>
                            <a:srgbClr val="000000"/>
                          </a:solidFill>
                          <a:latin typeface="Century Gothic"/>
                          <a:ea typeface="Century Gothic"/>
                          <a:cs typeface="Century Gothic"/>
                          <a:sym typeface="Century Gothic"/>
                        </a:rPr>
                        <a:t>Low</a:t>
                      </a:r>
                      <a:endParaRPr sz="1800">
                        <a:latin typeface="Century Gothic"/>
                        <a:ea typeface="Century Gothic"/>
                        <a:cs typeface="Century Gothic"/>
                        <a:sym typeface="Century Gothic"/>
                      </a:endParaRPr>
                    </a:p>
                  </a:txBody>
                  <a:tcPr marL="63500" marR="63500" marT="63500" marB="63500"/>
                </a:tc>
                <a:tc>
                  <a:txBody>
                    <a:bodyPr/>
                    <a:lstStyle/>
                    <a:p>
                      <a:pPr marL="0" marR="0" lvl="0" indent="0" algn="ctr" rtl="0">
                        <a:spcBef>
                          <a:spcPts val="0"/>
                        </a:spcBef>
                        <a:spcAft>
                          <a:spcPts val="0"/>
                        </a:spcAft>
                        <a:buNone/>
                      </a:pPr>
                      <a:r>
                        <a:rPr lang="en-GB" sz="1400" b="0" i="0" u="none" strike="noStrike">
                          <a:solidFill>
                            <a:srgbClr val="000000"/>
                          </a:solidFill>
                          <a:latin typeface="Century Gothic"/>
                          <a:ea typeface="Century Gothic"/>
                          <a:cs typeface="Century Gothic"/>
                          <a:sym typeface="Century Gothic"/>
                        </a:rPr>
                        <a:t>1</a:t>
                      </a:r>
                      <a:endParaRPr sz="1800">
                        <a:latin typeface="Century Gothic"/>
                        <a:ea typeface="Century Gothic"/>
                        <a:cs typeface="Century Gothic"/>
                        <a:sym typeface="Century Gothic"/>
                      </a:endParaRPr>
                    </a:p>
                  </a:txBody>
                  <a:tcPr marL="63500" marR="63500" marT="63500" marB="63500"/>
                </a:tc>
                <a:extLst>
                  <a:ext uri="{0D108BD9-81ED-4DB2-BD59-A6C34878D82A}">
                    <a16:rowId xmlns:a16="http://schemas.microsoft.com/office/drawing/2014/main" val="10005"/>
                  </a:ext>
                </a:extLst>
              </a:tr>
              <a:tr h="704050">
                <a:tc>
                  <a:txBody>
                    <a:bodyPr/>
                    <a:lstStyle/>
                    <a:p>
                      <a:pPr marL="0" marR="0" lvl="0" indent="0" algn="l" rtl="0">
                        <a:spcBef>
                          <a:spcPts val="0"/>
                        </a:spcBef>
                        <a:spcAft>
                          <a:spcPts val="0"/>
                        </a:spcAft>
                        <a:buNone/>
                      </a:pPr>
                      <a:r>
                        <a:rPr lang="en-GB" sz="1400" b="0" i="0" u="none" strike="noStrike">
                          <a:solidFill>
                            <a:srgbClr val="000000"/>
                          </a:solidFill>
                          <a:latin typeface="Century Gothic"/>
                          <a:ea typeface="Century Gothic"/>
                          <a:cs typeface="Century Gothic"/>
                          <a:sym typeface="Century Gothic"/>
                        </a:rPr>
                        <a:t>Round 2 clearing </a:t>
                      </a:r>
                      <a:endParaRPr sz="1800">
                        <a:latin typeface="Century Gothic"/>
                        <a:ea typeface="Century Gothic"/>
                        <a:cs typeface="Century Gothic"/>
                        <a:sym typeface="Century Gothic"/>
                      </a:endParaRPr>
                    </a:p>
                  </a:txBody>
                  <a:tcPr marL="63500" marR="63500" marT="63500" marB="63500"/>
                </a:tc>
                <a:tc>
                  <a:txBody>
                    <a:bodyPr/>
                    <a:lstStyle/>
                    <a:p>
                      <a:pPr marL="0" marR="0" lvl="0" indent="0" algn="l" rtl="0">
                        <a:spcBef>
                          <a:spcPts val="0"/>
                        </a:spcBef>
                        <a:spcAft>
                          <a:spcPts val="0"/>
                        </a:spcAft>
                        <a:buNone/>
                      </a:pPr>
                      <a:r>
                        <a:rPr lang="en-GB" sz="1400" b="0" i="0" u="none" strike="noStrike">
                          <a:solidFill>
                            <a:srgbClr val="000000"/>
                          </a:solidFill>
                          <a:latin typeface="Century Gothic"/>
                          <a:ea typeface="Century Gothic"/>
                          <a:cs typeface="Century Gothic"/>
                          <a:sym typeface="Century Gothic"/>
                        </a:rPr>
                        <a:t>2 students bid the same amount for one vacancy, both are suppose to fail. An error is thrown when round 2 is closed </a:t>
                      </a:r>
                      <a:endParaRPr sz="1800">
                        <a:latin typeface="Century Gothic"/>
                        <a:ea typeface="Century Gothic"/>
                        <a:cs typeface="Century Gothic"/>
                        <a:sym typeface="Century Gothic"/>
                      </a:endParaRPr>
                    </a:p>
                  </a:txBody>
                  <a:tcPr marL="63500" marR="63500" marT="63500" marB="63500"/>
                </a:tc>
                <a:tc>
                  <a:txBody>
                    <a:bodyPr/>
                    <a:lstStyle/>
                    <a:p>
                      <a:pPr marL="0" marR="0" lvl="0" indent="0" algn="ctr" rtl="0">
                        <a:spcBef>
                          <a:spcPts val="0"/>
                        </a:spcBef>
                        <a:spcAft>
                          <a:spcPts val="0"/>
                        </a:spcAft>
                        <a:buNone/>
                      </a:pPr>
                      <a:r>
                        <a:rPr lang="en-GB" sz="1400" b="0" i="0" u="none" strike="noStrike">
                          <a:solidFill>
                            <a:srgbClr val="000000"/>
                          </a:solidFill>
                          <a:latin typeface="Century Gothic"/>
                          <a:ea typeface="Century Gothic"/>
                          <a:cs typeface="Century Gothic"/>
                          <a:sym typeface="Century Gothic"/>
                        </a:rPr>
                        <a:t>Low</a:t>
                      </a:r>
                      <a:endParaRPr sz="1800">
                        <a:latin typeface="Century Gothic"/>
                        <a:ea typeface="Century Gothic"/>
                        <a:cs typeface="Century Gothic"/>
                        <a:sym typeface="Century Gothic"/>
                      </a:endParaRPr>
                    </a:p>
                  </a:txBody>
                  <a:tcPr marL="63500" marR="63500" marT="63500" marB="63500"/>
                </a:tc>
                <a:tc>
                  <a:txBody>
                    <a:bodyPr/>
                    <a:lstStyle/>
                    <a:p>
                      <a:pPr marL="0" marR="0" lvl="0" indent="0" algn="ctr" rtl="0">
                        <a:spcBef>
                          <a:spcPts val="0"/>
                        </a:spcBef>
                        <a:spcAft>
                          <a:spcPts val="0"/>
                        </a:spcAft>
                        <a:buNone/>
                      </a:pPr>
                      <a:r>
                        <a:rPr lang="en-GB" sz="1400" b="0" i="0" u="none" strike="noStrike">
                          <a:solidFill>
                            <a:srgbClr val="000000"/>
                          </a:solidFill>
                          <a:latin typeface="Century Gothic"/>
                          <a:ea typeface="Century Gothic"/>
                          <a:cs typeface="Century Gothic"/>
                          <a:sym typeface="Century Gothic"/>
                        </a:rPr>
                        <a:t>1</a:t>
                      </a:r>
                      <a:endParaRPr sz="1800">
                        <a:latin typeface="Century Gothic"/>
                        <a:ea typeface="Century Gothic"/>
                        <a:cs typeface="Century Gothic"/>
                        <a:sym typeface="Century Gothic"/>
                      </a:endParaRPr>
                    </a:p>
                  </a:txBody>
                  <a:tcPr marL="63500" marR="63500" marT="63500" marB="63500"/>
                </a:tc>
                <a:extLst>
                  <a:ext uri="{0D108BD9-81ED-4DB2-BD59-A6C34878D82A}">
                    <a16:rowId xmlns:a16="http://schemas.microsoft.com/office/drawing/2014/main" val="10006"/>
                  </a:ext>
                </a:extLst>
              </a:tr>
            </a:tbl>
          </a:graphicData>
        </a:graphic>
      </p:graphicFrame>
    </p:spTree>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43"/>
          <p:cNvSpPr/>
          <p:nvPr/>
        </p:nvSpPr>
        <p:spPr>
          <a:xfrm>
            <a:off x="257886" y="2670048"/>
            <a:ext cx="8310042" cy="1956816"/>
          </a:xfrm>
          <a:prstGeom prst="roundRect">
            <a:avLst>
              <a:gd name="adj" fmla="val 16667"/>
            </a:avLst>
          </a:prstGeom>
          <a:solidFill>
            <a:srgbClr val="FFFFFF"/>
          </a:solidFill>
          <a:ln w="25400" cap="flat" cmpd="sng">
            <a:solidFill>
              <a:srgbClr val="FF9800"/>
            </a:solidFill>
            <a:prstDash val="solid"/>
            <a:round/>
            <a:headEnd type="none" w="sm" len="sm"/>
            <a:tailEnd type="none" w="sm" len="sm"/>
          </a:ln>
        </p:spPr>
        <p:txBody>
          <a:bodyPr spcFirstLastPara="1" wrap="square" lIns="121900" tIns="60925" rIns="121900" bIns="60925" anchor="ctr" anchorCtr="0">
            <a:noAutofit/>
          </a:bodyPr>
          <a:lstStyle/>
          <a:p>
            <a:pPr marL="0" marR="0" lvl="0" indent="0" algn="ctr" rtl="0">
              <a:lnSpc>
                <a:spcPct val="150000"/>
              </a:lnSpc>
              <a:spcBef>
                <a:spcPts val="0"/>
              </a:spcBef>
              <a:spcAft>
                <a:spcPts val="0"/>
              </a:spcAft>
              <a:buNone/>
            </a:pPr>
            <a:r>
              <a:rPr lang="en-GB" sz="2400" b="1" i="0" u="none" strike="noStrike" cap="none">
                <a:solidFill>
                  <a:srgbClr val="0070C0"/>
                </a:solidFill>
                <a:latin typeface="Century Gothic"/>
                <a:ea typeface="Century Gothic"/>
                <a:cs typeface="Century Gothic"/>
                <a:sym typeface="Century Gothic"/>
              </a:rPr>
              <a:t>Mitigation: </a:t>
            </a:r>
            <a:r>
              <a:rPr lang="en-GB" sz="2400" b="0" i="0" u="none" strike="noStrike" cap="none">
                <a:solidFill>
                  <a:srgbClr val="0070C0"/>
                </a:solidFill>
                <a:latin typeface="Century Gothic"/>
                <a:ea typeface="Century Gothic"/>
                <a:cs typeface="Century Gothic"/>
                <a:sym typeface="Century Gothic"/>
              </a:rPr>
              <a:t>Bugs found were debugged immediately, </a:t>
            </a:r>
            <a:endParaRPr/>
          </a:p>
          <a:p>
            <a:pPr marL="0" marR="0" lvl="0" indent="0" algn="ctr" rtl="0">
              <a:lnSpc>
                <a:spcPct val="150000"/>
              </a:lnSpc>
              <a:spcBef>
                <a:spcPts val="0"/>
              </a:spcBef>
              <a:spcAft>
                <a:spcPts val="0"/>
              </a:spcAft>
              <a:buNone/>
            </a:pPr>
            <a:r>
              <a:rPr lang="en-GB" sz="2400" b="0" i="0" u="none" strike="noStrike" cap="none">
                <a:solidFill>
                  <a:srgbClr val="0070C0"/>
                </a:solidFill>
                <a:latin typeface="Century Gothic"/>
                <a:ea typeface="Century Gothic"/>
                <a:cs typeface="Century Gothic"/>
                <a:sym typeface="Century Gothic"/>
              </a:rPr>
              <a:t>no extra time is needed</a:t>
            </a:r>
            <a:endParaRPr/>
          </a:p>
          <a:p>
            <a:pPr marL="0" marR="0" lvl="0" indent="0" algn="ctr" rtl="0">
              <a:lnSpc>
                <a:spcPct val="150000"/>
              </a:lnSpc>
              <a:spcBef>
                <a:spcPts val="0"/>
              </a:spcBef>
              <a:spcAft>
                <a:spcPts val="0"/>
              </a:spcAft>
              <a:buClr>
                <a:srgbClr val="000000"/>
              </a:buClr>
              <a:buSzPts val="2400"/>
              <a:buFont typeface="Arial"/>
              <a:buNone/>
            </a:pPr>
            <a:endParaRPr sz="2400" b="0" i="0" u="none" strike="noStrike" cap="none">
              <a:solidFill>
                <a:srgbClr val="0070C0"/>
              </a:solidFill>
              <a:latin typeface="Century Gothic"/>
              <a:ea typeface="Century Gothic"/>
              <a:cs typeface="Century Gothic"/>
              <a:sym typeface="Century Gothic"/>
            </a:endParaRPr>
          </a:p>
        </p:txBody>
      </p:sp>
      <p:sp>
        <p:nvSpPr>
          <p:cNvPr id="316" name="Google Shape;316;p43"/>
          <p:cNvSpPr txBox="1"/>
          <p:nvPr/>
        </p:nvSpPr>
        <p:spPr>
          <a:xfrm>
            <a:off x="1605782" y="1961502"/>
            <a:ext cx="5932435" cy="642900"/>
          </a:xfrm>
          <a:prstGeom prst="rect">
            <a:avLst/>
          </a:prstGeom>
          <a:noFill/>
          <a:ln>
            <a:noFill/>
          </a:ln>
        </p:spPr>
        <p:txBody>
          <a:bodyPr spcFirstLastPara="1" wrap="square" lIns="121900" tIns="121900" rIns="121900" bIns="1219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GB" sz="2400" b="1" i="0" u="none" strike="noStrike" cap="none">
                <a:solidFill>
                  <a:srgbClr val="85200C"/>
                </a:solidFill>
                <a:latin typeface="Century Gothic"/>
                <a:ea typeface="Century Gothic"/>
                <a:cs typeface="Century Gothic"/>
                <a:sym typeface="Century Gothic"/>
              </a:rPr>
              <a:t>Final Value of Bug Metric for Iteration 2</a:t>
            </a:r>
            <a:endParaRPr sz="2400" b="1" i="0" u="none" strike="noStrike" cap="none">
              <a:solidFill>
                <a:srgbClr val="85200C"/>
              </a:solidFill>
              <a:latin typeface="Century Gothic"/>
              <a:ea typeface="Century Gothic"/>
              <a:cs typeface="Century Gothic"/>
              <a:sym typeface="Century Gothic"/>
            </a:endParaRPr>
          </a:p>
        </p:txBody>
      </p:sp>
      <p:sp>
        <p:nvSpPr>
          <p:cNvPr id="317" name="Google Shape;317;p43"/>
          <p:cNvSpPr/>
          <p:nvPr/>
        </p:nvSpPr>
        <p:spPr>
          <a:xfrm>
            <a:off x="7669141" y="1440694"/>
            <a:ext cx="1393200" cy="1393200"/>
          </a:xfrm>
          <a:prstGeom prst="ellipse">
            <a:avLst/>
          </a:prstGeom>
          <a:solidFill>
            <a:srgbClr val="FFFFFF"/>
          </a:solidFill>
          <a:ln w="38100" cap="flat" cmpd="sng">
            <a:solidFill>
              <a:srgbClr val="FF00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4000"/>
              <a:buFont typeface="Arial"/>
              <a:buNone/>
            </a:pPr>
            <a:r>
              <a:rPr lang="en-GB" sz="3600" b="1" i="0" u="none" strike="noStrike" cap="none">
                <a:solidFill>
                  <a:srgbClr val="000000"/>
                </a:solidFill>
                <a:latin typeface="Century Gothic"/>
                <a:ea typeface="Century Gothic"/>
                <a:cs typeface="Century Gothic"/>
                <a:sym typeface="Century Gothic"/>
              </a:rPr>
              <a:t>14</a:t>
            </a:r>
            <a:endParaRPr/>
          </a:p>
        </p:txBody>
      </p:sp>
    </p:spTree>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44"/>
          <p:cNvSpPr txBox="1">
            <a:spLocks noGrp="1"/>
          </p:cNvSpPr>
          <p:nvPr>
            <p:ph type="title"/>
          </p:nvPr>
        </p:nvSpPr>
        <p:spPr>
          <a:xfrm>
            <a:off x="91436" y="79080"/>
            <a:ext cx="8961121" cy="530352"/>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3200"/>
              <a:buFont typeface="Century Gothic"/>
              <a:buNone/>
            </a:pPr>
            <a:r>
              <a:rPr lang="en-GB" sz="3200">
                <a:latin typeface="Century Gothic"/>
                <a:ea typeface="Century Gothic"/>
                <a:cs typeface="Century Gothic"/>
                <a:sym typeface="Century Gothic"/>
              </a:rPr>
              <a:t>Bug Log – Iteration 3</a:t>
            </a:r>
            <a:endParaRPr/>
          </a:p>
        </p:txBody>
      </p:sp>
      <p:graphicFrame>
        <p:nvGraphicFramePr>
          <p:cNvPr id="323" name="Google Shape;323;p44"/>
          <p:cNvGraphicFramePr/>
          <p:nvPr/>
        </p:nvGraphicFramePr>
        <p:xfrm>
          <a:off x="148585" y="609432"/>
          <a:ext cx="8903975" cy="6245860"/>
        </p:xfrm>
        <a:graphic>
          <a:graphicData uri="http://schemas.openxmlformats.org/drawingml/2006/table">
            <a:tbl>
              <a:tblPr firstRow="1" bandRow="1">
                <a:noFill/>
                <a:tableStyleId>{0A5CD60B-227A-49EE-971F-ACFEBA675F33}</a:tableStyleId>
              </a:tblPr>
              <a:tblGrid>
                <a:gridCol w="1286875">
                  <a:extLst>
                    <a:ext uri="{9D8B030D-6E8A-4147-A177-3AD203B41FA5}">
                      <a16:colId xmlns:a16="http://schemas.microsoft.com/office/drawing/2014/main" val="20000"/>
                    </a:ext>
                  </a:extLst>
                </a:gridCol>
                <a:gridCol w="6282075">
                  <a:extLst>
                    <a:ext uri="{9D8B030D-6E8A-4147-A177-3AD203B41FA5}">
                      <a16:colId xmlns:a16="http://schemas.microsoft.com/office/drawing/2014/main" val="20001"/>
                    </a:ext>
                  </a:extLst>
                </a:gridCol>
                <a:gridCol w="777250">
                  <a:extLst>
                    <a:ext uri="{9D8B030D-6E8A-4147-A177-3AD203B41FA5}">
                      <a16:colId xmlns:a16="http://schemas.microsoft.com/office/drawing/2014/main" val="20002"/>
                    </a:ext>
                  </a:extLst>
                </a:gridCol>
                <a:gridCol w="557775">
                  <a:extLst>
                    <a:ext uri="{9D8B030D-6E8A-4147-A177-3AD203B41FA5}">
                      <a16:colId xmlns:a16="http://schemas.microsoft.com/office/drawing/2014/main" val="20003"/>
                    </a:ext>
                  </a:extLst>
                </a:gridCol>
              </a:tblGrid>
              <a:tr h="358775">
                <a:tc>
                  <a:txBody>
                    <a:bodyPr/>
                    <a:lstStyle/>
                    <a:p>
                      <a:pPr marL="0" marR="0" lvl="0" indent="0" algn="l" rtl="0">
                        <a:spcBef>
                          <a:spcPts val="0"/>
                        </a:spcBef>
                        <a:spcAft>
                          <a:spcPts val="0"/>
                        </a:spcAft>
                        <a:buNone/>
                      </a:pPr>
                      <a:r>
                        <a:rPr lang="en-GB" sz="1300" u="none" strike="noStrike">
                          <a:latin typeface="Century Gothic"/>
                          <a:ea typeface="Century Gothic"/>
                          <a:cs typeface="Century Gothic"/>
                          <a:sym typeface="Century Gothic"/>
                        </a:rPr>
                        <a:t>Function</a:t>
                      </a:r>
                      <a:endParaRPr sz="1300">
                        <a:latin typeface="Century Gothic"/>
                        <a:ea typeface="Century Gothic"/>
                        <a:cs typeface="Century Gothic"/>
                        <a:sym typeface="Century Gothic"/>
                      </a:endParaRPr>
                    </a:p>
                  </a:txBody>
                  <a:tcPr marL="25400" marR="25400" marT="82550" marB="82550" anchor="ctr"/>
                </a:tc>
                <a:tc>
                  <a:txBody>
                    <a:bodyPr/>
                    <a:lstStyle/>
                    <a:p>
                      <a:pPr marL="0" marR="0" lvl="0" indent="0" algn="l" rtl="0">
                        <a:spcBef>
                          <a:spcPts val="0"/>
                        </a:spcBef>
                        <a:spcAft>
                          <a:spcPts val="0"/>
                        </a:spcAft>
                        <a:buNone/>
                      </a:pPr>
                      <a:r>
                        <a:rPr lang="en-GB" sz="1300" u="none" strike="noStrike">
                          <a:latin typeface="Century Gothic"/>
                          <a:ea typeface="Century Gothic"/>
                          <a:cs typeface="Century Gothic"/>
                          <a:sym typeface="Century Gothic"/>
                        </a:rPr>
                        <a:t>Description</a:t>
                      </a:r>
                      <a:endParaRPr sz="1300">
                        <a:latin typeface="Century Gothic"/>
                        <a:ea typeface="Century Gothic"/>
                        <a:cs typeface="Century Gothic"/>
                        <a:sym typeface="Century Gothic"/>
                      </a:endParaRPr>
                    </a:p>
                  </a:txBody>
                  <a:tcPr marL="25400" marR="25400" marT="82550" marB="82550" anchor="ctr"/>
                </a:tc>
                <a:tc>
                  <a:txBody>
                    <a:bodyPr/>
                    <a:lstStyle/>
                    <a:p>
                      <a:pPr marL="0" marR="0" lvl="0" indent="0" algn="ctr" rtl="0">
                        <a:spcBef>
                          <a:spcPts val="0"/>
                        </a:spcBef>
                        <a:spcAft>
                          <a:spcPts val="0"/>
                        </a:spcAft>
                        <a:buNone/>
                      </a:pPr>
                      <a:r>
                        <a:rPr lang="en-GB" sz="1300" u="none" strike="noStrike">
                          <a:latin typeface="Century Gothic"/>
                          <a:ea typeface="Century Gothic"/>
                          <a:cs typeface="Century Gothic"/>
                          <a:sym typeface="Century Gothic"/>
                        </a:rPr>
                        <a:t>Severity</a:t>
                      </a:r>
                      <a:endParaRPr sz="1300">
                        <a:latin typeface="Century Gothic"/>
                        <a:ea typeface="Century Gothic"/>
                        <a:cs typeface="Century Gothic"/>
                        <a:sym typeface="Century Gothic"/>
                      </a:endParaRPr>
                    </a:p>
                  </a:txBody>
                  <a:tcPr marL="25400" marR="25400" marT="82550" marB="82550" anchor="ctr"/>
                </a:tc>
                <a:tc>
                  <a:txBody>
                    <a:bodyPr/>
                    <a:lstStyle/>
                    <a:p>
                      <a:pPr marL="0" marR="0" lvl="0" indent="0" algn="ctr" rtl="0">
                        <a:spcBef>
                          <a:spcPts val="0"/>
                        </a:spcBef>
                        <a:spcAft>
                          <a:spcPts val="0"/>
                        </a:spcAft>
                        <a:buNone/>
                      </a:pPr>
                      <a:r>
                        <a:rPr lang="en-GB" sz="1300" u="none" strike="noStrike">
                          <a:latin typeface="Century Gothic"/>
                          <a:ea typeface="Century Gothic"/>
                          <a:cs typeface="Century Gothic"/>
                          <a:sym typeface="Century Gothic"/>
                        </a:rPr>
                        <a:t>Points</a:t>
                      </a:r>
                      <a:endParaRPr sz="1300">
                        <a:latin typeface="Century Gothic"/>
                        <a:ea typeface="Century Gothic"/>
                        <a:cs typeface="Century Gothic"/>
                        <a:sym typeface="Century Gothic"/>
                      </a:endParaRPr>
                    </a:p>
                  </a:txBody>
                  <a:tcPr marL="25400" marR="25400" marT="82550" marB="82550" anchor="ctr"/>
                </a:tc>
                <a:extLst>
                  <a:ext uri="{0D108BD9-81ED-4DB2-BD59-A6C34878D82A}">
                    <a16:rowId xmlns:a16="http://schemas.microsoft.com/office/drawing/2014/main" val="10000"/>
                  </a:ext>
                </a:extLst>
              </a:tr>
              <a:tr h="321150">
                <a:tc>
                  <a:txBody>
                    <a:bodyPr/>
                    <a:lstStyle/>
                    <a:p>
                      <a:pPr marL="0" marR="0" lvl="0" indent="0" algn="l" rtl="0">
                        <a:spcBef>
                          <a:spcPts val="0"/>
                        </a:spcBef>
                        <a:spcAft>
                          <a:spcPts val="0"/>
                        </a:spcAft>
                        <a:buNone/>
                      </a:pPr>
                      <a:r>
                        <a:rPr lang="en-GB" sz="1300" b="0" i="0" u="none" strike="noStrike">
                          <a:solidFill>
                            <a:srgbClr val="000000"/>
                          </a:solidFill>
                          <a:latin typeface="Century Gothic"/>
                          <a:ea typeface="Century Gothic"/>
                          <a:cs typeface="Century Gothic"/>
                          <a:sym typeface="Century Gothic"/>
                        </a:rPr>
                        <a:t>Timetable</a:t>
                      </a:r>
                      <a:endParaRPr sz="1300">
                        <a:latin typeface="Century Gothic"/>
                        <a:ea typeface="Century Gothic"/>
                        <a:cs typeface="Century Gothic"/>
                        <a:sym typeface="Century Gothic"/>
                      </a:endParaRPr>
                    </a:p>
                  </a:txBody>
                  <a:tcPr marL="63500" marR="63500" marT="63500" marB="63500"/>
                </a:tc>
                <a:tc>
                  <a:txBody>
                    <a:bodyPr/>
                    <a:lstStyle/>
                    <a:p>
                      <a:pPr marL="0" marR="0" lvl="0" indent="0" algn="l" rtl="0">
                        <a:spcBef>
                          <a:spcPts val="0"/>
                        </a:spcBef>
                        <a:spcAft>
                          <a:spcPts val="0"/>
                        </a:spcAft>
                        <a:buNone/>
                      </a:pPr>
                      <a:r>
                        <a:rPr lang="en-GB" sz="1300" b="0" i="0" u="none" strike="noStrike">
                          <a:solidFill>
                            <a:srgbClr val="000000"/>
                          </a:solidFill>
                          <a:latin typeface="Century Gothic"/>
                          <a:ea typeface="Century Gothic"/>
                          <a:cs typeface="Century Gothic"/>
                          <a:sym typeface="Century Gothic"/>
                        </a:rPr>
                        <a:t>Bid added through bootstrapping does not show up on timetable</a:t>
                      </a:r>
                      <a:endParaRPr sz="1300">
                        <a:latin typeface="Century Gothic"/>
                        <a:ea typeface="Century Gothic"/>
                        <a:cs typeface="Century Gothic"/>
                        <a:sym typeface="Century Gothic"/>
                      </a:endParaRPr>
                    </a:p>
                  </a:txBody>
                  <a:tcPr marL="63500" marR="63500" marT="63500" marB="63500"/>
                </a:tc>
                <a:tc>
                  <a:txBody>
                    <a:bodyPr/>
                    <a:lstStyle/>
                    <a:p>
                      <a:pPr marL="0" marR="0" lvl="0" indent="0" algn="ctr" rtl="0">
                        <a:spcBef>
                          <a:spcPts val="0"/>
                        </a:spcBef>
                        <a:spcAft>
                          <a:spcPts val="0"/>
                        </a:spcAft>
                        <a:buNone/>
                      </a:pPr>
                      <a:r>
                        <a:rPr lang="en-GB" sz="1300" b="0" i="0" u="none" strike="noStrike">
                          <a:solidFill>
                            <a:srgbClr val="000000"/>
                          </a:solidFill>
                          <a:latin typeface="Century Gothic"/>
                          <a:ea typeface="Century Gothic"/>
                          <a:cs typeface="Century Gothic"/>
                          <a:sym typeface="Century Gothic"/>
                        </a:rPr>
                        <a:t>Low</a:t>
                      </a:r>
                      <a:endParaRPr sz="1300">
                        <a:latin typeface="Century Gothic"/>
                        <a:ea typeface="Century Gothic"/>
                        <a:cs typeface="Century Gothic"/>
                        <a:sym typeface="Century Gothic"/>
                      </a:endParaRPr>
                    </a:p>
                  </a:txBody>
                  <a:tcPr marL="63500" marR="63500" marT="63500" marB="63500"/>
                </a:tc>
                <a:tc>
                  <a:txBody>
                    <a:bodyPr/>
                    <a:lstStyle/>
                    <a:p>
                      <a:pPr marL="0" marR="0" lvl="0" indent="0" algn="ctr" rtl="0">
                        <a:spcBef>
                          <a:spcPts val="0"/>
                        </a:spcBef>
                        <a:spcAft>
                          <a:spcPts val="0"/>
                        </a:spcAft>
                        <a:buNone/>
                      </a:pPr>
                      <a:r>
                        <a:rPr lang="en-GB" sz="1300" b="0" i="0" u="none" strike="noStrike">
                          <a:solidFill>
                            <a:srgbClr val="000000"/>
                          </a:solidFill>
                          <a:latin typeface="Century Gothic"/>
                          <a:ea typeface="Century Gothic"/>
                          <a:cs typeface="Century Gothic"/>
                          <a:sym typeface="Century Gothic"/>
                        </a:rPr>
                        <a:t>1</a:t>
                      </a:r>
                      <a:endParaRPr sz="1300">
                        <a:latin typeface="Century Gothic"/>
                        <a:ea typeface="Century Gothic"/>
                        <a:cs typeface="Century Gothic"/>
                        <a:sym typeface="Century Gothic"/>
                      </a:endParaRPr>
                    </a:p>
                  </a:txBody>
                  <a:tcPr marL="63500" marR="63500" marT="63500" marB="63500"/>
                </a:tc>
                <a:extLst>
                  <a:ext uri="{0D108BD9-81ED-4DB2-BD59-A6C34878D82A}">
                    <a16:rowId xmlns:a16="http://schemas.microsoft.com/office/drawing/2014/main" val="10001"/>
                  </a:ext>
                </a:extLst>
              </a:tr>
              <a:tr h="321150">
                <a:tc>
                  <a:txBody>
                    <a:bodyPr/>
                    <a:lstStyle/>
                    <a:p>
                      <a:pPr marL="0" marR="0" lvl="0" indent="0" algn="l" rtl="0">
                        <a:spcBef>
                          <a:spcPts val="0"/>
                        </a:spcBef>
                        <a:spcAft>
                          <a:spcPts val="0"/>
                        </a:spcAft>
                        <a:buNone/>
                      </a:pPr>
                      <a:r>
                        <a:rPr lang="en-GB" sz="1300" b="0" i="0" u="none" strike="noStrike">
                          <a:solidFill>
                            <a:srgbClr val="000000"/>
                          </a:solidFill>
                          <a:latin typeface="Century Gothic"/>
                          <a:ea typeface="Century Gothic"/>
                          <a:cs typeface="Century Gothic"/>
                          <a:sym typeface="Century Gothic"/>
                        </a:rPr>
                        <a:t>Bootstrap</a:t>
                      </a:r>
                      <a:endParaRPr sz="1300">
                        <a:latin typeface="Century Gothic"/>
                        <a:ea typeface="Century Gothic"/>
                        <a:cs typeface="Century Gothic"/>
                        <a:sym typeface="Century Gothic"/>
                      </a:endParaRPr>
                    </a:p>
                  </a:txBody>
                  <a:tcPr marL="63500" marR="63500" marT="63500" marB="63500"/>
                </a:tc>
                <a:tc>
                  <a:txBody>
                    <a:bodyPr/>
                    <a:lstStyle/>
                    <a:p>
                      <a:pPr marL="0" marR="0" lvl="0" indent="0" algn="l" rtl="0">
                        <a:spcBef>
                          <a:spcPts val="0"/>
                        </a:spcBef>
                        <a:spcAft>
                          <a:spcPts val="0"/>
                        </a:spcAft>
                        <a:buNone/>
                      </a:pPr>
                      <a:r>
                        <a:rPr lang="en-GB" sz="1300" b="0" i="0" u="none" strike="noStrike">
                          <a:solidFill>
                            <a:srgbClr val="000000"/>
                          </a:solidFill>
                          <a:latin typeface="Century Gothic"/>
                          <a:ea typeface="Century Gothic"/>
                          <a:cs typeface="Century Gothic"/>
                          <a:sym typeface="Century Gothic"/>
                        </a:rPr>
                        <a:t>Bootstrap did not clear round 2 bid table</a:t>
                      </a:r>
                      <a:endParaRPr sz="1300">
                        <a:latin typeface="Century Gothic"/>
                        <a:ea typeface="Century Gothic"/>
                        <a:cs typeface="Century Gothic"/>
                        <a:sym typeface="Century Gothic"/>
                      </a:endParaRPr>
                    </a:p>
                  </a:txBody>
                  <a:tcPr marL="63500" marR="63500" marT="63500" marB="63500"/>
                </a:tc>
                <a:tc>
                  <a:txBody>
                    <a:bodyPr/>
                    <a:lstStyle/>
                    <a:p>
                      <a:pPr marL="0" marR="0" lvl="0" indent="0" algn="ctr" rtl="0">
                        <a:spcBef>
                          <a:spcPts val="0"/>
                        </a:spcBef>
                        <a:spcAft>
                          <a:spcPts val="0"/>
                        </a:spcAft>
                        <a:buNone/>
                      </a:pPr>
                      <a:r>
                        <a:rPr lang="en-GB" sz="1300" b="0" i="0" u="none" strike="noStrike">
                          <a:solidFill>
                            <a:srgbClr val="000000"/>
                          </a:solidFill>
                          <a:latin typeface="Century Gothic"/>
                          <a:ea typeface="Century Gothic"/>
                          <a:cs typeface="Century Gothic"/>
                          <a:sym typeface="Century Gothic"/>
                        </a:rPr>
                        <a:t>High</a:t>
                      </a:r>
                      <a:endParaRPr sz="1300">
                        <a:latin typeface="Century Gothic"/>
                        <a:ea typeface="Century Gothic"/>
                        <a:cs typeface="Century Gothic"/>
                        <a:sym typeface="Century Gothic"/>
                      </a:endParaRPr>
                    </a:p>
                  </a:txBody>
                  <a:tcPr marL="63500" marR="63500" marT="63500" marB="63500"/>
                </a:tc>
                <a:tc>
                  <a:txBody>
                    <a:bodyPr/>
                    <a:lstStyle/>
                    <a:p>
                      <a:pPr marL="0" marR="0" lvl="0" indent="0" algn="ctr" rtl="0">
                        <a:spcBef>
                          <a:spcPts val="0"/>
                        </a:spcBef>
                        <a:spcAft>
                          <a:spcPts val="0"/>
                        </a:spcAft>
                        <a:buNone/>
                      </a:pPr>
                      <a:r>
                        <a:rPr lang="en-GB" sz="1300" b="0" i="0" u="none" strike="noStrike">
                          <a:solidFill>
                            <a:srgbClr val="000000"/>
                          </a:solidFill>
                          <a:latin typeface="Century Gothic"/>
                          <a:ea typeface="Century Gothic"/>
                          <a:cs typeface="Century Gothic"/>
                          <a:sym typeface="Century Gothic"/>
                        </a:rPr>
                        <a:t>5</a:t>
                      </a:r>
                      <a:endParaRPr sz="1300">
                        <a:latin typeface="Century Gothic"/>
                        <a:ea typeface="Century Gothic"/>
                        <a:cs typeface="Century Gothic"/>
                        <a:sym typeface="Century Gothic"/>
                      </a:endParaRPr>
                    </a:p>
                  </a:txBody>
                  <a:tcPr marL="63500" marR="63500" marT="63500" marB="63500"/>
                </a:tc>
                <a:extLst>
                  <a:ext uri="{0D108BD9-81ED-4DB2-BD59-A6C34878D82A}">
                    <a16:rowId xmlns:a16="http://schemas.microsoft.com/office/drawing/2014/main" val="10002"/>
                  </a:ext>
                </a:extLst>
              </a:tr>
              <a:tr h="516850">
                <a:tc>
                  <a:txBody>
                    <a:bodyPr/>
                    <a:lstStyle/>
                    <a:p>
                      <a:pPr marL="0" marR="0" lvl="0" indent="0" algn="l" rtl="0">
                        <a:spcBef>
                          <a:spcPts val="0"/>
                        </a:spcBef>
                        <a:spcAft>
                          <a:spcPts val="0"/>
                        </a:spcAft>
                        <a:buNone/>
                      </a:pPr>
                      <a:r>
                        <a:rPr lang="en-GB" sz="1300" b="0" i="0" u="none" strike="noStrike">
                          <a:solidFill>
                            <a:srgbClr val="000000"/>
                          </a:solidFill>
                          <a:latin typeface="Century Gothic"/>
                          <a:ea typeface="Century Gothic"/>
                          <a:cs typeface="Century Gothic"/>
                          <a:sym typeface="Century Gothic"/>
                        </a:rPr>
                        <a:t>Drop Section</a:t>
                      </a:r>
                      <a:endParaRPr sz="1300">
                        <a:latin typeface="Century Gothic"/>
                        <a:ea typeface="Century Gothic"/>
                        <a:cs typeface="Century Gothic"/>
                        <a:sym typeface="Century Gothic"/>
                      </a:endParaRPr>
                    </a:p>
                  </a:txBody>
                  <a:tcPr marL="63500" marR="63500" marT="63500" marB="63500"/>
                </a:tc>
                <a:tc>
                  <a:txBody>
                    <a:bodyPr/>
                    <a:lstStyle/>
                    <a:p>
                      <a:pPr marL="0" marR="0" lvl="0" indent="0" algn="l" rtl="0">
                        <a:spcBef>
                          <a:spcPts val="0"/>
                        </a:spcBef>
                        <a:spcAft>
                          <a:spcPts val="0"/>
                        </a:spcAft>
                        <a:buNone/>
                      </a:pPr>
                      <a:r>
                        <a:rPr lang="en-GB" sz="1300" b="0" i="0" u="none" strike="noStrike">
                          <a:solidFill>
                            <a:srgbClr val="000000"/>
                          </a:solidFill>
                          <a:latin typeface="Century Gothic"/>
                          <a:ea typeface="Century Gothic"/>
                          <a:cs typeface="Century Gothic"/>
                          <a:sym typeface="Century Gothic"/>
                        </a:rPr>
                        <a:t>Round 1.5 (after Round 1 ends, before Round 2 starts) allowed student to drop section</a:t>
                      </a:r>
                      <a:endParaRPr sz="1300">
                        <a:latin typeface="Century Gothic"/>
                        <a:ea typeface="Century Gothic"/>
                        <a:cs typeface="Century Gothic"/>
                        <a:sym typeface="Century Gothic"/>
                      </a:endParaRPr>
                    </a:p>
                  </a:txBody>
                  <a:tcPr marL="63500" marR="63500" marT="63500" marB="63500"/>
                </a:tc>
                <a:tc>
                  <a:txBody>
                    <a:bodyPr/>
                    <a:lstStyle/>
                    <a:p>
                      <a:pPr marL="0" marR="0" lvl="0" indent="0" algn="ctr" rtl="0">
                        <a:spcBef>
                          <a:spcPts val="0"/>
                        </a:spcBef>
                        <a:spcAft>
                          <a:spcPts val="0"/>
                        </a:spcAft>
                        <a:buNone/>
                      </a:pPr>
                      <a:r>
                        <a:rPr lang="en-GB" sz="1300" b="0" i="0" u="none" strike="noStrike">
                          <a:solidFill>
                            <a:srgbClr val="000000"/>
                          </a:solidFill>
                          <a:latin typeface="Century Gothic"/>
                          <a:ea typeface="Century Gothic"/>
                          <a:cs typeface="Century Gothic"/>
                          <a:sym typeface="Century Gothic"/>
                        </a:rPr>
                        <a:t>Low</a:t>
                      </a:r>
                      <a:endParaRPr sz="1300">
                        <a:latin typeface="Century Gothic"/>
                        <a:ea typeface="Century Gothic"/>
                        <a:cs typeface="Century Gothic"/>
                        <a:sym typeface="Century Gothic"/>
                      </a:endParaRPr>
                    </a:p>
                  </a:txBody>
                  <a:tcPr marL="63500" marR="63500" marT="63500" marB="63500"/>
                </a:tc>
                <a:tc>
                  <a:txBody>
                    <a:bodyPr/>
                    <a:lstStyle/>
                    <a:p>
                      <a:pPr marL="0" marR="0" lvl="0" indent="0" algn="ctr" rtl="0">
                        <a:spcBef>
                          <a:spcPts val="0"/>
                        </a:spcBef>
                        <a:spcAft>
                          <a:spcPts val="0"/>
                        </a:spcAft>
                        <a:buNone/>
                      </a:pPr>
                      <a:r>
                        <a:rPr lang="en-GB" sz="1300" b="0" i="0" u="none" strike="noStrike">
                          <a:solidFill>
                            <a:srgbClr val="000000"/>
                          </a:solidFill>
                          <a:latin typeface="Century Gothic"/>
                          <a:ea typeface="Century Gothic"/>
                          <a:cs typeface="Century Gothic"/>
                          <a:sym typeface="Century Gothic"/>
                        </a:rPr>
                        <a:t>1</a:t>
                      </a:r>
                      <a:endParaRPr sz="1300">
                        <a:latin typeface="Century Gothic"/>
                        <a:ea typeface="Century Gothic"/>
                        <a:cs typeface="Century Gothic"/>
                        <a:sym typeface="Century Gothic"/>
                      </a:endParaRPr>
                    </a:p>
                  </a:txBody>
                  <a:tcPr marL="63500" marR="63500" marT="63500" marB="63500"/>
                </a:tc>
                <a:extLst>
                  <a:ext uri="{0D108BD9-81ED-4DB2-BD59-A6C34878D82A}">
                    <a16:rowId xmlns:a16="http://schemas.microsoft.com/office/drawing/2014/main" val="10003"/>
                  </a:ext>
                </a:extLst>
              </a:tr>
              <a:tr h="516850">
                <a:tc>
                  <a:txBody>
                    <a:bodyPr/>
                    <a:lstStyle/>
                    <a:p>
                      <a:pPr marL="0" marR="0" lvl="0" indent="0" algn="l" rtl="0">
                        <a:spcBef>
                          <a:spcPts val="0"/>
                        </a:spcBef>
                        <a:spcAft>
                          <a:spcPts val="0"/>
                        </a:spcAft>
                        <a:buNone/>
                      </a:pPr>
                      <a:r>
                        <a:rPr lang="en-GB" sz="1300" b="0" i="0" u="none" strike="noStrike">
                          <a:solidFill>
                            <a:srgbClr val="000000"/>
                          </a:solidFill>
                          <a:latin typeface="Century Gothic"/>
                          <a:ea typeface="Century Gothic"/>
                          <a:cs typeface="Century Gothic"/>
                          <a:sym typeface="Century Gothic"/>
                        </a:rPr>
                        <a:t>Round 2 clearing </a:t>
                      </a:r>
                      <a:endParaRPr sz="1300">
                        <a:latin typeface="Century Gothic"/>
                        <a:ea typeface="Century Gothic"/>
                        <a:cs typeface="Century Gothic"/>
                        <a:sym typeface="Century Gothic"/>
                      </a:endParaRPr>
                    </a:p>
                  </a:txBody>
                  <a:tcPr marL="63500" marR="63500" marT="63500" marB="63500"/>
                </a:tc>
                <a:tc>
                  <a:txBody>
                    <a:bodyPr/>
                    <a:lstStyle/>
                    <a:p>
                      <a:pPr marL="0" marR="0" lvl="0" indent="0" algn="l" rtl="0">
                        <a:spcBef>
                          <a:spcPts val="0"/>
                        </a:spcBef>
                        <a:spcAft>
                          <a:spcPts val="0"/>
                        </a:spcAft>
                        <a:buNone/>
                      </a:pPr>
                      <a:r>
                        <a:rPr lang="en-GB" sz="1300" b="0" i="0" u="none" strike="noStrike">
                          <a:solidFill>
                            <a:srgbClr val="000000"/>
                          </a:solidFill>
                          <a:latin typeface="Century Gothic"/>
                          <a:ea typeface="Century Gothic"/>
                          <a:cs typeface="Century Gothic"/>
                          <a:sym typeface="Century Gothic"/>
                        </a:rPr>
                        <a:t>Neither successful nor unsuccessful tables are updated after Round 2 closes</a:t>
                      </a:r>
                      <a:endParaRPr sz="1300">
                        <a:latin typeface="Century Gothic"/>
                        <a:ea typeface="Century Gothic"/>
                        <a:cs typeface="Century Gothic"/>
                        <a:sym typeface="Century Gothic"/>
                      </a:endParaRPr>
                    </a:p>
                  </a:txBody>
                  <a:tcPr marL="63500" marR="63500" marT="63500" marB="63500"/>
                </a:tc>
                <a:tc>
                  <a:txBody>
                    <a:bodyPr/>
                    <a:lstStyle/>
                    <a:p>
                      <a:pPr marL="0" marR="0" lvl="0" indent="0" algn="ctr" rtl="0">
                        <a:spcBef>
                          <a:spcPts val="0"/>
                        </a:spcBef>
                        <a:spcAft>
                          <a:spcPts val="0"/>
                        </a:spcAft>
                        <a:buNone/>
                      </a:pPr>
                      <a:r>
                        <a:rPr lang="en-GB" sz="1300" b="0" i="0" u="none" strike="noStrike">
                          <a:solidFill>
                            <a:srgbClr val="000000"/>
                          </a:solidFill>
                          <a:latin typeface="Century Gothic"/>
                          <a:ea typeface="Century Gothic"/>
                          <a:cs typeface="Century Gothic"/>
                          <a:sym typeface="Century Gothic"/>
                        </a:rPr>
                        <a:t>High</a:t>
                      </a:r>
                      <a:endParaRPr sz="1300">
                        <a:latin typeface="Century Gothic"/>
                        <a:ea typeface="Century Gothic"/>
                        <a:cs typeface="Century Gothic"/>
                        <a:sym typeface="Century Gothic"/>
                      </a:endParaRPr>
                    </a:p>
                  </a:txBody>
                  <a:tcPr marL="63500" marR="63500" marT="63500" marB="63500"/>
                </a:tc>
                <a:tc>
                  <a:txBody>
                    <a:bodyPr/>
                    <a:lstStyle/>
                    <a:p>
                      <a:pPr marL="0" marR="0" lvl="0" indent="0" algn="ctr" rtl="0">
                        <a:spcBef>
                          <a:spcPts val="0"/>
                        </a:spcBef>
                        <a:spcAft>
                          <a:spcPts val="0"/>
                        </a:spcAft>
                        <a:buNone/>
                      </a:pPr>
                      <a:r>
                        <a:rPr lang="en-GB" sz="1300" b="0" i="0" u="none" strike="noStrike">
                          <a:solidFill>
                            <a:srgbClr val="000000"/>
                          </a:solidFill>
                          <a:latin typeface="Century Gothic"/>
                          <a:ea typeface="Century Gothic"/>
                          <a:cs typeface="Century Gothic"/>
                          <a:sym typeface="Century Gothic"/>
                        </a:rPr>
                        <a:t>5</a:t>
                      </a:r>
                      <a:endParaRPr sz="1300">
                        <a:latin typeface="Century Gothic"/>
                        <a:ea typeface="Century Gothic"/>
                        <a:cs typeface="Century Gothic"/>
                        <a:sym typeface="Century Gothic"/>
                      </a:endParaRPr>
                    </a:p>
                  </a:txBody>
                  <a:tcPr marL="63500" marR="63500" marT="63500" marB="63500"/>
                </a:tc>
                <a:extLst>
                  <a:ext uri="{0D108BD9-81ED-4DB2-BD59-A6C34878D82A}">
                    <a16:rowId xmlns:a16="http://schemas.microsoft.com/office/drawing/2014/main" val="10004"/>
                  </a:ext>
                </a:extLst>
              </a:tr>
              <a:tr h="516850">
                <a:tc>
                  <a:txBody>
                    <a:bodyPr/>
                    <a:lstStyle/>
                    <a:p>
                      <a:pPr marL="0" marR="0" lvl="0" indent="0" algn="l" rtl="0">
                        <a:spcBef>
                          <a:spcPts val="0"/>
                        </a:spcBef>
                        <a:spcAft>
                          <a:spcPts val="0"/>
                        </a:spcAft>
                        <a:buNone/>
                      </a:pPr>
                      <a:r>
                        <a:rPr lang="en-GB" sz="1300" b="0" i="0" u="none" strike="noStrike">
                          <a:solidFill>
                            <a:srgbClr val="000000"/>
                          </a:solidFill>
                          <a:latin typeface="Century Gothic"/>
                          <a:ea typeface="Century Gothic"/>
                          <a:cs typeface="Century Gothic"/>
                          <a:sym typeface="Century Gothic"/>
                        </a:rPr>
                        <a:t>Bootstrap JSON</a:t>
                      </a:r>
                      <a:endParaRPr sz="1300">
                        <a:latin typeface="Century Gothic"/>
                        <a:ea typeface="Century Gothic"/>
                        <a:cs typeface="Century Gothic"/>
                        <a:sym typeface="Century Gothic"/>
                      </a:endParaRPr>
                    </a:p>
                  </a:txBody>
                  <a:tcPr marL="63500" marR="63500" marT="63500" marB="63500"/>
                </a:tc>
                <a:tc>
                  <a:txBody>
                    <a:bodyPr/>
                    <a:lstStyle/>
                    <a:p>
                      <a:pPr marL="0" marR="0" lvl="0" indent="0" algn="l" rtl="0">
                        <a:spcBef>
                          <a:spcPts val="0"/>
                        </a:spcBef>
                        <a:spcAft>
                          <a:spcPts val="0"/>
                        </a:spcAft>
                        <a:buNone/>
                      </a:pPr>
                      <a:r>
                        <a:rPr lang="en-GB" sz="1300" b="0" i="0" u="none" strike="noStrike">
                          <a:solidFill>
                            <a:srgbClr val="000000"/>
                          </a:solidFill>
                          <a:latin typeface="Century Gothic"/>
                          <a:ea typeface="Century Gothic"/>
                          <a:cs typeface="Century Gothic"/>
                          <a:sym typeface="Century Gothic"/>
                        </a:rPr>
                        <a:t>File specific validations for a row even if common validations failed</a:t>
                      </a:r>
                      <a:endParaRPr sz="1300">
                        <a:latin typeface="Century Gothic"/>
                        <a:ea typeface="Century Gothic"/>
                        <a:cs typeface="Century Gothic"/>
                        <a:sym typeface="Century Gothic"/>
                      </a:endParaRPr>
                    </a:p>
                  </a:txBody>
                  <a:tcPr marL="63500" marR="63500" marT="63500" marB="63500"/>
                </a:tc>
                <a:tc>
                  <a:txBody>
                    <a:bodyPr/>
                    <a:lstStyle/>
                    <a:p>
                      <a:pPr marL="0" marR="0" lvl="0" indent="0" algn="ctr" rtl="0">
                        <a:spcBef>
                          <a:spcPts val="0"/>
                        </a:spcBef>
                        <a:spcAft>
                          <a:spcPts val="0"/>
                        </a:spcAft>
                        <a:buNone/>
                      </a:pPr>
                      <a:r>
                        <a:rPr lang="en-GB" sz="1300" b="0" i="0" u="none" strike="noStrike">
                          <a:solidFill>
                            <a:srgbClr val="000000"/>
                          </a:solidFill>
                          <a:latin typeface="Century Gothic"/>
                          <a:ea typeface="Century Gothic"/>
                          <a:cs typeface="Century Gothic"/>
                          <a:sym typeface="Century Gothic"/>
                        </a:rPr>
                        <a:t>Low</a:t>
                      </a:r>
                      <a:endParaRPr sz="1300">
                        <a:latin typeface="Century Gothic"/>
                        <a:ea typeface="Century Gothic"/>
                        <a:cs typeface="Century Gothic"/>
                        <a:sym typeface="Century Gothic"/>
                      </a:endParaRPr>
                    </a:p>
                  </a:txBody>
                  <a:tcPr marL="63500" marR="63500" marT="63500" marB="63500"/>
                </a:tc>
                <a:tc>
                  <a:txBody>
                    <a:bodyPr/>
                    <a:lstStyle/>
                    <a:p>
                      <a:pPr marL="0" marR="0" lvl="0" indent="0" algn="ctr" rtl="0">
                        <a:spcBef>
                          <a:spcPts val="0"/>
                        </a:spcBef>
                        <a:spcAft>
                          <a:spcPts val="0"/>
                        </a:spcAft>
                        <a:buNone/>
                      </a:pPr>
                      <a:r>
                        <a:rPr lang="en-GB" sz="1300" b="0" i="0" u="none" strike="noStrike">
                          <a:solidFill>
                            <a:srgbClr val="000000"/>
                          </a:solidFill>
                          <a:latin typeface="Century Gothic"/>
                          <a:ea typeface="Century Gothic"/>
                          <a:cs typeface="Century Gothic"/>
                          <a:sym typeface="Century Gothic"/>
                        </a:rPr>
                        <a:t>1</a:t>
                      </a:r>
                      <a:endParaRPr sz="1300">
                        <a:latin typeface="Century Gothic"/>
                        <a:ea typeface="Century Gothic"/>
                        <a:cs typeface="Century Gothic"/>
                        <a:sym typeface="Century Gothic"/>
                      </a:endParaRPr>
                    </a:p>
                  </a:txBody>
                  <a:tcPr marL="63500" marR="63500" marT="63500" marB="63500"/>
                </a:tc>
                <a:extLst>
                  <a:ext uri="{0D108BD9-81ED-4DB2-BD59-A6C34878D82A}">
                    <a16:rowId xmlns:a16="http://schemas.microsoft.com/office/drawing/2014/main" val="10005"/>
                  </a:ext>
                </a:extLst>
              </a:tr>
              <a:tr h="516850">
                <a:tc>
                  <a:txBody>
                    <a:bodyPr/>
                    <a:lstStyle/>
                    <a:p>
                      <a:pPr marL="0" marR="0" lvl="0" indent="0" algn="l" rtl="0">
                        <a:spcBef>
                          <a:spcPts val="0"/>
                        </a:spcBef>
                        <a:spcAft>
                          <a:spcPts val="0"/>
                        </a:spcAft>
                        <a:buNone/>
                      </a:pPr>
                      <a:r>
                        <a:rPr lang="en-GB" sz="1300" b="0" i="0" u="none" strike="noStrike">
                          <a:solidFill>
                            <a:srgbClr val="000000"/>
                          </a:solidFill>
                          <a:latin typeface="Century Gothic"/>
                          <a:ea typeface="Century Gothic"/>
                          <a:cs typeface="Century Gothic"/>
                          <a:sym typeface="Century Gothic"/>
                        </a:rPr>
                        <a:t>Bootstrap JSON</a:t>
                      </a:r>
                      <a:endParaRPr sz="1300">
                        <a:latin typeface="Century Gothic"/>
                        <a:ea typeface="Century Gothic"/>
                        <a:cs typeface="Century Gothic"/>
                        <a:sym typeface="Century Gothic"/>
                      </a:endParaRPr>
                    </a:p>
                  </a:txBody>
                  <a:tcPr marL="63500" marR="63500" marT="63500" marB="63500"/>
                </a:tc>
                <a:tc>
                  <a:txBody>
                    <a:bodyPr/>
                    <a:lstStyle/>
                    <a:p>
                      <a:pPr marL="0" marR="0" lvl="0" indent="0" algn="l" rtl="0">
                        <a:spcBef>
                          <a:spcPts val="0"/>
                        </a:spcBef>
                        <a:spcAft>
                          <a:spcPts val="0"/>
                        </a:spcAft>
                        <a:buNone/>
                      </a:pPr>
                      <a:r>
                        <a:rPr lang="en-GB" sz="1300" b="0" i="0" u="none" strike="noStrike">
                          <a:solidFill>
                            <a:srgbClr val="000000"/>
                          </a:solidFill>
                          <a:latin typeface="Century Gothic"/>
                          <a:ea typeface="Century Gothic"/>
                          <a:cs typeface="Century Gothic"/>
                          <a:sym typeface="Century Gothic"/>
                        </a:rPr>
                        <a:t>Some checks added error message to $errors instead of individual row error array</a:t>
                      </a:r>
                      <a:endParaRPr sz="1300">
                        <a:latin typeface="Century Gothic"/>
                        <a:ea typeface="Century Gothic"/>
                        <a:cs typeface="Century Gothic"/>
                        <a:sym typeface="Century Gothic"/>
                      </a:endParaRPr>
                    </a:p>
                  </a:txBody>
                  <a:tcPr marL="63500" marR="63500" marT="63500" marB="63500"/>
                </a:tc>
                <a:tc>
                  <a:txBody>
                    <a:bodyPr/>
                    <a:lstStyle/>
                    <a:p>
                      <a:pPr marL="0" marR="0" lvl="0" indent="0" algn="ctr" rtl="0">
                        <a:spcBef>
                          <a:spcPts val="0"/>
                        </a:spcBef>
                        <a:spcAft>
                          <a:spcPts val="0"/>
                        </a:spcAft>
                        <a:buNone/>
                      </a:pPr>
                      <a:r>
                        <a:rPr lang="en-GB" sz="1300" b="0" i="0" u="none" strike="noStrike">
                          <a:solidFill>
                            <a:srgbClr val="000000"/>
                          </a:solidFill>
                          <a:latin typeface="Century Gothic"/>
                          <a:ea typeface="Century Gothic"/>
                          <a:cs typeface="Century Gothic"/>
                          <a:sym typeface="Century Gothic"/>
                        </a:rPr>
                        <a:t>Low</a:t>
                      </a:r>
                      <a:endParaRPr sz="1300">
                        <a:latin typeface="Century Gothic"/>
                        <a:ea typeface="Century Gothic"/>
                        <a:cs typeface="Century Gothic"/>
                        <a:sym typeface="Century Gothic"/>
                      </a:endParaRPr>
                    </a:p>
                  </a:txBody>
                  <a:tcPr marL="63500" marR="63500" marT="63500" marB="63500"/>
                </a:tc>
                <a:tc>
                  <a:txBody>
                    <a:bodyPr/>
                    <a:lstStyle/>
                    <a:p>
                      <a:pPr marL="0" marR="0" lvl="0" indent="0" algn="ctr" rtl="0">
                        <a:spcBef>
                          <a:spcPts val="0"/>
                        </a:spcBef>
                        <a:spcAft>
                          <a:spcPts val="0"/>
                        </a:spcAft>
                        <a:buNone/>
                      </a:pPr>
                      <a:r>
                        <a:rPr lang="en-GB" sz="1300" b="0" i="0" u="none" strike="noStrike">
                          <a:solidFill>
                            <a:srgbClr val="000000"/>
                          </a:solidFill>
                          <a:latin typeface="Century Gothic"/>
                          <a:ea typeface="Century Gothic"/>
                          <a:cs typeface="Century Gothic"/>
                          <a:sym typeface="Century Gothic"/>
                        </a:rPr>
                        <a:t>1</a:t>
                      </a:r>
                      <a:endParaRPr sz="1300">
                        <a:latin typeface="Century Gothic"/>
                        <a:ea typeface="Century Gothic"/>
                        <a:cs typeface="Century Gothic"/>
                        <a:sym typeface="Century Gothic"/>
                      </a:endParaRPr>
                    </a:p>
                  </a:txBody>
                  <a:tcPr marL="63500" marR="63500" marT="63500" marB="63500"/>
                </a:tc>
                <a:extLst>
                  <a:ext uri="{0D108BD9-81ED-4DB2-BD59-A6C34878D82A}">
                    <a16:rowId xmlns:a16="http://schemas.microsoft.com/office/drawing/2014/main" val="10006"/>
                  </a:ext>
                </a:extLst>
              </a:tr>
              <a:tr h="516850">
                <a:tc>
                  <a:txBody>
                    <a:bodyPr/>
                    <a:lstStyle/>
                    <a:p>
                      <a:pPr marL="0" marR="0" lvl="0" indent="0" algn="l" rtl="0">
                        <a:spcBef>
                          <a:spcPts val="0"/>
                        </a:spcBef>
                        <a:spcAft>
                          <a:spcPts val="0"/>
                        </a:spcAft>
                        <a:buNone/>
                      </a:pPr>
                      <a:r>
                        <a:rPr lang="en-GB" sz="1300" b="0" i="0" u="none" strike="noStrike">
                          <a:solidFill>
                            <a:srgbClr val="000000"/>
                          </a:solidFill>
                          <a:latin typeface="Century Gothic"/>
                          <a:ea typeface="Century Gothic"/>
                          <a:cs typeface="Century Gothic"/>
                          <a:sym typeface="Century Gothic"/>
                        </a:rPr>
                        <a:t>Dump Table JSON</a:t>
                      </a:r>
                      <a:endParaRPr sz="1300">
                        <a:latin typeface="Century Gothic"/>
                        <a:ea typeface="Century Gothic"/>
                        <a:cs typeface="Century Gothic"/>
                        <a:sym typeface="Century Gothic"/>
                      </a:endParaRPr>
                    </a:p>
                  </a:txBody>
                  <a:tcPr marL="63500" marR="63500" marT="63500" marB="63500"/>
                </a:tc>
                <a:tc>
                  <a:txBody>
                    <a:bodyPr/>
                    <a:lstStyle/>
                    <a:p>
                      <a:pPr marL="0" marR="0" lvl="0" indent="0" algn="l" rtl="0">
                        <a:spcBef>
                          <a:spcPts val="0"/>
                        </a:spcBef>
                        <a:spcAft>
                          <a:spcPts val="0"/>
                        </a:spcAft>
                        <a:buNone/>
                      </a:pPr>
                      <a:r>
                        <a:rPr lang="en-GB" sz="1300" b="0" i="0" u="none" strike="noStrike">
                          <a:solidFill>
                            <a:srgbClr val="000000"/>
                          </a:solidFill>
                          <a:latin typeface="Century Gothic"/>
                          <a:ea typeface="Century Gothic"/>
                          <a:cs typeface="Century Gothic"/>
                          <a:sym typeface="Century Gothic"/>
                        </a:rPr>
                        <a:t>Keys were 'courses' and 'students' instead of 'course' and 'student'</a:t>
                      </a:r>
                      <a:endParaRPr sz="1300">
                        <a:latin typeface="Century Gothic"/>
                        <a:ea typeface="Century Gothic"/>
                        <a:cs typeface="Century Gothic"/>
                        <a:sym typeface="Century Gothic"/>
                      </a:endParaRPr>
                    </a:p>
                  </a:txBody>
                  <a:tcPr marL="63500" marR="63500" marT="63500" marB="63500"/>
                </a:tc>
                <a:tc>
                  <a:txBody>
                    <a:bodyPr/>
                    <a:lstStyle/>
                    <a:p>
                      <a:pPr marL="0" marR="0" lvl="0" indent="0" algn="ctr" rtl="0">
                        <a:spcBef>
                          <a:spcPts val="0"/>
                        </a:spcBef>
                        <a:spcAft>
                          <a:spcPts val="0"/>
                        </a:spcAft>
                        <a:buNone/>
                      </a:pPr>
                      <a:r>
                        <a:rPr lang="en-GB" sz="1300" b="0" i="0" u="none" strike="noStrike">
                          <a:solidFill>
                            <a:srgbClr val="000000"/>
                          </a:solidFill>
                          <a:latin typeface="Century Gothic"/>
                          <a:ea typeface="Century Gothic"/>
                          <a:cs typeface="Century Gothic"/>
                          <a:sym typeface="Century Gothic"/>
                        </a:rPr>
                        <a:t>Low</a:t>
                      </a:r>
                      <a:endParaRPr sz="1300">
                        <a:latin typeface="Century Gothic"/>
                        <a:ea typeface="Century Gothic"/>
                        <a:cs typeface="Century Gothic"/>
                        <a:sym typeface="Century Gothic"/>
                      </a:endParaRPr>
                    </a:p>
                  </a:txBody>
                  <a:tcPr marL="63500" marR="63500" marT="63500" marB="63500"/>
                </a:tc>
                <a:tc>
                  <a:txBody>
                    <a:bodyPr/>
                    <a:lstStyle/>
                    <a:p>
                      <a:pPr marL="0" marR="0" lvl="0" indent="0" algn="ctr" rtl="0">
                        <a:spcBef>
                          <a:spcPts val="0"/>
                        </a:spcBef>
                        <a:spcAft>
                          <a:spcPts val="0"/>
                        </a:spcAft>
                        <a:buNone/>
                      </a:pPr>
                      <a:r>
                        <a:rPr lang="en-GB" sz="1300" b="0" i="0" u="none" strike="noStrike">
                          <a:solidFill>
                            <a:srgbClr val="000000"/>
                          </a:solidFill>
                          <a:latin typeface="Century Gothic"/>
                          <a:ea typeface="Century Gothic"/>
                          <a:cs typeface="Century Gothic"/>
                          <a:sym typeface="Century Gothic"/>
                        </a:rPr>
                        <a:t>1</a:t>
                      </a:r>
                      <a:endParaRPr sz="1300">
                        <a:latin typeface="Century Gothic"/>
                        <a:ea typeface="Century Gothic"/>
                        <a:cs typeface="Century Gothic"/>
                        <a:sym typeface="Century Gothic"/>
                      </a:endParaRPr>
                    </a:p>
                  </a:txBody>
                  <a:tcPr marL="63500" marR="63500" marT="63500" marB="63500"/>
                </a:tc>
                <a:extLst>
                  <a:ext uri="{0D108BD9-81ED-4DB2-BD59-A6C34878D82A}">
                    <a16:rowId xmlns:a16="http://schemas.microsoft.com/office/drawing/2014/main" val="10007"/>
                  </a:ext>
                </a:extLst>
              </a:tr>
              <a:tr h="516850">
                <a:tc>
                  <a:txBody>
                    <a:bodyPr/>
                    <a:lstStyle/>
                    <a:p>
                      <a:pPr marL="0" marR="0" lvl="0" indent="0" algn="l" rtl="0">
                        <a:spcBef>
                          <a:spcPts val="0"/>
                        </a:spcBef>
                        <a:spcAft>
                          <a:spcPts val="0"/>
                        </a:spcAft>
                        <a:buNone/>
                      </a:pPr>
                      <a:r>
                        <a:rPr lang="en-GB" sz="1300" b="0" i="0" u="none" strike="noStrike">
                          <a:solidFill>
                            <a:srgbClr val="000000"/>
                          </a:solidFill>
                          <a:latin typeface="Century Gothic"/>
                          <a:ea typeface="Century Gothic"/>
                          <a:cs typeface="Century Gothic"/>
                          <a:sym typeface="Century Gothic"/>
                        </a:rPr>
                        <a:t>Update Bid JSON</a:t>
                      </a:r>
                      <a:endParaRPr sz="1300">
                        <a:latin typeface="Century Gothic"/>
                        <a:ea typeface="Century Gothic"/>
                        <a:cs typeface="Century Gothic"/>
                        <a:sym typeface="Century Gothic"/>
                      </a:endParaRPr>
                    </a:p>
                  </a:txBody>
                  <a:tcPr marL="63500" marR="63500" marT="63500" marB="63500"/>
                </a:tc>
                <a:tc>
                  <a:txBody>
                    <a:bodyPr/>
                    <a:lstStyle/>
                    <a:p>
                      <a:pPr marL="0" marR="0" lvl="0" indent="0" algn="l" rtl="0">
                        <a:spcBef>
                          <a:spcPts val="0"/>
                        </a:spcBef>
                        <a:spcAft>
                          <a:spcPts val="0"/>
                        </a:spcAft>
                        <a:buNone/>
                      </a:pPr>
                      <a:r>
                        <a:rPr lang="en-GB" sz="1300" b="0" i="0" u="none" strike="noStrike">
                          <a:solidFill>
                            <a:srgbClr val="000000"/>
                          </a:solidFill>
                          <a:latin typeface="Century Gothic"/>
                          <a:ea typeface="Century Gothic"/>
                          <a:cs typeface="Century Gothic"/>
                          <a:sym typeface="Century Gothic"/>
                        </a:rPr>
                        <a:t>Other logical validations are checked even if 'round ended' check fails</a:t>
                      </a:r>
                      <a:endParaRPr sz="1300">
                        <a:latin typeface="Century Gothic"/>
                        <a:ea typeface="Century Gothic"/>
                        <a:cs typeface="Century Gothic"/>
                        <a:sym typeface="Century Gothic"/>
                      </a:endParaRPr>
                    </a:p>
                  </a:txBody>
                  <a:tcPr marL="63500" marR="63500" marT="63500" marB="63500"/>
                </a:tc>
                <a:tc>
                  <a:txBody>
                    <a:bodyPr/>
                    <a:lstStyle/>
                    <a:p>
                      <a:pPr marL="0" marR="0" lvl="0" indent="0" algn="ctr" rtl="0">
                        <a:spcBef>
                          <a:spcPts val="0"/>
                        </a:spcBef>
                        <a:spcAft>
                          <a:spcPts val="0"/>
                        </a:spcAft>
                        <a:buNone/>
                      </a:pPr>
                      <a:r>
                        <a:rPr lang="en-GB" sz="1300" b="0" i="0" u="none" strike="noStrike">
                          <a:solidFill>
                            <a:srgbClr val="000000"/>
                          </a:solidFill>
                          <a:latin typeface="Century Gothic"/>
                          <a:ea typeface="Century Gothic"/>
                          <a:cs typeface="Century Gothic"/>
                          <a:sym typeface="Century Gothic"/>
                        </a:rPr>
                        <a:t>Low</a:t>
                      </a:r>
                      <a:endParaRPr sz="1300">
                        <a:latin typeface="Century Gothic"/>
                        <a:ea typeface="Century Gothic"/>
                        <a:cs typeface="Century Gothic"/>
                        <a:sym typeface="Century Gothic"/>
                      </a:endParaRPr>
                    </a:p>
                  </a:txBody>
                  <a:tcPr marL="63500" marR="63500" marT="63500" marB="63500"/>
                </a:tc>
                <a:tc>
                  <a:txBody>
                    <a:bodyPr/>
                    <a:lstStyle/>
                    <a:p>
                      <a:pPr marL="0" marR="0" lvl="0" indent="0" algn="ctr" rtl="0">
                        <a:spcBef>
                          <a:spcPts val="0"/>
                        </a:spcBef>
                        <a:spcAft>
                          <a:spcPts val="0"/>
                        </a:spcAft>
                        <a:buNone/>
                      </a:pPr>
                      <a:r>
                        <a:rPr lang="en-GB" sz="1300" b="0" i="0" u="none" strike="noStrike">
                          <a:solidFill>
                            <a:srgbClr val="000000"/>
                          </a:solidFill>
                          <a:latin typeface="Century Gothic"/>
                          <a:ea typeface="Century Gothic"/>
                          <a:cs typeface="Century Gothic"/>
                          <a:sym typeface="Century Gothic"/>
                        </a:rPr>
                        <a:t>1</a:t>
                      </a:r>
                      <a:endParaRPr sz="1300">
                        <a:latin typeface="Century Gothic"/>
                        <a:ea typeface="Century Gothic"/>
                        <a:cs typeface="Century Gothic"/>
                        <a:sym typeface="Century Gothic"/>
                      </a:endParaRPr>
                    </a:p>
                  </a:txBody>
                  <a:tcPr marL="63500" marR="63500" marT="63500" marB="63500"/>
                </a:tc>
                <a:extLst>
                  <a:ext uri="{0D108BD9-81ED-4DB2-BD59-A6C34878D82A}">
                    <a16:rowId xmlns:a16="http://schemas.microsoft.com/office/drawing/2014/main" val="10008"/>
                  </a:ext>
                </a:extLst>
              </a:tr>
              <a:tr h="516850">
                <a:tc>
                  <a:txBody>
                    <a:bodyPr/>
                    <a:lstStyle/>
                    <a:p>
                      <a:pPr marL="0" marR="0" lvl="0" indent="0" algn="l" rtl="0">
                        <a:spcBef>
                          <a:spcPts val="0"/>
                        </a:spcBef>
                        <a:spcAft>
                          <a:spcPts val="0"/>
                        </a:spcAft>
                        <a:buNone/>
                      </a:pPr>
                      <a:r>
                        <a:rPr lang="en-GB" sz="1300" b="0" i="0" u="none" strike="noStrike">
                          <a:solidFill>
                            <a:srgbClr val="000000"/>
                          </a:solidFill>
                          <a:latin typeface="Century Gothic"/>
                          <a:ea typeface="Century Gothic"/>
                          <a:cs typeface="Century Gothic"/>
                          <a:sym typeface="Century Gothic"/>
                        </a:rPr>
                        <a:t>Update Bid JSON</a:t>
                      </a:r>
                      <a:endParaRPr sz="1300">
                        <a:latin typeface="Century Gothic"/>
                        <a:ea typeface="Century Gothic"/>
                        <a:cs typeface="Century Gothic"/>
                        <a:sym typeface="Century Gothic"/>
                      </a:endParaRPr>
                    </a:p>
                  </a:txBody>
                  <a:tcPr marL="63500" marR="63500" marT="63500" marB="63500"/>
                </a:tc>
                <a:tc>
                  <a:txBody>
                    <a:bodyPr/>
                    <a:lstStyle/>
                    <a:p>
                      <a:pPr marL="0" marR="0" lvl="0" indent="0" algn="l" rtl="0">
                        <a:spcBef>
                          <a:spcPts val="0"/>
                        </a:spcBef>
                        <a:spcAft>
                          <a:spcPts val="0"/>
                        </a:spcAft>
                        <a:buNone/>
                      </a:pPr>
                      <a:r>
                        <a:rPr lang="en-GB" sz="1300" b="0" i="0" u="none" strike="noStrike">
                          <a:solidFill>
                            <a:srgbClr val="000000"/>
                          </a:solidFill>
                          <a:latin typeface="Century Gothic"/>
                          <a:ea typeface="Century Gothic"/>
                          <a:cs typeface="Century Gothic"/>
                          <a:sym typeface="Century Gothic"/>
                        </a:rPr>
                        <a:t>Section limit of 5 did not include both round 1 successful sections + round 2 bids</a:t>
                      </a:r>
                      <a:endParaRPr sz="1300">
                        <a:latin typeface="Century Gothic"/>
                        <a:ea typeface="Century Gothic"/>
                        <a:cs typeface="Century Gothic"/>
                        <a:sym typeface="Century Gothic"/>
                      </a:endParaRPr>
                    </a:p>
                  </a:txBody>
                  <a:tcPr marL="63500" marR="63500" marT="63500" marB="63500"/>
                </a:tc>
                <a:tc>
                  <a:txBody>
                    <a:bodyPr/>
                    <a:lstStyle/>
                    <a:p>
                      <a:pPr marL="0" marR="0" lvl="0" indent="0" algn="ctr" rtl="0">
                        <a:spcBef>
                          <a:spcPts val="0"/>
                        </a:spcBef>
                        <a:spcAft>
                          <a:spcPts val="0"/>
                        </a:spcAft>
                        <a:buNone/>
                      </a:pPr>
                      <a:r>
                        <a:rPr lang="en-GB" sz="1300" b="0" i="0" u="none" strike="noStrike">
                          <a:solidFill>
                            <a:srgbClr val="000000"/>
                          </a:solidFill>
                          <a:latin typeface="Century Gothic"/>
                          <a:ea typeface="Century Gothic"/>
                          <a:cs typeface="Century Gothic"/>
                          <a:sym typeface="Century Gothic"/>
                        </a:rPr>
                        <a:t>Low</a:t>
                      </a:r>
                      <a:endParaRPr sz="1300">
                        <a:latin typeface="Century Gothic"/>
                        <a:ea typeface="Century Gothic"/>
                        <a:cs typeface="Century Gothic"/>
                        <a:sym typeface="Century Gothic"/>
                      </a:endParaRPr>
                    </a:p>
                  </a:txBody>
                  <a:tcPr marL="63500" marR="63500" marT="63500" marB="63500"/>
                </a:tc>
                <a:tc>
                  <a:txBody>
                    <a:bodyPr/>
                    <a:lstStyle/>
                    <a:p>
                      <a:pPr marL="0" marR="0" lvl="0" indent="0" algn="ctr" rtl="0">
                        <a:spcBef>
                          <a:spcPts val="0"/>
                        </a:spcBef>
                        <a:spcAft>
                          <a:spcPts val="0"/>
                        </a:spcAft>
                        <a:buNone/>
                      </a:pPr>
                      <a:r>
                        <a:rPr lang="en-GB" sz="1300" b="0" i="0" u="none" strike="noStrike">
                          <a:solidFill>
                            <a:srgbClr val="000000"/>
                          </a:solidFill>
                          <a:latin typeface="Century Gothic"/>
                          <a:ea typeface="Century Gothic"/>
                          <a:cs typeface="Century Gothic"/>
                          <a:sym typeface="Century Gothic"/>
                        </a:rPr>
                        <a:t>1</a:t>
                      </a:r>
                      <a:endParaRPr sz="1300">
                        <a:latin typeface="Century Gothic"/>
                        <a:ea typeface="Century Gothic"/>
                        <a:cs typeface="Century Gothic"/>
                        <a:sym typeface="Century Gothic"/>
                      </a:endParaRPr>
                    </a:p>
                  </a:txBody>
                  <a:tcPr marL="63500" marR="63500" marT="63500" marB="63500"/>
                </a:tc>
                <a:extLst>
                  <a:ext uri="{0D108BD9-81ED-4DB2-BD59-A6C34878D82A}">
                    <a16:rowId xmlns:a16="http://schemas.microsoft.com/office/drawing/2014/main" val="10009"/>
                  </a:ext>
                </a:extLst>
              </a:tr>
              <a:tr h="516850">
                <a:tc>
                  <a:txBody>
                    <a:bodyPr/>
                    <a:lstStyle/>
                    <a:p>
                      <a:pPr marL="0" marR="0" lvl="0" indent="0" algn="l" rtl="0">
                        <a:spcBef>
                          <a:spcPts val="0"/>
                        </a:spcBef>
                        <a:spcAft>
                          <a:spcPts val="0"/>
                        </a:spcAft>
                        <a:buNone/>
                      </a:pPr>
                      <a:r>
                        <a:rPr lang="en-GB" sz="1300" b="0" i="0" u="none" strike="noStrike">
                          <a:solidFill>
                            <a:srgbClr val="000000"/>
                          </a:solidFill>
                          <a:latin typeface="Century Gothic"/>
                          <a:ea typeface="Century Gothic"/>
                          <a:cs typeface="Century Gothic"/>
                          <a:sym typeface="Century Gothic"/>
                        </a:rPr>
                        <a:t>Delete Bid JSON</a:t>
                      </a:r>
                      <a:endParaRPr sz="1300">
                        <a:latin typeface="Century Gothic"/>
                        <a:ea typeface="Century Gothic"/>
                        <a:cs typeface="Century Gothic"/>
                        <a:sym typeface="Century Gothic"/>
                      </a:endParaRPr>
                    </a:p>
                  </a:txBody>
                  <a:tcPr marL="63500" marR="63500" marT="63500" marB="63500"/>
                </a:tc>
                <a:tc>
                  <a:txBody>
                    <a:bodyPr/>
                    <a:lstStyle/>
                    <a:p>
                      <a:pPr marL="0" marR="0" lvl="0" indent="0" algn="l" rtl="0">
                        <a:spcBef>
                          <a:spcPts val="0"/>
                        </a:spcBef>
                        <a:spcAft>
                          <a:spcPts val="0"/>
                        </a:spcAft>
                        <a:buNone/>
                      </a:pPr>
                      <a:r>
                        <a:rPr lang="en-GB" sz="1300" b="0" i="0" u="none" strike="noStrike">
                          <a:solidFill>
                            <a:srgbClr val="000000"/>
                          </a:solidFill>
                          <a:latin typeface="Century Gothic"/>
                          <a:ea typeface="Century Gothic"/>
                          <a:cs typeface="Century Gothic"/>
                          <a:sym typeface="Century Gothic"/>
                        </a:rPr>
                        <a:t>Student did not get refunded e-$ due to calling of wrong function</a:t>
                      </a:r>
                      <a:endParaRPr sz="1300">
                        <a:latin typeface="Century Gothic"/>
                        <a:ea typeface="Century Gothic"/>
                        <a:cs typeface="Century Gothic"/>
                        <a:sym typeface="Century Gothic"/>
                      </a:endParaRPr>
                    </a:p>
                  </a:txBody>
                  <a:tcPr marL="63500" marR="63500" marT="63500" marB="63500"/>
                </a:tc>
                <a:tc>
                  <a:txBody>
                    <a:bodyPr/>
                    <a:lstStyle/>
                    <a:p>
                      <a:pPr marL="0" marR="0" lvl="0" indent="0" algn="ctr" rtl="0">
                        <a:spcBef>
                          <a:spcPts val="0"/>
                        </a:spcBef>
                        <a:spcAft>
                          <a:spcPts val="0"/>
                        </a:spcAft>
                        <a:buNone/>
                      </a:pPr>
                      <a:r>
                        <a:rPr lang="en-GB" sz="1300" b="0" i="0" u="none" strike="noStrike">
                          <a:solidFill>
                            <a:srgbClr val="000000"/>
                          </a:solidFill>
                          <a:latin typeface="Century Gothic"/>
                          <a:ea typeface="Century Gothic"/>
                          <a:cs typeface="Century Gothic"/>
                          <a:sym typeface="Century Gothic"/>
                        </a:rPr>
                        <a:t>Low</a:t>
                      </a:r>
                      <a:endParaRPr sz="1300">
                        <a:latin typeface="Century Gothic"/>
                        <a:ea typeface="Century Gothic"/>
                        <a:cs typeface="Century Gothic"/>
                        <a:sym typeface="Century Gothic"/>
                      </a:endParaRPr>
                    </a:p>
                  </a:txBody>
                  <a:tcPr marL="63500" marR="63500" marT="63500" marB="63500"/>
                </a:tc>
                <a:tc>
                  <a:txBody>
                    <a:bodyPr/>
                    <a:lstStyle/>
                    <a:p>
                      <a:pPr marL="0" marR="0" lvl="0" indent="0" algn="ctr" rtl="0">
                        <a:spcBef>
                          <a:spcPts val="0"/>
                        </a:spcBef>
                        <a:spcAft>
                          <a:spcPts val="0"/>
                        </a:spcAft>
                        <a:buNone/>
                      </a:pPr>
                      <a:r>
                        <a:rPr lang="en-GB" sz="1300" b="0" i="0" u="none" strike="noStrike">
                          <a:solidFill>
                            <a:srgbClr val="000000"/>
                          </a:solidFill>
                          <a:latin typeface="Century Gothic"/>
                          <a:ea typeface="Century Gothic"/>
                          <a:cs typeface="Century Gothic"/>
                          <a:sym typeface="Century Gothic"/>
                        </a:rPr>
                        <a:t>1</a:t>
                      </a:r>
                      <a:endParaRPr sz="1300">
                        <a:latin typeface="Century Gothic"/>
                        <a:ea typeface="Century Gothic"/>
                        <a:cs typeface="Century Gothic"/>
                        <a:sym typeface="Century Gothic"/>
                      </a:endParaRPr>
                    </a:p>
                  </a:txBody>
                  <a:tcPr marL="63500" marR="63500" marT="63500" marB="63500"/>
                </a:tc>
                <a:extLst>
                  <a:ext uri="{0D108BD9-81ED-4DB2-BD59-A6C34878D82A}">
                    <a16:rowId xmlns:a16="http://schemas.microsoft.com/office/drawing/2014/main" val="10010"/>
                  </a:ext>
                </a:extLst>
              </a:tr>
              <a:tr h="516850">
                <a:tc>
                  <a:txBody>
                    <a:bodyPr/>
                    <a:lstStyle/>
                    <a:p>
                      <a:pPr marL="0" marR="0" lvl="0" indent="0" algn="l" rtl="0">
                        <a:spcBef>
                          <a:spcPts val="0"/>
                        </a:spcBef>
                        <a:spcAft>
                          <a:spcPts val="0"/>
                        </a:spcAft>
                        <a:buNone/>
                      </a:pPr>
                      <a:r>
                        <a:rPr lang="en-GB" sz="1300" b="0" i="0" u="none" strike="noStrike">
                          <a:solidFill>
                            <a:srgbClr val="000000"/>
                          </a:solidFill>
                          <a:latin typeface="Century Gothic"/>
                          <a:ea typeface="Century Gothic"/>
                          <a:cs typeface="Century Gothic"/>
                          <a:sym typeface="Century Gothic"/>
                        </a:rPr>
                        <a:t>Delete Bid JSON</a:t>
                      </a:r>
                      <a:endParaRPr sz="1300">
                        <a:latin typeface="Century Gothic"/>
                        <a:ea typeface="Century Gothic"/>
                        <a:cs typeface="Century Gothic"/>
                        <a:sym typeface="Century Gothic"/>
                      </a:endParaRPr>
                    </a:p>
                  </a:txBody>
                  <a:tcPr marL="63500" marR="63500" marT="63500" marB="63500"/>
                </a:tc>
                <a:tc>
                  <a:txBody>
                    <a:bodyPr/>
                    <a:lstStyle/>
                    <a:p>
                      <a:pPr marL="0" marR="0" lvl="0" indent="0" algn="l" rtl="0">
                        <a:spcBef>
                          <a:spcPts val="0"/>
                        </a:spcBef>
                        <a:spcAft>
                          <a:spcPts val="0"/>
                        </a:spcAft>
                        <a:buNone/>
                      </a:pPr>
                      <a:r>
                        <a:rPr lang="en-GB" sz="1300" b="0" i="0" u="none" strike="noStrike">
                          <a:solidFill>
                            <a:srgbClr val="000000"/>
                          </a:solidFill>
                          <a:latin typeface="Century Gothic"/>
                          <a:ea typeface="Century Gothic"/>
                          <a:cs typeface="Century Gothic"/>
                          <a:sym typeface="Century Gothic"/>
                        </a:rPr>
                        <a:t>No such bid' check was done even if course / user / section round checks failed</a:t>
                      </a:r>
                      <a:endParaRPr sz="1300">
                        <a:latin typeface="Century Gothic"/>
                        <a:ea typeface="Century Gothic"/>
                        <a:cs typeface="Century Gothic"/>
                        <a:sym typeface="Century Gothic"/>
                      </a:endParaRPr>
                    </a:p>
                  </a:txBody>
                  <a:tcPr marL="63500" marR="63500" marT="63500" marB="63500"/>
                </a:tc>
                <a:tc>
                  <a:txBody>
                    <a:bodyPr/>
                    <a:lstStyle/>
                    <a:p>
                      <a:pPr marL="0" marR="0" lvl="0" indent="0" algn="ctr" rtl="0">
                        <a:spcBef>
                          <a:spcPts val="0"/>
                        </a:spcBef>
                        <a:spcAft>
                          <a:spcPts val="0"/>
                        </a:spcAft>
                        <a:buNone/>
                      </a:pPr>
                      <a:r>
                        <a:rPr lang="en-GB" sz="1300" b="0" i="0" u="none" strike="noStrike">
                          <a:solidFill>
                            <a:srgbClr val="000000"/>
                          </a:solidFill>
                          <a:latin typeface="Century Gothic"/>
                          <a:ea typeface="Century Gothic"/>
                          <a:cs typeface="Century Gothic"/>
                          <a:sym typeface="Century Gothic"/>
                        </a:rPr>
                        <a:t>Low</a:t>
                      </a:r>
                      <a:endParaRPr sz="1300">
                        <a:latin typeface="Century Gothic"/>
                        <a:ea typeface="Century Gothic"/>
                        <a:cs typeface="Century Gothic"/>
                        <a:sym typeface="Century Gothic"/>
                      </a:endParaRPr>
                    </a:p>
                  </a:txBody>
                  <a:tcPr marL="63500" marR="63500" marT="63500" marB="63500"/>
                </a:tc>
                <a:tc>
                  <a:txBody>
                    <a:bodyPr/>
                    <a:lstStyle/>
                    <a:p>
                      <a:pPr marL="0" marR="0" lvl="0" indent="0" algn="ctr" rtl="0">
                        <a:spcBef>
                          <a:spcPts val="0"/>
                        </a:spcBef>
                        <a:spcAft>
                          <a:spcPts val="0"/>
                        </a:spcAft>
                        <a:buNone/>
                      </a:pPr>
                      <a:r>
                        <a:rPr lang="en-GB" sz="1300" b="0" i="0" u="none" strike="noStrike">
                          <a:solidFill>
                            <a:srgbClr val="000000"/>
                          </a:solidFill>
                          <a:latin typeface="Century Gothic"/>
                          <a:ea typeface="Century Gothic"/>
                          <a:cs typeface="Century Gothic"/>
                          <a:sym typeface="Century Gothic"/>
                        </a:rPr>
                        <a:t>1</a:t>
                      </a:r>
                      <a:endParaRPr sz="1300">
                        <a:latin typeface="Century Gothic"/>
                        <a:ea typeface="Century Gothic"/>
                        <a:cs typeface="Century Gothic"/>
                        <a:sym typeface="Century Gothic"/>
                      </a:endParaRPr>
                    </a:p>
                  </a:txBody>
                  <a:tcPr marL="63500" marR="63500" marT="63500" marB="63500"/>
                </a:tc>
                <a:extLst>
                  <a:ext uri="{0D108BD9-81ED-4DB2-BD59-A6C34878D82A}">
                    <a16:rowId xmlns:a16="http://schemas.microsoft.com/office/drawing/2014/main" val="10011"/>
                  </a:ext>
                </a:extLst>
              </a:tr>
              <a:tr h="516850">
                <a:tc>
                  <a:txBody>
                    <a:bodyPr/>
                    <a:lstStyle/>
                    <a:p>
                      <a:pPr marL="0" marR="0" lvl="0" indent="0" algn="l" rtl="0">
                        <a:spcBef>
                          <a:spcPts val="0"/>
                        </a:spcBef>
                        <a:spcAft>
                          <a:spcPts val="0"/>
                        </a:spcAft>
                        <a:buNone/>
                      </a:pPr>
                      <a:r>
                        <a:rPr lang="en-GB" sz="1300" b="0" i="0" u="none" strike="noStrike">
                          <a:solidFill>
                            <a:srgbClr val="000000"/>
                          </a:solidFill>
                          <a:latin typeface="Century Gothic"/>
                          <a:ea typeface="Century Gothic"/>
                          <a:cs typeface="Century Gothic"/>
                          <a:sym typeface="Century Gothic"/>
                        </a:rPr>
                        <a:t>Update Bid JSON</a:t>
                      </a:r>
                      <a:endParaRPr sz="1300">
                        <a:latin typeface="Century Gothic"/>
                        <a:ea typeface="Century Gothic"/>
                        <a:cs typeface="Century Gothic"/>
                        <a:sym typeface="Century Gothic"/>
                      </a:endParaRPr>
                    </a:p>
                  </a:txBody>
                  <a:tcPr marL="63500" marR="63500" marT="63500" marB="63500"/>
                </a:tc>
                <a:tc>
                  <a:txBody>
                    <a:bodyPr/>
                    <a:lstStyle/>
                    <a:p>
                      <a:pPr marL="0" marR="0" lvl="0" indent="0" algn="l" rtl="0">
                        <a:spcBef>
                          <a:spcPts val="0"/>
                        </a:spcBef>
                        <a:spcAft>
                          <a:spcPts val="0"/>
                        </a:spcAft>
                        <a:buNone/>
                      </a:pPr>
                      <a:r>
                        <a:rPr lang="en-GB" sz="1300" b="0" i="0" u="none" strike="noStrike">
                          <a:solidFill>
                            <a:srgbClr val="000000"/>
                          </a:solidFill>
                          <a:latin typeface="Century Gothic"/>
                          <a:ea typeface="Century Gothic"/>
                          <a:cs typeface="Century Gothic"/>
                          <a:sym typeface="Century Gothic"/>
                        </a:rPr>
                        <a:t>Timetable clash check does not check for successful sections when run during Round 2</a:t>
                      </a:r>
                      <a:endParaRPr sz="1300">
                        <a:latin typeface="Century Gothic"/>
                        <a:ea typeface="Century Gothic"/>
                        <a:cs typeface="Century Gothic"/>
                        <a:sym typeface="Century Gothic"/>
                      </a:endParaRPr>
                    </a:p>
                  </a:txBody>
                  <a:tcPr marL="63500" marR="63500" marT="63500" marB="63500"/>
                </a:tc>
                <a:tc>
                  <a:txBody>
                    <a:bodyPr/>
                    <a:lstStyle/>
                    <a:p>
                      <a:pPr marL="0" marR="0" lvl="0" indent="0" algn="ctr" rtl="0">
                        <a:spcBef>
                          <a:spcPts val="0"/>
                        </a:spcBef>
                        <a:spcAft>
                          <a:spcPts val="0"/>
                        </a:spcAft>
                        <a:buNone/>
                      </a:pPr>
                      <a:r>
                        <a:rPr lang="en-GB" sz="1300" b="0" i="0" u="none" strike="noStrike">
                          <a:solidFill>
                            <a:srgbClr val="000000"/>
                          </a:solidFill>
                          <a:latin typeface="Century Gothic"/>
                          <a:ea typeface="Century Gothic"/>
                          <a:cs typeface="Century Gothic"/>
                          <a:sym typeface="Century Gothic"/>
                        </a:rPr>
                        <a:t>Low</a:t>
                      </a:r>
                      <a:endParaRPr sz="1300">
                        <a:latin typeface="Century Gothic"/>
                        <a:ea typeface="Century Gothic"/>
                        <a:cs typeface="Century Gothic"/>
                        <a:sym typeface="Century Gothic"/>
                      </a:endParaRPr>
                    </a:p>
                  </a:txBody>
                  <a:tcPr marL="63500" marR="63500" marT="63500" marB="63500"/>
                </a:tc>
                <a:tc>
                  <a:txBody>
                    <a:bodyPr/>
                    <a:lstStyle/>
                    <a:p>
                      <a:pPr marL="0" marR="0" lvl="0" indent="0" algn="ctr" rtl="0">
                        <a:spcBef>
                          <a:spcPts val="0"/>
                        </a:spcBef>
                        <a:spcAft>
                          <a:spcPts val="0"/>
                        </a:spcAft>
                        <a:buNone/>
                      </a:pPr>
                      <a:r>
                        <a:rPr lang="en-GB" sz="1300" b="0" i="0" u="none" strike="noStrike">
                          <a:solidFill>
                            <a:srgbClr val="000000"/>
                          </a:solidFill>
                          <a:latin typeface="Century Gothic"/>
                          <a:ea typeface="Century Gothic"/>
                          <a:cs typeface="Century Gothic"/>
                          <a:sym typeface="Century Gothic"/>
                        </a:rPr>
                        <a:t>1</a:t>
                      </a:r>
                      <a:endParaRPr sz="1300">
                        <a:latin typeface="Century Gothic"/>
                        <a:ea typeface="Century Gothic"/>
                        <a:cs typeface="Century Gothic"/>
                        <a:sym typeface="Century Gothic"/>
                      </a:endParaRPr>
                    </a:p>
                  </a:txBody>
                  <a:tcPr marL="63500" marR="63500" marT="63500" marB="63500"/>
                </a:tc>
                <a:extLst>
                  <a:ext uri="{0D108BD9-81ED-4DB2-BD59-A6C34878D82A}">
                    <a16:rowId xmlns:a16="http://schemas.microsoft.com/office/drawing/2014/main" val="10012"/>
                  </a:ext>
                </a:extLst>
              </a:tr>
            </a:tbl>
          </a:graphicData>
        </a:graphic>
      </p:graphicFrame>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4"/>
        <p:cNvGrpSpPr/>
        <p:nvPr/>
      </p:nvGrpSpPr>
      <p:grpSpPr>
        <a:xfrm>
          <a:off x="0" y="0"/>
          <a:ext cx="0" cy="0"/>
          <a:chOff x="0" y="0"/>
          <a:chExt cx="0" cy="0"/>
        </a:xfrm>
      </p:grpSpPr>
      <p:sp>
        <p:nvSpPr>
          <p:cNvPr id="145" name="Google Shape;145;p27"/>
          <p:cNvSpPr txBox="1">
            <a:spLocks noGrp="1"/>
          </p:cNvSpPr>
          <p:nvPr>
            <p:ph type="title"/>
          </p:nvPr>
        </p:nvSpPr>
        <p:spPr>
          <a:xfrm>
            <a:off x="491490" y="623686"/>
            <a:ext cx="3840085" cy="1692794"/>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800"/>
              <a:buFont typeface="Century Gothic"/>
              <a:buNone/>
            </a:pPr>
            <a:r>
              <a:rPr lang="en-GB" sz="4800">
                <a:latin typeface="Century Gothic"/>
                <a:ea typeface="Century Gothic"/>
                <a:cs typeface="Century Gothic"/>
                <a:sym typeface="Century Gothic"/>
              </a:rPr>
              <a:t>Agenda</a:t>
            </a:r>
            <a:endParaRPr/>
          </a:p>
        </p:txBody>
      </p:sp>
      <p:cxnSp>
        <p:nvCxnSpPr>
          <p:cNvPr id="146" name="Google Shape;146;p27"/>
          <p:cNvCxnSpPr/>
          <p:nvPr/>
        </p:nvCxnSpPr>
        <p:spPr>
          <a:xfrm>
            <a:off x="491490" y="2316480"/>
            <a:ext cx="3429000" cy="0"/>
          </a:xfrm>
          <a:prstGeom prst="straightConnector1">
            <a:avLst/>
          </a:prstGeom>
          <a:noFill/>
          <a:ln w="19050" cap="sq" cmpd="sng">
            <a:solidFill>
              <a:schemeClr val="dk1"/>
            </a:solidFill>
            <a:prstDash val="solid"/>
            <a:miter lim="800000"/>
            <a:headEnd type="none" w="sm" len="sm"/>
            <a:tailEnd type="none" w="sm" len="sm"/>
          </a:ln>
        </p:spPr>
      </p:cxnSp>
      <p:sp>
        <p:nvSpPr>
          <p:cNvPr id="147" name="Google Shape;147;p27"/>
          <p:cNvSpPr txBox="1">
            <a:spLocks noGrp="1"/>
          </p:cNvSpPr>
          <p:nvPr>
            <p:ph type="body" idx="1"/>
          </p:nvPr>
        </p:nvSpPr>
        <p:spPr>
          <a:xfrm>
            <a:off x="491491" y="2505077"/>
            <a:ext cx="3428999" cy="3532185"/>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400"/>
              <a:buChar char="•"/>
            </a:pPr>
            <a:r>
              <a:rPr lang="en-GB" sz="2400">
                <a:latin typeface="Century Gothic"/>
                <a:ea typeface="Century Gothic"/>
                <a:cs typeface="Century Gothic"/>
                <a:sym typeface="Century Gothic"/>
              </a:rPr>
              <a:t>Schedule</a:t>
            </a:r>
            <a:endParaRPr/>
          </a:p>
          <a:p>
            <a:pPr marL="228600" lvl="0" indent="-228600" algn="l" rtl="0">
              <a:lnSpc>
                <a:spcPct val="90000"/>
              </a:lnSpc>
              <a:spcBef>
                <a:spcPts val="1000"/>
              </a:spcBef>
              <a:spcAft>
                <a:spcPts val="0"/>
              </a:spcAft>
              <a:buClr>
                <a:schemeClr val="dk1"/>
              </a:buClr>
              <a:buSzPts val="2400"/>
              <a:buChar char="•"/>
            </a:pPr>
            <a:r>
              <a:rPr lang="en-GB" sz="2400">
                <a:latin typeface="Century Gothic"/>
                <a:ea typeface="Century Gothic"/>
                <a:cs typeface="Century Gothic"/>
                <a:sym typeface="Century Gothic"/>
              </a:rPr>
              <a:t>Bug Metric</a:t>
            </a:r>
            <a:endParaRPr/>
          </a:p>
          <a:p>
            <a:pPr marL="228600" lvl="0" indent="-228600" algn="l" rtl="0">
              <a:lnSpc>
                <a:spcPct val="90000"/>
              </a:lnSpc>
              <a:spcBef>
                <a:spcPts val="1000"/>
              </a:spcBef>
              <a:spcAft>
                <a:spcPts val="0"/>
              </a:spcAft>
              <a:buClr>
                <a:schemeClr val="dk1"/>
              </a:buClr>
              <a:buSzPts val="2400"/>
              <a:buChar char="•"/>
            </a:pPr>
            <a:r>
              <a:rPr lang="en-GB" sz="2400">
                <a:latin typeface="Century Gothic"/>
                <a:ea typeface="Century Gothic"/>
                <a:cs typeface="Century Gothic"/>
                <a:sym typeface="Century Gothic"/>
              </a:rPr>
              <a:t>Use of Git</a:t>
            </a:r>
            <a:endParaRPr/>
          </a:p>
          <a:p>
            <a:pPr marL="228600" lvl="0" indent="-228600" algn="l" rtl="0">
              <a:lnSpc>
                <a:spcPct val="90000"/>
              </a:lnSpc>
              <a:spcBef>
                <a:spcPts val="1000"/>
              </a:spcBef>
              <a:spcAft>
                <a:spcPts val="0"/>
              </a:spcAft>
              <a:buClr>
                <a:schemeClr val="dk1"/>
              </a:buClr>
              <a:buSzPts val="2400"/>
              <a:buChar char="•"/>
            </a:pPr>
            <a:r>
              <a:rPr lang="en-GB" sz="2400">
                <a:latin typeface="Century Gothic"/>
                <a:ea typeface="Century Gothic"/>
                <a:cs typeface="Century Gothic"/>
                <a:sym typeface="Century Gothic"/>
              </a:rPr>
              <a:t>Key Takeaways &amp; Challenges Faced</a:t>
            </a:r>
            <a:endParaRPr/>
          </a:p>
        </p:txBody>
      </p:sp>
      <p:pic>
        <p:nvPicPr>
          <p:cNvPr id="148" name="Google Shape;148;p27" descr="person writing bucket list on book"/>
          <p:cNvPicPr preferRelativeResize="0"/>
          <p:nvPr/>
        </p:nvPicPr>
        <p:blipFill rotWithShape="1">
          <a:blip r:embed="rId3">
            <a:alphaModFix/>
          </a:blip>
          <a:srcRect l="31887" r="22200"/>
          <a:stretch/>
        </p:blipFill>
        <p:spPr>
          <a:xfrm>
            <a:off x="4409136" y="10"/>
            <a:ext cx="4734863" cy="6857987"/>
          </a:xfrm>
          <a:custGeom>
            <a:avLst/>
            <a:gdLst/>
            <a:ahLst/>
            <a:cxnLst/>
            <a:rect l="l" t="t" r="r" b="b"/>
            <a:pathLst>
              <a:path w="6313150" h="6857997" extrusionOk="0">
                <a:moveTo>
                  <a:pt x="65565" y="0"/>
                </a:moveTo>
                <a:lnTo>
                  <a:pt x="6313150" y="0"/>
                </a:lnTo>
                <a:lnTo>
                  <a:pt x="6313150" y="6857997"/>
                </a:lnTo>
                <a:lnTo>
                  <a:pt x="3293946" y="6857997"/>
                </a:lnTo>
                <a:lnTo>
                  <a:pt x="3235857" y="6823061"/>
                </a:lnTo>
                <a:cubicBezTo>
                  <a:pt x="1291240" y="5592803"/>
                  <a:pt x="0" y="3423096"/>
                  <a:pt x="0" y="951803"/>
                </a:cubicBezTo>
                <a:cubicBezTo>
                  <a:pt x="0" y="727140"/>
                  <a:pt x="10673" y="504970"/>
                  <a:pt x="31536" y="285771"/>
                </a:cubicBezTo>
                <a:close/>
              </a:path>
            </a:pathLst>
          </a:custGeom>
          <a:noFill/>
          <a:ln>
            <a:noFill/>
          </a:ln>
        </p:spPr>
      </p:pic>
    </p:spTree>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45"/>
          <p:cNvSpPr/>
          <p:nvPr/>
        </p:nvSpPr>
        <p:spPr>
          <a:xfrm>
            <a:off x="563283" y="2806511"/>
            <a:ext cx="7724826" cy="1244977"/>
          </a:xfrm>
          <a:prstGeom prst="roundRect">
            <a:avLst>
              <a:gd name="adj" fmla="val 16667"/>
            </a:avLst>
          </a:prstGeom>
          <a:solidFill>
            <a:srgbClr val="FFFFFF"/>
          </a:solidFill>
          <a:ln w="25400" cap="flat" cmpd="sng">
            <a:solidFill>
              <a:srgbClr val="FF9800"/>
            </a:solidFill>
            <a:prstDash val="solid"/>
            <a:round/>
            <a:headEnd type="none" w="sm" len="sm"/>
            <a:tailEnd type="none" w="sm" len="sm"/>
          </a:ln>
        </p:spPr>
        <p:txBody>
          <a:bodyPr spcFirstLastPara="1" wrap="square" lIns="121900" tIns="60925" rIns="121900" bIns="60925" anchor="t" anchorCtr="0">
            <a:noAutofit/>
          </a:bodyPr>
          <a:lstStyle/>
          <a:p>
            <a:pPr marL="0" marR="0" lvl="0" indent="0" algn="ctr" rtl="0">
              <a:lnSpc>
                <a:spcPct val="150000"/>
              </a:lnSpc>
              <a:spcBef>
                <a:spcPts val="0"/>
              </a:spcBef>
              <a:spcAft>
                <a:spcPts val="0"/>
              </a:spcAft>
              <a:buNone/>
            </a:pPr>
            <a:r>
              <a:rPr lang="en-GB" sz="2200" b="1" i="0" u="none" strike="noStrike" cap="none">
                <a:solidFill>
                  <a:srgbClr val="0070C0"/>
                </a:solidFill>
                <a:latin typeface="Century Gothic"/>
                <a:ea typeface="Century Gothic"/>
                <a:cs typeface="Century Gothic"/>
                <a:sym typeface="Century Gothic"/>
              </a:rPr>
              <a:t>Mitigation: </a:t>
            </a:r>
            <a:r>
              <a:rPr lang="en-GB" sz="2200" b="0" i="0" u="none" strike="noStrike" cap="none">
                <a:solidFill>
                  <a:srgbClr val="0070C0"/>
                </a:solidFill>
                <a:latin typeface="Century Gothic"/>
                <a:ea typeface="Century Gothic"/>
                <a:cs typeface="Century Gothic"/>
                <a:sym typeface="Century Gothic"/>
              </a:rPr>
              <a:t>Bugs found were debugged immediately, </a:t>
            </a:r>
            <a:endParaRPr/>
          </a:p>
          <a:p>
            <a:pPr marL="0" marR="0" lvl="0" indent="0" algn="ctr" rtl="0">
              <a:lnSpc>
                <a:spcPct val="150000"/>
              </a:lnSpc>
              <a:spcBef>
                <a:spcPts val="0"/>
              </a:spcBef>
              <a:spcAft>
                <a:spcPts val="0"/>
              </a:spcAft>
              <a:buNone/>
            </a:pPr>
            <a:r>
              <a:rPr lang="en-GB" sz="2200" b="0" i="0" u="none" strike="noStrike" cap="none">
                <a:solidFill>
                  <a:srgbClr val="0070C0"/>
                </a:solidFill>
                <a:latin typeface="Century Gothic"/>
                <a:ea typeface="Century Gothic"/>
                <a:cs typeface="Century Gothic"/>
                <a:sym typeface="Century Gothic"/>
              </a:rPr>
              <a:t>no extra time is needed</a:t>
            </a:r>
            <a:endParaRPr/>
          </a:p>
          <a:p>
            <a:pPr marL="0" marR="0" lvl="0" indent="0" algn="ctr" rtl="0">
              <a:lnSpc>
                <a:spcPct val="150000"/>
              </a:lnSpc>
              <a:spcBef>
                <a:spcPts val="0"/>
              </a:spcBef>
              <a:spcAft>
                <a:spcPts val="0"/>
              </a:spcAft>
              <a:buClr>
                <a:srgbClr val="000000"/>
              </a:buClr>
              <a:buSzPts val="2400"/>
              <a:buFont typeface="Arial"/>
              <a:buNone/>
            </a:pPr>
            <a:endParaRPr sz="2400" b="0" i="0" u="none" strike="noStrike" cap="none">
              <a:solidFill>
                <a:srgbClr val="0070C0"/>
              </a:solidFill>
              <a:latin typeface="Century Gothic"/>
              <a:ea typeface="Century Gothic"/>
              <a:cs typeface="Century Gothic"/>
              <a:sym typeface="Century Gothic"/>
            </a:endParaRPr>
          </a:p>
        </p:txBody>
      </p:sp>
      <p:sp>
        <p:nvSpPr>
          <p:cNvPr id="329" name="Google Shape;329;p45"/>
          <p:cNvSpPr txBox="1"/>
          <p:nvPr/>
        </p:nvSpPr>
        <p:spPr>
          <a:xfrm>
            <a:off x="2577566" y="2215191"/>
            <a:ext cx="5036074" cy="507378"/>
          </a:xfrm>
          <a:prstGeom prst="rect">
            <a:avLst/>
          </a:prstGeom>
          <a:noFill/>
          <a:ln>
            <a:noFill/>
          </a:ln>
        </p:spPr>
        <p:txBody>
          <a:bodyPr spcFirstLastPara="1" wrap="square" lIns="121900" tIns="121900" rIns="121900" bIns="1219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GB" sz="2000" b="1" i="0" u="none" strike="noStrike" cap="none">
                <a:solidFill>
                  <a:srgbClr val="85200C"/>
                </a:solidFill>
                <a:latin typeface="Century Gothic"/>
                <a:ea typeface="Century Gothic"/>
                <a:cs typeface="Century Gothic"/>
                <a:sym typeface="Century Gothic"/>
              </a:rPr>
              <a:t>Final Value of Bug Metric for Iteration 3</a:t>
            </a:r>
            <a:endParaRPr sz="2000" b="1" i="0" u="none" strike="noStrike" cap="none">
              <a:solidFill>
                <a:srgbClr val="85200C"/>
              </a:solidFill>
              <a:latin typeface="Century Gothic"/>
              <a:ea typeface="Century Gothic"/>
              <a:cs typeface="Century Gothic"/>
              <a:sym typeface="Century Gothic"/>
            </a:endParaRPr>
          </a:p>
        </p:txBody>
      </p:sp>
      <p:sp>
        <p:nvSpPr>
          <p:cNvPr id="330" name="Google Shape;330;p45"/>
          <p:cNvSpPr/>
          <p:nvPr/>
        </p:nvSpPr>
        <p:spPr>
          <a:xfrm>
            <a:off x="7613640" y="1920936"/>
            <a:ext cx="1164600" cy="1095888"/>
          </a:xfrm>
          <a:prstGeom prst="ellipse">
            <a:avLst/>
          </a:prstGeom>
          <a:solidFill>
            <a:srgbClr val="FFFFFF"/>
          </a:solidFill>
          <a:ln w="38100" cap="flat" cmpd="sng">
            <a:solidFill>
              <a:srgbClr val="FF00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4000"/>
              <a:buFont typeface="Arial"/>
              <a:buNone/>
            </a:pPr>
            <a:r>
              <a:rPr lang="en-GB" sz="3200" b="1" i="0" u="none" strike="noStrike" cap="none">
                <a:solidFill>
                  <a:srgbClr val="000000"/>
                </a:solidFill>
                <a:latin typeface="Century Gothic"/>
                <a:ea typeface="Century Gothic"/>
                <a:cs typeface="Century Gothic"/>
                <a:sym typeface="Century Gothic"/>
              </a:rPr>
              <a:t>20</a:t>
            </a:r>
            <a:endParaRPr sz="3200" b="1" i="0" u="none" strike="noStrike" cap="none">
              <a:solidFill>
                <a:srgbClr val="000000"/>
              </a:solidFill>
              <a:latin typeface="Century Gothic"/>
              <a:ea typeface="Century Gothic"/>
              <a:cs typeface="Century Gothic"/>
              <a:sym typeface="Century Gothic"/>
            </a:endParaRPr>
          </a:p>
        </p:txBody>
      </p:sp>
    </p:spTree>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p46"/>
          <p:cNvSpPr txBox="1">
            <a:spLocks noGrp="1"/>
          </p:cNvSpPr>
          <p:nvPr>
            <p:ph type="title"/>
          </p:nvPr>
        </p:nvSpPr>
        <p:spPr>
          <a:xfrm>
            <a:off x="290320" y="178958"/>
            <a:ext cx="8563500" cy="5304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3200"/>
              <a:buFont typeface="Century Gothic"/>
              <a:buNone/>
            </a:pPr>
            <a:r>
              <a:rPr lang="en-GB" sz="3200">
                <a:latin typeface="Century Gothic"/>
                <a:ea typeface="Century Gothic"/>
                <a:cs typeface="Century Gothic"/>
                <a:sym typeface="Century Gothic"/>
              </a:rPr>
              <a:t>Bug Log – Iteration 4</a:t>
            </a:r>
            <a:endParaRPr/>
          </a:p>
        </p:txBody>
      </p:sp>
      <p:graphicFrame>
        <p:nvGraphicFramePr>
          <p:cNvPr id="336" name="Google Shape;336;p46"/>
          <p:cNvGraphicFramePr/>
          <p:nvPr/>
        </p:nvGraphicFramePr>
        <p:xfrm>
          <a:off x="290382" y="832728"/>
          <a:ext cx="8563375" cy="4081315"/>
        </p:xfrm>
        <a:graphic>
          <a:graphicData uri="http://schemas.openxmlformats.org/drawingml/2006/table">
            <a:tbl>
              <a:tblPr firstRow="1" bandRow="1">
                <a:noFill/>
                <a:tableStyleId>{0A5CD60B-227A-49EE-971F-ACFEBA675F33}</a:tableStyleId>
              </a:tblPr>
              <a:tblGrid>
                <a:gridCol w="1237650">
                  <a:extLst>
                    <a:ext uri="{9D8B030D-6E8A-4147-A177-3AD203B41FA5}">
                      <a16:colId xmlns:a16="http://schemas.microsoft.com/office/drawing/2014/main" val="20000"/>
                    </a:ext>
                  </a:extLst>
                </a:gridCol>
                <a:gridCol w="5579200">
                  <a:extLst>
                    <a:ext uri="{9D8B030D-6E8A-4147-A177-3AD203B41FA5}">
                      <a16:colId xmlns:a16="http://schemas.microsoft.com/office/drawing/2014/main" val="20001"/>
                    </a:ext>
                  </a:extLst>
                </a:gridCol>
                <a:gridCol w="1042425">
                  <a:extLst>
                    <a:ext uri="{9D8B030D-6E8A-4147-A177-3AD203B41FA5}">
                      <a16:colId xmlns:a16="http://schemas.microsoft.com/office/drawing/2014/main" val="20002"/>
                    </a:ext>
                  </a:extLst>
                </a:gridCol>
                <a:gridCol w="704100">
                  <a:extLst>
                    <a:ext uri="{9D8B030D-6E8A-4147-A177-3AD203B41FA5}">
                      <a16:colId xmlns:a16="http://schemas.microsoft.com/office/drawing/2014/main" val="20003"/>
                    </a:ext>
                  </a:extLst>
                </a:gridCol>
              </a:tblGrid>
              <a:tr h="419275">
                <a:tc>
                  <a:txBody>
                    <a:bodyPr/>
                    <a:lstStyle/>
                    <a:p>
                      <a:pPr marL="0" marR="0" lvl="0" indent="0" algn="l" rtl="0">
                        <a:spcBef>
                          <a:spcPts val="0"/>
                        </a:spcBef>
                        <a:spcAft>
                          <a:spcPts val="0"/>
                        </a:spcAft>
                        <a:buNone/>
                      </a:pPr>
                      <a:r>
                        <a:rPr lang="en-GB" sz="1600" u="none" strike="noStrike">
                          <a:latin typeface="Century Gothic"/>
                          <a:ea typeface="Century Gothic"/>
                          <a:cs typeface="Century Gothic"/>
                          <a:sym typeface="Century Gothic"/>
                        </a:rPr>
                        <a:t>Function</a:t>
                      </a:r>
                      <a:endParaRPr sz="1600">
                        <a:latin typeface="Century Gothic"/>
                        <a:ea typeface="Century Gothic"/>
                        <a:cs typeface="Century Gothic"/>
                        <a:sym typeface="Century Gothic"/>
                      </a:endParaRPr>
                    </a:p>
                  </a:txBody>
                  <a:tcPr marL="25400" marR="25400" marT="82550" marB="82550" anchor="ctr"/>
                </a:tc>
                <a:tc>
                  <a:txBody>
                    <a:bodyPr/>
                    <a:lstStyle/>
                    <a:p>
                      <a:pPr marL="0" marR="0" lvl="0" indent="0" algn="l" rtl="0">
                        <a:spcBef>
                          <a:spcPts val="0"/>
                        </a:spcBef>
                        <a:spcAft>
                          <a:spcPts val="0"/>
                        </a:spcAft>
                        <a:buNone/>
                      </a:pPr>
                      <a:r>
                        <a:rPr lang="en-GB" sz="1600" u="none" strike="noStrike">
                          <a:latin typeface="Century Gothic"/>
                          <a:ea typeface="Century Gothic"/>
                          <a:cs typeface="Century Gothic"/>
                          <a:sym typeface="Century Gothic"/>
                        </a:rPr>
                        <a:t>Description</a:t>
                      </a:r>
                      <a:endParaRPr sz="1600">
                        <a:latin typeface="Century Gothic"/>
                        <a:ea typeface="Century Gothic"/>
                        <a:cs typeface="Century Gothic"/>
                        <a:sym typeface="Century Gothic"/>
                      </a:endParaRPr>
                    </a:p>
                  </a:txBody>
                  <a:tcPr marL="25400" marR="25400" marT="82550" marB="82550" anchor="ctr"/>
                </a:tc>
                <a:tc>
                  <a:txBody>
                    <a:bodyPr/>
                    <a:lstStyle/>
                    <a:p>
                      <a:pPr marL="0" marR="0" lvl="0" indent="0" algn="ctr" rtl="0">
                        <a:spcBef>
                          <a:spcPts val="0"/>
                        </a:spcBef>
                        <a:spcAft>
                          <a:spcPts val="0"/>
                        </a:spcAft>
                        <a:buNone/>
                      </a:pPr>
                      <a:r>
                        <a:rPr lang="en-GB" sz="1600" u="none" strike="noStrike">
                          <a:latin typeface="Century Gothic"/>
                          <a:ea typeface="Century Gothic"/>
                          <a:cs typeface="Century Gothic"/>
                          <a:sym typeface="Century Gothic"/>
                        </a:rPr>
                        <a:t>Severity</a:t>
                      </a:r>
                      <a:endParaRPr sz="1600">
                        <a:latin typeface="Century Gothic"/>
                        <a:ea typeface="Century Gothic"/>
                        <a:cs typeface="Century Gothic"/>
                        <a:sym typeface="Century Gothic"/>
                      </a:endParaRPr>
                    </a:p>
                  </a:txBody>
                  <a:tcPr marL="25400" marR="25400" marT="82550" marB="82550" anchor="ctr"/>
                </a:tc>
                <a:tc>
                  <a:txBody>
                    <a:bodyPr/>
                    <a:lstStyle/>
                    <a:p>
                      <a:pPr marL="0" marR="0" lvl="0" indent="0" algn="ctr" rtl="0">
                        <a:spcBef>
                          <a:spcPts val="0"/>
                        </a:spcBef>
                        <a:spcAft>
                          <a:spcPts val="0"/>
                        </a:spcAft>
                        <a:buNone/>
                      </a:pPr>
                      <a:r>
                        <a:rPr lang="en-GB" sz="1600" u="none" strike="noStrike">
                          <a:latin typeface="Century Gothic"/>
                          <a:ea typeface="Century Gothic"/>
                          <a:cs typeface="Century Gothic"/>
                          <a:sym typeface="Century Gothic"/>
                        </a:rPr>
                        <a:t>Points</a:t>
                      </a:r>
                      <a:endParaRPr sz="1600">
                        <a:latin typeface="Century Gothic"/>
                        <a:ea typeface="Century Gothic"/>
                        <a:cs typeface="Century Gothic"/>
                        <a:sym typeface="Century Gothic"/>
                      </a:endParaRPr>
                    </a:p>
                  </a:txBody>
                  <a:tcPr marL="25400" marR="25400" marT="82550" marB="82550" anchor="ctr"/>
                </a:tc>
                <a:extLst>
                  <a:ext uri="{0D108BD9-81ED-4DB2-BD59-A6C34878D82A}">
                    <a16:rowId xmlns:a16="http://schemas.microsoft.com/office/drawing/2014/main" val="10000"/>
                  </a:ext>
                </a:extLst>
              </a:tr>
              <a:tr h="630200">
                <a:tc>
                  <a:txBody>
                    <a:bodyPr/>
                    <a:lstStyle/>
                    <a:p>
                      <a:pPr marL="0" marR="0" lvl="0" indent="0" algn="l" rtl="0">
                        <a:spcBef>
                          <a:spcPts val="0"/>
                        </a:spcBef>
                        <a:spcAft>
                          <a:spcPts val="0"/>
                        </a:spcAft>
                        <a:buNone/>
                      </a:pPr>
                      <a:r>
                        <a:rPr lang="en-GB" b="0" i="0" u="none" strike="noStrike">
                          <a:solidFill>
                            <a:srgbClr val="000000"/>
                          </a:solidFill>
                          <a:latin typeface="Century Gothic"/>
                          <a:ea typeface="Century Gothic"/>
                          <a:cs typeface="Century Gothic"/>
                          <a:sym typeface="Century Gothic"/>
                        </a:rPr>
                        <a:t>Real time bid</a:t>
                      </a:r>
                      <a:endParaRPr>
                        <a:latin typeface="Century Gothic"/>
                        <a:ea typeface="Century Gothic"/>
                        <a:cs typeface="Century Gothic"/>
                        <a:sym typeface="Century Gothic"/>
                      </a:endParaRPr>
                    </a:p>
                  </a:txBody>
                  <a:tcPr marL="63500" marR="63500" marT="63500" marB="63500"/>
                </a:tc>
                <a:tc>
                  <a:txBody>
                    <a:bodyPr/>
                    <a:lstStyle/>
                    <a:p>
                      <a:pPr marL="0" marR="0" lvl="0" indent="0" algn="l" rtl="0">
                        <a:spcBef>
                          <a:spcPts val="0"/>
                        </a:spcBef>
                        <a:spcAft>
                          <a:spcPts val="0"/>
                        </a:spcAft>
                        <a:buNone/>
                      </a:pPr>
                      <a:r>
                        <a:rPr lang="en-GB" b="0" i="0" u="none" strike="noStrike">
                          <a:solidFill>
                            <a:srgbClr val="000000"/>
                          </a:solidFill>
                          <a:latin typeface="Century Gothic"/>
                          <a:ea typeface="Century Gothic"/>
                          <a:cs typeface="Century Gothic"/>
                          <a:sym typeface="Century Gothic"/>
                        </a:rPr>
                        <a:t>Real time vacancies reflected the actual number of bids, instead of showing vacancies from round 1 (from UAT)</a:t>
                      </a:r>
                      <a:endParaRPr>
                        <a:latin typeface="Century Gothic"/>
                        <a:ea typeface="Century Gothic"/>
                        <a:cs typeface="Century Gothic"/>
                        <a:sym typeface="Century Gothic"/>
                      </a:endParaRPr>
                    </a:p>
                  </a:txBody>
                  <a:tcPr marL="63500" marR="63500" marT="63500" marB="63500"/>
                </a:tc>
                <a:tc>
                  <a:txBody>
                    <a:bodyPr/>
                    <a:lstStyle/>
                    <a:p>
                      <a:pPr marL="0" marR="0" lvl="0" indent="0" algn="ctr" rtl="0">
                        <a:spcBef>
                          <a:spcPts val="0"/>
                        </a:spcBef>
                        <a:spcAft>
                          <a:spcPts val="0"/>
                        </a:spcAft>
                        <a:buNone/>
                      </a:pPr>
                      <a:r>
                        <a:rPr lang="en-GB" b="0" i="0" u="none" strike="noStrike">
                          <a:solidFill>
                            <a:srgbClr val="000000"/>
                          </a:solidFill>
                          <a:latin typeface="Century Gothic"/>
                          <a:ea typeface="Century Gothic"/>
                          <a:cs typeface="Century Gothic"/>
                          <a:sym typeface="Century Gothic"/>
                        </a:rPr>
                        <a:t>High</a:t>
                      </a:r>
                      <a:endParaRPr>
                        <a:latin typeface="Century Gothic"/>
                        <a:ea typeface="Century Gothic"/>
                        <a:cs typeface="Century Gothic"/>
                        <a:sym typeface="Century Gothic"/>
                      </a:endParaRPr>
                    </a:p>
                  </a:txBody>
                  <a:tcPr marL="63500" marR="63500" marT="63500" marB="63500"/>
                </a:tc>
                <a:tc>
                  <a:txBody>
                    <a:bodyPr/>
                    <a:lstStyle/>
                    <a:p>
                      <a:pPr marL="0" marR="0" lvl="0" indent="0" algn="ctr" rtl="0">
                        <a:spcBef>
                          <a:spcPts val="0"/>
                        </a:spcBef>
                        <a:spcAft>
                          <a:spcPts val="0"/>
                        </a:spcAft>
                        <a:buNone/>
                      </a:pPr>
                      <a:r>
                        <a:rPr lang="en-GB" b="0" i="0" u="none" strike="noStrike">
                          <a:solidFill>
                            <a:srgbClr val="000000"/>
                          </a:solidFill>
                          <a:latin typeface="Century Gothic"/>
                          <a:ea typeface="Century Gothic"/>
                          <a:cs typeface="Century Gothic"/>
                          <a:sym typeface="Century Gothic"/>
                        </a:rPr>
                        <a:t>5</a:t>
                      </a:r>
                      <a:endParaRPr>
                        <a:latin typeface="Century Gothic"/>
                        <a:ea typeface="Century Gothic"/>
                        <a:cs typeface="Century Gothic"/>
                        <a:sym typeface="Century Gothic"/>
                      </a:endParaRPr>
                    </a:p>
                  </a:txBody>
                  <a:tcPr marL="63500" marR="63500" marT="63500" marB="63500"/>
                </a:tc>
                <a:extLst>
                  <a:ext uri="{0D108BD9-81ED-4DB2-BD59-A6C34878D82A}">
                    <a16:rowId xmlns:a16="http://schemas.microsoft.com/office/drawing/2014/main" val="10001"/>
                  </a:ext>
                </a:extLst>
              </a:tr>
              <a:tr h="380200">
                <a:tc>
                  <a:txBody>
                    <a:bodyPr/>
                    <a:lstStyle/>
                    <a:p>
                      <a:pPr marL="0" marR="0" lvl="0" indent="0" algn="l" rtl="0">
                        <a:spcBef>
                          <a:spcPts val="0"/>
                        </a:spcBef>
                        <a:spcAft>
                          <a:spcPts val="0"/>
                        </a:spcAft>
                        <a:buNone/>
                      </a:pPr>
                      <a:r>
                        <a:rPr lang="en-GB" b="0" i="0" u="none" strike="noStrike">
                          <a:solidFill>
                            <a:srgbClr val="000000"/>
                          </a:solidFill>
                          <a:latin typeface="Century Gothic"/>
                          <a:ea typeface="Century Gothic"/>
                          <a:cs typeface="Century Gothic"/>
                          <a:sym typeface="Century Gothic"/>
                        </a:rPr>
                        <a:t>Bootstrap</a:t>
                      </a:r>
                      <a:endParaRPr>
                        <a:latin typeface="Century Gothic"/>
                        <a:ea typeface="Century Gothic"/>
                        <a:cs typeface="Century Gothic"/>
                        <a:sym typeface="Century Gothic"/>
                      </a:endParaRPr>
                    </a:p>
                  </a:txBody>
                  <a:tcPr marL="63500" marR="63500" marT="63500" marB="63500"/>
                </a:tc>
                <a:tc>
                  <a:txBody>
                    <a:bodyPr/>
                    <a:lstStyle/>
                    <a:p>
                      <a:pPr marL="0" marR="0" lvl="0" indent="0" algn="l" rtl="0">
                        <a:spcBef>
                          <a:spcPts val="0"/>
                        </a:spcBef>
                        <a:spcAft>
                          <a:spcPts val="0"/>
                        </a:spcAft>
                        <a:buNone/>
                      </a:pPr>
                      <a:r>
                        <a:rPr lang="en-GB" b="0" i="0" u="none" strike="noStrike">
                          <a:solidFill>
                            <a:srgbClr val="000000"/>
                          </a:solidFill>
                          <a:latin typeface="Century Gothic"/>
                          <a:ea typeface="Century Gothic"/>
                          <a:cs typeface="Century Gothic"/>
                          <a:sym typeface="Century Gothic"/>
                        </a:rPr>
                        <a:t>Updating bid was not processed properly (from UAT)</a:t>
                      </a:r>
                      <a:endParaRPr>
                        <a:latin typeface="Century Gothic"/>
                        <a:ea typeface="Century Gothic"/>
                        <a:cs typeface="Century Gothic"/>
                        <a:sym typeface="Century Gothic"/>
                      </a:endParaRPr>
                    </a:p>
                  </a:txBody>
                  <a:tcPr marL="63500" marR="63500" marT="63500" marB="63500"/>
                </a:tc>
                <a:tc>
                  <a:txBody>
                    <a:bodyPr/>
                    <a:lstStyle/>
                    <a:p>
                      <a:pPr marL="0" marR="0" lvl="0" indent="0" algn="ctr" rtl="0">
                        <a:spcBef>
                          <a:spcPts val="0"/>
                        </a:spcBef>
                        <a:spcAft>
                          <a:spcPts val="0"/>
                        </a:spcAft>
                        <a:buNone/>
                      </a:pPr>
                      <a:r>
                        <a:rPr lang="en-GB" b="0" i="0" u="none" strike="noStrike">
                          <a:solidFill>
                            <a:srgbClr val="000000"/>
                          </a:solidFill>
                          <a:latin typeface="Century Gothic"/>
                          <a:ea typeface="Century Gothic"/>
                          <a:cs typeface="Century Gothic"/>
                          <a:sym typeface="Century Gothic"/>
                        </a:rPr>
                        <a:t>High</a:t>
                      </a:r>
                      <a:endParaRPr>
                        <a:latin typeface="Century Gothic"/>
                        <a:ea typeface="Century Gothic"/>
                        <a:cs typeface="Century Gothic"/>
                        <a:sym typeface="Century Gothic"/>
                      </a:endParaRPr>
                    </a:p>
                  </a:txBody>
                  <a:tcPr marL="63500" marR="63500" marT="63500" marB="63500"/>
                </a:tc>
                <a:tc>
                  <a:txBody>
                    <a:bodyPr/>
                    <a:lstStyle/>
                    <a:p>
                      <a:pPr marL="0" marR="0" lvl="0" indent="0" algn="ctr" rtl="0">
                        <a:spcBef>
                          <a:spcPts val="0"/>
                        </a:spcBef>
                        <a:spcAft>
                          <a:spcPts val="0"/>
                        </a:spcAft>
                        <a:buNone/>
                      </a:pPr>
                      <a:r>
                        <a:rPr lang="en-GB" b="0" i="0" u="none" strike="noStrike">
                          <a:solidFill>
                            <a:srgbClr val="000000"/>
                          </a:solidFill>
                          <a:latin typeface="Century Gothic"/>
                          <a:ea typeface="Century Gothic"/>
                          <a:cs typeface="Century Gothic"/>
                          <a:sym typeface="Century Gothic"/>
                        </a:rPr>
                        <a:t>5</a:t>
                      </a:r>
                      <a:endParaRPr>
                        <a:latin typeface="Century Gothic"/>
                        <a:ea typeface="Century Gothic"/>
                        <a:cs typeface="Century Gothic"/>
                        <a:sym typeface="Century Gothic"/>
                      </a:endParaRPr>
                    </a:p>
                  </a:txBody>
                  <a:tcPr marL="63500" marR="63500" marT="63500" marB="63500"/>
                </a:tc>
                <a:extLst>
                  <a:ext uri="{0D108BD9-81ED-4DB2-BD59-A6C34878D82A}">
                    <a16:rowId xmlns:a16="http://schemas.microsoft.com/office/drawing/2014/main" val="10002"/>
                  </a:ext>
                </a:extLst>
              </a:tr>
              <a:tr h="380200">
                <a:tc>
                  <a:txBody>
                    <a:bodyPr/>
                    <a:lstStyle/>
                    <a:p>
                      <a:pPr marL="0" lvl="0" indent="0" algn="l" rtl="0">
                        <a:spcBef>
                          <a:spcPts val="0"/>
                        </a:spcBef>
                        <a:spcAft>
                          <a:spcPts val="0"/>
                        </a:spcAft>
                        <a:buNone/>
                      </a:pPr>
                      <a:r>
                        <a:rPr lang="en-GB">
                          <a:latin typeface="Century Gothic"/>
                          <a:ea typeface="Century Gothic"/>
                          <a:cs typeface="Century Gothic"/>
                          <a:sym typeface="Century Gothic"/>
                        </a:rPr>
                        <a:t>Bootstrap JSON</a:t>
                      </a:r>
                      <a:endParaRPr i="0" u="none" strike="noStrike">
                        <a:solidFill>
                          <a:srgbClr val="000000"/>
                        </a:solidFill>
                        <a:latin typeface="Century Gothic"/>
                        <a:ea typeface="Century Gothic"/>
                        <a:cs typeface="Century Gothic"/>
                        <a:sym typeface="Century Gothic"/>
                      </a:endParaRPr>
                    </a:p>
                  </a:txBody>
                  <a:tcPr marL="91425" marR="91425" marT="91425" marB="91425"/>
                </a:tc>
                <a:tc>
                  <a:txBody>
                    <a:bodyPr/>
                    <a:lstStyle/>
                    <a:p>
                      <a:pPr marL="0" lvl="0" indent="0" algn="l" rtl="0">
                        <a:spcBef>
                          <a:spcPts val="0"/>
                        </a:spcBef>
                        <a:spcAft>
                          <a:spcPts val="0"/>
                        </a:spcAft>
                        <a:buNone/>
                      </a:pPr>
                      <a:r>
                        <a:rPr lang="en-GB">
                          <a:latin typeface="Century Gothic"/>
                          <a:ea typeface="Century Gothic"/>
                          <a:cs typeface="Century Gothic"/>
                          <a:sym typeface="Century Gothic"/>
                        </a:rPr>
                        <a:t>Bid could not be checked and updated because the specific course section bid was used instead of only checking for course</a:t>
                      </a:r>
                      <a:endParaRPr i="0" u="none" strike="noStrike">
                        <a:solidFill>
                          <a:srgbClr val="000000"/>
                        </a:solidFill>
                        <a:latin typeface="Century Gothic"/>
                        <a:ea typeface="Century Gothic"/>
                        <a:cs typeface="Century Gothic"/>
                        <a:sym typeface="Century Gothic"/>
                      </a:endParaRPr>
                    </a:p>
                  </a:txBody>
                  <a:tcPr marL="91425" marR="91425" marT="91425" marB="91425"/>
                </a:tc>
                <a:tc>
                  <a:txBody>
                    <a:bodyPr/>
                    <a:lstStyle/>
                    <a:p>
                      <a:pPr marL="0" lvl="0" indent="0" algn="ctr" rtl="0">
                        <a:spcBef>
                          <a:spcPts val="0"/>
                        </a:spcBef>
                        <a:spcAft>
                          <a:spcPts val="0"/>
                        </a:spcAft>
                        <a:buNone/>
                      </a:pPr>
                      <a:r>
                        <a:rPr lang="en-GB">
                          <a:latin typeface="Century Gothic"/>
                          <a:ea typeface="Century Gothic"/>
                          <a:cs typeface="Century Gothic"/>
                          <a:sym typeface="Century Gothic"/>
                        </a:rPr>
                        <a:t>High</a:t>
                      </a:r>
                      <a:endParaRPr i="0" u="none" strike="noStrike">
                        <a:solidFill>
                          <a:srgbClr val="000000"/>
                        </a:solidFill>
                        <a:latin typeface="Century Gothic"/>
                        <a:ea typeface="Century Gothic"/>
                        <a:cs typeface="Century Gothic"/>
                        <a:sym typeface="Century Gothic"/>
                      </a:endParaRPr>
                    </a:p>
                  </a:txBody>
                  <a:tcPr marL="91425" marR="91425" marT="91425" marB="91425"/>
                </a:tc>
                <a:tc>
                  <a:txBody>
                    <a:bodyPr/>
                    <a:lstStyle/>
                    <a:p>
                      <a:pPr marL="0" lvl="0" indent="0" algn="ctr" rtl="0">
                        <a:spcBef>
                          <a:spcPts val="0"/>
                        </a:spcBef>
                        <a:spcAft>
                          <a:spcPts val="0"/>
                        </a:spcAft>
                        <a:buNone/>
                      </a:pPr>
                      <a:r>
                        <a:rPr lang="en-GB">
                          <a:latin typeface="Century Gothic"/>
                          <a:ea typeface="Century Gothic"/>
                          <a:cs typeface="Century Gothic"/>
                          <a:sym typeface="Century Gothic"/>
                        </a:rPr>
                        <a:t>5</a:t>
                      </a:r>
                      <a:endParaRPr i="0" u="none" strike="noStrike">
                        <a:solidFill>
                          <a:srgbClr val="000000"/>
                        </a:solidFill>
                        <a:latin typeface="Century Gothic"/>
                        <a:ea typeface="Century Gothic"/>
                        <a:cs typeface="Century Gothic"/>
                        <a:sym typeface="Century Gothic"/>
                      </a:endParaRPr>
                    </a:p>
                  </a:txBody>
                  <a:tcPr marL="91425" marR="91425" marT="91425" marB="91425"/>
                </a:tc>
                <a:extLst>
                  <a:ext uri="{0D108BD9-81ED-4DB2-BD59-A6C34878D82A}">
                    <a16:rowId xmlns:a16="http://schemas.microsoft.com/office/drawing/2014/main" val="10003"/>
                  </a:ext>
                </a:extLst>
              </a:tr>
              <a:tr h="380200">
                <a:tc>
                  <a:txBody>
                    <a:bodyPr/>
                    <a:lstStyle/>
                    <a:p>
                      <a:pPr marL="0" lvl="0" indent="0" algn="l" rtl="0">
                        <a:spcBef>
                          <a:spcPts val="0"/>
                        </a:spcBef>
                        <a:spcAft>
                          <a:spcPts val="0"/>
                        </a:spcAft>
                        <a:buNone/>
                      </a:pPr>
                      <a:r>
                        <a:rPr lang="en-GB">
                          <a:latin typeface="Century Gothic"/>
                          <a:ea typeface="Century Gothic"/>
                          <a:cs typeface="Century Gothic"/>
                          <a:sym typeface="Century Gothic"/>
                        </a:rPr>
                        <a:t>Round 1 Clearing</a:t>
                      </a:r>
                      <a:endParaRPr i="0" u="none" strike="noStrike">
                        <a:solidFill>
                          <a:srgbClr val="000000"/>
                        </a:solidFill>
                        <a:latin typeface="Century Gothic"/>
                        <a:ea typeface="Century Gothic"/>
                        <a:cs typeface="Century Gothic"/>
                        <a:sym typeface="Century Gothic"/>
                      </a:endParaRPr>
                    </a:p>
                  </a:txBody>
                  <a:tcPr marL="91425" marR="91425" marT="91425" marB="91425"/>
                </a:tc>
                <a:tc>
                  <a:txBody>
                    <a:bodyPr/>
                    <a:lstStyle/>
                    <a:p>
                      <a:pPr marL="0" lvl="0" indent="0" algn="l" rtl="0">
                        <a:spcBef>
                          <a:spcPts val="0"/>
                        </a:spcBef>
                        <a:spcAft>
                          <a:spcPts val="0"/>
                        </a:spcAft>
                        <a:buNone/>
                      </a:pPr>
                      <a:r>
                        <a:rPr lang="en-GB">
                          <a:latin typeface="Century Gothic"/>
                          <a:ea typeface="Century Gothic"/>
                          <a:cs typeface="Century Gothic"/>
                          <a:sym typeface="Century Gothic"/>
                        </a:rPr>
                        <a:t>Round 1 clearing did not process properly for a section with 1 vacancy</a:t>
                      </a:r>
                      <a:endParaRPr i="0" u="none" strike="noStrike">
                        <a:solidFill>
                          <a:srgbClr val="000000"/>
                        </a:solidFill>
                        <a:latin typeface="Century Gothic"/>
                        <a:ea typeface="Century Gothic"/>
                        <a:cs typeface="Century Gothic"/>
                        <a:sym typeface="Century Gothic"/>
                      </a:endParaRPr>
                    </a:p>
                  </a:txBody>
                  <a:tcPr marL="91425" marR="91425" marT="91425" marB="91425"/>
                </a:tc>
                <a:tc>
                  <a:txBody>
                    <a:bodyPr/>
                    <a:lstStyle/>
                    <a:p>
                      <a:pPr marL="0" lvl="0" indent="0" algn="ctr" rtl="0">
                        <a:spcBef>
                          <a:spcPts val="0"/>
                        </a:spcBef>
                        <a:spcAft>
                          <a:spcPts val="0"/>
                        </a:spcAft>
                        <a:buNone/>
                      </a:pPr>
                      <a:r>
                        <a:rPr lang="en-GB">
                          <a:latin typeface="Century Gothic"/>
                          <a:ea typeface="Century Gothic"/>
                          <a:cs typeface="Century Gothic"/>
                          <a:sym typeface="Century Gothic"/>
                        </a:rPr>
                        <a:t>Low</a:t>
                      </a:r>
                      <a:endParaRPr i="0" u="none" strike="noStrike">
                        <a:solidFill>
                          <a:srgbClr val="000000"/>
                        </a:solidFill>
                        <a:latin typeface="Century Gothic"/>
                        <a:ea typeface="Century Gothic"/>
                        <a:cs typeface="Century Gothic"/>
                        <a:sym typeface="Century Gothic"/>
                      </a:endParaRPr>
                    </a:p>
                  </a:txBody>
                  <a:tcPr marL="91425" marR="91425" marT="91425" marB="91425"/>
                </a:tc>
                <a:tc>
                  <a:txBody>
                    <a:bodyPr/>
                    <a:lstStyle/>
                    <a:p>
                      <a:pPr marL="0" lvl="0" indent="0" algn="ctr" rtl="0">
                        <a:spcBef>
                          <a:spcPts val="0"/>
                        </a:spcBef>
                        <a:spcAft>
                          <a:spcPts val="0"/>
                        </a:spcAft>
                        <a:buNone/>
                      </a:pPr>
                      <a:r>
                        <a:rPr lang="en-GB">
                          <a:latin typeface="Century Gothic"/>
                          <a:ea typeface="Century Gothic"/>
                          <a:cs typeface="Century Gothic"/>
                          <a:sym typeface="Century Gothic"/>
                        </a:rPr>
                        <a:t>1</a:t>
                      </a:r>
                      <a:endParaRPr i="0" u="none" strike="noStrike">
                        <a:solidFill>
                          <a:srgbClr val="000000"/>
                        </a:solidFill>
                        <a:latin typeface="Century Gothic"/>
                        <a:ea typeface="Century Gothic"/>
                        <a:cs typeface="Century Gothic"/>
                        <a:sym typeface="Century Gothic"/>
                      </a:endParaRPr>
                    </a:p>
                  </a:txBody>
                  <a:tcPr marL="91425" marR="91425" marT="91425" marB="91425"/>
                </a:tc>
                <a:extLst>
                  <a:ext uri="{0D108BD9-81ED-4DB2-BD59-A6C34878D82A}">
                    <a16:rowId xmlns:a16="http://schemas.microsoft.com/office/drawing/2014/main" val="10004"/>
                  </a:ext>
                </a:extLst>
              </a:tr>
              <a:tr h="380200">
                <a:tc>
                  <a:txBody>
                    <a:bodyPr/>
                    <a:lstStyle/>
                    <a:p>
                      <a:pPr marL="0" lvl="0" indent="0" algn="l" rtl="0">
                        <a:spcBef>
                          <a:spcPts val="0"/>
                        </a:spcBef>
                        <a:spcAft>
                          <a:spcPts val="0"/>
                        </a:spcAft>
                        <a:buNone/>
                      </a:pPr>
                      <a:r>
                        <a:rPr lang="en-GB">
                          <a:latin typeface="Century Gothic"/>
                          <a:ea typeface="Century Gothic"/>
                          <a:cs typeface="Century Gothic"/>
                          <a:sym typeface="Century Gothic"/>
                        </a:rPr>
                        <a:t>Update Bid JSON</a:t>
                      </a:r>
                      <a:endParaRPr i="0" u="none" strike="noStrike">
                        <a:solidFill>
                          <a:srgbClr val="000000"/>
                        </a:solidFill>
                        <a:latin typeface="Century Gothic"/>
                        <a:ea typeface="Century Gothic"/>
                        <a:cs typeface="Century Gothic"/>
                        <a:sym typeface="Century Gothic"/>
                      </a:endParaRPr>
                    </a:p>
                  </a:txBody>
                  <a:tcPr marL="91425" marR="91425" marT="91425" marB="91425"/>
                </a:tc>
                <a:tc>
                  <a:txBody>
                    <a:bodyPr/>
                    <a:lstStyle/>
                    <a:p>
                      <a:pPr marL="0" lvl="0" indent="0" algn="l" rtl="0">
                        <a:spcBef>
                          <a:spcPts val="0"/>
                        </a:spcBef>
                        <a:spcAft>
                          <a:spcPts val="0"/>
                        </a:spcAft>
                        <a:buNone/>
                      </a:pPr>
                      <a:r>
                        <a:rPr lang="en-GB">
                          <a:latin typeface="Century Gothic"/>
                          <a:ea typeface="Century Gothic"/>
                          <a:cs typeface="Century Gothic"/>
                          <a:sym typeface="Century Gothic"/>
                        </a:rPr>
                        <a:t>Did not check in the event when a student did not bid for a course for round 2</a:t>
                      </a:r>
                      <a:endParaRPr i="0" u="none" strike="noStrike">
                        <a:solidFill>
                          <a:srgbClr val="000000"/>
                        </a:solidFill>
                        <a:latin typeface="Century Gothic"/>
                        <a:ea typeface="Century Gothic"/>
                        <a:cs typeface="Century Gothic"/>
                        <a:sym typeface="Century Gothic"/>
                      </a:endParaRPr>
                    </a:p>
                  </a:txBody>
                  <a:tcPr marL="91425" marR="91425" marT="91425" marB="91425"/>
                </a:tc>
                <a:tc>
                  <a:txBody>
                    <a:bodyPr/>
                    <a:lstStyle/>
                    <a:p>
                      <a:pPr marL="0" lvl="0" indent="0" algn="ctr" rtl="0">
                        <a:spcBef>
                          <a:spcPts val="0"/>
                        </a:spcBef>
                        <a:spcAft>
                          <a:spcPts val="0"/>
                        </a:spcAft>
                        <a:buNone/>
                      </a:pPr>
                      <a:r>
                        <a:rPr lang="en-GB">
                          <a:latin typeface="Century Gothic"/>
                          <a:ea typeface="Century Gothic"/>
                          <a:cs typeface="Century Gothic"/>
                          <a:sym typeface="Century Gothic"/>
                        </a:rPr>
                        <a:t>Low</a:t>
                      </a:r>
                      <a:endParaRPr i="0" u="none" strike="noStrike">
                        <a:solidFill>
                          <a:srgbClr val="000000"/>
                        </a:solidFill>
                        <a:latin typeface="Century Gothic"/>
                        <a:ea typeface="Century Gothic"/>
                        <a:cs typeface="Century Gothic"/>
                        <a:sym typeface="Century Gothic"/>
                      </a:endParaRPr>
                    </a:p>
                  </a:txBody>
                  <a:tcPr marL="91425" marR="91425" marT="91425" marB="91425"/>
                </a:tc>
                <a:tc>
                  <a:txBody>
                    <a:bodyPr/>
                    <a:lstStyle/>
                    <a:p>
                      <a:pPr marL="0" lvl="0" indent="0" algn="ctr" rtl="0">
                        <a:spcBef>
                          <a:spcPts val="0"/>
                        </a:spcBef>
                        <a:spcAft>
                          <a:spcPts val="0"/>
                        </a:spcAft>
                        <a:buNone/>
                      </a:pPr>
                      <a:r>
                        <a:rPr lang="en-GB">
                          <a:latin typeface="Century Gothic"/>
                          <a:ea typeface="Century Gothic"/>
                          <a:cs typeface="Century Gothic"/>
                          <a:sym typeface="Century Gothic"/>
                        </a:rPr>
                        <a:t>1</a:t>
                      </a:r>
                      <a:endParaRPr i="0" u="none" strike="noStrike">
                        <a:solidFill>
                          <a:srgbClr val="000000"/>
                        </a:solidFill>
                        <a:latin typeface="Century Gothic"/>
                        <a:ea typeface="Century Gothic"/>
                        <a:cs typeface="Century Gothic"/>
                        <a:sym typeface="Century Gothic"/>
                      </a:endParaRPr>
                    </a:p>
                  </a:txBody>
                  <a:tcPr marL="91425" marR="91425" marT="91425" marB="91425"/>
                </a:tc>
                <a:extLst>
                  <a:ext uri="{0D108BD9-81ED-4DB2-BD59-A6C34878D82A}">
                    <a16:rowId xmlns:a16="http://schemas.microsoft.com/office/drawing/2014/main" val="10005"/>
                  </a:ext>
                </a:extLst>
              </a:tr>
              <a:tr h="380200">
                <a:tc>
                  <a:txBody>
                    <a:bodyPr/>
                    <a:lstStyle/>
                    <a:p>
                      <a:pPr marL="0" lvl="0" indent="0" algn="l" rtl="0">
                        <a:spcBef>
                          <a:spcPts val="0"/>
                        </a:spcBef>
                        <a:spcAft>
                          <a:spcPts val="0"/>
                        </a:spcAft>
                        <a:buNone/>
                      </a:pPr>
                      <a:r>
                        <a:rPr lang="en-GB">
                          <a:latin typeface="Century Gothic"/>
                          <a:ea typeface="Century Gothic"/>
                          <a:cs typeface="Century Gothic"/>
                          <a:sym typeface="Century Gothic"/>
                        </a:rPr>
                        <a:t>Update Bid JSON</a:t>
                      </a:r>
                      <a:endParaRPr i="0" u="none" strike="noStrike">
                        <a:solidFill>
                          <a:srgbClr val="000000"/>
                        </a:solidFill>
                        <a:latin typeface="Century Gothic"/>
                        <a:ea typeface="Century Gothic"/>
                        <a:cs typeface="Century Gothic"/>
                        <a:sym typeface="Century Gothic"/>
                      </a:endParaRPr>
                    </a:p>
                  </a:txBody>
                  <a:tcPr marL="91425" marR="91425" marT="91425" marB="91425"/>
                </a:tc>
                <a:tc>
                  <a:txBody>
                    <a:bodyPr/>
                    <a:lstStyle/>
                    <a:p>
                      <a:pPr marL="0" lvl="0" indent="0" algn="l" rtl="0">
                        <a:spcBef>
                          <a:spcPts val="0"/>
                        </a:spcBef>
                        <a:spcAft>
                          <a:spcPts val="0"/>
                        </a:spcAft>
                        <a:buNone/>
                      </a:pPr>
                      <a:r>
                        <a:rPr lang="en-GB">
                          <a:latin typeface="Century Gothic"/>
                          <a:ea typeface="Century Gothic"/>
                          <a:cs typeface="Century Gothic"/>
                          <a:sym typeface="Century Gothic"/>
                        </a:rPr>
                        <a:t>Did not re-calculate minimum bid after every successful bid in round 2</a:t>
                      </a:r>
                      <a:endParaRPr i="0" u="none" strike="noStrike">
                        <a:solidFill>
                          <a:srgbClr val="000000"/>
                        </a:solidFill>
                        <a:latin typeface="Century Gothic"/>
                        <a:ea typeface="Century Gothic"/>
                        <a:cs typeface="Century Gothic"/>
                        <a:sym typeface="Century Gothic"/>
                      </a:endParaRPr>
                    </a:p>
                  </a:txBody>
                  <a:tcPr marL="91425" marR="91425" marT="91425" marB="91425"/>
                </a:tc>
                <a:tc>
                  <a:txBody>
                    <a:bodyPr/>
                    <a:lstStyle/>
                    <a:p>
                      <a:pPr marL="0" lvl="0" indent="0" algn="ctr" rtl="0">
                        <a:spcBef>
                          <a:spcPts val="0"/>
                        </a:spcBef>
                        <a:spcAft>
                          <a:spcPts val="0"/>
                        </a:spcAft>
                        <a:buNone/>
                      </a:pPr>
                      <a:r>
                        <a:rPr lang="en-GB">
                          <a:latin typeface="Century Gothic"/>
                          <a:ea typeface="Century Gothic"/>
                          <a:cs typeface="Century Gothic"/>
                          <a:sym typeface="Century Gothic"/>
                        </a:rPr>
                        <a:t>Low</a:t>
                      </a:r>
                      <a:endParaRPr i="0" u="none" strike="noStrike">
                        <a:solidFill>
                          <a:srgbClr val="000000"/>
                        </a:solidFill>
                        <a:latin typeface="Century Gothic"/>
                        <a:ea typeface="Century Gothic"/>
                        <a:cs typeface="Century Gothic"/>
                        <a:sym typeface="Century Gothic"/>
                      </a:endParaRPr>
                    </a:p>
                  </a:txBody>
                  <a:tcPr marL="91425" marR="91425" marT="91425" marB="91425"/>
                </a:tc>
                <a:tc>
                  <a:txBody>
                    <a:bodyPr/>
                    <a:lstStyle/>
                    <a:p>
                      <a:pPr marL="0" lvl="0" indent="0" algn="ctr" rtl="0">
                        <a:spcBef>
                          <a:spcPts val="0"/>
                        </a:spcBef>
                        <a:spcAft>
                          <a:spcPts val="0"/>
                        </a:spcAft>
                        <a:buNone/>
                      </a:pPr>
                      <a:r>
                        <a:rPr lang="en-GB">
                          <a:latin typeface="Century Gothic"/>
                          <a:ea typeface="Century Gothic"/>
                          <a:cs typeface="Century Gothic"/>
                          <a:sym typeface="Century Gothic"/>
                        </a:rPr>
                        <a:t>1</a:t>
                      </a:r>
                      <a:endParaRPr i="0" u="none" strike="noStrike">
                        <a:solidFill>
                          <a:srgbClr val="000000"/>
                        </a:solidFill>
                        <a:latin typeface="Century Gothic"/>
                        <a:ea typeface="Century Gothic"/>
                        <a:cs typeface="Century Gothic"/>
                        <a:sym typeface="Century Gothic"/>
                      </a:endParaRPr>
                    </a:p>
                  </a:txBody>
                  <a:tcPr marL="91425" marR="91425" marT="91425" marB="91425"/>
                </a:tc>
                <a:extLst>
                  <a:ext uri="{0D108BD9-81ED-4DB2-BD59-A6C34878D82A}">
                    <a16:rowId xmlns:a16="http://schemas.microsoft.com/office/drawing/2014/main" val="10006"/>
                  </a:ext>
                </a:extLst>
              </a:tr>
            </a:tbl>
          </a:graphicData>
        </a:graphic>
      </p:graphicFrame>
      <p:sp>
        <p:nvSpPr>
          <p:cNvPr id="337" name="Google Shape;337;p46"/>
          <p:cNvSpPr/>
          <p:nvPr/>
        </p:nvSpPr>
        <p:spPr>
          <a:xfrm>
            <a:off x="777478" y="5650974"/>
            <a:ext cx="7177200" cy="1130700"/>
          </a:xfrm>
          <a:prstGeom prst="roundRect">
            <a:avLst>
              <a:gd name="adj" fmla="val 16667"/>
            </a:avLst>
          </a:prstGeom>
          <a:solidFill>
            <a:srgbClr val="FFFFFF"/>
          </a:solidFill>
          <a:ln w="25400" cap="flat" cmpd="sng">
            <a:solidFill>
              <a:srgbClr val="FF9800"/>
            </a:solidFill>
            <a:prstDash val="solid"/>
            <a:round/>
            <a:headEnd type="none" w="sm" len="sm"/>
            <a:tailEnd type="none" w="sm" len="sm"/>
          </a:ln>
        </p:spPr>
        <p:txBody>
          <a:bodyPr spcFirstLastPara="1" wrap="square" lIns="121900" tIns="60925" rIns="121900" bIns="60925" anchor="t" anchorCtr="0">
            <a:noAutofit/>
          </a:bodyPr>
          <a:lstStyle/>
          <a:p>
            <a:pPr marL="0" marR="0" lvl="0" indent="0" algn="ctr" rtl="0">
              <a:lnSpc>
                <a:spcPct val="150000"/>
              </a:lnSpc>
              <a:spcBef>
                <a:spcPts val="0"/>
              </a:spcBef>
              <a:spcAft>
                <a:spcPts val="0"/>
              </a:spcAft>
              <a:buNone/>
            </a:pPr>
            <a:r>
              <a:rPr lang="en-GB" sz="1800" b="1" i="0" u="none" strike="noStrike" cap="none">
                <a:solidFill>
                  <a:srgbClr val="0070C0"/>
                </a:solidFill>
                <a:latin typeface="Century Gothic"/>
                <a:ea typeface="Century Gothic"/>
                <a:cs typeface="Century Gothic"/>
                <a:sym typeface="Century Gothic"/>
              </a:rPr>
              <a:t>Mitigation: </a:t>
            </a:r>
            <a:r>
              <a:rPr lang="en-GB" sz="1800" b="0" i="0" u="none" strike="noStrike" cap="none">
                <a:solidFill>
                  <a:srgbClr val="0070C0"/>
                </a:solidFill>
                <a:latin typeface="Century Gothic"/>
                <a:ea typeface="Century Gothic"/>
                <a:cs typeface="Century Gothic"/>
                <a:sym typeface="Century Gothic"/>
              </a:rPr>
              <a:t>Bugs found were debugged immediately, </a:t>
            </a:r>
            <a:endParaRPr/>
          </a:p>
          <a:p>
            <a:pPr marL="0" marR="0" lvl="0" indent="0" algn="ctr" rtl="0">
              <a:lnSpc>
                <a:spcPct val="150000"/>
              </a:lnSpc>
              <a:spcBef>
                <a:spcPts val="0"/>
              </a:spcBef>
              <a:spcAft>
                <a:spcPts val="0"/>
              </a:spcAft>
              <a:buNone/>
            </a:pPr>
            <a:r>
              <a:rPr lang="en-GB" sz="1800" b="0" i="0" u="none" strike="noStrike" cap="none">
                <a:solidFill>
                  <a:srgbClr val="0070C0"/>
                </a:solidFill>
                <a:latin typeface="Century Gothic"/>
                <a:ea typeface="Century Gothic"/>
                <a:cs typeface="Century Gothic"/>
                <a:sym typeface="Century Gothic"/>
              </a:rPr>
              <a:t>no extra time is needed</a:t>
            </a:r>
            <a:endParaRPr/>
          </a:p>
          <a:p>
            <a:pPr marL="0" marR="0" lvl="0" indent="0" algn="ctr" rtl="0">
              <a:lnSpc>
                <a:spcPct val="150000"/>
              </a:lnSpc>
              <a:spcBef>
                <a:spcPts val="0"/>
              </a:spcBef>
              <a:spcAft>
                <a:spcPts val="0"/>
              </a:spcAft>
              <a:buClr>
                <a:srgbClr val="000000"/>
              </a:buClr>
              <a:buSzPts val="2400"/>
              <a:buFont typeface="Arial"/>
              <a:buNone/>
            </a:pPr>
            <a:endParaRPr sz="2400" b="0" i="0" u="none" strike="noStrike" cap="none">
              <a:solidFill>
                <a:srgbClr val="0070C0"/>
              </a:solidFill>
              <a:latin typeface="Century Gothic"/>
              <a:ea typeface="Century Gothic"/>
              <a:cs typeface="Century Gothic"/>
              <a:sym typeface="Century Gothic"/>
            </a:endParaRPr>
          </a:p>
        </p:txBody>
      </p:sp>
      <p:sp>
        <p:nvSpPr>
          <p:cNvPr id="338" name="Google Shape;338;p46"/>
          <p:cNvSpPr txBox="1"/>
          <p:nvPr/>
        </p:nvSpPr>
        <p:spPr>
          <a:xfrm>
            <a:off x="2369085" y="5166589"/>
            <a:ext cx="5014500" cy="484800"/>
          </a:xfrm>
          <a:prstGeom prst="rect">
            <a:avLst/>
          </a:prstGeom>
          <a:noFill/>
          <a:ln>
            <a:noFill/>
          </a:ln>
        </p:spPr>
        <p:txBody>
          <a:bodyPr spcFirstLastPara="1" wrap="square" lIns="121900" tIns="121900" rIns="121900" bIns="1219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GB" sz="2000" b="1" i="0" u="none" strike="noStrike" cap="none">
                <a:solidFill>
                  <a:srgbClr val="85200C"/>
                </a:solidFill>
                <a:latin typeface="Century Gothic"/>
                <a:ea typeface="Century Gothic"/>
                <a:cs typeface="Century Gothic"/>
                <a:sym typeface="Century Gothic"/>
              </a:rPr>
              <a:t>Final Value of Bug Metric for Iteration 4</a:t>
            </a:r>
            <a:endParaRPr sz="2000" b="1" i="0" u="none" strike="noStrike" cap="none">
              <a:solidFill>
                <a:srgbClr val="85200C"/>
              </a:solidFill>
              <a:latin typeface="Century Gothic"/>
              <a:ea typeface="Century Gothic"/>
              <a:cs typeface="Century Gothic"/>
              <a:sym typeface="Century Gothic"/>
            </a:endParaRPr>
          </a:p>
        </p:txBody>
      </p:sp>
      <p:sp>
        <p:nvSpPr>
          <p:cNvPr id="339" name="Google Shape;339;p46"/>
          <p:cNvSpPr/>
          <p:nvPr/>
        </p:nvSpPr>
        <p:spPr>
          <a:xfrm>
            <a:off x="7369841" y="5003118"/>
            <a:ext cx="996600" cy="954000"/>
          </a:xfrm>
          <a:prstGeom prst="ellipse">
            <a:avLst/>
          </a:prstGeom>
          <a:solidFill>
            <a:srgbClr val="FFFFFF"/>
          </a:solidFill>
          <a:ln w="38100" cap="flat" cmpd="sng">
            <a:solidFill>
              <a:srgbClr val="FF00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4000"/>
              <a:buFont typeface="Arial"/>
              <a:buNone/>
            </a:pPr>
            <a:r>
              <a:rPr lang="en-GB" sz="2800" b="1" i="0" u="none" strike="noStrike" cap="none">
                <a:solidFill>
                  <a:srgbClr val="000000"/>
                </a:solidFill>
                <a:latin typeface="Century Gothic"/>
                <a:ea typeface="Century Gothic"/>
                <a:cs typeface="Century Gothic"/>
                <a:sym typeface="Century Gothic"/>
              </a:rPr>
              <a:t>1</a:t>
            </a:r>
            <a:r>
              <a:rPr lang="en-GB" sz="2800" b="1">
                <a:latin typeface="Century Gothic"/>
                <a:ea typeface="Century Gothic"/>
                <a:cs typeface="Century Gothic"/>
                <a:sym typeface="Century Gothic"/>
              </a:rPr>
              <a:t>8</a:t>
            </a:r>
            <a:endParaRPr sz="2800" b="1" i="0" u="none" strike="noStrike" cap="none">
              <a:solidFill>
                <a:srgbClr val="000000"/>
              </a:solidFill>
              <a:latin typeface="Century Gothic"/>
              <a:ea typeface="Century Gothic"/>
              <a:cs typeface="Century Gothic"/>
              <a:sym typeface="Century Gothic"/>
            </a:endParaRPr>
          </a:p>
        </p:txBody>
      </p:sp>
    </p:spTree>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47"/>
          <p:cNvSpPr txBox="1">
            <a:spLocks noGrp="1"/>
          </p:cNvSpPr>
          <p:nvPr>
            <p:ph type="title"/>
          </p:nvPr>
        </p:nvSpPr>
        <p:spPr>
          <a:xfrm>
            <a:off x="290320" y="788558"/>
            <a:ext cx="8563500" cy="5304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3200"/>
              <a:buFont typeface="Century Gothic"/>
              <a:buNone/>
            </a:pPr>
            <a:r>
              <a:rPr lang="en-GB" sz="3200">
                <a:latin typeface="Century Gothic"/>
                <a:ea typeface="Century Gothic"/>
                <a:cs typeface="Century Gothic"/>
                <a:sym typeface="Century Gothic"/>
              </a:rPr>
              <a:t>Bug Log – Iteration 5</a:t>
            </a:r>
            <a:endParaRPr/>
          </a:p>
        </p:txBody>
      </p:sp>
      <p:graphicFrame>
        <p:nvGraphicFramePr>
          <p:cNvPr id="345" name="Google Shape;345;p47"/>
          <p:cNvGraphicFramePr/>
          <p:nvPr/>
        </p:nvGraphicFramePr>
        <p:xfrm>
          <a:off x="290320" y="1411603"/>
          <a:ext cx="8563375" cy="2278835"/>
        </p:xfrm>
        <a:graphic>
          <a:graphicData uri="http://schemas.openxmlformats.org/drawingml/2006/table">
            <a:tbl>
              <a:tblPr firstRow="1" bandRow="1">
                <a:noFill/>
                <a:tableStyleId>{0A5CD60B-227A-49EE-971F-ACFEBA675F33}</a:tableStyleId>
              </a:tblPr>
              <a:tblGrid>
                <a:gridCol w="1237650">
                  <a:extLst>
                    <a:ext uri="{9D8B030D-6E8A-4147-A177-3AD203B41FA5}">
                      <a16:colId xmlns:a16="http://schemas.microsoft.com/office/drawing/2014/main" val="20000"/>
                    </a:ext>
                  </a:extLst>
                </a:gridCol>
                <a:gridCol w="5579200">
                  <a:extLst>
                    <a:ext uri="{9D8B030D-6E8A-4147-A177-3AD203B41FA5}">
                      <a16:colId xmlns:a16="http://schemas.microsoft.com/office/drawing/2014/main" val="20001"/>
                    </a:ext>
                  </a:extLst>
                </a:gridCol>
                <a:gridCol w="1042425">
                  <a:extLst>
                    <a:ext uri="{9D8B030D-6E8A-4147-A177-3AD203B41FA5}">
                      <a16:colId xmlns:a16="http://schemas.microsoft.com/office/drawing/2014/main" val="20002"/>
                    </a:ext>
                  </a:extLst>
                </a:gridCol>
                <a:gridCol w="704100">
                  <a:extLst>
                    <a:ext uri="{9D8B030D-6E8A-4147-A177-3AD203B41FA5}">
                      <a16:colId xmlns:a16="http://schemas.microsoft.com/office/drawing/2014/main" val="20003"/>
                    </a:ext>
                  </a:extLst>
                </a:gridCol>
              </a:tblGrid>
              <a:tr h="419275">
                <a:tc>
                  <a:txBody>
                    <a:bodyPr/>
                    <a:lstStyle/>
                    <a:p>
                      <a:pPr marL="0" marR="0" lvl="0" indent="0" algn="l" rtl="0">
                        <a:spcBef>
                          <a:spcPts val="0"/>
                        </a:spcBef>
                        <a:spcAft>
                          <a:spcPts val="0"/>
                        </a:spcAft>
                        <a:buNone/>
                      </a:pPr>
                      <a:r>
                        <a:rPr lang="en-GB" sz="1600" u="none" strike="noStrike">
                          <a:latin typeface="Century Gothic"/>
                          <a:ea typeface="Century Gothic"/>
                          <a:cs typeface="Century Gothic"/>
                          <a:sym typeface="Century Gothic"/>
                        </a:rPr>
                        <a:t>Function</a:t>
                      </a:r>
                      <a:endParaRPr sz="1600">
                        <a:latin typeface="Century Gothic"/>
                        <a:ea typeface="Century Gothic"/>
                        <a:cs typeface="Century Gothic"/>
                        <a:sym typeface="Century Gothic"/>
                      </a:endParaRPr>
                    </a:p>
                  </a:txBody>
                  <a:tcPr marL="25400" marR="25400" marT="82550" marB="82550" anchor="ctr"/>
                </a:tc>
                <a:tc>
                  <a:txBody>
                    <a:bodyPr/>
                    <a:lstStyle/>
                    <a:p>
                      <a:pPr marL="0" marR="0" lvl="0" indent="0" algn="l" rtl="0">
                        <a:spcBef>
                          <a:spcPts val="0"/>
                        </a:spcBef>
                        <a:spcAft>
                          <a:spcPts val="0"/>
                        </a:spcAft>
                        <a:buNone/>
                      </a:pPr>
                      <a:r>
                        <a:rPr lang="en-GB" sz="1600" u="none" strike="noStrike">
                          <a:latin typeface="Century Gothic"/>
                          <a:ea typeface="Century Gothic"/>
                          <a:cs typeface="Century Gothic"/>
                          <a:sym typeface="Century Gothic"/>
                        </a:rPr>
                        <a:t>Description</a:t>
                      </a:r>
                      <a:endParaRPr sz="1600">
                        <a:latin typeface="Century Gothic"/>
                        <a:ea typeface="Century Gothic"/>
                        <a:cs typeface="Century Gothic"/>
                        <a:sym typeface="Century Gothic"/>
                      </a:endParaRPr>
                    </a:p>
                  </a:txBody>
                  <a:tcPr marL="25400" marR="25400" marT="82550" marB="82550" anchor="ctr"/>
                </a:tc>
                <a:tc>
                  <a:txBody>
                    <a:bodyPr/>
                    <a:lstStyle/>
                    <a:p>
                      <a:pPr marL="0" marR="0" lvl="0" indent="0" algn="ctr" rtl="0">
                        <a:spcBef>
                          <a:spcPts val="0"/>
                        </a:spcBef>
                        <a:spcAft>
                          <a:spcPts val="0"/>
                        </a:spcAft>
                        <a:buNone/>
                      </a:pPr>
                      <a:r>
                        <a:rPr lang="en-GB" sz="1600" u="none" strike="noStrike">
                          <a:latin typeface="Century Gothic"/>
                          <a:ea typeface="Century Gothic"/>
                          <a:cs typeface="Century Gothic"/>
                          <a:sym typeface="Century Gothic"/>
                        </a:rPr>
                        <a:t>Severity</a:t>
                      </a:r>
                      <a:endParaRPr sz="1600">
                        <a:latin typeface="Century Gothic"/>
                        <a:ea typeface="Century Gothic"/>
                        <a:cs typeface="Century Gothic"/>
                        <a:sym typeface="Century Gothic"/>
                      </a:endParaRPr>
                    </a:p>
                  </a:txBody>
                  <a:tcPr marL="25400" marR="25400" marT="82550" marB="82550" anchor="ctr"/>
                </a:tc>
                <a:tc>
                  <a:txBody>
                    <a:bodyPr/>
                    <a:lstStyle/>
                    <a:p>
                      <a:pPr marL="0" marR="0" lvl="0" indent="0" algn="ctr" rtl="0">
                        <a:spcBef>
                          <a:spcPts val="0"/>
                        </a:spcBef>
                        <a:spcAft>
                          <a:spcPts val="0"/>
                        </a:spcAft>
                        <a:buNone/>
                      </a:pPr>
                      <a:r>
                        <a:rPr lang="en-GB" sz="1600" u="none" strike="noStrike">
                          <a:latin typeface="Century Gothic"/>
                          <a:ea typeface="Century Gothic"/>
                          <a:cs typeface="Century Gothic"/>
                          <a:sym typeface="Century Gothic"/>
                        </a:rPr>
                        <a:t>Points</a:t>
                      </a:r>
                      <a:endParaRPr sz="1600">
                        <a:latin typeface="Century Gothic"/>
                        <a:ea typeface="Century Gothic"/>
                        <a:cs typeface="Century Gothic"/>
                        <a:sym typeface="Century Gothic"/>
                      </a:endParaRPr>
                    </a:p>
                  </a:txBody>
                  <a:tcPr marL="25400" marR="25400" marT="82550" marB="82550" anchor="ctr"/>
                </a:tc>
                <a:extLst>
                  <a:ext uri="{0D108BD9-81ED-4DB2-BD59-A6C34878D82A}">
                    <a16:rowId xmlns:a16="http://schemas.microsoft.com/office/drawing/2014/main" val="10000"/>
                  </a:ext>
                </a:extLst>
              </a:tr>
              <a:tr h="630200">
                <a:tc>
                  <a:txBody>
                    <a:bodyPr/>
                    <a:lstStyle/>
                    <a:p>
                      <a:pPr marL="0" marR="0" lvl="0" indent="0" algn="l" rtl="0">
                        <a:spcBef>
                          <a:spcPts val="0"/>
                        </a:spcBef>
                        <a:spcAft>
                          <a:spcPts val="0"/>
                        </a:spcAft>
                        <a:buNone/>
                      </a:pPr>
                      <a:r>
                        <a:rPr lang="en-GB" sz="1600" b="0" i="0" u="none" strike="noStrike">
                          <a:solidFill>
                            <a:srgbClr val="000000"/>
                          </a:solidFill>
                          <a:latin typeface="Century Gothic"/>
                          <a:ea typeface="Century Gothic"/>
                          <a:cs typeface="Century Gothic"/>
                          <a:sym typeface="Century Gothic"/>
                        </a:rPr>
                        <a:t>Real time bid</a:t>
                      </a:r>
                      <a:endParaRPr sz="1600">
                        <a:latin typeface="Century Gothic"/>
                        <a:ea typeface="Century Gothic"/>
                        <a:cs typeface="Century Gothic"/>
                        <a:sym typeface="Century Gothic"/>
                      </a:endParaRPr>
                    </a:p>
                  </a:txBody>
                  <a:tcPr marL="63500" marR="63500" marT="63500" marB="63500"/>
                </a:tc>
                <a:tc>
                  <a:txBody>
                    <a:bodyPr/>
                    <a:lstStyle/>
                    <a:p>
                      <a:pPr marL="0" marR="0" lvl="0" indent="0" algn="l" rtl="0">
                        <a:spcBef>
                          <a:spcPts val="0"/>
                        </a:spcBef>
                        <a:spcAft>
                          <a:spcPts val="0"/>
                        </a:spcAft>
                        <a:buNone/>
                      </a:pPr>
                      <a:r>
                        <a:rPr lang="en-GB" sz="1600">
                          <a:solidFill>
                            <a:srgbClr val="000000"/>
                          </a:solidFill>
                          <a:latin typeface="Century Gothic"/>
                          <a:ea typeface="Century Gothic"/>
                          <a:cs typeface="Century Gothic"/>
                          <a:sym typeface="Century Gothic"/>
                        </a:rPr>
                        <a:t>After a student bids during round 2, real time bid is only updated upon page refresh</a:t>
                      </a:r>
                      <a:endParaRPr sz="1600">
                        <a:solidFill>
                          <a:srgbClr val="000000"/>
                        </a:solidFill>
                        <a:latin typeface="Century Gothic"/>
                        <a:ea typeface="Century Gothic"/>
                        <a:cs typeface="Century Gothic"/>
                        <a:sym typeface="Century Gothic"/>
                      </a:endParaRPr>
                    </a:p>
                  </a:txBody>
                  <a:tcPr marL="63500" marR="63500" marT="63500" marB="63500"/>
                </a:tc>
                <a:tc>
                  <a:txBody>
                    <a:bodyPr/>
                    <a:lstStyle/>
                    <a:p>
                      <a:pPr marL="0" marR="0" lvl="0" indent="0" algn="ctr" rtl="0">
                        <a:spcBef>
                          <a:spcPts val="0"/>
                        </a:spcBef>
                        <a:spcAft>
                          <a:spcPts val="0"/>
                        </a:spcAft>
                        <a:buNone/>
                      </a:pPr>
                      <a:r>
                        <a:rPr lang="en-GB" sz="1600">
                          <a:solidFill>
                            <a:srgbClr val="000000"/>
                          </a:solidFill>
                          <a:latin typeface="Century Gothic"/>
                          <a:ea typeface="Century Gothic"/>
                          <a:cs typeface="Century Gothic"/>
                          <a:sym typeface="Century Gothic"/>
                        </a:rPr>
                        <a:t>Low</a:t>
                      </a:r>
                      <a:endParaRPr sz="1600">
                        <a:latin typeface="Century Gothic"/>
                        <a:ea typeface="Century Gothic"/>
                        <a:cs typeface="Century Gothic"/>
                        <a:sym typeface="Century Gothic"/>
                      </a:endParaRPr>
                    </a:p>
                  </a:txBody>
                  <a:tcPr marL="63500" marR="63500" marT="63500" marB="63500"/>
                </a:tc>
                <a:tc>
                  <a:txBody>
                    <a:bodyPr/>
                    <a:lstStyle/>
                    <a:p>
                      <a:pPr marL="0" marR="0" lvl="0" indent="0" algn="ctr" rtl="0">
                        <a:spcBef>
                          <a:spcPts val="0"/>
                        </a:spcBef>
                        <a:spcAft>
                          <a:spcPts val="0"/>
                        </a:spcAft>
                        <a:buNone/>
                      </a:pPr>
                      <a:r>
                        <a:rPr lang="en-GB" sz="1600">
                          <a:solidFill>
                            <a:srgbClr val="000000"/>
                          </a:solidFill>
                          <a:latin typeface="Century Gothic"/>
                          <a:ea typeface="Century Gothic"/>
                          <a:cs typeface="Century Gothic"/>
                          <a:sym typeface="Century Gothic"/>
                        </a:rPr>
                        <a:t>1</a:t>
                      </a:r>
                      <a:endParaRPr sz="1600">
                        <a:latin typeface="Century Gothic"/>
                        <a:ea typeface="Century Gothic"/>
                        <a:cs typeface="Century Gothic"/>
                        <a:sym typeface="Century Gothic"/>
                      </a:endParaRPr>
                    </a:p>
                  </a:txBody>
                  <a:tcPr marL="63500" marR="63500" marT="63500" marB="63500"/>
                </a:tc>
                <a:extLst>
                  <a:ext uri="{0D108BD9-81ED-4DB2-BD59-A6C34878D82A}">
                    <a16:rowId xmlns:a16="http://schemas.microsoft.com/office/drawing/2014/main" val="10001"/>
                  </a:ext>
                </a:extLst>
              </a:tr>
              <a:tr h="380200">
                <a:tc>
                  <a:txBody>
                    <a:bodyPr/>
                    <a:lstStyle/>
                    <a:p>
                      <a:pPr marL="0" marR="0" lvl="0" indent="0" algn="l" rtl="0">
                        <a:spcBef>
                          <a:spcPts val="0"/>
                        </a:spcBef>
                        <a:spcAft>
                          <a:spcPts val="0"/>
                        </a:spcAft>
                        <a:buNone/>
                      </a:pPr>
                      <a:r>
                        <a:rPr lang="en-GB" sz="1600">
                          <a:solidFill>
                            <a:srgbClr val="000000"/>
                          </a:solidFill>
                          <a:latin typeface="Century Gothic"/>
                          <a:ea typeface="Century Gothic"/>
                          <a:cs typeface="Century Gothic"/>
                          <a:sym typeface="Century Gothic"/>
                        </a:rPr>
                        <a:t>Round 2 Bidding</a:t>
                      </a:r>
                      <a:endParaRPr sz="1600">
                        <a:latin typeface="Century Gothic"/>
                        <a:ea typeface="Century Gothic"/>
                        <a:cs typeface="Century Gothic"/>
                        <a:sym typeface="Century Gothic"/>
                      </a:endParaRPr>
                    </a:p>
                  </a:txBody>
                  <a:tcPr marL="63500" marR="63500" marT="63500" marB="63500"/>
                </a:tc>
                <a:tc>
                  <a:txBody>
                    <a:bodyPr/>
                    <a:lstStyle/>
                    <a:p>
                      <a:pPr marL="0" marR="0" lvl="0" indent="0" algn="l" rtl="0">
                        <a:spcBef>
                          <a:spcPts val="0"/>
                        </a:spcBef>
                        <a:spcAft>
                          <a:spcPts val="0"/>
                        </a:spcAft>
                        <a:buNone/>
                      </a:pPr>
                      <a:r>
                        <a:rPr lang="en-GB" sz="1600">
                          <a:solidFill>
                            <a:srgbClr val="000000"/>
                          </a:solidFill>
                          <a:latin typeface="Century Gothic"/>
                          <a:ea typeface="Century Gothic"/>
                          <a:cs typeface="Century Gothic"/>
                          <a:sym typeface="Century Gothic"/>
                        </a:rPr>
                        <a:t>Wrong error message received when student enters non-numeric bid in Round 2</a:t>
                      </a:r>
                      <a:endParaRPr sz="1600">
                        <a:solidFill>
                          <a:srgbClr val="000000"/>
                        </a:solidFill>
                        <a:latin typeface="Century Gothic"/>
                        <a:ea typeface="Century Gothic"/>
                        <a:cs typeface="Century Gothic"/>
                        <a:sym typeface="Century Gothic"/>
                      </a:endParaRPr>
                    </a:p>
                  </a:txBody>
                  <a:tcPr marL="63500" marR="63500" marT="63500" marB="63500"/>
                </a:tc>
                <a:tc>
                  <a:txBody>
                    <a:bodyPr/>
                    <a:lstStyle/>
                    <a:p>
                      <a:pPr marL="0" marR="0" lvl="0" indent="0" algn="ctr" rtl="0">
                        <a:spcBef>
                          <a:spcPts val="0"/>
                        </a:spcBef>
                        <a:spcAft>
                          <a:spcPts val="0"/>
                        </a:spcAft>
                        <a:buNone/>
                      </a:pPr>
                      <a:r>
                        <a:rPr lang="en-GB" sz="1600" b="0" i="0" u="none" strike="noStrike">
                          <a:solidFill>
                            <a:srgbClr val="000000"/>
                          </a:solidFill>
                          <a:latin typeface="Century Gothic"/>
                          <a:ea typeface="Century Gothic"/>
                          <a:cs typeface="Century Gothic"/>
                          <a:sym typeface="Century Gothic"/>
                        </a:rPr>
                        <a:t>High</a:t>
                      </a:r>
                      <a:endParaRPr sz="1600">
                        <a:latin typeface="Century Gothic"/>
                        <a:ea typeface="Century Gothic"/>
                        <a:cs typeface="Century Gothic"/>
                        <a:sym typeface="Century Gothic"/>
                      </a:endParaRPr>
                    </a:p>
                  </a:txBody>
                  <a:tcPr marL="63500" marR="63500" marT="63500" marB="63500"/>
                </a:tc>
                <a:tc>
                  <a:txBody>
                    <a:bodyPr/>
                    <a:lstStyle/>
                    <a:p>
                      <a:pPr marL="0" marR="0" lvl="0" indent="0" algn="ctr" rtl="0">
                        <a:spcBef>
                          <a:spcPts val="0"/>
                        </a:spcBef>
                        <a:spcAft>
                          <a:spcPts val="0"/>
                        </a:spcAft>
                        <a:buNone/>
                      </a:pPr>
                      <a:r>
                        <a:rPr lang="en-GB" sz="1600">
                          <a:solidFill>
                            <a:srgbClr val="000000"/>
                          </a:solidFill>
                          <a:latin typeface="Century Gothic"/>
                          <a:ea typeface="Century Gothic"/>
                          <a:cs typeface="Century Gothic"/>
                          <a:sym typeface="Century Gothic"/>
                        </a:rPr>
                        <a:t>5</a:t>
                      </a:r>
                      <a:endParaRPr sz="1600">
                        <a:latin typeface="Century Gothic"/>
                        <a:ea typeface="Century Gothic"/>
                        <a:cs typeface="Century Gothic"/>
                        <a:sym typeface="Century Gothic"/>
                      </a:endParaRPr>
                    </a:p>
                  </a:txBody>
                  <a:tcPr marL="63500" marR="63500" marT="63500" marB="63500"/>
                </a:tc>
                <a:extLst>
                  <a:ext uri="{0D108BD9-81ED-4DB2-BD59-A6C34878D82A}">
                    <a16:rowId xmlns:a16="http://schemas.microsoft.com/office/drawing/2014/main" val="10002"/>
                  </a:ext>
                </a:extLst>
              </a:tr>
              <a:tr h="380200">
                <a:tc>
                  <a:txBody>
                    <a:bodyPr/>
                    <a:lstStyle/>
                    <a:p>
                      <a:pPr marL="0" marR="0" lvl="0" indent="0" algn="l" rtl="0">
                        <a:spcBef>
                          <a:spcPts val="0"/>
                        </a:spcBef>
                        <a:spcAft>
                          <a:spcPts val="0"/>
                        </a:spcAft>
                        <a:buNone/>
                      </a:pPr>
                      <a:r>
                        <a:rPr lang="en-GB" sz="1600">
                          <a:solidFill>
                            <a:srgbClr val="000000"/>
                          </a:solidFill>
                          <a:latin typeface="Century Gothic"/>
                          <a:ea typeface="Century Gothic"/>
                          <a:cs typeface="Century Gothic"/>
                          <a:sym typeface="Century Gothic"/>
                        </a:rPr>
                        <a:t>Update Bid JSON</a:t>
                      </a:r>
                      <a:endParaRPr sz="1600">
                        <a:solidFill>
                          <a:srgbClr val="000000"/>
                        </a:solidFill>
                        <a:latin typeface="Century Gothic"/>
                        <a:ea typeface="Century Gothic"/>
                        <a:cs typeface="Century Gothic"/>
                        <a:sym typeface="Century Gothic"/>
                      </a:endParaRPr>
                    </a:p>
                  </a:txBody>
                  <a:tcPr marL="63500" marR="63500" marT="63500" marB="63500"/>
                </a:tc>
                <a:tc>
                  <a:txBody>
                    <a:bodyPr/>
                    <a:lstStyle/>
                    <a:p>
                      <a:pPr marL="0" marR="0" lvl="0" indent="0" algn="l" rtl="0">
                        <a:spcBef>
                          <a:spcPts val="0"/>
                        </a:spcBef>
                        <a:spcAft>
                          <a:spcPts val="0"/>
                        </a:spcAft>
                        <a:buNone/>
                      </a:pPr>
                      <a:r>
                        <a:rPr lang="en-GB" sz="1600">
                          <a:solidFill>
                            <a:srgbClr val="000000"/>
                          </a:solidFill>
                          <a:latin typeface="Century Gothic"/>
                          <a:ea typeface="Century Gothic"/>
                          <a:cs typeface="Century Gothic"/>
                          <a:sym typeface="Century Gothic"/>
                        </a:rPr>
                        <a:t>Offset error received when (vacancy = 0 and number of round 2 pending bids = 0)</a:t>
                      </a:r>
                      <a:endParaRPr sz="1600">
                        <a:solidFill>
                          <a:srgbClr val="000000"/>
                        </a:solidFill>
                        <a:latin typeface="Century Gothic"/>
                        <a:ea typeface="Century Gothic"/>
                        <a:cs typeface="Century Gothic"/>
                        <a:sym typeface="Century Gothic"/>
                      </a:endParaRPr>
                    </a:p>
                  </a:txBody>
                  <a:tcPr marL="63500" marR="63500" marT="63500" marB="63500"/>
                </a:tc>
                <a:tc>
                  <a:txBody>
                    <a:bodyPr/>
                    <a:lstStyle/>
                    <a:p>
                      <a:pPr marL="0" marR="0" lvl="0" indent="0" algn="ctr" rtl="0">
                        <a:spcBef>
                          <a:spcPts val="0"/>
                        </a:spcBef>
                        <a:spcAft>
                          <a:spcPts val="0"/>
                        </a:spcAft>
                        <a:buNone/>
                      </a:pPr>
                      <a:r>
                        <a:rPr lang="en-GB" sz="1600">
                          <a:solidFill>
                            <a:srgbClr val="000000"/>
                          </a:solidFill>
                          <a:latin typeface="Century Gothic"/>
                          <a:ea typeface="Century Gothic"/>
                          <a:cs typeface="Century Gothic"/>
                          <a:sym typeface="Century Gothic"/>
                        </a:rPr>
                        <a:t>Low</a:t>
                      </a:r>
                      <a:endParaRPr sz="1600" b="0" i="0" u="none" strike="noStrike">
                        <a:solidFill>
                          <a:srgbClr val="000000"/>
                        </a:solidFill>
                        <a:latin typeface="Century Gothic"/>
                        <a:ea typeface="Century Gothic"/>
                        <a:cs typeface="Century Gothic"/>
                        <a:sym typeface="Century Gothic"/>
                      </a:endParaRPr>
                    </a:p>
                  </a:txBody>
                  <a:tcPr marL="63500" marR="63500" marT="63500" marB="63500"/>
                </a:tc>
                <a:tc>
                  <a:txBody>
                    <a:bodyPr/>
                    <a:lstStyle/>
                    <a:p>
                      <a:pPr marL="0" marR="0" lvl="0" indent="0" algn="ctr" rtl="0">
                        <a:spcBef>
                          <a:spcPts val="0"/>
                        </a:spcBef>
                        <a:spcAft>
                          <a:spcPts val="0"/>
                        </a:spcAft>
                        <a:buNone/>
                      </a:pPr>
                      <a:r>
                        <a:rPr lang="en-GB" sz="1600">
                          <a:solidFill>
                            <a:srgbClr val="000000"/>
                          </a:solidFill>
                          <a:latin typeface="Century Gothic"/>
                          <a:ea typeface="Century Gothic"/>
                          <a:cs typeface="Century Gothic"/>
                          <a:sym typeface="Century Gothic"/>
                        </a:rPr>
                        <a:t>1</a:t>
                      </a:r>
                      <a:endParaRPr sz="1600">
                        <a:solidFill>
                          <a:srgbClr val="000000"/>
                        </a:solidFill>
                        <a:latin typeface="Century Gothic"/>
                        <a:ea typeface="Century Gothic"/>
                        <a:cs typeface="Century Gothic"/>
                        <a:sym typeface="Century Gothic"/>
                      </a:endParaRPr>
                    </a:p>
                  </a:txBody>
                  <a:tcPr marL="63500" marR="63500" marT="63500" marB="63500"/>
                </a:tc>
                <a:extLst>
                  <a:ext uri="{0D108BD9-81ED-4DB2-BD59-A6C34878D82A}">
                    <a16:rowId xmlns:a16="http://schemas.microsoft.com/office/drawing/2014/main" val="10003"/>
                  </a:ext>
                </a:extLst>
              </a:tr>
            </a:tbl>
          </a:graphicData>
        </a:graphic>
      </p:graphicFrame>
      <p:sp>
        <p:nvSpPr>
          <p:cNvPr id="346" name="Google Shape;346;p47"/>
          <p:cNvSpPr/>
          <p:nvPr/>
        </p:nvSpPr>
        <p:spPr>
          <a:xfrm>
            <a:off x="983440" y="4997299"/>
            <a:ext cx="7177200" cy="1130700"/>
          </a:xfrm>
          <a:prstGeom prst="roundRect">
            <a:avLst>
              <a:gd name="adj" fmla="val 16667"/>
            </a:avLst>
          </a:prstGeom>
          <a:solidFill>
            <a:srgbClr val="FFFFFF"/>
          </a:solidFill>
          <a:ln w="25400" cap="flat" cmpd="sng">
            <a:solidFill>
              <a:srgbClr val="FF9800"/>
            </a:solidFill>
            <a:prstDash val="solid"/>
            <a:round/>
            <a:headEnd type="none" w="sm" len="sm"/>
            <a:tailEnd type="none" w="sm" len="sm"/>
          </a:ln>
        </p:spPr>
        <p:txBody>
          <a:bodyPr spcFirstLastPara="1" wrap="square" lIns="121900" tIns="60925" rIns="121900" bIns="60925" anchor="t" anchorCtr="0">
            <a:noAutofit/>
          </a:bodyPr>
          <a:lstStyle/>
          <a:p>
            <a:pPr marL="0" marR="0" lvl="0" indent="0" algn="ctr" rtl="0">
              <a:lnSpc>
                <a:spcPct val="150000"/>
              </a:lnSpc>
              <a:spcBef>
                <a:spcPts val="0"/>
              </a:spcBef>
              <a:spcAft>
                <a:spcPts val="0"/>
              </a:spcAft>
              <a:buNone/>
            </a:pPr>
            <a:r>
              <a:rPr lang="en-GB" sz="1800" b="1" i="0" u="none" strike="noStrike" cap="none">
                <a:solidFill>
                  <a:srgbClr val="0070C0"/>
                </a:solidFill>
                <a:latin typeface="Century Gothic"/>
                <a:ea typeface="Century Gothic"/>
                <a:cs typeface="Century Gothic"/>
                <a:sym typeface="Century Gothic"/>
              </a:rPr>
              <a:t>Mitigation: </a:t>
            </a:r>
            <a:r>
              <a:rPr lang="en-GB" sz="1800" b="0" i="0" u="none" strike="noStrike" cap="none">
                <a:solidFill>
                  <a:srgbClr val="0070C0"/>
                </a:solidFill>
                <a:latin typeface="Century Gothic"/>
                <a:ea typeface="Century Gothic"/>
                <a:cs typeface="Century Gothic"/>
                <a:sym typeface="Century Gothic"/>
              </a:rPr>
              <a:t>Bugs found were debugged immediately, </a:t>
            </a:r>
            <a:endParaRPr/>
          </a:p>
          <a:p>
            <a:pPr marL="0" marR="0" lvl="0" indent="0" algn="ctr" rtl="0">
              <a:lnSpc>
                <a:spcPct val="150000"/>
              </a:lnSpc>
              <a:spcBef>
                <a:spcPts val="0"/>
              </a:spcBef>
              <a:spcAft>
                <a:spcPts val="0"/>
              </a:spcAft>
              <a:buNone/>
            </a:pPr>
            <a:r>
              <a:rPr lang="en-GB" sz="1800" b="0" i="0" u="none" strike="noStrike" cap="none">
                <a:solidFill>
                  <a:srgbClr val="0070C0"/>
                </a:solidFill>
                <a:latin typeface="Century Gothic"/>
                <a:ea typeface="Century Gothic"/>
                <a:cs typeface="Century Gothic"/>
                <a:sym typeface="Century Gothic"/>
              </a:rPr>
              <a:t>no extra time is needed</a:t>
            </a:r>
            <a:endParaRPr/>
          </a:p>
          <a:p>
            <a:pPr marL="0" marR="0" lvl="0" indent="0" algn="ctr" rtl="0">
              <a:lnSpc>
                <a:spcPct val="150000"/>
              </a:lnSpc>
              <a:spcBef>
                <a:spcPts val="0"/>
              </a:spcBef>
              <a:spcAft>
                <a:spcPts val="0"/>
              </a:spcAft>
              <a:buClr>
                <a:srgbClr val="000000"/>
              </a:buClr>
              <a:buSzPts val="2400"/>
              <a:buFont typeface="Arial"/>
              <a:buNone/>
            </a:pPr>
            <a:endParaRPr sz="2400" b="0" i="0" u="none" strike="noStrike" cap="none">
              <a:solidFill>
                <a:srgbClr val="0070C0"/>
              </a:solidFill>
              <a:latin typeface="Century Gothic"/>
              <a:ea typeface="Century Gothic"/>
              <a:cs typeface="Century Gothic"/>
              <a:sym typeface="Century Gothic"/>
            </a:endParaRPr>
          </a:p>
        </p:txBody>
      </p:sp>
      <p:sp>
        <p:nvSpPr>
          <p:cNvPr id="347" name="Google Shape;347;p47"/>
          <p:cNvSpPr txBox="1"/>
          <p:nvPr/>
        </p:nvSpPr>
        <p:spPr>
          <a:xfrm>
            <a:off x="2575047" y="4512914"/>
            <a:ext cx="5014500" cy="484800"/>
          </a:xfrm>
          <a:prstGeom prst="rect">
            <a:avLst/>
          </a:prstGeom>
          <a:noFill/>
          <a:ln>
            <a:noFill/>
          </a:ln>
        </p:spPr>
        <p:txBody>
          <a:bodyPr spcFirstLastPara="1" wrap="square" lIns="121900" tIns="121900" rIns="121900" bIns="1219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GB" sz="2000" b="1" i="0" u="none" strike="noStrike" cap="none">
                <a:solidFill>
                  <a:srgbClr val="85200C"/>
                </a:solidFill>
                <a:latin typeface="Century Gothic"/>
                <a:ea typeface="Century Gothic"/>
                <a:cs typeface="Century Gothic"/>
                <a:sym typeface="Century Gothic"/>
              </a:rPr>
              <a:t>Final Value of Bug Metric for Iteration </a:t>
            </a:r>
            <a:r>
              <a:rPr lang="en-GB" sz="2000" b="1">
                <a:solidFill>
                  <a:srgbClr val="85200C"/>
                </a:solidFill>
                <a:latin typeface="Century Gothic"/>
                <a:ea typeface="Century Gothic"/>
                <a:cs typeface="Century Gothic"/>
                <a:sym typeface="Century Gothic"/>
              </a:rPr>
              <a:t>5</a:t>
            </a:r>
            <a:endParaRPr sz="2000" b="1" i="0" u="none" strike="noStrike" cap="none">
              <a:solidFill>
                <a:srgbClr val="85200C"/>
              </a:solidFill>
              <a:latin typeface="Century Gothic"/>
              <a:ea typeface="Century Gothic"/>
              <a:cs typeface="Century Gothic"/>
              <a:sym typeface="Century Gothic"/>
            </a:endParaRPr>
          </a:p>
        </p:txBody>
      </p:sp>
      <p:sp>
        <p:nvSpPr>
          <p:cNvPr id="348" name="Google Shape;348;p47"/>
          <p:cNvSpPr/>
          <p:nvPr/>
        </p:nvSpPr>
        <p:spPr>
          <a:xfrm>
            <a:off x="7575804" y="4349443"/>
            <a:ext cx="996600" cy="954000"/>
          </a:xfrm>
          <a:prstGeom prst="ellipse">
            <a:avLst/>
          </a:prstGeom>
          <a:solidFill>
            <a:srgbClr val="FFFFFF"/>
          </a:solidFill>
          <a:ln w="38100" cap="flat" cmpd="sng">
            <a:solidFill>
              <a:srgbClr val="FF00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4000"/>
              <a:buFont typeface="Arial"/>
              <a:buNone/>
            </a:pPr>
            <a:r>
              <a:rPr lang="en-GB" sz="2800" b="1">
                <a:latin typeface="Century Gothic"/>
                <a:ea typeface="Century Gothic"/>
                <a:cs typeface="Century Gothic"/>
                <a:sym typeface="Century Gothic"/>
              </a:rPr>
              <a:t>7</a:t>
            </a:r>
            <a:endParaRPr sz="2800" b="1" i="0" u="none" strike="noStrike" cap="none">
              <a:solidFill>
                <a:srgbClr val="000000"/>
              </a:solidFill>
              <a:latin typeface="Century Gothic"/>
              <a:ea typeface="Century Gothic"/>
              <a:cs typeface="Century Gothic"/>
              <a:sym typeface="Century Gothic"/>
            </a:endParaRPr>
          </a:p>
        </p:txBody>
      </p:sp>
    </p:spTree>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52"/>
        <p:cNvGrpSpPr/>
        <p:nvPr/>
      </p:nvGrpSpPr>
      <p:grpSpPr>
        <a:xfrm>
          <a:off x="0" y="0"/>
          <a:ext cx="0" cy="0"/>
          <a:chOff x="0" y="0"/>
          <a:chExt cx="0" cy="0"/>
        </a:xfrm>
      </p:grpSpPr>
      <p:sp>
        <p:nvSpPr>
          <p:cNvPr id="353" name="Google Shape;353;p48"/>
          <p:cNvSpPr/>
          <p:nvPr/>
        </p:nvSpPr>
        <p:spPr>
          <a:xfrm>
            <a:off x="0" y="1"/>
            <a:ext cx="9144000" cy="6858000"/>
          </a:xfrm>
          <a:prstGeom prst="rect">
            <a:avLst/>
          </a:prstGeom>
          <a:gradFill>
            <a:gsLst>
              <a:gs pos="0">
                <a:srgbClr val="4472C3">
                  <a:alpha val="81960"/>
                </a:srgbClr>
              </a:gs>
              <a:gs pos="25000">
                <a:srgbClr val="4472C4">
                  <a:alpha val="60000"/>
                </a:srgbClr>
              </a:gs>
              <a:gs pos="94000">
                <a:srgbClr val="AEABAB"/>
              </a:gs>
              <a:gs pos="100000">
                <a:srgbClr val="AEABAB"/>
              </a:gs>
            </a:gsLst>
            <a:lin ang="4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b="0" i="0" u="none" strike="noStrike" cap="none">
              <a:solidFill>
                <a:schemeClr val="lt1"/>
              </a:solidFill>
              <a:latin typeface="Calibri"/>
              <a:ea typeface="Calibri"/>
              <a:cs typeface="Calibri"/>
              <a:sym typeface="Calibri"/>
            </a:endParaRPr>
          </a:p>
        </p:txBody>
      </p:sp>
      <p:pic>
        <p:nvPicPr>
          <p:cNvPr id="354" name="Google Shape;354;p48"/>
          <p:cNvPicPr preferRelativeResize="0"/>
          <p:nvPr/>
        </p:nvPicPr>
        <p:blipFill rotWithShape="1">
          <a:blip r:embed="rId3">
            <a:alphaModFix/>
          </a:blip>
          <a:srcRect l="12500" r="12500"/>
          <a:stretch/>
        </p:blipFill>
        <p:spPr>
          <a:xfrm>
            <a:off x="0" y="0"/>
            <a:ext cx="9144000" cy="6858000"/>
          </a:xfrm>
          <a:prstGeom prst="rect">
            <a:avLst/>
          </a:prstGeom>
          <a:noFill/>
          <a:ln>
            <a:noFill/>
          </a:ln>
        </p:spPr>
      </p:pic>
      <p:sp>
        <p:nvSpPr>
          <p:cNvPr id="355" name="Google Shape;355;p48"/>
          <p:cNvSpPr/>
          <p:nvPr/>
        </p:nvSpPr>
        <p:spPr>
          <a:xfrm>
            <a:off x="655410" y="-3970"/>
            <a:ext cx="7748362" cy="6874811"/>
          </a:xfrm>
          <a:custGeom>
            <a:avLst/>
            <a:gdLst/>
            <a:ahLst/>
            <a:cxnLst/>
            <a:rect l="l" t="t" r="r" b="b"/>
            <a:pathLst>
              <a:path w="7837716" h="6858000" extrusionOk="0">
                <a:moveTo>
                  <a:pt x="2232159" y="0"/>
                </a:moveTo>
                <a:lnTo>
                  <a:pt x="5605557" y="0"/>
                </a:lnTo>
                <a:lnTo>
                  <a:pt x="5617845" y="5384"/>
                </a:lnTo>
                <a:cubicBezTo>
                  <a:pt x="6931322" y="618789"/>
                  <a:pt x="7837716" y="1921305"/>
                  <a:pt x="7837716" y="3429000"/>
                </a:cubicBezTo>
                <a:cubicBezTo>
                  <a:pt x="7837716" y="4936696"/>
                  <a:pt x="6931322" y="6239212"/>
                  <a:pt x="5617845" y="6852616"/>
                </a:cubicBezTo>
                <a:lnTo>
                  <a:pt x="5605557" y="6858000"/>
                </a:lnTo>
                <a:lnTo>
                  <a:pt x="2232159" y="6858000"/>
                </a:lnTo>
                <a:lnTo>
                  <a:pt x="2219871" y="6852616"/>
                </a:lnTo>
                <a:cubicBezTo>
                  <a:pt x="906394" y="6239212"/>
                  <a:pt x="0" y="4936696"/>
                  <a:pt x="0" y="3429000"/>
                </a:cubicBezTo>
                <a:cubicBezTo>
                  <a:pt x="0" y="1921305"/>
                  <a:pt x="906394" y="618789"/>
                  <a:pt x="2219871" y="5384"/>
                </a:cubicBezTo>
                <a:close/>
              </a:path>
            </a:pathLst>
          </a:custGeom>
          <a:solidFill>
            <a:schemeClr val="lt1"/>
          </a:solidFill>
          <a:ln w="12700" cap="flat" cmpd="sng">
            <a:solidFill>
              <a:srgbClr val="B3C6E7"/>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b="0" i="0" u="none" strike="noStrike" cap="none">
              <a:solidFill>
                <a:schemeClr val="lt1"/>
              </a:solidFill>
              <a:latin typeface="Calibri"/>
              <a:ea typeface="Calibri"/>
              <a:cs typeface="Calibri"/>
              <a:sym typeface="Calibri"/>
            </a:endParaRPr>
          </a:p>
        </p:txBody>
      </p:sp>
      <p:pic>
        <p:nvPicPr>
          <p:cNvPr id="356" name="Google Shape;356;p48"/>
          <p:cNvPicPr preferRelativeResize="0"/>
          <p:nvPr/>
        </p:nvPicPr>
        <p:blipFill rotWithShape="1">
          <a:blip r:embed="rId4">
            <a:alphaModFix/>
          </a:blip>
          <a:srcRect/>
          <a:stretch/>
        </p:blipFill>
        <p:spPr>
          <a:xfrm>
            <a:off x="930496" y="1088136"/>
            <a:ext cx="6908579" cy="4681728"/>
          </a:xfrm>
          <a:prstGeom prst="rect">
            <a:avLst/>
          </a:prstGeom>
          <a:noFill/>
          <a:ln>
            <a:noFill/>
          </a:ln>
        </p:spPr>
      </p:pic>
    </p:spTree>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60"/>
        <p:cNvGrpSpPr/>
        <p:nvPr/>
      </p:nvGrpSpPr>
      <p:grpSpPr>
        <a:xfrm>
          <a:off x="0" y="0"/>
          <a:ext cx="0" cy="0"/>
          <a:chOff x="0" y="0"/>
          <a:chExt cx="0" cy="0"/>
        </a:xfrm>
      </p:grpSpPr>
      <p:sp>
        <p:nvSpPr>
          <p:cNvPr id="361" name="Google Shape;361;p49"/>
          <p:cNvSpPr txBox="1">
            <a:spLocks noGrp="1"/>
          </p:cNvSpPr>
          <p:nvPr>
            <p:ph type="title"/>
          </p:nvPr>
        </p:nvSpPr>
        <p:spPr>
          <a:xfrm>
            <a:off x="0" y="167703"/>
            <a:ext cx="9144000" cy="1039305"/>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2800"/>
              <a:buFont typeface="Century Gothic"/>
              <a:buNone/>
            </a:pPr>
            <a:r>
              <a:rPr lang="en-GB" sz="2800">
                <a:latin typeface="Century Gothic"/>
                <a:ea typeface="Century Gothic"/>
                <a:cs typeface="Century Gothic"/>
                <a:sym typeface="Century Gothic"/>
              </a:rPr>
              <a:t>Challenges Faced Collecting &amp; Using Metric</a:t>
            </a:r>
            <a:endParaRPr sz="2800">
              <a:latin typeface="Century Gothic"/>
              <a:ea typeface="Century Gothic"/>
              <a:cs typeface="Century Gothic"/>
              <a:sym typeface="Century Gothic"/>
            </a:endParaRPr>
          </a:p>
        </p:txBody>
      </p:sp>
      <p:grpSp>
        <p:nvGrpSpPr>
          <p:cNvPr id="362" name="Google Shape;362;p49"/>
          <p:cNvGrpSpPr/>
          <p:nvPr/>
        </p:nvGrpSpPr>
        <p:grpSpPr>
          <a:xfrm>
            <a:off x="709590" y="1360892"/>
            <a:ext cx="7724819" cy="4693999"/>
            <a:chOff x="202384" y="44156"/>
            <a:chExt cx="7724819" cy="4693999"/>
          </a:xfrm>
        </p:grpSpPr>
        <p:sp>
          <p:nvSpPr>
            <p:cNvPr id="363" name="Google Shape;363;p49"/>
            <p:cNvSpPr/>
            <p:nvPr/>
          </p:nvSpPr>
          <p:spPr>
            <a:xfrm>
              <a:off x="202384" y="44156"/>
              <a:ext cx="1022671" cy="1022671"/>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49"/>
            <p:cNvSpPr/>
            <p:nvPr/>
          </p:nvSpPr>
          <p:spPr>
            <a:xfrm>
              <a:off x="417145" y="258917"/>
              <a:ext cx="593149" cy="593149"/>
            </a:xfrm>
            <a:prstGeom prst="rect">
              <a:avLst/>
            </a:prstGeom>
            <a:blipFill rotWithShape="1">
              <a:blip r:embed="rId3">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49"/>
            <p:cNvSpPr/>
            <p:nvPr/>
          </p:nvSpPr>
          <p:spPr>
            <a:xfrm>
              <a:off x="1444199" y="44156"/>
              <a:ext cx="2410582" cy="1022671"/>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49"/>
            <p:cNvSpPr txBox="1"/>
            <p:nvPr/>
          </p:nvSpPr>
          <p:spPr>
            <a:xfrm>
              <a:off x="1444199" y="44156"/>
              <a:ext cx="2410582" cy="1022671"/>
            </a:xfrm>
            <a:prstGeom prst="rect">
              <a:avLst/>
            </a:prstGeom>
            <a:noFill/>
            <a:ln>
              <a:noFill/>
            </a:ln>
          </p:spPr>
          <p:txBody>
            <a:bodyPr spcFirstLastPara="1" wrap="square" lIns="0" tIns="0" rIns="0" bIns="0" anchor="ctr" anchorCtr="0">
              <a:noAutofit/>
            </a:bodyPr>
            <a:lstStyle/>
            <a:p>
              <a:pPr marL="0" marR="0" lvl="0" indent="0" algn="l" rtl="0">
                <a:lnSpc>
                  <a:spcPct val="90000"/>
                </a:lnSpc>
                <a:spcBef>
                  <a:spcPts val="0"/>
                </a:spcBef>
                <a:spcAft>
                  <a:spcPts val="0"/>
                </a:spcAft>
                <a:buClr>
                  <a:schemeClr val="dk1"/>
                </a:buClr>
                <a:buSzPts val="1200"/>
                <a:buFont typeface="Century Gothic"/>
                <a:buNone/>
              </a:pPr>
              <a:r>
                <a:rPr lang="en-GB" sz="1200" b="1" i="0" u="none" strike="noStrike" cap="none">
                  <a:solidFill>
                    <a:schemeClr val="dk1"/>
                  </a:solidFill>
                  <a:latin typeface="Century Gothic"/>
                  <a:ea typeface="Century Gothic"/>
                  <a:cs typeface="Century Gothic"/>
                  <a:sym typeface="Century Gothic"/>
                </a:rPr>
                <a:t>Integrating codes </a:t>
              </a:r>
              <a:r>
                <a:rPr lang="en-GB" sz="1200" b="0" i="0" u="none" strike="noStrike" cap="none">
                  <a:solidFill>
                    <a:schemeClr val="dk1"/>
                  </a:solidFill>
                  <a:latin typeface="Century Gothic"/>
                  <a:ea typeface="Century Gothic"/>
                  <a:cs typeface="Century Gothic"/>
                  <a:sym typeface="Century Gothic"/>
                </a:rPr>
                <a:t>- New bugs were found that were previously not stated in the bug metric</a:t>
              </a:r>
              <a:endParaRPr/>
            </a:p>
          </p:txBody>
        </p:sp>
        <p:sp>
          <p:nvSpPr>
            <p:cNvPr id="367" name="Google Shape;367;p49"/>
            <p:cNvSpPr/>
            <p:nvPr/>
          </p:nvSpPr>
          <p:spPr>
            <a:xfrm>
              <a:off x="4274806" y="44156"/>
              <a:ext cx="1022671" cy="1022671"/>
            </a:xfrm>
            <a:prstGeom prst="ellipse">
              <a:avLst/>
            </a:prstGeom>
            <a:solidFill>
              <a:srgbClr val="ED7D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49"/>
            <p:cNvSpPr/>
            <p:nvPr/>
          </p:nvSpPr>
          <p:spPr>
            <a:xfrm>
              <a:off x="4489567" y="277203"/>
              <a:ext cx="593149" cy="593149"/>
            </a:xfrm>
            <a:prstGeom prst="rect">
              <a:avLst/>
            </a:prstGeom>
            <a:blipFill rotWithShape="1">
              <a:blip r:embed="rId4">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49"/>
            <p:cNvSpPr/>
            <p:nvPr/>
          </p:nvSpPr>
          <p:spPr>
            <a:xfrm>
              <a:off x="5516621" y="44156"/>
              <a:ext cx="2410582" cy="1022671"/>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49"/>
            <p:cNvSpPr txBox="1"/>
            <p:nvPr/>
          </p:nvSpPr>
          <p:spPr>
            <a:xfrm>
              <a:off x="5516621" y="44156"/>
              <a:ext cx="2410582" cy="1022671"/>
            </a:xfrm>
            <a:prstGeom prst="rect">
              <a:avLst/>
            </a:prstGeom>
            <a:noFill/>
            <a:ln>
              <a:noFill/>
            </a:ln>
          </p:spPr>
          <p:txBody>
            <a:bodyPr spcFirstLastPara="1" wrap="square" lIns="0" tIns="0" rIns="0" bIns="0" anchor="ctr" anchorCtr="0">
              <a:noAutofit/>
            </a:bodyPr>
            <a:lstStyle/>
            <a:p>
              <a:pPr marL="0" marR="0" lvl="0" indent="0" algn="l" rtl="0">
                <a:lnSpc>
                  <a:spcPct val="90000"/>
                </a:lnSpc>
                <a:spcBef>
                  <a:spcPts val="0"/>
                </a:spcBef>
                <a:spcAft>
                  <a:spcPts val="0"/>
                </a:spcAft>
                <a:buClr>
                  <a:schemeClr val="dk1"/>
                </a:buClr>
                <a:buSzPts val="1200"/>
                <a:buFont typeface="Century Gothic"/>
                <a:buNone/>
              </a:pPr>
              <a:r>
                <a:rPr lang="en-GB" sz="1200" b="0" i="0" u="none" strike="noStrike" cap="none">
                  <a:solidFill>
                    <a:schemeClr val="dk1"/>
                  </a:solidFill>
                  <a:latin typeface="Century Gothic"/>
                  <a:ea typeface="Century Gothic"/>
                  <a:cs typeface="Century Gothic"/>
                  <a:sym typeface="Century Gothic"/>
                </a:rPr>
                <a:t>New bugs found during integration were recorded &amp; updated in the metrics, as well as solved immediately </a:t>
              </a:r>
              <a:endParaRPr/>
            </a:p>
          </p:txBody>
        </p:sp>
        <p:sp>
          <p:nvSpPr>
            <p:cNvPr id="371" name="Google Shape;371;p49"/>
            <p:cNvSpPr/>
            <p:nvPr/>
          </p:nvSpPr>
          <p:spPr>
            <a:xfrm>
              <a:off x="202384" y="1879820"/>
              <a:ext cx="1022671" cy="1022671"/>
            </a:xfrm>
            <a:prstGeom prst="ellipse">
              <a:avLst/>
            </a:prstGeom>
            <a:solidFill>
              <a:srgbClr val="599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49"/>
            <p:cNvSpPr/>
            <p:nvPr/>
          </p:nvSpPr>
          <p:spPr>
            <a:xfrm>
              <a:off x="417145" y="2094581"/>
              <a:ext cx="593149" cy="593149"/>
            </a:xfrm>
            <a:prstGeom prst="rect">
              <a:avLst/>
            </a:prstGeom>
            <a:blipFill rotWithShape="1">
              <a:blip r:embed="rId3">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49"/>
            <p:cNvSpPr/>
            <p:nvPr/>
          </p:nvSpPr>
          <p:spPr>
            <a:xfrm>
              <a:off x="1444199" y="1879820"/>
              <a:ext cx="2410582" cy="1022671"/>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49"/>
            <p:cNvSpPr txBox="1"/>
            <p:nvPr/>
          </p:nvSpPr>
          <p:spPr>
            <a:xfrm>
              <a:off x="1444199" y="1879820"/>
              <a:ext cx="2410582" cy="1022671"/>
            </a:xfrm>
            <a:prstGeom prst="rect">
              <a:avLst/>
            </a:prstGeom>
            <a:noFill/>
            <a:ln>
              <a:noFill/>
            </a:ln>
          </p:spPr>
          <p:txBody>
            <a:bodyPr spcFirstLastPara="1" wrap="square" lIns="0" tIns="0" rIns="0" bIns="0" anchor="ctr" anchorCtr="0">
              <a:noAutofit/>
            </a:bodyPr>
            <a:lstStyle/>
            <a:p>
              <a:pPr marL="0" marR="0" lvl="0" indent="0" algn="l" rtl="0">
                <a:lnSpc>
                  <a:spcPct val="90000"/>
                </a:lnSpc>
                <a:spcBef>
                  <a:spcPts val="0"/>
                </a:spcBef>
                <a:spcAft>
                  <a:spcPts val="0"/>
                </a:spcAft>
                <a:buClr>
                  <a:schemeClr val="dk1"/>
                </a:buClr>
                <a:buSzPts val="1200"/>
                <a:buFont typeface="Century Gothic"/>
                <a:buNone/>
              </a:pPr>
              <a:r>
                <a:rPr lang="en-GB" sz="1200" b="1" i="0" u="none" strike="noStrike" cap="none">
                  <a:solidFill>
                    <a:schemeClr val="dk1"/>
                  </a:solidFill>
                  <a:latin typeface="Century Gothic"/>
                  <a:ea typeface="Century Gothic"/>
                  <a:cs typeface="Century Gothic"/>
                  <a:sym typeface="Century Gothic"/>
                </a:rPr>
                <a:t>Github commits </a:t>
              </a:r>
              <a:r>
                <a:rPr lang="en-GB" sz="1200" b="0" i="0" u="none" strike="noStrike" cap="none">
                  <a:solidFill>
                    <a:schemeClr val="dk1"/>
                  </a:solidFill>
                  <a:latin typeface="Century Gothic"/>
                  <a:ea typeface="Century Gothic"/>
                  <a:cs typeface="Century Gothic"/>
                  <a:sym typeface="Century Gothic"/>
                </a:rPr>
                <a:t>- When files were pulled from the central repository, sometimes there were conflicts that led to loss of codes in the process. Therefore, creating bugs that were supposedly solved.</a:t>
              </a:r>
              <a:endParaRPr/>
            </a:p>
          </p:txBody>
        </p:sp>
        <p:sp>
          <p:nvSpPr>
            <p:cNvPr id="375" name="Google Shape;375;p49"/>
            <p:cNvSpPr/>
            <p:nvPr/>
          </p:nvSpPr>
          <p:spPr>
            <a:xfrm>
              <a:off x="4274806" y="1879820"/>
              <a:ext cx="1022671" cy="1022671"/>
            </a:xfrm>
            <a:prstGeom prst="ellipse">
              <a:avLst/>
            </a:prstGeom>
            <a:solidFill>
              <a:srgbClr val="599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49"/>
            <p:cNvSpPr/>
            <p:nvPr/>
          </p:nvSpPr>
          <p:spPr>
            <a:xfrm>
              <a:off x="4489567" y="2094581"/>
              <a:ext cx="593149" cy="593149"/>
            </a:xfrm>
            <a:prstGeom prst="rect">
              <a:avLst/>
            </a:prstGeom>
            <a:blipFill rotWithShape="1">
              <a:blip r:embed="rId4">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49"/>
            <p:cNvSpPr/>
            <p:nvPr/>
          </p:nvSpPr>
          <p:spPr>
            <a:xfrm>
              <a:off x="5516621" y="1879820"/>
              <a:ext cx="2410582" cy="1022671"/>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49"/>
            <p:cNvSpPr txBox="1"/>
            <p:nvPr/>
          </p:nvSpPr>
          <p:spPr>
            <a:xfrm>
              <a:off x="5516621" y="1879820"/>
              <a:ext cx="2410582" cy="1022671"/>
            </a:xfrm>
            <a:prstGeom prst="rect">
              <a:avLst/>
            </a:prstGeom>
            <a:noFill/>
            <a:ln>
              <a:noFill/>
            </a:ln>
          </p:spPr>
          <p:txBody>
            <a:bodyPr spcFirstLastPara="1" wrap="square" lIns="0" tIns="0" rIns="0" bIns="0" anchor="ctr" anchorCtr="0">
              <a:noAutofit/>
            </a:bodyPr>
            <a:lstStyle/>
            <a:p>
              <a:pPr marL="0" marR="0" lvl="0" indent="0" algn="l" rtl="0">
                <a:lnSpc>
                  <a:spcPct val="90000"/>
                </a:lnSpc>
                <a:spcBef>
                  <a:spcPts val="0"/>
                </a:spcBef>
                <a:spcAft>
                  <a:spcPts val="0"/>
                </a:spcAft>
                <a:buClr>
                  <a:schemeClr val="dk1"/>
                </a:buClr>
                <a:buSzPts val="1200"/>
                <a:buFont typeface="Century Gothic"/>
                <a:buNone/>
              </a:pPr>
              <a:r>
                <a:rPr lang="en-GB" sz="1200" b="0" i="0" u="none" strike="noStrike" cap="none">
                  <a:solidFill>
                    <a:schemeClr val="dk1"/>
                  </a:solidFill>
                  <a:latin typeface="Century Gothic"/>
                  <a:ea typeface="Century Gothic"/>
                  <a:cs typeface="Century Gothic"/>
                  <a:sym typeface="Century Gothic"/>
                </a:rPr>
                <a:t>We solved this by ensuring clear communication &amp; coordination of our commits</a:t>
              </a:r>
              <a:endParaRPr/>
            </a:p>
          </p:txBody>
        </p:sp>
        <p:sp>
          <p:nvSpPr>
            <p:cNvPr id="379" name="Google Shape;379;p49"/>
            <p:cNvSpPr/>
            <p:nvPr/>
          </p:nvSpPr>
          <p:spPr>
            <a:xfrm>
              <a:off x="202384" y="3715484"/>
              <a:ext cx="1022671" cy="1022671"/>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49"/>
            <p:cNvSpPr/>
            <p:nvPr/>
          </p:nvSpPr>
          <p:spPr>
            <a:xfrm>
              <a:off x="417145" y="3930245"/>
              <a:ext cx="593149" cy="593149"/>
            </a:xfrm>
            <a:prstGeom prst="rect">
              <a:avLst/>
            </a:prstGeom>
            <a:blipFill rotWithShape="1">
              <a:blip r:embed="rId3">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49"/>
            <p:cNvSpPr/>
            <p:nvPr/>
          </p:nvSpPr>
          <p:spPr>
            <a:xfrm>
              <a:off x="1416766" y="3688056"/>
              <a:ext cx="2410582" cy="1022671"/>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49"/>
            <p:cNvSpPr txBox="1"/>
            <p:nvPr/>
          </p:nvSpPr>
          <p:spPr>
            <a:xfrm>
              <a:off x="1416766" y="3688056"/>
              <a:ext cx="2410582" cy="1022671"/>
            </a:xfrm>
            <a:prstGeom prst="rect">
              <a:avLst/>
            </a:prstGeom>
            <a:noFill/>
            <a:ln>
              <a:noFill/>
            </a:ln>
          </p:spPr>
          <p:txBody>
            <a:bodyPr spcFirstLastPara="1" wrap="square" lIns="0" tIns="0" rIns="0" bIns="0" anchor="ctr" anchorCtr="0">
              <a:noAutofit/>
            </a:bodyPr>
            <a:lstStyle/>
            <a:p>
              <a:pPr marL="0" marR="0" lvl="0" indent="0" algn="l" rtl="0">
                <a:lnSpc>
                  <a:spcPct val="90000"/>
                </a:lnSpc>
                <a:spcBef>
                  <a:spcPts val="0"/>
                </a:spcBef>
                <a:spcAft>
                  <a:spcPts val="0"/>
                </a:spcAft>
                <a:buClr>
                  <a:schemeClr val="dk1"/>
                </a:buClr>
                <a:buSzPts val="1200"/>
                <a:buFont typeface="Century Gothic"/>
                <a:buNone/>
              </a:pPr>
              <a:r>
                <a:rPr lang="en-GB" sz="1200" b="1" i="0" u="none" strike="noStrike" cap="none">
                  <a:solidFill>
                    <a:schemeClr val="dk1"/>
                  </a:solidFill>
                  <a:latin typeface="Century Gothic"/>
                  <a:ea typeface="Century Gothic"/>
                  <a:cs typeface="Century Gothic"/>
                  <a:sym typeface="Century Gothic"/>
                </a:rPr>
                <a:t>Errors carried forward </a:t>
              </a:r>
              <a:r>
                <a:rPr lang="en-GB" sz="1200" b="0" i="0" u="none" strike="noStrike" cap="none">
                  <a:solidFill>
                    <a:schemeClr val="dk1"/>
                  </a:solidFill>
                  <a:latin typeface="Century Gothic"/>
                  <a:ea typeface="Century Gothic"/>
                  <a:cs typeface="Century Gothic"/>
                  <a:sym typeface="Century Gothic"/>
                </a:rPr>
                <a:t>- Some conditions of the logic didn’t fulfil all cases which caused some functions to have errors. It was challenging to find those errors, as it was thought to be accurate and correct.</a:t>
              </a:r>
              <a:endParaRPr/>
            </a:p>
          </p:txBody>
        </p:sp>
        <p:sp>
          <p:nvSpPr>
            <p:cNvPr id="383" name="Google Shape;383;p49"/>
            <p:cNvSpPr/>
            <p:nvPr/>
          </p:nvSpPr>
          <p:spPr>
            <a:xfrm>
              <a:off x="4274806" y="3715484"/>
              <a:ext cx="1022671" cy="1022671"/>
            </a:xfrm>
            <a:prstGeom prst="ellipse">
              <a:avLst/>
            </a:prstGeom>
            <a:solidFill>
              <a:srgbClr val="70AD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49"/>
            <p:cNvSpPr/>
            <p:nvPr/>
          </p:nvSpPr>
          <p:spPr>
            <a:xfrm>
              <a:off x="4489567" y="3930245"/>
              <a:ext cx="593149" cy="593149"/>
            </a:xfrm>
            <a:prstGeom prst="rect">
              <a:avLst/>
            </a:prstGeom>
            <a:blipFill rotWithShape="1">
              <a:blip r:embed="rId4">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49"/>
            <p:cNvSpPr/>
            <p:nvPr/>
          </p:nvSpPr>
          <p:spPr>
            <a:xfrm>
              <a:off x="5516621" y="3715484"/>
              <a:ext cx="2410582" cy="1022671"/>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49"/>
            <p:cNvSpPr txBox="1"/>
            <p:nvPr/>
          </p:nvSpPr>
          <p:spPr>
            <a:xfrm>
              <a:off x="5516621" y="3715484"/>
              <a:ext cx="2410582" cy="1022671"/>
            </a:xfrm>
            <a:prstGeom prst="rect">
              <a:avLst/>
            </a:prstGeom>
            <a:noFill/>
            <a:ln>
              <a:noFill/>
            </a:ln>
          </p:spPr>
          <p:txBody>
            <a:bodyPr spcFirstLastPara="1" wrap="square" lIns="0" tIns="0" rIns="0" bIns="0" anchor="ctr" anchorCtr="0">
              <a:noAutofit/>
            </a:bodyPr>
            <a:lstStyle/>
            <a:p>
              <a:pPr marL="0" marR="0" lvl="0" indent="0" algn="l" rtl="0">
                <a:lnSpc>
                  <a:spcPct val="90000"/>
                </a:lnSpc>
                <a:spcBef>
                  <a:spcPts val="0"/>
                </a:spcBef>
                <a:spcAft>
                  <a:spcPts val="0"/>
                </a:spcAft>
                <a:buClr>
                  <a:schemeClr val="dk1"/>
                </a:buClr>
                <a:buSzPts val="1200"/>
                <a:buFont typeface="Century Gothic"/>
                <a:buNone/>
              </a:pPr>
              <a:r>
                <a:rPr lang="en-GB" sz="1200" b="0" i="0" u="none" strike="noStrike" cap="none">
                  <a:solidFill>
                    <a:schemeClr val="dk1"/>
                  </a:solidFill>
                  <a:latin typeface="Century Gothic"/>
                  <a:ea typeface="Century Gothic"/>
                  <a:cs typeface="Century Gothic"/>
                  <a:sym typeface="Century Gothic"/>
                </a:rPr>
                <a:t>We looked back on the functions we created and adjusted accordingly</a:t>
              </a:r>
              <a:endParaRPr/>
            </a:p>
          </p:txBody>
        </p:sp>
      </p:grpSp>
    </p:spTree>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90"/>
        <p:cNvGrpSpPr/>
        <p:nvPr/>
      </p:nvGrpSpPr>
      <p:grpSpPr>
        <a:xfrm>
          <a:off x="0" y="0"/>
          <a:ext cx="0" cy="0"/>
          <a:chOff x="0" y="0"/>
          <a:chExt cx="0" cy="0"/>
        </a:xfrm>
      </p:grpSpPr>
      <p:sp>
        <p:nvSpPr>
          <p:cNvPr id="391" name="Google Shape;391;p50"/>
          <p:cNvSpPr/>
          <p:nvPr/>
        </p:nvSpPr>
        <p:spPr>
          <a:xfrm>
            <a:off x="0" y="0"/>
            <a:ext cx="9144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392" name="Google Shape;392;p50" descr="black USB flash drive"/>
          <p:cNvPicPr preferRelativeResize="0"/>
          <p:nvPr/>
        </p:nvPicPr>
        <p:blipFill rotWithShape="1">
          <a:blip r:embed="rId3">
            <a:alphaModFix/>
          </a:blip>
          <a:srcRect l="3131" r="7867" b="-2"/>
          <a:stretch/>
        </p:blipFill>
        <p:spPr>
          <a:xfrm>
            <a:off x="-1" y="-1"/>
            <a:ext cx="9144000" cy="6858000"/>
          </a:xfrm>
          <a:prstGeom prst="rect">
            <a:avLst/>
          </a:prstGeom>
          <a:noFill/>
          <a:ln>
            <a:noFill/>
          </a:ln>
        </p:spPr>
      </p:pic>
      <p:sp>
        <p:nvSpPr>
          <p:cNvPr id="393" name="Google Shape;393;p50"/>
          <p:cNvSpPr/>
          <p:nvPr/>
        </p:nvSpPr>
        <p:spPr>
          <a:xfrm>
            <a:off x="413664" y="4716089"/>
            <a:ext cx="4716196" cy="1573149"/>
          </a:xfrm>
          <a:prstGeom prst="rect">
            <a:avLst/>
          </a:prstGeom>
          <a:solidFill>
            <a:schemeClr val="lt1">
              <a:alpha val="94901"/>
            </a:schemeClr>
          </a:solidFill>
          <a:ln w="12700" cap="flat" cmpd="sng">
            <a:solidFill>
              <a:srgbClr val="EFEFE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394" name="Google Shape;394;p50"/>
          <p:cNvSpPr txBox="1">
            <a:spLocks noGrp="1"/>
          </p:cNvSpPr>
          <p:nvPr>
            <p:ph type="title"/>
          </p:nvPr>
        </p:nvSpPr>
        <p:spPr>
          <a:xfrm>
            <a:off x="642157" y="4909985"/>
            <a:ext cx="2409290" cy="118535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3600"/>
              <a:buFont typeface="Century Gothic"/>
              <a:buNone/>
            </a:pPr>
            <a:r>
              <a:rPr lang="en-GB" sz="3600">
                <a:latin typeface="Century Gothic"/>
                <a:ea typeface="Century Gothic"/>
                <a:cs typeface="Century Gothic"/>
                <a:sym typeface="Century Gothic"/>
              </a:rPr>
              <a:t>Use of Git</a:t>
            </a:r>
            <a:endParaRPr/>
          </a:p>
        </p:txBody>
      </p:sp>
      <p:sp>
        <p:nvSpPr>
          <p:cNvPr id="395" name="Google Shape;395;p50"/>
          <p:cNvSpPr/>
          <p:nvPr/>
        </p:nvSpPr>
        <p:spPr>
          <a:xfrm>
            <a:off x="371088" y="5175711"/>
            <a:ext cx="96012" cy="653903"/>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96" name="Google Shape;396;p50"/>
          <p:cNvSpPr/>
          <p:nvPr/>
        </p:nvSpPr>
        <p:spPr>
          <a:xfrm rot="5400000">
            <a:off x="2669020" y="5499231"/>
            <a:ext cx="1021458" cy="6858"/>
          </a:xfrm>
          <a:prstGeom prst="rect">
            <a:avLst/>
          </a:prstGeom>
          <a:solidFill>
            <a:srgbClr val="D5D5D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Tree>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1" name="Google Shape;401;p51"/>
          <p:cNvSpPr txBox="1">
            <a:spLocks noGrp="1"/>
          </p:cNvSpPr>
          <p:nvPr>
            <p:ph type="title"/>
          </p:nvPr>
        </p:nvSpPr>
        <p:spPr>
          <a:xfrm>
            <a:off x="1" y="236751"/>
            <a:ext cx="9144000" cy="7635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Clr>
                <a:schemeClr val="dk1"/>
              </a:buClr>
              <a:buSzPts val="2800"/>
              <a:buFont typeface="Century Gothic"/>
              <a:buNone/>
            </a:pPr>
            <a:r>
              <a:rPr lang="en-GB" sz="4000">
                <a:latin typeface="Century Gothic"/>
                <a:ea typeface="Century Gothic"/>
                <a:cs typeface="Century Gothic"/>
                <a:sym typeface="Century Gothic"/>
              </a:rPr>
              <a:t>Use of Git</a:t>
            </a:r>
            <a:endParaRPr/>
          </a:p>
        </p:txBody>
      </p:sp>
      <p:sp>
        <p:nvSpPr>
          <p:cNvPr id="402" name="Google Shape;402;p51"/>
          <p:cNvSpPr txBox="1">
            <a:spLocks noGrp="1"/>
          </p:cNvSpPr>
          <p:nvPr>
            <p:ph type="body" idx="1"/>
          </p:nvPr>
        </p:nvSpPr>
        <p:spPr>
          <a:xfrm>
            <a:off x="311700" y="3575305"/>
            <a:ext cx="8520600" cy="2779775"/>
          </a:xfrm>
          <a:prstGeom prst="rect">
            <a:avLst/>
          </a:prstGeom>
          <a:noFill/>
          <a:ln>
            <a:noFill/>
          </a:ln>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Clr>
                <a:schemeClr val="dk1"/>
              </a:buClr>
              <a:buSzPts val="1800"/>
              <a:buFont typeface="Noto Sans Symbols"/>
              <a:buChar char="▪"/>
            </a:pPr>
            <a:r>
              <a:rPr lang="en-GB" sz="1600">
                <a:latin typeface="Century Gothic"/>
                <a:ea typeface="Century Gothic"/>
                <a:cs typeface="Century Gothic"/>
                <a:sym typeface="Century Gothic"/>
              </a:rPr>
              <a:t>The graph above represents the frequency of commits from iteration 1 (mid-September) to iteration 5 (mid-November)</a:t>
            </a:r>
            <a:endParaRPr/>
          </a:p>
          <a:p>
            <a:pPr marL="457200" lvl="0" indent="-342900" algn="l" rtl="0">
              <a:lnSpc>
                <a:spcPct val="150000"/>
              </a:lnSpc>
              <a:spcBef>
                <a:spcPts val="0"/>
              </a:spcBef>
              <a:spcAft>
                <a:spcPts val="0"/>
              </a:spcAft>
              <a:buClr>
                <a:schemeClr val="dk1"/>
              </a:buClr>
              <a:buSzPts val="1800"/>
              <a:buFont typeface="Noto Sans Symbols"/>
              <a:buChar char="▪"/>
            </a:pPr>
            <a:r>
              <a:rPr lang="en-GB" sz="1600">
                <a:latin typeface="Century Gothic"/>
                <a:ea typeface="Century Gothic"/>
                <a:cs typeface="Century Gothic"/>
                <a:sym typeface="Century Gothic"/>
              </a:rPr>
              <a:t>Aside from the surge &amp; decline in commits in the beginning &amp; ending stages of the project respectively, the frequency of commits during the course of project was moderately consistent </a:t>
            </a:r>
            <a:endParaRPr/>
          </a:p>
          <a:p>
            <a:pPr marL="457200" lvl="0" indent="-342900" algn="l" rtl="0">
              <a:lnSpc>
                <a:spcPct val="150000"/>
              </a:lnSpc>
              <a:spcBef>
                <a:spcPts val="0"/>
              </a:spcBef>
              <a:spcAft>
                <a:spcPts val="0"/>
              </a:spcAft>
              <a:buClr>
                <a:schemeClr val="dk1"/>
              </a:buClr>
              <a:buSzPts val="1800"/>
              <a:buFont typeface="Noto Sans Symbols"/>
              <a:buChar char="▪"/>
            </a:pPr>
            <a:r>
              <a:rPr lang="en-GB" sz="1600">
                <a:latin typeface="Century Gothic"/>
                <a:ea typeface="Century Gothic"/>
                <a:cs typeface="Century Gothic"/>
                <a:sym typeface="Century Gothic"/>
              </a:rPr>
              <a:t>The frequency of commits peaked in the period of end-September and beginning of October</a:t>
            </a:r>
            <a:endParaRPr/>
          </a:p>
          <a:p>
            <a:pPr marL="457200" lvl="0" indent="-228600" algn="l" rtl="0">
              <a:lnSpc>
                <a:spcPct val="90000"/>
              </a:lnSpc>
              <a:spcBef>
                <a:spcPts val="0"/>
              </a:spcBef>
              <a:spcAft>
                <a:spcPts val="0"/>
              </a:spcAft>
              <a:buClr>
                <a:schemeClr val="dk1"/>
              </a:buClr>
              <a:buSzPts val="1800"/>
              <a:buNone/>
            </a:pPr>
            <a:endParaRPr sz="1600">
              <a:latin typeface="Century Gothic"/>
              <a:ea typeface="Century Gothic"/>
              <a:cs typeface="Century Gothic"/>
              <a:sym typeface="Century Gothic"/>
            </a:endParaRPr>
          </a:p>
        </p:txBody>
      </p:sp>
      <p:pic>
        <p:nvPicPr>
          <p:cNvPr id="403" name="Google Shape;403;p51"/>
          <p:cNvPicPr preferRelativeResize="0"/>
          <p:nvPr/>
        </p:nvPicPr>
        <p:blipFill>
          <a:blip r:embed="rId3">
            <a:alphaModFix/>
          </a:blip>
          <a:stretch>
            <a:fillRect/>
          </a:stretch>
        </p:blipFill>
        <p:spPr>
          <a:xfrm>
            <a:off x="152400" y="1157162"/>
            <a:ext cx="8839199" cy="2271838"/>
          </a:xfrm>
          <a:prstGeom prst="rect">
            <a:avLst/>
          </a:prstGeom>
          <a:noFill/>
          <a:ln>
            <a:noFill/>
          </a:ln>
        </p:spPr>
      </p:pic>
    </p:spTree>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Google Shape;408;p52"/>
          <p:cNvSpPr txBox="1">
            <a:spLocks noGrp="1"/>
          </p:cNvSpPr>
          <p:nvPr>
            <p:ph type="title"/>
          </p:nvPr>
        </p:nvSpPr>
        <p:spPr>
          <a:xfrm>
            <a:off x="311700" y="119646"/>
            <a:ext cx="8520600" cy="7635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Clr>
                <a:schemeClr val="dk1"/>
              </a:buClr>
              <a:buSzPts val="2800"/>
              <a:buFont typeface="Calibri"/>
              <a:buNone/>
            </a:pPr>
            <a:r>
              <a:rPr lang="en-GB" sz="3600">
                <a:latin typeface="Century Gothic"/>
                <a:ea typeface="Century Gothic"/>
                <a:cs typeface="Century Gothic"/>
                <a:sym typeface="Century Gothic"/>
              </a:rPr>
              <a:t>Use of Git</a:t>
            </a:r>
            <a:endParaRPr sz="3600">
              <a:latin typeface="Century Gothic"/>
              <a:ea typeface="Century Gothic"/>
              <a:cs typeface="Century Gothic"/>
              <a:sym typeface="Century Gothic"/>
            </a:endParaRPr>
          </a:p>
        </p:txBody>
      </p:sp>
      <p:pic>
        <p:nvPicPr>
          <p:cNvPr id="409" name="Google Shape;409;p52"/>
          <p:cNvPicPr preferRelativeResize="0"/>
          <p:nvPr/>
        </p:nvPicPr>
        <p:blipFill>
          <a:blip r:embed="rId3">
            <a:alphaModFix/>
          </a:blip>
          <a:stretch>
            <a:fillRect/>
          </a:stretch>
        </p:blipFill>
        <p:spPr>
          <a:xfrm>
            <a:off x="1256325" y="731800"/>
            <a:ext cx="7124700" cy="5848350"/>
          </a:xfrm>
          <a:prstGeom prst="rect">
            <a:avLst/>
          </a:prstGeom>
          <a:noFill/>
          <a:ln>
            <a:noFill/>
          </a:ln>
        </p:spPr>
      </p:pic>
      <p:sp>
        <p:nvSpPr>
          <p:cNvPr id="410" name="Google Shape;410;p52"/>
          <p:cNvSpPr txBox="1">
            <a:spLocks noGrp="1"/>
          </p:cNvSpPr>
          <p:nvPr>
            <p:ph type="body" idx="1"/>
          </p:nvPr>
        </p:nvSpPr>
        <p:spPr>
          <a:xfrm>
            <a:off x="4773700" y="5091078"/>
            <a:ext cx="4260300" cy="1080900"/>
          </a:xfrm>
          <a:prstGeom prst="rect">
            <a:avLst/>
          </a:prstGeom>
          <a:noFill/>
          <a:ln>
            <a:noFill/>
          </a:ln>
        </p:spPr>
        <p:txBody>
          <a:bodyPr spcFirstLastPara="1" wrap="square" lIns="91425" tIns="91425" rIns="91425" bIns="91425" anchor="t" anchorCtr="0">
            <a:noAutofit/>
          </a:bodyPr>
          <a:lstStyle/>
          <a:p>
            <a:pPr marL="114300" lvl="0" indent="0" algn="l" rtl="0">
              <a:lnSpc>
                <a:spcPct val="90000"/>
              </a:lnSpc>
              <a:spcBef>
                <a:spcPts val="0"/>
              </a:spcBef>
              <a:spcAft>
                <a:spcPts val="0"/>
              </a:spcAft>
              <a:buClr>
                <a:schemeClr val="dk1"/>
              </a:buClr>
              <a:buSzPts val="1800"/>
              <a:buNone/>
            </a:pPr>
            <a:r>
              <a:rPr lang="en-GB" sz="2000" i="1">
                <a:latin typeface="Century Gothic"/>
                <a:ea typeface="Century Gothic"/>
                <a:cs typeface="Century Gothic"/>
                <a:sym typeface="Century Gothic"/>
              </a:rPr>
              <a:t>Total number of commits per member does not significantly differ from the rest of the team</a:t>
            </a:r>
            <a:endParaRPr/>
          </a:p>
        </p:txBody>
      </p:sp>
    </p:spTree>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14"/>
        <p:cNvGrpSpPr/>
        <p:nvPr/>
      </p:nvGrpSpPr>
      <p:grpSpPr>
        <a:xfrm>
          <a:off x="0" y="0"/>
          <a:ext cx="0" cy="0"/>
          <a:chOff x="0" y="0"/>
          <a:chExt cx="0" cy="0"/>
        </a:xfrm>
      </p:grpSpPr>
      <p:sp>
        <p:nvSpPr>
          <p:cNvPr id="415" name="Google Shape;415;p53"/>
          <p:cNvSpPr/>
          <p:nvPr/>
        </p:nvSpPr>
        <p:spPr>
          <a:xfrm>
            <a:off x="0" y="0"/>
            <a:ext cx="9144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416" name="Google Shape;416;p53" descr="people sitting on chair in front of table while holding pens during daytime"/>
          <p:cNvPicPr preferRelativeResize="0"/>
          <p:nvPr/>
        </p:nvPicPr>
        <p:blipFill rotWithShape="1">
          <a:blip r:embed="rId3">
            <a:alphaModFix/>
          </a:blip>
          <a:srcRect r="10998" b="-2"/>
          <a:stretch/>
        </p:blipFill>
        <p:spPr>
          <a:xfrm>
            <a:off x="-1" y="-1"/>
            <a:ext cx="9144000" cy="6858000"/>
          </a:xfrm>
          <a:prstGeom prst="rect">
            <a:avLst/>
          </a:prstGeom>
          <a:noFill/>
          <a:ln>
            <a:noFill/>
          </a:ln>
        </p:spPr>
      </p:pic>
      <p:sp>
        <p:nvSpPr>
          <p:cNvPr id="417" name="Google Shape;417;p53"/>
          <p:cNvSpPr/>
          <p:nvPr/>
        </p:nvSpPr>
        <p:spPr>
          <a:xfrm>
            <a:off x="413664" y="4716089"/>
            <a:ext cx="4716196" cy="1573149"/>
          </a:xfrm>
          <a:prstGeom prst="rect">
            <a:avLst/>
          </a:prstGeom>
          <a:solidFill>
            <a:schemeClr val="lt1">
              <a:alpha val="94901"/>
            </a:schemeClr>
          </a:solidFill>
          <a:ln w="12700" cap="flat" cmpd="sng">
            <a:solidFill>
              <a:srgbClr val="EFEFE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418" name="Google Shape;418;p53"/>
          <p:cNvSpPr txBox="1">
            <a:spLocks noGrp="1"/>
          </p:cNvSpPr>
          <p:nvPr>
            <p:ph type="title"/>
          </p:nvPr>
        </p:nvSpPr>
        <p:spPr>
          <a:xfrm>
            <a:off x="642157" y="4909985"/>
            <a:ext cx="2499872" cy="118535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2300"/>
              <a:buFont typeface="Century Gothic"/>
              <a:buNone/>
            </a:pPr>
            <a:r>
              <a:rPr lang="en-GB" sz="2300">
                <a:latin typeface="Century Gothic"/>
                <a:ea typeface="Century Gothic"/>
                <a:cs typeface="Century Gothic"/>
                <a:sym typeface="Century Gothic"/>
              </a:rPr>
              <a:t>Main Takeaways &amp; Issues Faced</a:t>
            </a:r>
            <a:endParaRPr/>
          </a:p>
        </p:txBody>
      </p:sp>
      <p:sp>
        <p:nvSpPr>
          <p:cNvPr id="419" name="Google Shape;419;p53"/>
          <p:cNvSpPr/>
          <p:nvPr/>
        </p:nvSpPr>
        <p:spPr>
          <a:xfrm>
            <a:off x="371088" y="5175711"/>
            <a:ext cx="96012" cy="653903"/>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20" name="Google Shape;420;p53"/>
          <p:cNvSpPr/>
          <p:nvPr/>
        </p:nvSpPr>
        <p:spPr>
          <a:xfrm rot="5400000">
            <a:off x="2669020" y="5499231"/>
            <a:ext cx="1021458" cy="6858"/>
          </a:xfrm>
          <a:prstGeom prst="rect">
            <a:avLst/>
          </a:prstGeom>
          <a:solidFill>
            <a:srgbClr val="D5D5D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Tree>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24"/>
        <p:cNvGrpSpPr/>
        <p:nvPr/>
      </p:nvGrpSpPr>
      <p:grpSpPr>
        <a:xfrm>
          <a:off x="0" y="0"/>
          <a:ext cx="0" cy="0"/>
          <a:chOff x="0" y="0"/>
          <a:chExt cx="0" cy="0"/>
        </a:xfrm>
      </p:grpSpPr>
      <p:sp>
        <p:nvSpPr>
          <p:cNvPr id="425" name="Google Shape;425;p54"/>
          <p:cNvSpPr/>
          <p:nvPr/>
        </p:nvSpPr>
        <p:spPr>
          <a:xfrm>
            <a:off x="0" y="0"/>
            <a:ext cx="9144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26" name="Google Shape;426;p54"/>
          <p:cNvSpPr txBox="1">
            <a:spLocks noGrp="1"/>
          </p:cNvSpPr>
          <p:nvPr>
            <p:ph type="title"/>
          </p:nvPr>
        </p:nvSpPr>
        <p:spPr>
          <a:xfrm>
            <a:off x="3810162" y="1076324"/>
            <a:ext cx="4704588" cy="1535051"/>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3500"/>
              <a:buFont typeface="Century Gothic"/>
              <a:buNone/>
            </a:pPr>
            <a:r>
              <a:rPr lang="en-GB" sz="3500">
                <a:latin typeface="Century Gothic"/>
                <a:ea typeface="Century Gothic"/>
                <a:cs typeface="Century Gothic"/>
                <a:sym typeface="Century Gothic"/>
              </a:rPr>
              <a:t>Team’s Takeaways from Project</a:t>
            </a:r>
            <a:endParaRPr/>
          </a:p>
        </p:txBody>
      </p:sp>
      <p:pic>
        <p:nvPicPr>
          <p:cNvPr id="427" name="Google Shape;427;p54" descr="five brown pencils"/>
          <p:cNvPicPr preferRelativeResize="0"/>
          <p:nvPr/>
        </p:nvPicPr>
        <p:blipFill rotWithShape="1">
          <a:blip r:embed="rId3">
            <a:alphaModFix/>
          </a:blip>
          <a:srcRect l="17947" r="480" b="3"/>
          <a:stretch/>
        </p:blipFill>
        <p:spPr>
          <a:xfrm>
            <a:off x="342900" y="601133"/>
            <a:ext cx="3036093" cy="5575828"/>
          </a:xfrm>
          <a:prstGeom prst="rect">
            <a:avLst/>
          </a:prstGeom>
          <a:noFill/>
          <a:ln>
            <a:noFill/>
          </a:ln>
        </p:spPr>
      </p:pic>
      <p:sp>
        <p:nvSpPr>
          <p:cNvPr id="428" name="Google Shape;428;p54"/>
          <p:cNvSpPr/>
          <p:nvPr/>
        </p:nvSpPr>
        <p:spPr>
          <a:xfrm rot="5400000">
            <a:off x="3979326" y="431969"/>
            <a:ext cx="73152" cy="41148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29" name="Google Shape;429;p54"/>
          <p:cNvSpPr/>
          <p:nvPr/>
        </p:nvSpPr>
        <p:spPr>
          <a:xfrm>
            <a:off x="3824449" y="2935541"/>
            <a:ext cx="4663440" cy="18288"/>
          </a:xfrm>
          <a:prstGeom prst="rect">
            <a:avLst/>
          </a:prstGeom>
          <a:solidFill>
            <a:srgbClr val="D5D5D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30" name="Google Shape;430;p54"/>
          <p:cNvSpPr txBox="1">
            <a:spLocks noGrp="1"/>
          </p:cNvSpPr>
          <p:nvPr>
            <p:ph type="body" idx="1"/>
          </p:nvPr>
        </p:nvSpPr>
        <p:spPr>
          <a:xfrm>
            <a:off x="3810150" y="3068275"/>
            <a:ext cx="5077800" cy="3197700"/>
          </a:xfrm>
          <a:prstGeom prst="rect">
            <a:avLst/>
          </a:prstGeom>
          <a:noFill/>
          <a:ln>
            <a:noFill/>
          </a:ln>
        </p:spPr>
        <p:txBody>
          <a:bodyPr spcFirstLastPara="1" wrap="square" lIns="91425" tIns="45700" rIns="91425" bIns="45700" anchor="t" anchorCtr="0">
            <a:noAutofit/>
          </a:bodyPr>
          <a:lstStyle/>
          <a:p>
            <a:pPr marL="228600" lvl="0" indent="-228600" algn="l" rtl="0">
              <a:lnSpc>
                <a:spcPct val="80000"/>
              </a:lnSpc>
              <a:spcBef>
                <a:spcPts val="0"/>
              </a:spcBef>
              <a:spcAft>
                <a:spcPts val="0"/>
              </a:spcAft>
              <a:buClr>
                <a:schemeClr val="dk1"/>
              </a:buClr>
              <a:buSzPts val="1600"/>
              <a:buChar char="•"/>
            </a:pPr>
            <a:r>
              <a:rPr lang="en-GB" sz="1600">
                <a:latin typeface="Century Gothic"/>
                <a:ea typeface="Century Gothic"/>
                <a:cs typeface="Century Gothic"/>
                <a:sym typeface="Century Gothic"/>
              </a:rPr>
              <a:t>As a project manager, we learnt how to allocate work efficiently to the different pair programmers based on their strengths and weaknesses</a:t>
            </a:r>
            <a:endParaRPr/>
          </a:p>
          <a:p>
            <a:pPr marL="228600" lvl="0" indent="-228600" algn="l" rtl="0">
              <a:lnSpc>
                <a:spcPct val="80000"/>
              </a:lnSpc>
              <a:spcBef>
                <a:spcPts val="1000"/>
              </a:spcBef>
              <a:spcAft>
                <a:spcPts val="0"/>
              </a:spcAft>
              <a:buClr>
                <a:schemeClr val="dk1"/>
              </a:buClr>
              <a:buSzPts val="1600"/>
              <a:buChar char="•"/>
            </a:pPr>
            <a:r>
              <a:rPr lang="en-GB" sz="1600">
                <a:latin typeface="Century Gothic"/>
                <a:ea typeface="Century Gothic"/>
                <a:cs typeface="Century Gothic"/>
                <a:sym typeface="Century Gothic"/>
              </a:rPr>
              <a:t>Debugging was always more efficient when done in a group, as anyone could provide suggestions, allowing us to learn from our peers</a:t>
            </a:r>
            <a:endParaRPr/>
          </a:p>
          <a:p>
            <a:pPr marL="228600" lvl="0" indent="-228600" algn="l" rtl="0">
              <a:lnSpc>
                <a:spcPct val="80000"/>
              </a:lnSpc>
              <a:spcBef>
                <a:spcPts val="1000"/>
              </a:spcBef>
              <a:spcAft>
                <a:spcPts val="0"/>
              </a:spcAft>
              <a:buClr>
                <a:schemeClr val="dk1"/>
              </a:buClr>
              <a:buSzPts val="1600"/>
              <a:buChar char="•"/>
            </a:pPr>
            <a:r>
              <a:rPr lang="en-GB" sz="1600">
                <a:latin typeface="Century Gothic"/>
                <a:ea typeface="Century Gothic"/>
                <a:cs typeface="Century Gothic"/>
                <a:sym typeface="Century Gothic"/>
              </a:rPr>
              <a:t>As a project manager, we learnt how to keep track of everyone’s work progress &amp; make decisions accordingly</a:t>
            </a:r>
            <a:endParaRPr/>
          </a:p>
          <a:p>
            <a:pPr marL="228600" lvl="0" indent="-228600" algn="l" rtl="0">
              <a:lnSpc>
                <a:spcPct val="80000"/>
              </a:lnSpc>
              <a:spcBef>
                <a:spcPts val="1000"/>
              </a:spcBef>
              <a:spcAft>
                <a:spcPts val="0"/>
              </a:spcAft>
              <a:buClr>
                <a:schemeClr val="dk1"/>
              </a:buClr>
              <a:buSzPts val="1600"/>
              <a:buChar char="•"/>
            </a:pPr>
            <a:r>
              <a:rPr lang="en-GB" sz="1600">
                <a:latin typeface="Century Gothic"/>
                <a:ea typeface="Century Gothic"/>
                <a:cs typeface="Century Gothic"/>
                <a:sym typeface="Century Gothic"/>
              </a:rPr>
              <a:t>Collectively make decisions to plan a software project schedule, including buffer days</a:t>
            </a:r>
            <a:endParaRPr/>
          </a:p>
          <a:p>
            <a:pPr marL="228600" lvl="0" indent="-146050" algn="l" rtl="0">
              <a:lnSpc>
                <a:spcPct val="80000"/>
              </a:lnSpc>
              <a:spcBef>
                <a:spcPts val="1000"/>
              </a:spcBef>
              <a:spcAft>
                <a:spcPts val="0"/>
              </a:spcAft>
              <a:buClr>
                <a:schemeClr val="dk1"/>
              </a:buClr>
              <a:buSzPts val="1300"/>
              <a:buNone/>
            </a:pPr>
            <a:endParaRPr sz="1300"/>
          </a:p>
        </p:txBody>
      </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2"/>
        <p:cNvGrpSpPr/>
        <p:nvPr/>
      </p:nvGrpSpPr>
      <p:grpSpPr>
        <a:xfrm>
          <a:off x="0" y="0"/>
          <a:ext cx="0" cy="0"/>
          <a:chOff x="0" y="0"/>
          <a:chExt cx="0" cy="0"/>
        </a:xfrm>
      </p:grpSpPr>
      <p:sp>
        <p:nvSpPr>
          <p:cNvPr id="153" name="Google Shape;153;p28"/>
          <p:cNvSpPr/>
          <p:nvPr/>
        </p:nvSpPr>
        <p:spPr>
          <a:xfrm>
            <a:off x="0" y="0"/>
            <a:ext cx="9144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54" name="Google Shape;154;p28" descr="white printer paper on laptop"/>
          <p:cNvPicPr preferRelativeResize="0"/>
          <p:nvPr/>
        </p:nvPicPr>
        <p:blipFill rotWithShape="1">
          <a:blip r:embed="rId3">
            <a:alphaModFix/>
          </a:blip>
          <a:srcRect/>
          <a:stretch/>
        </p:blipFill>
        <p:spPr>
          <a:xfrm>
            <a:off x="0" y="0"/>
            <a:ext cx="9144000" cy="6858000"/>
          </a:xfrm>
          <a:prstGeom prst="rect">
            <a:avLst/>
          </a:prstGeom>
          <a:noFill/>
          <a:ln>
            <a:noFill/>
          </a:ln>
        </p:spPr>
      </p:pic>
      <p:sp>
        <p:nvSpPr>
          <p:cNvPr id="155" name="Google Shape;155;p28"/>
          <p:cNvSpPr/>
          <p:nvPr/>
        </p:nvSpPr>
        <p:spPr>
          <a:xfrm>
            <a:off x="413664" y="4716089"/>
            <a:ext cx="4716196" cy="1573149"/>
          </a:xfrm>
          <a:prstGeom prst="rect">
            <a:avLst/>
          </a:prstGeom>
          <a:solidFill>
            <a:schemeClr val="lt1">
              <a:alpha val="94901"/>
            </a:schemeClr>
          </a:solidFill>
          <a:ln w="12700" cap="flat" cmpd="sng">
            <a:solidFill>
              <a:srgbClr val="EFEFE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56" name="Google Shape;156;p28"/>
          <p:cNvSpPr txBox="1">
            <a:spLocks noGrp="1"/>
          </p:cNvSpPr>
          <p:nvPr>
            <p:ph type="title"/>
          </p:nvPr>
        </p:nvSpPr>
        <p:spPr>
          <a:xfrm>
            <a:off x="642157" y="4909985"/>
            <a:ext cx="2409290" cy="118535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3600"/>
              <a:buFont typeface="Century Gothic"/>
              <a:buNone/>
            </a:pPr>
            <a:r>
              <a:rPr lang="en-GB" sz="3600">
                <a:latin typeface="Century Gothic"/>
                <a:ea typeface="Century Gothic"/>
                <a:cs typeface="Century Gothic"/>
                <a:sym typeface="Century Gothic"/>
              </a:rPr>
              <a:t>Schedule</a:t>
            </a:r>
            <a:endParaRPr/>
          </a:p>
        </p:txBody>
      </p:sp>
      <p:sp>
        <p:nvSpPr>
          <p:cNvPr id="157" name="Google Shape;157;p28"/>
          <p:cNvSpPr/>
          <p:nvPr/>
        </p:nvSpPr>
        <p:spPr>
          <a:xfrm>
            <a:off x="371088" y="5175711"/>
            <a:ext cx="96012" cy="653903"/>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58" name="Google Shape;158;p28"/>
          <p:cNvSpPr/>
          <p:nvPr/>
        </p:nvSpPr>
        <p:spPr>
          <a:xfrm rot="5400000">
            <a:off x="2669020" y="5499231"/>
            <a:ext cx="1021458" cy="6858"/>
          </a:xfrm>
          <a:prstGeom prst="rect">
            <a:avLst/>
          </a:prstGeom>
          <a:solidFill>
            <a:srgbClr val="D5D5D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Tree>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34"/>
        <p:cNvGrpSpPr/>
        <p:nvPr/>
      </p:nvGrpSpPr>
      <p:grpSpPr>
        <a:xfrm>
          <a:off x="0" y="0"/>
          <a:ext cx="0" cy="0"/>
          <a:chOff x="0" y="0"/>
          <a:chExt cx="0" cy="0"/>
        </a:xfrm>
      </p:grpSpPr>
      <p:sp>
        <p:nvSpPr>
          <p:cNvPr id="435" name="Google Shape;435;p55"/>
          <p:cNvSpPr/>
          <p:nvPr/>
        </p:nvSpPr>
        <p:spPr>
          <a:xfrm>
            <a:off x="0" y="0"/>
            <a:ext cx="9144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36" name="Google Shape;436;p55"/>
          <p:cNvSpPr txBox="1">
            <a:spLocks noGrp="1"/>
          </p:cNvSpPr>
          <p:nvPr>
            <p:ph type="title"/>
          </p:nvPr>
        </p:nvSpPr>
        <p:spPr>
          <a:xfrm>
            <a:off x="3810162" y="1366858"/>
            <a:ext cx="5141814" cy="1435946"/>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3200"/>
              <a:buFont typeface="Century Gothic"/>
              <a:buNone/>
            </a:pPr>
            <a:r>
              <a:rPr lang="en-GB" sz="3200">
                <a:latin typeface="Century Gothic"/>
                <a:ea typeface="Century Gothic"/>
                <a:cs typeface="Century Gothic"/>
                <a:sym typeface="Century Gothic"/>
              </a:rPr>
              <a:t>Issues Faced &amp; Resolution</a:t>
            </a:r>
            <a:endParaRPr/>
          </a:p>
        </p:txBody>
      </p:sp>
      <p:pic>
        <p:nvPicPr>
          <p:cNvPr id="437" name="Google Shape;437;p55" descr="person holding light bulb"/>
          <p:cNvPicPr preferRelativeResize="0"/>
          <p:nvPr/>
        </p:nvPicPr>
        <p:blipFill rotWithShape="1">
          <a:blip r:embed="rId3">
            <a:alphaModFix/>
          </a:blip>
          <a:srcRect l="29854" r="2084" b="3"/>
          <a:stretch/>
        </p:blipFill>
        <p:spPr>
          <a:xfrm>
            <a:off x="342900" y="601133"/>
            <a:ext cx="3036093" cy="5575828"/>
          </a:xfrm>
          <a:prstGeom prst="rect">
            <a:avLst/>
          </a:prstGeom>
          <a:noFill/>
          <a:ln>
            <a:noFill/>
          </a:ln>
        </p:spPr>
      </p:pic>
      <p:sp>
        <p:nvSpPr>
          <p:cNvPr id="438" name="Google Shape;438;p55"/>
          <p:cNvSpPr/>
          <p:nvPr/>
        </p:nvSpPr>
        <p:spPr>
          <a:xfrm rot="5400000">
            <a:off x="3979326" y="431969"/>
            <a:ext cx="73152" cy="41148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39" name="Google Shape;439;p55"/>
          <p:cNvSpPr/>
          <p:nvPr/>
        </p:nvSpPr>
        <p:spPr>
          <a:xfrm>
            <a:off x="3824449" y="2935541"/>
            <a:ext cx="4663440" cy="18288"/>
          </a:xfrm>
          <a:prstGeom prst="rect">
            <a:avLst/>
          </a:prstGeom>
          <a:solidFill>
            <a:srgbClr val="D5D5D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40" name="Google Shape;440;p55"/>
          <p:cNvSpPr txBox="1">
            <a:spLocks noGrp="1"/>
          </p:cNvSpPr>
          <p:nvPr>
            <p:ph type="body" idx="1"/>
          </p:nvPr>
        </p:nvSpPr>
        <p:spPr>
          <a:xfrm>
            <a:off x="3810162" y="3031702"/>
            <a:ext cx="4990938" cy="3451394"/>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1500"/>
              <a:buNone/>
            </a:pPr>
            <a:r>
              <a:rPr lang="en-GB" sz="1500" b="1">
                <a:latin typeface="Century Gothic"/>
                <a:ea typeface="Century Gothic"/>
                <a:cs typeface="Century Gothic"/>
                <a:sym typeface="Century Gothic"/>
              </a:rPr>
              <a:t>Finding common time for Pair Programming </a:t>
            </a:r>
            <a:endParaRPr/>
          </a:p>
          <a:p>
            <a:pPr marL="228600" lvl="0" indent="-228600" algn="l" rtl="0">
              <a:lnSpc>
                <a:spcPct val="90000"/>
              </a:lnSpc>
              <a:spcBef>
                <a:spcPts val="1000"/>
              </a:spcBef>
              <a:spcAft>
                <a:spcPts val="0"/>
              </a:spcAft>
              <a:buClr>
                <a:schemeClr val="dk1"/>
              </a:buClr>
              <a:buSzPts val="1500"/>
              <a:buChar char="•"/>
            </a:pPr>
            <a:r>
              <a:rPr lang="en-GB" sz="1500">
                <a:latin typeface="Century Gothic"/>
                <a:ea typeface="Century Gothic"/>
                <a:cs typeface="Century Gothic"/>
                <a:sym typeface="Century Gothic"/>
              </a:rPr>
              <a:t>Accounting for deadlines other than SPM while assigning tasks </a:t>
            </a:r>
            <a:endParaRPr/>
          </a:p>
          <a:p>
            <a:pPr marL="228600" lvl="0" indent="-228600" algn="l" rtl="0">
              <a:lnSpc>
                <a:spcPct val="90000"/>
              </a:lnSpc>
              <a:spcBef>
                <a:spcPts val="1000"/>
              </a:spcBef>
              <a:spcAft>
                <a:spcPts val="0"/>
              </a:spcAft>
              <a:buClr>
                <a:schemeClr val="dk1"/>
              </a:buClr>
              <a:buSzPts val="1500"/>
              <a:buChar char="•"/>
            </a:pPr>
            <a:r>
              <a:rPr lang="en-GB" sz="1500">
                <a:latin typeface="Century Gothic"/>
                <a:ea typeface="Century Gothic"/>
                <a:cs typeface="Century Gothic"/>
                <a:sym typeface="Century Gothic"/>
              </a:rPr>
              <a:t>We discussed our other deadlines in the weekly meeting, which use to help us assign tasks accordingly</a:t>
            </a:r>
            <a:endParaRPr/>
          </a:p>
          <a:p>
            <a:pPr marL="0" lvl="0" indent="0" algn="l" rtl="0">
              <a:lnSpc>
                <a:spcPct val="90000"/>
              </a:lnSpc>
              <a:spcBef>
                <a:spcPts val="1000"/>
              </a:spcBef>
              <a:spcAft>
                <a:spcPts val="0"/>
              </a:spcAft>
              <a:buClr>
                <a:schemeClr val="dk1"/>
              </a:buClr>
              <a:buSzPts val="1500"/>
              <a:buNone/>
            </a:pPr>
            <a:endParaRPr sz="1500">
              <a:latin typeface="Century Gothic"/>
              <a:ea typeface="Century Gothic"/>
              <a:cs typeface="Century Gothic"/>
              <a:sym typeface="Century Gothic"/>
            </a:endParaRPr>
          </a:p>
          <a:p>
            <a:pPr marL="0" lvl="0" indent="0" algn="l" rtl="0">
              <a:lnSpc>
                <a:spcPct val="90000"/>
              </a:lnSpc>
              <a:spcBef>
                <a:spcPts val="1000"/>
              </a:spcBef>
              <a:spcAft>
                <a:spcPts val="0"/>
              </a:spcAft>
              <a:buClr>
                <a:schemeClr val="dk1"/>
              </a:buClr>
              <a:buSzPts val="1500"/>
              <a:buNone/>
            </a:pPr>
            <a:r>
              <a:rPr lang="en-GB" sz="1500" b="1">
                <a:latin typeface="Century Gothic"/>
                <a:ea typeface="Century Gothic"/>
                <a:cs typeface="Century Gothic"/>
                <a:sym typeface="Century Gothic"/>
              </a:rPr>
              <a:t>Dealing with uncertainties and unforeseen circumstances </a:t>
            </a:r>
            <a:endParaRPr/>
          </a:p>
          <a:p>
            <a:pPr marL="228600" lvl="0" indent="-228600" algn="l" rtl="0">
              <a:lnSpc>
                <a:spcPct val="90000"/>
              </a:lnSpc>
              <a:spcBef>
                <a:spcPts val="1000"/>
              </a:spcBef>
              <a:spcAft>
                <a:spcPts val="0"/>
              </a:spcAft>
              <a:buClr>
                <a:schemeClr val="dk1"/>
              </a:buClr>
              <a:buSzPts val="1500"/>
              <a:buChar char="•"/>
            </a:pPr>
            <a:r>
              <a:rPr lang="en-GB" sz="1500">
                <a:latin typeface="Century Gothic"/>
                <a:ea typeface="Century Gothic"/>
                <a:cs typeface="Century Gothic"/>
                <a:sym typeface="Century Gothic"/>
              </a:rPr>
              <a:t>Maximizing buffer time in our schedule </a:t>
            </a:r>
            <a:endParaRPr/>
          </a:p>
          <a:p>
            <a:pPr marL="228600" lvl="0" indent="-228600" algn="l" rtl="0">
              <a:lnSpc>
                <a:spcPct val="90000"/>
              </a:lnSpc>
              <a:spcBef>
                <a:spcPts val="1000"/>
              </a:spcBef>
              <a:spcAft>
                <a:spcPts val="0"/>
              </a:spcAft>
              <a:buClr>
                <a:schemeClr val="dk1"/>
              </a:buClr>
              <a:buSzPts val="1500"/>
              <a:buChar char="•"/>
            </a:pPr>
            <a:r>
              <a:rPr lang="en-GB" sz="1500">
                <a:latin typeface="Century Gothic"/>
                <a:ea typeface="Century Gothic"/>
                <a:cs typeface="Century Gothic"/>
                <a:sym typeface="Century Gothic"/>
              </a:rPr>
              <a:t>Used “recess” week to complete as many tasks as possible</a:t>
            </a:r>
            <a:endParaRPr/>
          </a:p>
          <a:p>
            <a:pPr marL="228600" lvl="0" indent="-152400" algn="l" rtl="0">
              <a:lnSpc>
                <a:spcPct val="90000"/>
              </a:lnSpc>
              <a:spcBef>
                <a:spcPts val="1000"/>
              </a:spcBef>
              <a:spcAft>
                <a:spcPts val="0"/>
              </a:spcAft>
              <a:buClr>
                <a:schemeClr val="dk1"/>
              </a:buClr>
              <a:buSzPts val="1200"/>
              <a:buNone/>
            </a:pPr>
            <a:endParaRPr sz="1200"/>
          </a:p>
        </p:txBody>
      </p:sp>
    </p:spTree>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44"/>
        <p:cNvGrpSpPr/>
        <p:nvPr/>
      </p:nvGrpSpPr>
      <p:grpSpPr>
        <a:xfrm>
          <a:off x="0" y="0"/>
          <a:ext cx="0" cy="0"/>
          <a:chOff x="0" y="0"/>
          <a:chExt cx="0" cy="0"/>
        </a:xfrm>
      </p:grpSpPr>
      <p:sp>
        <p:nvSpPr>
          <p:cNvPr id="445" name="Google Shape;445;p56"/>
          <p:cNvSpPr txBox="1">
            <a:spLocks noGrp="1"/>
          </p:cNvSpPr>
          <p:nvPr>
            <p:ph type="title"/>
          </p:nvPr>
        </p:nvSpPr>
        <p:spPr>
          <a:xfrm>
            <a:off x="491490" y="630946"/>
            <a:ext cx="3840085" cy="1609324"/>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3200"/>
              <a:buFont typeface="Century Gothic"/>
              <a:buNone/>
            </a:pPr>
            <a:r>
              <a:rPr lang="en-GB" sz="3200">
                <a:latin typeface="Century Gothic"/>
                <a:ea typeface="Century Gothic"/>
                <a:cs typeface="Century Gothic"/>
                <a:sym typeface="Century Gothic"/>
              </a:rPr>
              <a:t>Finding out more about team members</a:t>
            </a:r>
            <a:endParaRPr sz="3200">
              <a:latin typeface="Century Gothic"/>
              <a:ea typeface="Century Gothic"/>
              <a:cs typeface="Century Gothic"/>
              <a:sym typeface="Century Gothic"/>
            </a:endParaRPr>
          </a:p>
        </p:txBody>
      </p:sp>
      <p:cxnSp>
        <p:nvCxnSpPr>
          <p:cNvPr id="446" name="Google Shape;446;p56"/>
          <p:cNvCxnSpPr/>
          <p:nvPr/>
        </p:nvCxnSpPr>
        <p:spPr>
          <a:xfrm>
            <a:off x="491490" y="2316480"/>
            <a:ext cx="3429000" cy="0"/>
          </a:xfrm>
          <a:prstGeom prst="straightConnector1">
            <a:avLst/>
          </a:prstGeom>
          <a:noFill/>
          <a:ln w="19050" cap="sq" cmpd="sng">
            <a:solidFill>
              <a:schemeClr val="dk1"/>
            </a:solidFill>
            <a:prstDash val="solid"/>
            <a:miter lim="800000"/>
            <a:headEnd type="none" w="sm" len="sm"/>
            <a:tailEnd type="none" w="sm" len="sm"/>
          </a:ln>
        </p:spPr>
      </p:cxnSp>
      <p:sp>
        <p:nvSpPr>
          <p:cNvPr id="447" name="Google Shape;447;p56"/>
          <p:cNvSpPr txBox="1">
            <a:spLocks noGrp="1"/>
          </p:cNvSpPr>
          <p:nvPr>
            <p:ph type="body" idx="1"/>
          </p:nvPr>
        </p:nvSpPr>
        <p:spPr>
          <a:xfrm>
            <a:off x="491490" y="2575033"/>
            <a:ext cx="3917646" cy="3652021"/>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1800"/>
              <a:buNone/>
            </a:pPr>
            <a:r>
              <a:rPr lang="en-GB" sz="1800" b="1">
                <a:latin typeface="Century Gothic"/>
                <a:ea typeface="Century Gothic"/>
                <a:cs typeface="Century Gothic"/>
                <a:sym typeface="Century Gothic"/>
              </a:rPr>
              <a:t>Within Project:</a:t>
            </a:r>
            <a:endParaRPr/>
          </a:p>
          <a:p>
            <a:pPr marL="228600" lvl="0" indent="-228600" algn="l" rtl="0">
              <a:lnSpc>
                <a:spcPct val="90000"/>
              </a:lnSpc>
              <a:spcBef>
                <a:spcPts val="1000"/>
              </a:spcBef>
              <a:spcAft>
                <a:spcPts val="0"/>
              </a:spcAft>
              <a:buClr>
                <a:schemeClr val="dk1"/>
              </a:buClr>
              <a:buSzPts val="1800"/>
              <a:buChar char="•"/>
            </a:pPr>
            <a:r>
              <a:rPr lang="en-GB" sz="1800">
                <a:latin typeface="Century Gothic"/>
                <a:ea typeface="Century Gothic"/>
                <a:cs typeface="Century Gothic"/>
                <a:sym typeface="Century Gothic"/>
              </a:rPr>
              <a:t>Leadership style of each member as Project Manager</a:t>
            </a:r>
            <a:endParaRPr/>
          </a:p>
          <a:p>
            <a:pPr marL="228600" lvl="0" indent="-228600" algn="l" rtl="0">
              <a:lnSpc>
                <a:spcPct val="90000"/>
              </a:lnSpc>
              <a:spcBef>
                <a:spcPts val="1000"/>
              </a:spcBef>
              <a:spcAft>
                <a:spcPts val="0"/>
              </a:spcAft>
              <a:buClr>
                <a:schemeClr val="dk1"/>
              </a:buClr>
              <a:buSzPts val="1800"/>
              <a:buChar char="•"/>
            </a:pPr>
            <a:r>
              <a:rPr lang="en-GB" sz="1800">
                <a:latin typeface="Century Gothic"/>
                <a:ea typeface="Century Gothic"/>
                <a:cs typeface="Century Gothic"/>
                <a:sym typeface="Century Gothic"/>
              </a:rPr>
              <a:t>Respective strengths and weaknesses</a:t>
            </a:r>
            <a:endParaRPr/>
          </a:p>
          <a:p>
            <a:pPr marL="0" lvl="0" indent="0" algn="l" rtl="0">
              <a:lnSpc>
                <a:spcPct val="90000"/>
              </a:lnSpc>
              <a:spcBef>
                <a:spcPts val="1000"/>
              </a:spcBef>
              <a:spcAft>
                <a:spcPts val="0"/>
              </a:spcAft>
              <a:buClr>
                <a:schemeClr val="dk1"/>
              </a:buClr>
              <a:buSzPts val="1800"/>
              <a:buNone/>
            </a:pPr>
            <a:endParaRPr sz="1800">
              <a:latin typeface="Century Gothic"/>
              <a:ea typeface="Century Gothic"/>
              <a:cs typeface="Century Gothic"/>
              <a:sym typeface="Century Gothic"/>
            </a:endParaRPr>
          </a:p>
          <a:p>
            <a:pPr marL="0" lvl="0" indent="0" algn="l" rtl="0">
              <a:lnSpc>
                <a:spcPct val="90000"/>
              </a:lnSpc>
              <a:spcBef>
                <a:spcPts val="1000"/>
              </a:spcBef>
              <a:spcAft>
                <a:spcPts val="0"/>
              </a:spcAft>
              <a:buClr>
                <a:schemeClr val="dk1"/>
              </a:buClr>
              <a:buSzPts val="1800"/>
              <a:buNone/>
            </a:pPr>
            <a:r>
              <a:rPr lang="en-GB" sz="1800" b="1">
                <a:latin typeface="Century Gothic"/>
                <a:ea typeface="Century Gothic"/>
                <a:cs typeface="Century Gothic"/>
                <a:sym typeface="Century Gothic"/>
              </a:rPr>
              <a:t>Outside Project:</a:t>
            </a:r>
            <a:endParaRPr/>
          </a:p>
          <a:p>
            <a:pPr marL="228600" lvl="0" indent="-228600" algn="l" rtl="0">
              <a:lnSpc>
                <a:spcPct val="90000"/>
              </a:lnSpc>
              <a:spcBef>
                <a:spcPts val="1000"/>
              </a:spcBef>
              <a:spcAft>
                <a:spcPts val="0"/>
              </a:spcAft>
              <a:buClr>
                <a:schemeClr val="dk1"/>
              </a:buClr>
              <a:buSzPts val="1800"/>
              <a:buChar char="•"/>
            </a:pPr>
            <a:r>
              <a:rPr lang="en-GB" sz="1800">
                <a:latin typeface="Century Gothic"/>
                <a:ea typeface="Century Gothic"/>
                <a:cs typeface="Century Gothic"/>
                <a:sym typeface="Century Gothic"/>
              </a:rPr>
              <a:t>Personal interests and hobbies</a:t>
            </a:r>
            <a:endParaRPr/>
          </a:p>
          <a:p>
            <a:pPr marL="228600" lvl="0" indent="-228600" algn="l" rtl="0">
              <a:lnSpc>
                <a:spcPct val="90000"/>
              </a:lnSpc>
              <a:spcBef>
                <a:spcPts val="1000"/>
              </a:spcBef>
              <a:spcAft>
                <a:spcPts val="0"/>
              </a:spcAft>
              <a:buClr>
                <a:schemeClr val="dk1"/>
              </a:buClr>
              <a:buSzPts val="1800"/>
              <a:buChar char="•"/>
            </a:pPr>
            <a:r>
              <a:rPr lang="en-GB" sz="1800">
                <a:latin typeface="Century Gothic"/>
                <a:ea typeface="Century Gothic"/>
                <a:cs typeface="Century Gothic"/>
                <a:sym typeface="Century Gothic"/>
              </a:rPr>
              <a:t>Career aspirations</a:t>
            </a:r>
            <a:endParaRPr/>
          </a:p>
        </p:txBody>
      </p:sp>
      <p:pic>
        <p:nvPicPr>
          <p:cNvPr id="448" name="Google Shape;448;p56" descr="people sitting down near table with assorted laptop computers"/>
          <p:cNvPicPr preferRelativeResize="0"/>
          <p:nvPr/>
        </p:nvPicPr>
        <p:blipFill rotWithShape="1">
          <a:blip r:embed="rId3">
            <a:alphaModFix/>
          </a:blip>
          <a:srcRect l="23577" r="30336" b="-1"/>
          <a:stretch/>
        </p:blipFill>
        <p:spPr>
          <a:xfrm>
            <a:off x="4409136" y="10"/>
            <a:ext cx="4734863" cy="6857987"/>
          </a:xfrm>
          <a:custGeom>
            <a:avLst/>
            <a:gdLst/>
            <a:ahLst/>
            <a:cxnLst/>
            <a:rect l="l" t="t" r="r" b="b"/>
            <a:pathLst>
              <a:path w="6313150" h="6857997" extrusionOk="0">
                <a:moveTo>
                  <a:pt x="65565" y="0"/>
                </a:moveTo>
                <a:lnTo>
                  <a:pt x="6313150" y="0"/>
                </a:lnTo>
                <a:lnTo>
                  <a:pt x="6313150" y="6857997"/>
                </a:lnTo>
                <a:lnTo>
                  <a:pt x="3293946" y="6857997"/>
                </a:lnTo>
                <a:lnTo>
                  <a:pt x="3235857" y="6823061"/>
                </a:lnTo>
                <a:cubicBezTo>
                  <a:pt x="1291240" y="5592803"/>
                  <a:pt x="0" y="3423096"/>
                  <a:pt x="0" y="951803"/>
                </a:cubicBezTo>
                <a:cubicBezTo>
                  <a:pt x="0" y="727140"/>
                  <a:pt x="10673" y="504970"/>
                  <a:pt x="31536" y="285771"/>
                </a:cubicBezTo>
                <a:close/>
              </a:path>
            </a:pathLst>
          </a:custGeom>
          <a:noFill/>
          <a:ln>
            <a:noFill/>
          </a:ln>
        </p:spPr>
      </p:pic>
    </p:spTree>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52"/>
        <p:cNvGrpSpPr/>
        <p:nvPr/>
      </p:nvGrpSpPr>
      <p:grpSpPr>
        <a:xfrm>
          <a:off x="0" y="0"/>
          <a:ext cx="0" cy="0"/>
          <a:chOff x="0" y="0"/>
          <a:chExt cx="0" cy="0"/>
        </a:xfrm>
      </p:grpSpPr>
      <p:pic>
        <p:nvPicPr>
          <p:cNvPr id="453" name="Google Shape;453;p57" descr="https://images.unsplash.com/photo-1554936970-ce06538caf54?ixlib=rb-1.2.1&amp;ixid=eyJhcHBfaWQiOjEyMDd9&amp;auto=format&amp;fit=crop&amp;w=1000&amp;q=80"/>
          <p:cNvPicPr preferRelativeResize="0"/>
          <p:nvPr/>
        </p:nvPicPr>
        <p:blipFill rotWithShape="1">
          <a:blip r:embed="rId3">
            <a:alphaModFix/>
          </a:blip>
          <a:srcRect l="9091" t="16851"/>
          <a:stretch/>
        </p:blipFill>
        <p:spPr>
          <a:xfrm>
            <a:off x="20" y="10"/>
            <a:ext cx="9143980" cy="6857990"/>
          </a:xfrm>
          <a:prstGeom prst="rect">
            <a:avLst/>
          </a:prstGeom>
          <a:noFill/>
          <a:ln>
            <a:noFill/>
          </a:ln>
        </p:spPr>
      </p:pic>
      <p:sp>
        <p:nvSpPr>
          <p:cNvPr id="454" name="Google Shape;454;p57"/>
          <p:cNvSpPr/>
          <p:nvPr/>
        </p:nvSpPr>
        <p:spPr>
          <a:xfrm>
            <a:off x="2382" y="4251489"/>
            <a:ext cx="9141618" cy="2077327"/>
          </a:xfrm>
          <a:prstGeom prst="rect">
            <a:avLst/>
          </a:prstGeom>
          <a:solidFill>
            <a:schemeClr val="lt2">
              <a:alpha val="94901"/>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55" name="Google Shape;455;p57"/>
          <p:cNvSpPr txBox="1">
            <a:spLocks noGrp="1"/>
          </p:cNvSpPr>
          <p:nvPr>
            <p:ph type="ctrTitle"/>
          </p:nvPr>
        </p:nvSpPr>
        <p:spPr>
          <a:xfrm>
            <a:off x="-73152" y="4337523"/>
            <a:ext cx="9217152" cy="1148877"/>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4400"/>
              <a:buFont typeface="Century Gothic"/>
              <a:buNone/>
            </a:pPr>
            <a:r>
              <a:rPr lang="en-GB" sz="4400">
                <a:latin typeface="Century Gothic"/>
                <a:ea typeface="Century Gothic"/>
                <a:cs typeface="Century Gothic"/>
                <a:sym typeface="Century Gothic"/>
              </a:rPr>
              <a:t>End of SPM Final Presentation</a:t>
            </a:r>
            <a:endParaRPr/>
          </a:p>
        </p:txBody>
      </p:sp>
      <p:sp>
        <p:nvSpPr>
          <p:cNvPr id="456" name="Google Shape;456;p57"/>
          <p:cNvSpPr txBox="1">
            <a:spLocks noGrp="1"/>
          </p:cNvSpPr>
          <p:nvPr>
            <p:ph type="subTitle" idx="1"/>
          </p:nvPr>
        </p:nvSpPr>
        <p:spPr>
          <a:xfrm>
            <a:off x="473016" y="5606512"/>
            <a:ext cx="8188542" cy="722304"/>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rgbClr val="595959"/>
              </a:buClr>
              <a:buSzPts val="3200"/>
              <a:buNone/>
            </a:pPr>
            <a:r>
              <a:rPr lang="en-GB" sz="3200">
                <a:solidFill>
                  <a:srgbClr val="595959"/>
                </a:solidFill>
                <a:latin typeface="Century Gothic"/>
                <a:ea typeface="Century Gothic"/>
                <a:cs typeface="Century Gothic"/>
                <a:sym typeface="Century Gothic"/>
              </a:rPr>
              <a:t>Thank You</a:t>
            </a:r>
            <a:endParaRPr/>
          </a:p>
        </p:txBody>
      </p:sp>
      <p:cxnSp>
        <p:nvCxnSpPr>
          <p:cNvPr id="457" name="Google Shape;457;p57"/>
          <p:cNvCxnSpPr/>
          <p:nvPr/>
        </p:nvCxnSpPr>
        <p:spPr>
          <a:xfrm>
            <a:off x="0" y="4126832"/>
            <a:ext cx="9141618" cy="0"/>
          </a:xfrm>
          <a:prstGeom prst="straightConnector1">
            <a:avLst/>
          </a:prstGeom>
          <a:noFill/>
          <a:ln w="50800" cap="flat" cmpd="sng">
            <a:solidFill>
              <a:schemeClr val="lt2">
                <a:alpha val="89803"/>
              </a:schemeClr>
            </a:solidFill>
            <a:prstDash val="solid"/>
            <a:miter lim="800000"/>
            <a:headEnd type="none" w="sm" len="sm"/>
            <a:tailEnd type="none" w="sm" len="sm"/>
          </a:ln>
        </p:spPr>
      </p:cxnSp>
      <p:cxnSp>
        <p:nvCxnSpPr>
          <p:cNvPr id="458" name="Google Shape;458;p57"/>
          <p:cNvCxnSpPr/>
          <p:nvPr/>
        </p:nvCxnSpPr>
        <p:spPr>
          <a:xfrm>
            <a:off x="0" y="6448927"/>
            <a:ext cx="9141618" cy="0"/>
          </a:xfrm>
          <a:prstGeom prst="straightConnector1">
            <a:avLst/>
          </a:prstGeom>
          <a:noFill/>
          <a:ln w="50800" cap="flat" cmpd="sng">
            <a:solidFill>
              <a:schemeClr val="lt2">
                <a:alpha val="89803"/>
              </a:schemeClr>
            </a:solidFill>
            <a:prstDash val="solid"/>
            <a:miter lim="800000"/>
            <a:headEnd type="none" w="sm" len="sm"/>
            <a:tailEnd type="none" w="sm" len="sm"/>
          </a:ln>
        </p:spPr>
      </p:cxnSp>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9"/>
          <p:cNvSpPr/>
          <p:nvPr/>
        </p:nvSpPr>
        <p:spPr>
          <a:xfrm>
            <a:off x="97650" y="3127847"/>
            <a:ext cx="8948700" cy="524100"/>
          </a:xfrm>
          <a:prstGeom prst="roundRect">
            <a:avLst>
              <a:gd name="adj" fmla="val 100000"/>
            </a:avLst>
          </a:prstGeom>
          <a:gradFill>
            <a:gsLst>
              <a:gs pos="0">
                <a:srgbClr val="3D3D3D"/>
              </a:gs>
              <a:gs pos="100000">
                <a:srgbClr val="3D3D3D"/>
              </a:gs>
            </a:gsLst>
            <a:lin ang="5400012" scaled="0"/>
          </a:gradFill>
          <a:ln>
            <a:noFill/>
          </a:ln>
          <a:effectLst>
            <a:reflection stA="50000" endA="300" endPos="55500" dist="50800" dir="5400000" fadeDir="5400012" sy="-100000" algn="bl" rotWithShape="0"/>
          </a:effectLst>
        </p:spPr>
        <p:txBody>
          <a:bodyPr spcFirstLastPara="1" wrap="square" lIns="121900" tIns="60925" rIns="121900" bIns="609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64" name="Google Shape;164;p29"/>
          <p:cNvSpPr txBox="1"/>
          <p:nvPr/>
        </p:nvSpPr>
        <p:spPr>
          <a:xfrm>
            <a:off x="535600" y="3056424"/>
            <a:ext cx="1194360" cy="6516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2400"/>
              <a:buFont typeface="Arial"/>
              <a:buNone/>
            </a:pPr>
            <a:r>
              <a:rPr lang="en-GB" sz="2400" b="1" i="0" u="none" strike="noStrike" cap="none">
                <a:solidFill>
                  <a:srgbClr val="FFFFFF"/>
                </a:solidFill>
                <a:latin typeface="Century Gothic"/>
                <a:ea typeface="Century Gothic"/>
                <a:cs typeface="Century Gothic"/>
                <a:sym typeface="Century Gothic"/>
              </a:rPr>
              <a:t>Week 5</a:t>
            </a:r>
            <a:endParaRPr sz="1900" b="0" i="0" u="none" strike="noStrike" cap="none">
              <a:solidFill>
                <a:srgbClr val="000000"/>
              </a:solidFill>
              <a:latin typeface="Century Gothic"/>
              <a:ea typeface="Century Gothic"/>
              <a:cs typeface="Century Gothic"/>
              <a:sym typeface="Century Gothic"/>
            </a:endParaRPr>
          </a:p>
        </p:txBody>
      </p:sp>
      <p:sp>
        <p:nvSpPr>
          <p:cNvPr id="165" name="Google Shape;165;p29"/>
          <p:cNvSpPr txBox="1"/>
          <p:nvPr/>
        </p:nvSpPr>
        <p:spPr>
          <a:xfrm>
            <a:off x="2362217" y="3056424"/>
            <a:ext cx="1231058" cy="6516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2400"/>
              <a:buFont typeface="Arial"/>
              <a:buNone/>
            </a:pPr>
            <a:r>
              <a:rPr lang="en-GB" sz="2400" b="1" i="0" u="none" strike="noStrike" cap="none">
                <a:solidFill>
                  <a:srgbClr val="FFFFFF"/>
                </a:solidFill>
                <a:latin typeface="Century Gothic"/>
                <a:ea typeface="Century Gothic"/>
                <a:cs typeface="Century Gothic"/>
                <a:sym typeface="Century Gothic"/>
              </a:rPr>
              <a:t>Week 6</a:t>
            </a:r>
            <a:endParaRPr sz="1900" b="0" i="0" u="none" strike="noStrike" cap="none">
              <a:solidFill>
                <a:srgbClr val="000000"/>
              </a:solidFill>
              <a:latin typeface="Century Gothic"/>
              <a:ea typeface="Century Gothic"/>
              <a:cs typeface="Century Gothic"/>
              <a:sym typeface="Century Gothic"/>
            </a:endParaRPr>
          </a:p>
        </p:txBody>
      </p:sp>
      <p:cxnSp>
        <p:nvCxnSpPr>
          <p:cNvPr id="166" name="Google Shape;166;p29"/>
          <p:cNvCxnSpPr/>
          <p:nvPr/>
        </p:nvCxnSpPr>
        <p:spPr>
          <a:xfrm>
            <a:off x="2020650" y="3158725"/>
            <a:ext cx="3000" cy="463800"/>
          </a:xfrm>
          <a:prstGeom prst="straightConnector1">
            <a:avLst/>
          </a:prstGeom>
          <a:noFill/>
          <a:ln w="9525" cap="flat" cmpd="sng">
            <a:solidFill>
              <a:srgbClr val="FFFFFF">
                <a:alpha val="29019"/>
              </a:srgbClr>
            </a:solidFill>
            <a:prstDash val="solid"/>
            <a:miter lim="800000"/>
            <a:headEnd type="none" w="sm" len="sm"/>
            <a:tailEnd type="none" w="sm" len="sm"/>
          </a:ln>
        </p:spPr>
      </p:cxnSp>
      <p:cxnSp>
        <p:nvCxnSpPr>
          <p:cNvPr id="167" name="Google Shape;167;p29"/>
          <p:cNvCxnSpPr/>
          <p:nvPr/>
        </p:nvCxnSpPr>
        <p:spPr>
          <a:xfrm>
            <a:off x="3839655" y="2929386"/>
            <a:ext cx="0" cy="710100"/>
          </a:xfrm>
          <a:prstGeom prst="straightConnector1">
            <a:avLst/>
          </a:prstGeom>
          <a:noFill/>
          <a:ln w="9525" cap="flat" cmpd="sng">
            <a:solidFill>
              <a:srgbClr val="FFFFFF">
                <a:alpha val="29019"/>
              </a:srgbClr>
            </a:solidFill>
            <a:prstDash val="solid"/>
            <a:miter lim="800000"/>
            <a:headEnd type="none" w="sm" len="sm"/>
            <a:tailEnd type="none" w="sm" len="sm"/>
          </a:ln>
        </p:spPr>
      </p:cxnSp>
      <p:sp>
        <p:nvSpPr>
          <p:cNvPr id="168" name="Google Shape;168;p29"/>
          <p:cNvSpPr txBox="1"/>
          <p:nvPr/>
        </p:nvSpPr>
        <p:spPr>
          <a:xfrm>
            <a:off x="4099923" y="3064097"/>
            <a:ext cx="1194360" cy="6516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2400"/>
              <a:buFont typeface="Arial"/>
              <a:buNone/>
            </a:pPr>
            <a:r>
              <a:rPr lang="en-GB" sz="2400" b="1" i="0" u="none" strike="noStrike" cap="none">
                <a:solidFill>
                  <a:srgbClr val="FFFFFF"/>
                </a:solidFill>
                <a:latin typeface="Century Gothic"/>
                <a:ea typeface="Century Gothic"/>
                <a:cs typeface="Century Gothic"/>
                <a:sym typeface="Century Gothic"/>
              </a:rPr>
              <a:t>Week 7</a:t>
            </a:r>
            <a:endParaRPr sz="1900" b="0" i="0" u="none" strike="noStrike" cap="none">
              <a:solidFill>
                <a:srgbClr val="000000"/>
              </a:solidFill>
              <a:latin typeface="Century Gothic"/>
              <a:ea typeface="Century Gothic"/>
              <a:cs typeface="Century Gothic"/>
              <a:sym typeface="Century Gothic"/>
            </a:endParaRPr>
          </a:p>
        </p:txBody>
      </p:sp>
      <p:cxnSp>
        <p:nvCxnSpPr>
          <p:cNvPr id="169" name="Google Shape;169;p29"/>
          <p:cNvCxnSpPr/>
          <p:nvPr/>
        </p:nvCxnSpPr>
        <p:spPr>
          <a:xfrm>
            <a:off x="5518605" y="2929386"/>
            <a:ext cx="0" cy="710100"/>
          </a:xfrm>
          <a:prstGeom prst="straightConnector1">
            <a:avLst/>
          </a:prstGeom>
          <a:noFill/>
          <a:ln w="9525" cap="flat" cmpd="sng">
            <a:solidFill>
              <a:srgbClr val="FFFFFF">
                <a:alpha val="29019"/>
              </a:srgbClr>
            </a:solidFill>
            <a:prstDash val="solid"/>
            <a:miter lim="800000"/>
            <a:headEnd type="none" w="sm" len="sm"/>
            <a:tailEnd type="none" w="sm" len="sm"/>
          </a:ln>
        </p:spPr>
      </p:cxnSp>
      <p:sp>
        <p:nvSpPr>
          <p:cNvPr id="170" name="Google Shape;170;p29"/>
          <p:cNvSpPr txBox="1"/>
          <p:nvPr/>
        </p:nvSpPr>
        <p:spPr>
          <a:xfrm>
            <a:off x="5758710" y="3059143"/>
            <a:ext cx="1194360" cy="6516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2400"/>
              <a:buFont typeface="Arial"/>
              <a:buNone/>
            </a:pPr>
            <a:r>
              <a:rPr lang="en-GB" sz="2400" b="1" i="0" u="none" strike="noStrike" cap="none">
                <a:solidFill>
                  <a:srgbClr val="FFFFFF"/>
                </a:solidFill>
                <a:latin typeface="Century Gothic"/>
                <a:ea typeface="Century Gothic"/>
                <a:cs typeface="Century Gothic"/>
                <a:sym typeface="Century Gothic"/>
              </a:rPr>
              <a:t>Week 8</a:t>
            </a:r>
            <a:endParaRPr sz="1900" b="0" i="0" u="none" strike="noStrike" cap="none">
              <a:solidFill>
                <a:srgbClr val="000000"/>
              </a:solidFill>
              <a:latin typeface="Century Gothic"/>
              <a:ea typeface="Century Gothic"/>
              <a:cs typeface="Century Gothic"/>
              <a:sym typeface="Century Gothic"/>
            </a:endParaRPr>
          </a:p>
        </p:txBody>
      </p:sp>
      <p:cxnSp>
        <p:nvCxnSpPr>
          <p:cNvPr id="171" name="Google Shape;171;p29"/>
          <p:cNvCxnSpPr/>
          <p:nvPr/>
        </p:nvCxnSpPr>
        <p:spPr>
          <a:xfrm>
            <a:off x="7153078" y="2882561"/>
            <a:ext cx="0" cy="710100"/>
          </a:xfrm>
          <a:prstGeom prst="straightConnector1">
            <a:avLst/>
          </a:prstGeom>
          <a:noFill/>
          <a:ln w="9525" cap="flat" cmpd="sng">
            <a:solidFill>
              <a:srgbClr val="FFFFFF">
                <a:alpha val="29019"/>
              </a:srgbClr>
            </a:solidFill>
            <a:prstDash val="solid"/>
            <a:miter lim="800000"/>
            <a:headEnd type="none" w="sm" len="sm"/>
            <a:tailEnd type="none" w="sm" len="sm"/>
          </a:ln>
        </p:spPr>
      </p:cxnSp>
      <p:sp>
        <p:nvSpPr>
          <p:cNvPr id="172" name="Google Shape;172;p29"/>
          <p:cNvSpPr txBox="1"/>
          <p:nvPr/>
        </p:nvSpPr>
        <p:spPr>
          <a:xfrm>
            <a:off x="7521519" y="3099044"/>
            <a:ext cx="1194360" cy="5241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2400"/>
              <a:buFont typeface="Arial"/>
              <a:buNone/>
            </a:pPr>
            <a:r>
              <a:rPr lang="en-GB" sz="2400" b="1" i="0" u="none" strike="noStrike" cap="none">
                <a:solidFill>
                  <a:srgbClr val="FFFFFF"/>
                </a:solidFill>
                <a:latin typeface="Century Gothic"/>
                <a:ea typeface="Century Gothic"/>
                <a:cs typeface="Century Gothic"/>
                <a:sym typeface="Century Gothic"/>
              </a:rPr>
              <a:t>Week 9</a:t>
            </a:r>
            <a:endParaRPr sz="1900" b="0" i="0" u="none" strike="noStrike" cap="none">
              <a:solidFill>
                <a:srgbClr val="000000"/>
              </a:solidFill>
              <a:latin typeface="Century Gothic"/>
              <a:ea typeface="Century Gothic"/>
              <a:cs typeface="Century Gothic"/>
              <a:sym typeface="Century Gothic"/>
            </a:endParaRPr>
          </a:p>
        </p:txBody>
      </p:sp>
      <p:sp>
        <p:nvSpPr>
          <p:cNvPr id="173" name="Google Shape;173;p29"/>
          <p:cNvSpPr txBox="1"/>
          <p:nvPr/>
        </p:nvSpPr>
        <p:spPr>
          <a:xfrm>
            <a:off x="3080549" y="3967200"/>
            <a:ext cx="3036000" cy="3693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GB" sz="1200" b="1" i="0" u="none" strike="noStrike" cap="none">
                <a:solidFill>
                  <a:srgbClr val="263248"/>
                </a:solidFill>
                <a:latin typeface="Calibri"/>
                <a:ea typeface="Calibri"/>
                <a:cs typeface="Calibri"/>
                <a:sym typeface="Calibri"/>
              </a:rPr>
              <a:t>Interim Review Presentation</a:t>
            </a:r>
            <a:endParaRPr sz="1900" b="0" i="0" u="none" strike="noStrike" cap="none">
              <a:solidFill>
                <a:srgbClr val="000000"/>
              </a:solidFill>
              <a:latin typeface="Arial"/>
              <a:ea typeface="Arial"/>
              <a:cs typeface="Arial"/>
              <a:sym typeface="Arial"/>
            </a:endParaRPr>
          </a:p>
        </p:txBody>
      </p:sp>
      <p:sp>
        <p:nvSpPr>
          <p:cNvPr id="174" name="Google Shape;174;p29"/>
          <p:cNvSpPr txBox="1"/>
          <p:nvPr/>
        </p:nvSpPr>
        <p:spPr>
          <a:xfrm>
            <a:off x="4288201" y="3941246"/>
            <a:ext cx="620700" cy="1692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GB" sz="1100" b="0" i="0" u="none" strike="noStrike" cap="none">
                <a:solidFill>
                  <a:srgbClr val="263248"/>
                </a:solidFill>
                <a:latin typeface="Calibri"/>
                <a:ea typeface="Calibri"/>
                <a:cs typeface="Calibri"/>
                <a:sym typeface="Calibri"/>
              </a:rPr>
              <a:t>2 Oct</a:t>
            </a:r>
            <a:endParaRPr sz="1900" b="0" i="0" u="none" strike="noStrike" cap="none">
              <a:solidFill>
                <a:srgbClr val="000000"/>
              </a:solidFill>
              <a:latin typeface="Arial"/>
              <a:ea typeface="Arial"/>
              <a:cs typeface="Arial"/>
              <a:sym typeface="Arial"/>
            </a:endParaRPr>
          </a:p>
        </p:txBody>
      </p:sp>
      <p:sp>
        <p:nvSpPr>
          <p:cNvPr id="175" name="Google Shape;175;p29"/>
          <p:cNvSpPr/>
          <p:nvPr/>
        </p:nvSpPr>
        <p:spPr>
          <a:xfrm>
            <a:off x="4521395" y="3743059"/>
            <a:ext cx="152400" cy="177600"/>
          </a:xfrm>
          <a:prstGeom prst="teardrop">
            <a:avLst>
              <a:gd name="adj" fmla="val 100000"/>
            </a:avLst>
          </a:prstGeom>
          <a:solidFill>
            <a:srgbClr val="263248"/>
          </a:solidFill>
          <a:ln>
            <a:noFill/>
          </a:ln>
        </p:spPr>
        <p:txBody>
          <a:bodyPr spcFirstLastPara="1" wrap="square" lIns="121900" tIns="60925" rIns="121900" bIns="609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76" name="Google Shape;176;p29"/>
          <p:cNvSpPr/>
          <p:nvPr/>
        </p:nvSpPr>
        <p:spPr>
          <a:xfrm>
            <a:off x="8025058" y="3751693"/>
            <a:ext cx="152400" cy="177600"/>
          </a:xfrm>
          <a:prstGeom prst="teardrop">
            <a:avLst>
              <a:gd name="adj" fmla="val 100000"/>
            </a:avLst>
          </a:prstGeom>
          <a:solidFill>
            <a:srgbClr val="286C94"/>
          </a:solidFill>
          <a:ln>
            <a:noFill/>
          </a:ln>
        </p:spPr>
        <p:txBody>
          <a:bodyPr spcFirstLastPara="1" wrap="square" lIns="121900" tIns="60925" rIns="121900" bIns="609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77" name="Google Shape;177;p29"/>
          <p:cNvSpPr txBox="1"/>
          <p:nvPr/>
        </p:nvSpPr>
        <p:spPr>
          <a:xfrm>
            <a:off x="7683149" y="4154924"/>
            <a:ext cx="924300" cy="1848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GB" sz="1200" b="1" i="0" u="none" strike="noStrike" cap="none">
                <a:solidFill>
                  <a:srgbClr val="263248"/>
                </a:solidFill>
                <a:latin typeface="Calibri"/>
                <a:ea typeface="Calibri"/>
                <a:cs typeface="Calibri"/>
                <a:sym typeface="Calibri"/>
              </a:rPr>
              <a:t>Status Review</a:t>
            </a:r>
            <a:endParaRPr sz="1900" b="0" i="0" u="none" strike="noStrike" cap="none">
              <a:solidFill>
                <a:srgbClr val="000000"/>
              </a:solidFill>
              <a:latin typeface="Arial"/>
              <a:ea typeface="Arial"/>
              <a:cs typeface="Arial"/>
              <a:sym typeface="Arial"/>
            </a:endParaRPr>
          </a:p>
        </p:txBody>
      </p:sp>
      <p:sp>
        <p:nvSpPr>
          <p:cNvPr id="178" name="Google Shape;178;p29"/>
          <p:cNvSpPr txBox="1"/>
          <p:nvPr/>
        </p:nvSpPr>
        <p:spPr>
          <a:xfrm>
            <a:off x="7950968" y="3984328"/>
            <a:ext cx="407100" cy="1692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GB" sz="1100" b="0" i="0" u="none" strike="noStrike" cap="none">
                <a:solidFill>
                  <a:srgbClr val="434343"/>
                </a:solidFill>
                <a:latin typeface="Calibri"/>
                <a:ea typeface="Calibri"/>
                <a:cs typeface="Calibri"/>
                <a:sym typeface="Calibri"/>
              </a:rPr>
              <a:t>16 Oct</a:t>
            </a:r>
            <a:endParaRPr sz="1900" b="0" i="0" u="none" strike="noStrike" cap="none">
              <a:solidFill>
                <a:srgbClr val="000000"/>
              </a:solidFill>
              <a:latin typeface="Arial"/>
              <a:ea typeface="Arial"/>
              <a:cs typeface="Arial"/>
              <a:sym typeface="Arial"/>
            </a:endParaRPr>
          </a:p>
        </p:txBody>
      </p:sp>
      <p:cxnSp>
        <p:nvCxnSpPr>
          <p:cNvPr id="179" name="Google Shape;179;p29"/>
          <p:cNvCxnSpPr/>
          <p:nvPr/>
        </p:nvCxnSpPr>
        <p:spPr>
          <a:xfrm flipH="1">
            <a:off x="4564350" y="2466150"/>
            <a:ext cx="15300" cy="646800"/>
          </a:xfrm>
          <a:prstGeom prst="straightConnector1">
            <a:avLst/>
          </a:prstGeom>
          <a:noFill/>
          <a:ln w="9525" cap="flat" cmpd="sng">
            <a:solidFill>
              <a:srgbClr val="CCCCCC"/>
            </a:solidFill>
            <a:prstDash val="solid"/>
            <a:miter lim="800000"/>
            <a:headEnd type="none" w="sm" len="sm"/>
            <a:tailEnd type="none" w="sm" len="sm"/>
          </a:ln>
        </p:spPr>
      </p:cxnSp>
      <p:cxnSp>
        <p:nvCxnSpPr>
          <p:cNvPr id="180" name="Google Shape;180;p29"/>
          <p:cNvCxnSpPr/>
          <p:nvPr/>
        </p:nvCxnSpPr>
        <p:spPr>
          <a:xfrm rot="10800000" flipH="1">
            <a:off x="988225" y="2543875"/>
            <a:ext cx="21900" cy="595800"/>
          </a:xfrm>
          <a:prstGeom prst="straightConnector1">
            <a:avLst/>
          </a:prstGeom>
          <a:noFill/>
          <a:ln w="9525" cap="flat" cmpd="sng">
            <a:solidFill>
              <a:srgbClr val="CCCCCC"/>
            </a:solidFill>
            <a:prstDash val="solid"/>
            <a:miter lim="800000"/>
            <a:headEnd type="none" w="sm" len="sm"/>
            <a:tailEnd type="none" w="sm" len="sm"/>
          </a:ln>
        </p:spPr>
      </p:cxnSp>
      <p:sp>
        <p:nvSpPr>
          <p:cNvPr id="181" name="Google Shape;181;p29"/>
          <p:cNvSpPr/>
          <p:nvPr/>
        </p:nvSpPr>
        <p:spPr>
          <a:xfrm>
            <a:off x="1000125" y="2348550"/>
            <a:ext cx="3603900" cy="469200"/>
          </a:xfrm>
          <a:prstGeom prst="roundRect">
            <a:avLst>
              <a:gd name="adj" fmla="val 100000"/>
            </a:avLst>
          </a:prstGeom>
          <a:solidFill>
            <a:srgbClr val="528A46"/>
          </a:solidFill>
          <a:ln>
            <a:noFill/>
          </a:ln>
        </p:spPr>
        <p:txBody>
          <a:bodyPr spcFirstLastPara="1" wrap="square" lIns="121900" tIns="60925" rIns="121900" bIns="60925" anchor="t" anchorCtr="0">
            <a:noAutofit/>
          </a:bodyPr>
          <a:lstStyle/>
          <a:p>
            <a:pPr marL="0" marR="0" lvl="0" indent="0" algn="ctr" rtl="0">
              <a:lnSpc>
                <a:spcPct val="100000"/>
              </a:lnSpc>
              <a:spcBef>
                <a:spcPts val="0"/>
              </a:spcBef>
              <a:spcAft>
                <a:spcPts val="0"/>
              </a:spcAft>
              <a:buClr>
                <a:srgbClr val="000000"/>
              </a:buClr>
              <a:buSzPts val="1700"/>
              <a:buFont typeface="Arial"/>
              <a:buNone/>
            </a:pPr>
            <a:r>
              <a:rPr lang="en-GB" sz="1700" b="1" i="0" u="none" strike="noStrike" cap="none">
                <a:solidFill>
                  <a:srgbClr val="FFFFFF"/>
                </a:solidFill>
                <a:latin typeface="Century Gothic"/>
                <a:ea typeface="Century Gothic"/>
                <a:cs typeface="Century Gothic"/>
                <a:sym typeface="Century Gothic"/>
              </a:rPr>
              <a:t>Iteration 1</a:t>
            </a:r>
            <a:br>
              <a:rPr lang="en-GB" sz="1700" b="1" i="0" u="none" strike="noStrike" cap="none">
                <a:solidFill>
                  <a:srgbClr val="FFFFFF"/>
                </a:solidFill>
                <a:latin typeface="Century Gothic"/>
                <a:ea typeface="Century Gothic"/>
                <a:cs typeface="Century Gothic"/>
                <a:sym typeface="Century Gothic"/>
              </a:rPr>
            </a:br>
            <a:endParaRPr sz="1700" b="1" i="0" u="none" strike="noStrike" cap="none">
              <a:solidFill>
                <a:srgbClr val="FFFFFF"/>
              </a:solidFill>
              <a:latin typeface="Century Gothic"/>
              <a:ea typeface="Century Gothic"/>
              <a:cs typeface="Century Gothic"/>
              <a:sym typeface="Century Gothic"/>
            </a:endParaRPr>
          </a:p>
          <a:p>
            <a:pPr marL="0" marR="0" lvl="0" indent="0" algn="ctr" rtl="0">
              <a:lnSpc>
                <a:spcPct val="100000"/>
              </a:lnSpc>
              <a:spcBef>
                <a:spcPts val="0"/>
              </a:spcBef>
              <a:spcAft>
                <a:spcPts val="0"/>
              </a:spcAft>
              <a:buClr>
                <a:srgbClr val="000000"/>
              </a:buClr>
              <a:buSzPts val="1700"/>
              <a:buFont typeface="Arial"/>
              <a:buNone/>
            </a:pPr>
            <a:endParaRPr sz="1700" b="1" i="0" u="none" strike="noStrike" cap="none">
              <a:solidFill>
                <a:srgbClr val="FFFFFF"/>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1700"/>
              <a:buFont typeface="Arial"/>
              <a:buNone/>
            </a:pPr>
            <a:endParaRPr sz="1700" b="1" i="0" u="none" strike="noStrike" cap="none">
              <a:solidFill>
                <a:srgbClr val="FFFFFF"/>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1700"/>
              <a:buFont typeface="Arial"/>
              <a:buNone/>
            </a:pPr>
            <a:endParaRPr sz="1700" b="0" i="0" u="none" strike="noStrike" cap="none">
              <a:solidFill>
                <a:srgbClr val="FFFFFF"/>
              </a:solidFill>
              <a:latin typeface="Arial"/>
              <a:ea typeface="Arial"/>
              <a:cs typeface="Arial"/>
              <a:sym typeface="Arial"/>
            </a:endParaRPr>
          </a:p>
        </p:txBody>
      </p:sp>
      <p:graphicFrame>
        <p:nvGraphicFramePr>
          <p:cNvPr id="182" name="Google Shape;182;p29"/>
          <p:cNvGraphicFramePr/>
          <p:nvPr/>
        </p:nvGraphicFramePr>
        <p:xfrm>
          <a:off x="593971" y="0"/>
          <a:ext cx="4423750" cy="2377230"/>
        </p:xfrm>
        <a:graphic>
          <a:graphicData uri="http://schemas.openxmlformats.org/drawingml/2006/table">
            <a:tbl>
              <a:tblPr>
                <a:noFill/>
                <a:tableStyleId>{3841B381-E5F6-484D-8101-C50CEB5C6437}</a:tableStyleId>
              </a:tblPr>
              <a:tblGrid>
                <a:gridCol w="2409675">
                  <a:extLst>
                    <a:ext uri="{9D8B030D-6E8A-4147-A177-3AD203B41FA5}">
                      <a16:colId xmlns:a16="http://schemas.microsoft.com/office/drawing/2014/main" val="20000"/>
                    </a:ext>
                  </a:extLst>
                </a:gridCol>
                <a:gridCol w="964850">
                  <a:extLst>
                    <a:ext uri="{9D8B030D-6E8A-4147-A177-3AD203B41FA5}">
                      <a16:colId xmlns:a16="http://schemas.microsoft.com/office/drawing/2014/main" val="20001"/>
                    </a:ext>
                  </a:extLst>
                </a:gridCol>
                <a:gridCol w="1049225">
                  <a:extLst>
                    <a:ext uri="{9D8B030D-6E8A-4147-A177-3AD203B41FA5}">
                      <a16:colId xmlns:a16="http://schemas.microsoft.com/office/drawing/2014/main" val="20002"/>
                    </a:ext>
                  </a:extLst>
                </a:gridCol>
              </a:tblGrid>
              <a:tr h="309825">
                <a:tc>
                  <a:txBody>
                    <a:bodyPr/>
                    <a:lstStyle/>
                    <a:p>
                      <a:pPr marL="0" marR="0" lvl="0" indent="0" algn="l" rtl="0">
                        <a:spcBef>
                          <a:spcPts val="0"/>
                        </a:spcBef>
                        <a:spcAft>
                          <a:spcPts val="0"/>
                        </a:spcAft>
                        <a:buClr>
                          <a:schemeClr val="dk1"/>
                        </a:buClr>
                        <a:buSzPts val="900"/>
                        <a:buFont typeface="Century Gothic"/>
                        <a:buNone/>
                      </a:pPr>
                      <a:r>
                        <a:rPr lang="en-GB" sz="900" b="1" u="sng" strike="noStrike" cap="none">
                          <a:latin typeface="Century Gothic"/>
                          <a:ea typeface="Century Gothic"/>
                          <a:cs typeface="Century Gothic"/>
                          <a:sym typeface="Century Gothic"/>
                        </a:rPr>
                        <a:t>Task</a:t>
                      </a:r>
                      <a:endParaRPr sz="900" b="1" u="sng" strike="noStrike" cap="none">
                        <a:latin typeface="Century Gothic"/>
                        <a:ea typeface="Century Gothic"/>
                        <a:cs typeface="Century Gothic"/>
                        <a:sym typeface="Century Gothic"/>
                      </a:endParaRPr>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Clr>
                          <a:schemeClr val="dk1"/>
                        </a:buClr>
                        <a:buSzPts val="900"/>
                        <a:buFont typeface="Century Gothic"/>
                        <a:buNone/>
                      </a:pPr>
                      <a:r>
                        <a:rPr lang="en-GB" sz="900" b="1" u="sng" strike="noStrike" cap="none">
                          <a:latin typeface="Century Gothic"/>
                          <a:ea typeface="Century Gothic"/>
                          <a:cs typeface="Century Gothic"/>
                          <a:sym typeface="Century Gothic"/>
                        </a:rPr>
                        <a:t>Planned</a:t>
                      </a:r>
                      <a:endParaRPr sz="900" b="1" u="sng" strike="noStrike" cap="none">
                        <a:latin typeface="Century Gothic"/>
                        <a:ea typeface="Century Gothic"/>
                        <a:cs typeface="Century Gothic"/>
                        <a:sym typeface="Century Gothic"/>
                      </a:endParaRPr>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Clr>
                          <a:schemeClr val="dk1"/>
                        </a:buClr>
                        <a:buSzPts val="900"/>
                        <a:buFont typeface="Century Gothic"/>
                        <a:buNone/>
                      </a:pPr>
                      <a:r>
                        <a:rPr lang="en-GB" sz="900" b="1" u="sng" strike="noStrike" cap="none">
                          <a:latin typeface="Century Gothic"/>
                          <a:ea typeface="Century Gothic"/>
                          <a:cs typeface="Century Gothic"/>
                          <a:sym typeface="Century Gothic"/>
                        </a:rPr>
                        <a:t>Actual</a:t>
                      </a:r>
                      <a:endParaRPr sz="900" b="1" u="sng" strike="noStrike" cap="none">
                        <a:latin typeface="Century Gothic"/>
                        <a:ea typeface="Century Gothic"/>
                        <a:cs typeface="Century Gothic"/>
                        <a:sym typeface="Century Gothic"/>
                      </a:endParaRPr>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309825">
                <a:tc>
                  <a:txBody>
                    <a:bodyPr/>
                    <a:lstStyle/>
                    <a:p>
                      <a:pPr marL="0" marR="0" lvl="0" indent="0" algn="l" rtl="0">
                        <a:spcBef>
                          <a:spcPts val="0"/>
                        </a:spcBef>
                        <a:spcAft>
                          <a:spcPts val="0"/>
                        </a:spcAft>
                        <a:buClr>
                          <a:schemeClr val="dk1"/>
                        </a:buClr>
                        <a:buSzPts val="900"/>
                        <a:buFont typeface="Century Gothic"/>
                        <a:buNone/>
                      </a:pPr>
                      <a:r>
                        <a:rPr lang="en-GB" sz="900" u="none" strike="noStrike" cap="none">
                          <a:latin typeface="Century Gothic"/>
                          <a:ea typeface="Century Gothic"/>
                          <a:cs typeface="Century Gothic"/>
                          <a:sym typeface="Century Gothic"/>
                        </a:rPr>
                        <a:t>Iter 1 Planning</a:t>
                      </a:r>
                      <a:endParaRPr sz="900" u="none" strike="noStrike" cap="none">
                        <a:latin typeface="Century Gothic"/>
                        <a:ea typeface="Century Gothic"/>
                        <a:cs typeface="Century Gothic"/>
                        <a:sym typeface="Century Gothic"/>
                      </a:endParaRPr>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Clr>
                          <a:schemeClr val="dk1"/>
                        </a:buClr>
                        <a:buSzPts val="900"/>
                        <a:buFont typeface="Century Gothic"/>
                        <a:buNone/>
                      </a:pPr>
                      <a:r>
                        <a:rPr lang="en-GB" sz="900" u="none" strike="noStrike" cap="none">
                          <a:solidFill>
                            <a:schemeClr val="dk1"/>
                          </a:solidFill>
                          <a:latin typeface="Century Gothic"/>
                          <a:ea typeface="Century Gothic"/>
                          <a:cs typeface="Century Gothic"/>
                          <a:sym typeface="Century Gothic"/>
                        </a:rPr>
                        <a:t>19/9 - 19/9</a:t>
                      </a:r>
                      <a:endParaRPr sz="900" u="none" strike="noStrike" cap="none">
                        <a:solidFill>
                          <a:schemeClr val="dk1"/>
                        </a:solidFill>
                        <a:latin typeface="Century Gothic"/>
                        <a:ea typeface="Century Gothic"/>
                        <a:cs typeface="Century Gothic"/>
                        <a:sym typeface="Century Gothic"/>
                      </a:endParaRPr>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Clr>
                          <a:schemeClr val="dk1"/>
                        </a:buClr>
                        <a:buSzPts val="900"/>
                        <a:buFont typeface="Century Gothic"/>
                        <a:buNone/>
                      </a:pPr>
                      <a:r>
                        <a:rPr lang="en-GB" sz="900" u="none" strike="noStrike" cap="none">
                          <a:solidFill>
                            <a:schemeClr val="dk1"/>
                          </a:solidFill>
                          <a:latin typeface="Century Gothic"/>
                          <a:ea typeface="Century Gothic"/>
                          <a:cs typeface="Century Gothic"/>
                          <a:sym typeface="Century Gothic"/>
                        </a:rPr>
                        <a:t>As planned</a:t>
                      </a:r>
                      <a:endParaRPr sz="900" u="none" strike="noStrike" cap="none">
                        <a:solidFill>
                          <a:schemeClr val="dk1"/>
                        </a:solidFill>
                        <a:latin typeface="Century Gothic"/>
                        <a:ea typeface="Century Gothic"/>
                        <a:cs typeface="Century Gothic"/>
                        <a:sym typeface="Century Gothic"/>
                      </a:endParaRPr>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309825">
                <a:tc>
                  <a:txBody>
                    <a:bodyPr/>
                    <a:lstStyle/>
                    <a:p>
                      <a:pPr marL="0" marR="0" lvl="0" indent="0" algn="l" rtl="0">
                        <a:spcBef>
                          <a:spcPts val="0"/>
                        </a:spcBef>
                        <a:spcAft>
                          <a:spcPts val="0"/>
                        </a:spcAft>
                        <a:buClr>
                          <a:schemeClr val="dk1"/>
                        </a:buClr>
                        <a:buSzPts val="900"/>
                        <a:buFont typeface="Century Gothic"/>
                        <a:buNone/>
                      </a:pPr>
                      <a:r>
                        <a:rPr lang="en-GB" sz="900" u="none" strike="noStrike" cap="none">
                          <a:latin typeface="Century Gothic"/>
                          <a:ea typeface="Century Gothic"/>
                          <a:cs typeface="Century Gothic"/>
                          <a:sym typeface="Century Gothic"/>
                        </a:rPr>
                        <a:t>Database structure</a:t>
                      </a:r>
                      <a:endParaRPr sz="900" u="none" strike="noStrike" cap="none">
                        <a:latin typeface="Century Gothic"/>
                        <a:ea typeface="Century Gothic"/>
                        <a:cs typeface="Century Gothic"/>
                        <a:sym typeface="Century Gothic"/>
                      </a:endParaRPr>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Clr>
                          <a:schemeClr val="dk1"/>
                        </a:buClr>
                        <a:buSzPts val="900"/>
                        <a:buFont typeface="Century Gothic"/>
                        <a:buNone/>
                      </a:pPr>
                      <a:r>
                        <a:rPr lang="en-GB" sz="900" u="none" strike="noStrike" cap="none">
                          <a:latin typeface="Century Gothic"/>
                          <a:ea typeface="Century Gothic"/>
                          <a:cs typeface="Century Gothic"/>
                          <a:sym typeface="Century Gothic"/>
                        </a:rPr>
                        <a:t>20/9 - 20/9 </a:t>
                      </a:r>
                      <a:endParaRPr sz="900" u="none" strike="noStrike" cap="none">
                        <a:latin typeface="Century Gothic"/>
                        <a:ea typeface="Century Gothic"/>
                        <a:cs typeface="Century Gothic"/>
                        <a:sym typeface="Century Gothic"/>
                      </a:endParaRPr>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Clr>
                          <a:schemeClr val="accent1"/>
                        </a:buClr>
                        <a:buSzPts val="900"/>
                        <a:buFont typeface="Century Gothic"/>
                        <a:buNone/>
                      </a:pPr>
                      <a:r>
                        <a:rPr lang="en-GB" sz="900" u="none" strike="noStrike" cap="none">
                          <a:solidFill>
                            <a:schemeClr val="accent1"/>
                          </a:solidFill>
                          <a:latin typeface="Century Gothic"/>
                          <a:ea typeface="Century Gothic"/>
                          <a:cs typeface="Century Gothic"/>
                          <a:sym typeface="Century Gothic"/>
                        </a:rPr>
                        <a:t>19/9 - 19/9</a:t>
                      </a:r>
                      <a:endParaRPr sz="900" u="none" strike="noStrike" cap="none">
                        <a:solidFill>
                          <a:schemeClr val="accent1"/>
                        </a:solidFill>
                        <a:latin typeface="Century Gothic"/>
                        <a:ea typeface="Century Gothic"/>
                        <a:cs typeface="Century Gothic"/>
                        <a:sym typeface="Century Gothic"/>
                      </a:endParaRPr>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309825">
                <a:tc>
                  <a:txBody>
                    <a:bodyPr/>
                    <a:lstStyle/>
                    <a:p>
                      <a:pPr marL="0" marR="0" lvl="0" indent="0" algn="l" rtl="0">
                        <a:spcBef>
                          <a:spcPts val="0"/>
                        </a:spcBef>
                        <a:spcAft>
                          <a:spcPts val="0"/>
                        </a:spcAft>
                        <a:buClr>
                          <a:schemeClr val="dk1"/>
                        </a:buClr>
                        <a:buSzPts val="900"/>
                        <a:buFont typeface="Century Gothic"/>
                        <a:buNone/>
                      </a:pPr>
                      <a:r>
                        <a:rPr lang="en-GB" sz="900" u="none" strike="noStrike" cap="none">
                          <a:latin typeface="Century Gothic"/>
                          <a:ea typeface="Century Gothic"/>
                          <a:cs typeface="Century Gothic"/>
                          <a:sym typeface="Century Gothic"/>
                        </a:rPr>
                        <a:t>Student login process, CSS design</a:t>
                      </a:r>
                      <a:endParaRPr sz="900" u="none" strike="noStrike" cap="none">
                        <a:latin typeface="Century Gothic"/>
                        <a:ea typeface="Century Gothic"/>
                        <a:cs typeface="Century Gothic"/>
                        <a:sym typeface="Century Gothic"/>
                      </a:endParaRPr>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Clr>
                          <a:schemeClr val="dk1"/>
                        </a:buClr>
                        <a:buSzPts val="900"/>
                        <a:buFont typeface="Century Gothic"/>
                        <a:buNone/>
                      </a:pPr>
                      <a:r>
                        <a:rPr lang="en-GB" sz="900" u="none" strike="noStrike" cap="none">
                          <a:solidFill>
                            <a:schemeClr val="dk1"/>
                          </a:solidFill>
                          <a:latin typeface="Century Gothic"/>
                          <a:ea typeface="Century Gothic"/>
                          <a:cs typeface="Century Gothic"/>
                          <a:sym typeface="Century Gothic"/>
                        </a:rPr>
                        <a:t>20/9 - 20/9</a:t>
                      </a:r>
                      <a:endParaRPr sz="900" u="none" strike="noStrike" cap="none">
                        <a:solidFill>
                          <a:schemeClr val="dk1"/>
                        </a:solidFill>
                        <a:latin typeface="Century Gothic"/>
                        <a:ea typeface="Century Gothic"/>
                        <a:cs typeface="Century Gothic"/>
                        <a:sym typeface="Century Gothic"/>
                      </a:endParaRPr>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Clr>
                          <a:schemeClr val="dk1"/>
                        </a:buClr>
                        <a:buSzPts val="900"/>
                        <a:buFont typeface="Century Gothic"/>
                        <a:buNone/>
                      </a:pPr>
                      <a:r>
                        <a:rPr lang="en-GB" sz="900" u="none" strike="noStrike" cap="none">
                          <a:solidFill>
                            <a:schemeClr val="dk1"/>
                          </a:solidFill>
                          <a:latin typeface="Century Gothic"/>
                          <a:ea typeface="Century Gothic"/>
                          <a:cs typeface="Century Gothic"/>
                          <a:sym typeface="Century Gothic"/>
                        </a:rPr>
                        <a:t>As planned</a:t>
                      </a:r>
                      <a:endParaRPr sz="900" u="none" strike="noStrike" cap="none">
                        <a:solidFill>
                          <a:schemeClr val="dk1"/>
                        </a:solidFill>
                        <a:latin typeface="Century Gothic"/>
                        <a:ea typeface="Century Gothic"/>
                        <a:cs typeface="Century Gothic"/>
                        <a:sym typeface="Century Gothic"/>
                      </a:endParaRPr>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309825">
                <a:tc>
                  <a:txBody>
                    <a:bodyPr/>
                    <a:lstStyle/>
                    <a:p>
                      <a:pPr marL="0" marR="0" lvl="0" indent="0" algn="l" rtl="0">
                        <a:spcBef>
                          <a:spcPts val="0"/>
                        </a:spcBef>
                        <a:spcAft>
                          <a:spcPts val="0"/>
                        </a:spcAft>
                        <a:buClr>
                          <a:schemeClr val="dk1"/>
                        </a:buClr>
                        <a:buSzPts val="900"/>
                        <a:buFont typeface="Century Gothic"/>
                        <a:buNone/>
                      </a:pPr>
                      <a:r>
                        <a:rPr lang="en-GB" sz="900" u="none" strike="noStrike" cap="none">
                          <a:latin typeface="Century Gothic"/>
                          <a:ea typeface="Century Gothic"/>
                          <a:cs typeface="Century Gothic"/>
                          <a:sym typeface="Century Gothic"/>
                        </a:rPr>
                        <a:t>Remaining DAOs, common files, bootstrap</a:t>
                      </a:r>
                      <a:endParaRPr sz="900" u="none" strike="noStrike" cap="none">
                        <a:latin typeface="Century Gothic"/>
                        <a:ea typeface="Century Gothic"/>
                        <a:cs typeface="Century Gothic"/>
                        <a:sym typeface="Century Gothic"/>
                      </a:endParaRPr>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Clr>
                          <a:schemeClr val="dk1"/>
                        </a:buClr>
                        <a:buSzPts val="900"/>
                        <a:buFont typeface="Century Gothic"/>
                        <a:buNone/>
                      </a:pPr>
                      <a:r>
                        <a:rPr lang="en-GB" sz="900" u="none" strike="noStrike" cap="none">
                          <a:latin typeface="Century Gothic"/>
                          <a:ea typeface="Century Gothic"/>
                          <a:cs typeface="Century Gothic"/>
                          <a:sym typeface="Century Gothic"/>
                        </a:rPr>
                        <a:t>21/9 - 24/9</a:t>
                      </a:r>
                      <a:endParaRPr sz="900" u="none" strike="noStrike" cap="none">
                        <a:latin typeface="Century Gothic"/>
                        <a:ea typeface="Century Gothic"/>
                        <a:cs typeface="Century Gothic"/>
                        <a:sym typeface="Century Gothic"/>
                      </a:endParaRPr>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Clr>
                          <a:srgbClr val="FF0000"/>
                        </a:buClr>
                        <a:buSzPts val="900"/>
                        <a:buFont typeface="Century Gothic"/>
                        <a:buNone/>
                      </a:pPr>
                      <a:r>
                        <a:rPr lang="en-GB" sz="900" u="none" strike="noStrike" cap="none">
                          <a:solidFill>
                            <a:srgbClr val="FF0000"/>
                          </a:solidFill>
                          <a:latin typeface="Century Gothic"/>
                          <a:ea typeface="Century Gothic"/>
                          <a:cs typeface="Century Gothic"/>
                          <a:sym typeface="Century Gothic"/>
                        </a:rPr>
                        <a:t>23/9 - 26/9</a:t>
                      </a:r>
                      <a:endParaRPr sz="900" u="none" strike="noStrike" cap="none">
                        <a:solidFill>
                          <a:srgbClr val="FF0000"/>
                        </a:solidFill>
                        <a:latin typeface="Century Gothic"/>
                        <a:ea typeface="Century Gothic"/>
                        <a:cs typeface="Century Gothic"/>
                        <a:sym typeface="Century Gothic"/>
                      </a:endParaRPr>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309825">
                <a:tc>
                  <a:txBody>
                    <a:bodyPr/>
                    <a:lstStyle/>
                    <a:p>
                      <a:pPr marL="0" marR="0" lvl="0" indent="0" algn="l" rtl="0">
                        <a:spcBef>
                          <a:spcPts val="0"/>
                        </a:spcBef>
                        <a:spcAft>
                          <a:spcPts val="0"/>
                        </a:spcAft>
                        <a:buClr>
                          <a:schemeClr val="dk1"/>
                        </a:buClr>
                        <a:buSzPts val="900"/>
                        <a:buFont typeface="Century Gothic"/>
                        <a:buNone/>
                      </a:pPr>
                      <a:r>
                        <a:rPr lang="en-GB" sz="900" u="none" strike="noStrike" cap="none">
                          <a:latin typeface="Century Gothic"/>
                          <a:ea typeface="Century Gothic"/>
                          <a:cs typeface="Century Gothic"/>
                          <a:sym typeface="Century Gothic"/>
                        </a:rPr>
                        <a:t>Integrate, Test, Debug, Deploy</a:t>
                      </a:r>
                      <a:endParaRPr sz="900" u="none" strike="noStrike" cap="none">
                        <a:latin typeface="Century Gothic"/>
                        <a:ea typeface="Century Gothic"/>
                        <a:cs typeface="Century Gothic"/>
                        <a:sym typeface="Century Gothic"/>
                      </a:endParaRPr>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Clr>
                          <a:schemeClr val="dk1"/>
                        </a:buClr>
                        <a:buSzPts val="900"/>
                        <a:buFont typeface="Century Gothic"/>
                        <a:buNone/>
                      </a:pPr>
                      <a:r>
                        <a:rPr lang="en-GB" sz="900" u="none" strike="noStrike" cap="none">
                          <a:latin typeface="Century Gothic"/>
                          <a:ea typeface="Century Gothic"/>
                          <a:cs typeface="Century Gothic"/>
                          <a:sym typeface="Century Gothic"/>
                        </a:rPr>
                        <a:t>26/9 - 30/9</a:t>
                      </a:r>
                      <a:endParaRPr sz="900" u="none" strike="noStrike" cap="none">
                        <a:latin typeface="Century Gothic"/>
                        <a:ea typeface="Century Gothic"/>
                        <a:cs typeface="Century Gothic"/>
                        <a:sym typeface="Century Gothic"/>
                      </a:endParaRPr>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Clr>
                          <a:srgbClr val="FF0000"/>
                        </a:buClr>
                        <a:buSzPts val="900"/>
                        <a:buFont typeface="Century Gothic"/>
                        <a:buNone/>
                      </a:pPr>
                      <a:r>
                        <a:rPr lang="en-GB" sz="900" u="none" strike="noStrike" cap="none">
                          <a:solidFill>
                            <a:srgbClr val="FF0000"/>
                          </a:solidFill>
                          <a:latin typeface="Century Gothic"/>
                          <a:ea typeface="Century Gothic"/>
                          <a:cs typeface="Century Gothic"/>
                          <a:sym typeface="Century Gothic"/>
                        </a:rPr>
                        <a:t>27/9 - 1/10</a:t>
                      </a:r>
                      <a:endParaRPr sz="900" u="none" strike="noStrike" cap="none">
                        <a:solidFill>
                          <a:srgbClr val="FF0000"/>
                        </a:solidFill>
                        <a:latin typeface="Century Gothic"/>
                        <a:ea typeface="Century Gothic"/>
                        <a:cs typeface="Century Gothic"/>
                        <a:sym typeface="Century Gothic"/>
                      </a:endParaRPr>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r h="309825">
                <a:tc>
                  <a:txBody>
                    <a:bodyPr/>
                    <a:lstStyle/>
                    <a:p>
                      <a:pPr marL="0" marR="0" lvl="0" indent="0" algn="l" rtl="0">
                        <a:spcBef>
                          <a:spcPts val="0"/>
                        </a:spcBef>
                        <a:spcAft>
                          <a:spcPts val="0"/>
                        </a:spcAft>
                        <a:buClr>
                          <a:schemeClr val="dk1"/>
                        </a:buClr>
                        <a:buSzPts val="900"/>
                        <a:buFont typeface="Century Gothic"/>
                        <a:buNone/>
                      </a:pPr>
                      <a:r>
                        <a:rPr lang="en-GB" sz="900" u="none" strike="noStrike" cap="none">
                          <a:latin typeface="Century Gothic"/>
                          <a:ea typeface="Century Gothic"/>
                          <a:cs typeface="Century Gothic"/>
                          <a:sym typeface="Century Gothic"/>
                        </a:rPr>
                        <a:t>Student bidding, Round 1 clearing</a:t>
                      </a:r>
                      <a:endParaRPr sz="900" u="none" strike="noStrike" cap="none">
                        <a:latin typeface="Century Gothic"/>
                        <a:ea typeface="Century Gothic"/>
                        <a:cs typeface="Century Gothic"/>
                        <a:sym typeface="Century Gothic"/>
                      </a:endParaRPr>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Clr>
                          <a:schemeClr val="dk1"/>
                        </a:buClr>
                        <a:buSzPts val="900"/>
                        <a:buFont typeface="Century Gothic"/>
                        <a:buNone/>
                      </a:pPr>
                      <a:r>
                        <a:rPr lang="en-GB" sz="900" u="none" strike="noStrike" cap="none">
                          <a:latin typeface="Century Gothic"/>
                          <a:ea typeface="Century Gothic"/>
                          <a:cs typeface="Century Gothic"/>
                          <a:sym typeface="Century Gothic"/>
                        </a:rPr>
                        <a:t>28/9 - 30/9</a:t>
                      </a:r>
                      <a:endParaRPr sz="900" u="none" strike="noStrike" cap="none">
                        <a:latin typeface="Century Gothic"/>
                        <a:ea typeface="Century Gothic"/>
                        <a:cs typeface="Century Gothic"/>
                        <a:sym typeface="Century Gothic"/>
                      </a:endParaRPr>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Clr>
                          <a:srgbClr val="FF0000"/>
                        </a:buClr>
                        <a:buSzPts val="900"/>
                        <a:buFont typeface="Century Gothic"/>
                        <a:buNone/>
                      </a:pPr>
                      <a:r>
                        <a:rPr lang="en-GB" sz="900" u="none" strike="noStrike" cap="none">
                          <a:solidFill>
                            <a:srgbClr val="FF0000"/>
                          </a:solidFill>
                          <a:latin typeface="Century Gothic"/>
                          <a:ea typeface="Century Gothic"/>
                          <a:cs typeface="Century Gothic"/>
                          <a:sym typeface="Century Gothic"/>
                        </a:rPr>
                        <a:t>29/9 - 10/1</a:t>
                      </a:r>
                      <a:endParaRPr sz="900" u="none" strike="noStrike" cap="none">
                        <a:solidFill>
                          <a:srgbClr val="FF0000"/>
                        </a:solidFill>
                        <a:latin typeface="Century Gothic"/>
                        <a:ea typeface="Century Gothic"/>
                        <a:cs typeface="Century Gothic"/>
                        <a:sym typeface="Century Gothic"/>
                      </a:endParaRPr>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sp>
        <p:nvSpPr>
          <p:cNvPr id="183" name="Google Shape;183;p29"/>
          <p:cNvSpPr/>
          <p:nvPr/>
        </p:nvSpPr>
        <p:spPr>
          <a:xfrm>
            <a:off x="4521400" y="4383050"/>
            <a:ext cx="3603900" cy="469200"/>
          </a:xfrm>
          <a:prstGeom prst="roundRect">
            <a:avLst>
              <a:gd name="adj" fmla="val 100000"/>
            </a:avLst>
          </a:prstGeom>
          <a:solidFill>
            <a:srgbClr val="0B5394"/>
          </a:solidFill>
          <a:ln>
            <a:noFill/>
          </a:ln>
        </p:spPr>
        <p:txBody>
          <a:bodyPr spcFirstLastPara="1" wrap="square" lIns="121900" tIns="60925" rIns="121900" bIns="60925" anchor="t" anchorCtr="0">
            <a:noAutofit/>
          </a:bodyPr>
          <a:lstStyle/>
          <a:p>
            <a:pPr marL="0" marR="0" lvl="0" indent="0" algn="ctr" rtl="0">
              <a:lnSpc>
                <a:spcPct val="100000"/>
              </a:lnSpc>
              <a:spcBef>
                <a:spcPts val="0"/>
              </a:spcBef>
              <a:spcAft>
                <a:spcPts val="0"/>
              </a:spcAft>
              <a:buClr>
                <a:srgbClr val="000000"/>
              </a:buClr>
              <a:buSzPts val="1700"/>
              <a:buFont typeface="Arial"/>
              <a:buNone/>
            </a:pPr>
            <a:r>
              <a:rPr lang="en-GB" sz="1700" b="1" i="0" u="none" strike="noStrike" cap="none">
                <a:solidFill>
                  <a:srgbClr val="FFFFFF"/>
                </a:solidFill>
                <a:latin typeface="Century Gothic"/>
                <a:ea typeface="Century Gothic"/>
                <a:cs typeface="Century Gothic"/>
                <a:sym typeface="Century Gothic"/>
              </a:rPr>
              <a:t>Iteration 2</a:t>
            </a:r>
            <a:endParaRPr sz="1900" b="0" i="0" u="none" strike="noStrike" cap="none">
              <a:solidFill>
                <a:srgbClr val="000000"/>
              </a:solidFill>
              <a:latin typeface="Century Gothic"/>
              <a:ea typeface="Century Gothic"/>
              <a:cs typeface="Century Gothic"/>
              <a:sym typeface="Century Gothic"/>
            </a:endParaRPr>
          </a:p>
          <a:p>
            <a:pPr marL="0" marR="0" lvl="0" indent="0" algn="ctr" rtl="0">
              <a:lnSpc>
                <a:spcPct val="100000"/>
              </a:lnSpc>
              <a:spcBef>
                <a:spcPts val="0"/>
              </a:spcBef>
              <a:spcAft>
                <a:spcPts val="0"/>
              </a:spcAft>
              <a:buClr>
                <a:srgbClr val="000000"/>
              </a:buClr>
              <a:buSzPts val="1700"/>
              <a:buFont typeface="Arial"/>
              <a:buNone/>
            </a:pPr>
            <a:endParaRPr sz="1700" b="1" i="0" u="none" strike="noStrike" cap="none">
              <a:solidFill>
                <a:srgbClr val="FFFFFF"/>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1700"/>
              <a:buFont typeface="Arial"/>
              <a:buNone/>
            </a:pPr>
            <a:endParaRPr sz="1700" b="0" i="0" u="none" strike="noStrike" cap="none">
              <a:solidFill>
                <a:srgbClr val="FFFFFF"/>
              </a:solidFill>
              <a:latin typeface="Arial"/>
              <a:ea typeface="Arial"/>
              <a:cs typeface="Arial"/>
              <a:sym typeface="Arial"/>
            </a:endParaRPr>
          </a:p>
        </p:txBody>
      </p:sp>
      <p:cxnSp>
        <p:nvCxnSpPr>
          <p:cNvPr id="184" name="Google Shape;184;p29"/>
          <p:cNvCxnSpPr>
            <a:stCxn id="183" idx="1"/>
            <a:endCxn id="175" idx="4"/>
          </p:cNvCxnSpPr>
          <p:nvPr/>
        </p:nvCxnSpPr>
        <p:spPr>
          <a:xfrm rot="10800000">
            <a:off x="4521400" y="3831950"/>
            <a:ext cx="0" cy="785700"/>
          </a:xfrm>
          <a:prstGeom prst="straightConnector1">
            <a:avLst/>
          </a:prstGeom>
          <a:noFill/>
          <a:ln w="9525" cap="flat" cmpd="sng">
            <a:solidFill>
              <a:srgbClr val="CCCCCC"/>
            </a:solidFill>
            <a:prstDash val="solid"/>
            <a:miter lim="800000"/>
            <a:headEnd type="none" w="sm" len="sm"/>
            <a:tailEnd type="none" w="sm" len="sm"/>
          </a:ln>
        </p:spPr>
      </p:cxnSp>
      <p:cxnSp>
        <p:nvCxnSpPr>
          <p:cNvPr id="185" name="Google Shape;185;p29"/>
          <p:cNvCxnSpPr>
            <a:stCxn id="183" idx="3"/>
          </p:cNvCxnSpPr>
          <p:nvPr/>
        </p:nvCxnSpPr>
        <p:spPr>
          <a:xfrm rot="10800000">
            <a:off x="8112100" y="3680750"/>
            <a:ext cx="13200" cy="936900"/>
          </a:xfrm>
          <a:prstGeom prst="straightConnector1">
            <a:avLst/>
          </a:prstGeom>
          <a:noFill/>
          <a:ln w="9525" cap="flat" cmpd="sng">
            <a:solidFill>
              <a:srgbClr val="CCCCCC"/>
            </a:solidFill>
            <a:prstDash val="solid"/>
            <a:miter lim="800000"/>
            <a:headEnd type="none" w="sm" len="sm"/>
            <a:tailEnd type="none" w="sm" len="sm"/>
          </a:ln>
        </p:spPr>
      </p:cxnSp>
      <p:graphicFrame>
        <p:nvGraphicFramePr>
          <p:cNvPr id="186" name="Google Shape;186;p29"/>
          <p:cNvGraphicFramePr/>
          <p:nvPr/>
        </p:nvGraphicFramePr>
        <p:xfrm>
          <a:off x="4410994" y="4846512"/>
          <a:ext cx="4036875" cy="1920060"/>
        </p:xfrm>
        <a:graphic>
          <a:graphicData uri="http://schemas.openxmlformats.org/drawingml/2006/table">
            <a:tbl>
              <a:tblPr>
                <a:noFill/>
                <a:tableStyleId>{3841B381-E5F6-484D-8101-C50CEB5C6437}</a:tableStyleId>
              </a:tblPr>
              <a:tblGrid>
                <a:gridCol w="1935175">
                  <a:extLst>
                    <a:ext uri="{9D8B030D-6E8A-4147-A177-3AD203B41FA5}">
                      <a16:colId xmlns:a16="http://schemas.microsoft.com/office/drawing/2014/main" val="20000"/>
                    </a:ext>
                  </a:extLst>
                </a:gridCol>
                <a:gridCol w="1070150">
                  <a:extLst>
                    <a:ext uri="{9D8B030D-6E8A-4147-A177-3AD203B41FA5}">
                      <a16:colId xmlns:a16="http://schemas.microsoft.com/office/drawing/2014/main" val="20001"/>
                    </a:ext>
                  </a:extLst>
                </a:gridCol>
                <a:gridCol w="1031550">
                  <a:extLst>
                    <a:ext uri="{9D8B030D-6E8A-4147-A177-3AD203B41FA5}">
                      <a16:colId xmlns:a16="http://schemas.microsoft.com/office/drawing/2014/main" val="20002"/>
                    </a:ext>
                  </a:extLst>
                </a:gridCol>
              </a:tblGrid>
              <a:tr h="0">
                <a:tc>
                  <a:txBody>
                    <a:bodyPr/>
                    <a:lstStyle/>
                    <a:p>
                      <a:pPr marL="0" marR="0" lvl="0" indent="0" algn="l" rtl="0">
                        <a:spcBef>
                          <a:spcPts val="0"/>
                        </a:spcBef>
                        <a:spcAft>
                          <a:spcPts val="0"/>
                        </a:spcAft>
                        <a:buClr>
                          <a:schemeClr val="dk1"/>
                        </a:buClr>
                        <a:buSzPts val="900"/>
                        <a:buFont typeface="Century Gothic"/>
                        <a:buNone/>
                      </a:pPr>
                      <a:r>
                        <a:rPr lang="en-GB" sz="900" b="1" u="sng" strike="noStrike" cap="none">
                          <a:latin typeface="Century Gothic"/>
                          <a:ea typeface="Century Gothic"/>
                          <a:cs typeface="Century Gothic"/>
                          <a:sym typeface="Century Gothic"/>
                        </a:rPr>
                        <a:t>Task</a:t>
                      </a:r>
                      <a:endParaRPr sz="900" b="1" u="sng" strike="noStrike" cap="none">
                        <a:latin typeface="Century Gothic"/>
                        <a:ea typeface="Century Gothic"/>
                        <a:cs typeface="Century Gothic"/>
                        <a:sym typeface="Century Gothic"/>
                      </a:endParaRPr>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Clr>
                          <a:schemeClr val="dk1"/>
                        </a:buClr>
                        <a:buSzPts val="900"/>
                        <a:buFont typeface="Century Gothic"/>
                        <a:buNone/>
                      </a:pPr>
                      <a:r>
                        <a:rPr lang="en-GB" sz="900" b="1" u="sng" strike="noStrike" cap="none">
                          <a:latin typeface="Century Gothic"/>
                          <a:ea typeface="Century Gothic"/>
                          <a:cs typeface="Century Gothic"/>
                          <a:sym typeface="Century Gothic"/>
                        </a:rPr>
                        <a:t>Planned</a:t>
                      </a:r>
                      <a:endParaRPr sz="900" b="1" u="sng" strike="noStrike" cap="none">
                        <a:latin typeface="Century Gothic"/>
                        <a:ea typeface="Century Gothic"/>
                        <a:cs typeface="Century Gothic"/>
                        <a:sym typeface="Century Gothic"/>
                      </a:endParaRPr>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Clr>
                          <a:schemeClr val="dk1"/>
                        </a:buClr>
                        <a:buSzPts val="900"/>
                        <a:buFont typeface="Century Gothic"/>
                        <a:buNone/>
                      </a:pPr>
                      <a:r>
                        <a:rPr lang="en-GB" sz="900" b="1" u="sng" strike="noStrike" cap="none">
                          <a:latin typeface="Century Gothic"/>
                          <a:ea typeface="Century Gothic"/>
                          <a:cs typeface="Century Gothic"/>
                          <a:sym typeface="Century Gothic"/>
                        </a:rPr>
                        <a:t>Actual</a:t>
                      </a:r>
                      <a:endParaRPr sz="900" b="1" u="sng" strike="noStrike" cap="none">
                        <a:latin typeface="Century Gothic"/>
                        <a:ea typeface="Century Gothic"/>
                        <a:cs typeface="Century Gothic"/>
                        <a:sym typeface="Century Gothic"/>
                      </a:endParaRPr>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217550">
                <a:tc>
                  <a:txBody>
                    <a:bodyPr/>
                    <a:lstStyle/>
                    <a:p>
                      <a:pPr marL="0" marR="0" lvl="0" indent="0" algn="l" rtl="0">
                        <a:spcBef>
                          <a:spcPts val="0"/>
                        </a:spcBef>
                        <a:spcAft>
                          <a:spcPts val="0"/>
                        </a:spcAft>
                        <a:buClr>
                          <a:schemeClr val="dk1"/>
                        </a:buClr>
                        <a:buSzPts val="900"/>
                        <a:buFont typeface="Century Gothic"/>
                        <a:buNone/>
                      </a:pPr>
                      <a:r>
                        <a:rPr lang="en-GB" sz="900" u="none" strike="noStrike" cap="none">
                          <a:latin typeface="Century Gothic"/>
                          <a:ea typeface="Century Gothic"/>
                          <a:cs typeface="Century Gothic"/>
                          <a:sym typeface="Century Gothic"/>
                        </a:rPr>
                        <a:t>Iter 2 Planning</a:t>
                      </a:r>
                      <a:endParaRPr sz="900" u="none" strike="noStrike" cap="none">
                        <a:latin typeface="Century Gothic"/>
                        <a:ea typeface="Century Gothic"/>
                        <a:cs typeface="Century Gothic"/>
                        <a:sym typeface="Century Gothic"/>
                      </a:endParaRPr>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Clr>
                          <a:schemeClr val="dk1"/>
                        </a:buClr>
                        <a:buSzPts val="900"/>
                        <a:buFont typeface="Century Gothic"/>
                        <a:buNone/>
                      </a:pPr>
                      <a:r>
                        <a:rPr lang="en-GB" sz="900" u="none" strike="noStrike" cap="none">
                          <a:latin typeface="Century Gothic"/>
                          <a:ea typeface="Century Gothic"/>
                          <a:cs typeface="Century Gothic"/>
                          <a:sym typeface="Century Gothic"/>
                        </a:rPr>
                        <a:t>3/10 - 3/10</a:t>
                      </a:r>
                      <a:endParaRPr sz="900" u="none" strike="noStrike" cap="none">
                        <a:latin typeface="Century Gothic"/>
                        <a:ea typeface="Century Gothic"/>
                        <a:cs typeface="Century Gothic"/>
                        <a:sym typeface="Century Gothic"/>
                      </a:endParaRPr>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Clr>
                          <a:schemeClr val="accent1"/>
                        </a:buClr>
                        <a:buSzPts val="900"/>
                        <a:buFont typeface="Century Gothic"/>
                        <a:buNone/>
                      </a:pPr>
                      <a:r>
                        <a:rPr lang="en-GB" sz="900" u="none" strike="noStrike" cap="none">
                          <a:solidFill>
                            <a:schemeClr val="accent1"/>
                          </a:solidFill>
                          <a:latin typeface="Century Gothic"/>
                          <a:ea typeface="Century Gothic"/>
                          <a:cs typeface="Century Gothic"/>
                          <a:sym typeface="Century Gothic"/>
                        </a:rPr>
                        <a:t>2/10 - 2/10</a:t>
                      </a:r>
                      <a:endParaRPr sz="900" u="none" strike="noStrike" cap="none">
                        <a:solidFill>
                          <a:schemeClr val="accent1"/>
                        </a:solidFill>
                        <a:latin typeface="Century Gothic"/>
                        <a:ea typeface="Century Gothic"/>
                        <a:cs typeface="Century Gothic"/>
                        <a:sym typeface="Century Gothic"/>
                      </a:endParaRPr>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0">
                <a:tc>
                  <a:txBody>
                    <a:bodyPr/>
                    <a:lstStyle/>
                    <a:p>
                      <a:pPr marL="0" marR="0" lvl="0" indent="0" algn="l" rtl="0">
                        <a:spcBef>
                          <a:spcPts val="0"/>
                        </a:spcBef>
                        <a:spcAft>
                          <a:spcPts val="0"/>
                        </a:spcAft>
                        <a:buClr>
                          <a:schemeClr val="dk1"/>
                        </a:buClr>
                        <a:buSzPts val="900"/>
                        <a:buFont typeface="Century Gothic"/>
                        <a:buNone/>
                      </a:pPr>
                      <a:r>
                        <a:rPr lang="en-GB" sz="900" u="none" strike="noStrike" cap="none">
                          <a:latin typeface="Century Gothic"/>
                          <a:ea typeface="Century Gothic"/>
                          <a:cs typeface="Century Gothic"/>
                          <a:sym typeface="Century Gothic"/>
                        </a:rPr>
                        <a:t>Code round 2, integrate code</a:t>
                      </a:r>
                      <a:endParaRPr sz="900" u="none" strike="noStrike" cap="none">
                        <a:latin typeface="Century Gothic"/>
                        <a:ea typeface="Century Gothic"/>
                        <a:cs typeface="Century Gothic"/>
                        <a:sym typeface="Century Gothic"/>
                      </a:endParaRPr>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Clr>
                          <a:schemeClr val="dk1"/>
                        </a:buClr>
                        <a:buSzPts val="900"/>
                        <a:buFont typeface="Century Gothic"/>
                        <a:buNone/>
                      </a:pPr>
                      <a:r>
                        <a:rPr lang="en-GB" sz="900" u="none" strike="noStrike" cap="none">
                          <a:solidFill>
                            <a:schemeClr val="dk1"/>
                          </a:solidFill>
                          <a:latin typeface="Century Gothic"/>
                          <a:ea typeface="Century Gothic"/>
                          <a:cs typeface="Century Gothic"/>
                          <a:sym typeface="Century Gothic"/>
                        </a:rPr>
                        <a:t>4/10 - 7/10 </a:t>
                      </a:r>
                      <a:endParaRPr sz="900" u="none" strike="noStrike" cap="none">
                        <a:solidFill>
                          <a:schemeClr val="dk1"/>
                        </a:solidFill>
                        <a:latin typeface="Century Gothic"/>
                        <a:ea typeface="Century Gothic"/>
                        <a:cs typeface="Century Gothic"/>
                        <a:sym typeface="Century Gothic"/>
                      </a:endParaRPr>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Clr>
                          <a:schemeClr val="dk1"/>
                        </a:buClr>
                        <a:buSzPts val="900"/>
                        <a:buFont typeface="Century Gothic"/>
                        <a:buNone/>
                      </a:pPr>
                      <a:r>
                        <a:rPr lang="en-GB" sz="900" u="none" strike="noStrike" cap="none">
                          <a:solidFill>
                            <a:schemeClr val="dk1"/>
                          </a:solidFill>
                          <a:latin typeface="Century Gothic"/>
                          <a:ea typeface="Century Gothic"/>
                          <a:cs typeface="Century Gothic"/>
                          <a:sym typeface="Century Gothic"/>
                        </a:rPr>
                        <a:t>As planned</a:t>
                      </a:r>
                      <a:endParaRPr sz="900" u="none" strike="noStrike" cap="none">
                        <a:solidFill>
                          <a:schemeClr val="dk1"/>
                        </a:solidFill>
                        <a:latin typeface="Century Gothic"/>
                        <a:ea typeface="Century Gothic"/>
                        <a:cs typeface="Century Gothic"/>
                        <a:sym typeface="Century Gothic"/>
                      </a:endParaRPr>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0">
                <a:tc>
                  <a:txBody>
                    <a:bodyPr/>
                    <a:lstStyle/>
                    <a:p>
                      <a:pPr marL="0" marR="0" lvl="0" indent="0" algn="l" rtl="0">
                        <a:spcBef>
                          <a:spcPts val="0"/>
                        </a:spcBef>
                        <a:spcAft>
                          <a:spcPts val="0"/>
                        </a:spcAft>
                        <a:buClr>
                          <a:schemeClr val="dk1"/>
                        </a:buClr>
                        <a:buSzPts val="900"/>
                        <a:buFont typeface="Century Gothic"/>
                        <a:buNone/>
                      </a:pPr>
                      <a:r>
                        <a:rPr lang="en-GB" sz="900" u="none" strike="noStrike" cap="none">
                          <a:latin typeface="Century Gothic"/>
                          <a:ea typeface="Century Gothic"/>
                          <a:cs typeface="Century Gothic"/>
                          <a:sym typeface="Century Gothic"/>
                        </a:rPr>
                        <a:t>Testing</a:t>
                      </a:r>
                      <a:endParaRPr sz="900" u="none" strike="noStrike" cap="none">
                        <a:latin typeface="Century Gothic"/>
                        <a:ea typeface="Century Gothic"/>
                        <a:cs typeface="Century Gothic"/>
                        <a:sym typeface="Century Gothic"/>
                      </a:endParaRPr>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Clr>
                          <a:schemeClr val="dk1"/>
                        </a:buClr>
                        <a:buSzPts val="900"/>
                        <a:buFont typeface="Century Gothic"/>
                        <a:buNone/>
                      </a:pPr>
                      <a:r>
                        <a:rPr lang="en-GB" sz="900" u="none" strike="noStrike" cap="none">
                          <a:latin typeface="Century Gothic"/>
                          <a:ea typeface="Century Gothic"/>
                          <a:cs typeface="Century Gothic"/>
                          <a:sym typeface="Century Gothic"/>
                        </a:rPr>
                        <a:t>9/10 - 11/10</a:t>
                      </a:r>
                      <a:endParaRPr sz="900" u="none" strike="noStrike" cap="none">
                        <a:latin typeface="Century Gothic"/>
                        <a:ea typeface="Century Gothic"/>
                        <a:cs typeface="Century Gothic"/>
                        <a:sym typeface="Century Gothic"/>
                      </a:endParaRPr>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Clr>
                          <a:srgbClr val="FF0000"/>
                        </a:buClr>
                        <a:buSzPts val="900"/>
                        <a:buFont typeface="Century Gothic"/>
                        <a:buNone/>
                      </a:pPr>
                      <a:r>
                        <a:rPr lang="en-GB" sz="900" u="none" strike="noStrike" cap="none">
                          <a:solidFill>
                            <a:srgbClr val="FF0000"/>
                          </a:solidFill>
                          <a:latin typeface="Century Gothic"/>
                          <a:ea typeface="Century Gothic"/>
                          <a:cs typeface="Century Gothic"/>
                          <a:sym typeface="Century Gothic"/>
                        </a:rPr>
                        <a:t>10/10 - 15/10</a:t>
                      </a:r>
                      <a:endParaRPr sz="900" u="none" strike="noStrike" cap="none">
                        <a:solidFill>
                          <a:srgbClr val="FF0000"/>
                        </a:solidFill>
                        <a:latin typeface="Century Gothic"/>
                        <a:ea typeface="Century Gothic"/>
                        <a:cs typeface="Century Gothic"/>
                        <a:sym typeface="Century Gothic"/>
                      </a:endParaRPr>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0">
                <a:tc>
                  <a:txBody>
                    <a:bodyPr/>
                    <a:lstStyle/>
                    <a:p>
                      <a:pPr marL="0" marR="0" lvl="0" indent="0" algn="l" rtl="0">
                        <a:spcBef>
                          <a:spcPts val="0"/>
                        </a:spcBef>
                        <a:spcAft>
                          <a:spcPts val="0"/>
                        </a:spcAft>
                        <a:buClr>
                          <a:schemeClr val="dk1"/>
                        </a:buClr>
                        <a:buSzPts val="900"/>
                        <a:buFont typeface="Century Gothic"/>
                        <a:buNone/>
                      </a:pPr>
                      <a:r>
                        <a:rPr lang="en-GB" sz="900" u="none" strike="noStrike" cap="none">
                          <a:latin typeface="Century Gothic"/>
                          <a:ea typeface="Century Gothic"/>
                          <a:cs typeface="Century Gothic"/>
                          <a:sym typeface="Century Gothic"/>
                        </a:rPr>
                        <a:t>Deploy, test &amp; debug</a:t>
                      </a:r>
                      <a:endParaRPr sz="900" u="none" strike="noStrike" cap="none">
                        <a:latin typeface="Century Gothic"/>
                        <a:ea typeface="Century Gothic"/>
                        <a:cs typeface="Century Gothic"/>
                        <a:sym typeface="Century Gothic"/>
                      </a:endParaRPr>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Clr>
                          <a:schemeClr val="dk1"/>
                        </a:buClr>
                        <a:buSzPts val="900"/>
                        <a:buFont typeface="Century Gothic"/>
                        <a:buNone/>
                      </a:pPr>
                      <a:r>
                        <a:rPr lang="en-GB" sz="900" u="none" strike="noStrike" cap="none">
                          <a:latin typeface="Century Gothic"/>
                          <a:ea typeface="Century Gothic"/>
                          <a:cs typeface="Century Gothic"/>
                          <a:sym typeface="Century Gothic"/>
                        </a:rPr>
                        <a:t>12/10 - 13/10</a:t>
                      </a:r>
                      <a:endParaRPr sz="900" u="none" strike="noStrike" cap="none">
                        <a:latin typeface="Century Gothic"/>
                        <a:ea typeface="Century Gothic"/>
                        <a:cs typeface="Century Gothic"/>
                        <a:sym typeface="Century Gothic"/>
                      </a:endParaRPr>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Clr>
                          <a:srgbClr val="FF0000"/>
                        </a:buClr>
                        <a:buSzPts val="900"/>
                        <a:buFont typeface="Century Gothic"/>
                        <a:buNone/>
                      </a:pPr>
                      <a:r>
                        <a:rPr lang="en-GB" sz="900" u="none" strike="noStrike" cap="none">
                          <a:solidFill>
                            <a:srgbClr val="FF0000"/>
                          </a:solidFill>
                          <a:latin typeface="Century Gothic"/>
                          <a:ea typeface="Century Gothic"/>
                          <a:cs typeface="Century Gothic"/>
                          <a:sym typeface="Century Gothic"/>
                        </a:rPr>
                        <a:t>13/10 - 15/10</a:t>
                      </a:r>
                      <a:endParaRPr sz="900" u="none" strike="noStrike" cap="none">
                        <a:solidFill>
                          <a:srgbClr val="FF0000"/>
                        </a:solidFill>
                        <a:latin typeface="Century Gothic"/>
                        <a:ea typeface="Century Gothic"/>
                        <a:cs typeface="Century Gothic"/>
                        <a:sym typeface="Century Gothic"/>
                      </a:endParaRPr>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0">
                <a:tc>
                  <a:txBody>
                    <a:bodyPr/>
                    <a:lstStyle/>
                    <a:p>
                      <a:pPr marL="0" marR="0" lvl="0" indent="0" algn="l" rtl="0">
                        <a:spcBef>
                          <a:spcPts val="0"/>
                        </a:spcBef>
                        <a:spcAft>
                          <a:spcPts val="0"/>
                        </a:spcAft>
                        <a:buClr>
                          <a:schemeClr val="dk1"/>
                        </a:buClr>
                        <a:buSzPts val="900"/>
                        <a:buFont typeface="Century Gothic"/>
                        <a:buNone/>
                      </a:pPr>
                      <a:r>
                        <a:rPr lang="en-GB" sz="900" u="none" strike="noStrike" cap="none">
                          <a:latin typeface="Century Gothic"/>
                          <a:ea typeface="Century Gothic"/>
                          <a:cs typeface="Century Gothic"/>
                          <a:sym typeface="Century Gothic"/>
                        </a:rPr>
                        <a:t>Iter 2 milestone prep</a:t>
                      </a:r>
                      <a:endParaRPr sz="900" u="none" strike="noStrike" cap="none">
                        <a:latin typeface="Century Gothic"/>
                        <a:ea typeface="Century Gothic"/>
                        <a:cs typeface="Century Gothic"/>
                        <a:sym typeface="Century Gothic"/>
                      </a:endParaRPr>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Clr>
                          <a:schemeClr val="dk1"/>
                        </a:buClr>
                        <a:buSzPts val="900"/>
                        <a:buFont typeface="Century Gothic"/>
                        <a:buNone/>
                      </a:pPr>
                      <a:r>
                        <a:rPr lang="en-GB" sz="900" u="none" strike="noStrike" cap="none">
                          <a:latin typeface="Century Gothic"/>
                          <a:ea typeface="Century Gothic"/>
                          <a:cs typeface="Century Gothic"/>
                          <a:sym typeface="Century Gothic"/>
                        </a:rPr>
                        <a:t>14/10  - 14/10</a:t>
                      </a:r>
                      <a:endParaRPr sz="900" u="none" strike="noStrike" cap="none">
                        <a:latin typeface="Century Gothic"/>
                        <a:ea typeface="Century Gothic"/>
                        <a:cs typeface="Century Gothic"/>
                        <a:sym typeface="Century Gothic"/>
                      </a:endParaRPr>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Clr>
                          <a:srgbClr val="FF0000"/>
                        </a:buClr>
                        <a:buSzPts val="900"/>
                        <a:buFont typeface="Century Gothic"/>
                        <a:buNone/>
                      </a:pPr>
                      <a:r>
                        <a:rPr lang="en-GB" sz="900" u="none" strike="noStrike" cap="none">
                          <a:solidFill>
                            <a:srgbClr val="FF0000"/>
                          </a:solidFill>
                          <a:latin typeface="Century Gothic"/>
                          <a:ea typeface="Century Gothic"/>
                          <a:cs typeface="Century Gothic"/>
                          <a:sym typeface="Century Gothic"/>
                        </a:rPr>
                        <a:t>15/10 - 15/10</a:t>
                      </a:r>
                      <a:endParaRPr sz="900" u="none" strike="noStrike" cap="none">
                        <a:solidFill>
                          <a:srgbClr val="FF0000"/>
                        </a:solidFill>
                        <a:latin typeface="Century Gothic"/>
                        <a:ea typeface="Century Gothic"/>
                        <a:cs typeface="Century Gothic"/>
                        <a:sym typeface="Century Gothic"/>
                      </a:endParaRPr>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187" name="Google Shape;187;p29"/>
          <p:cNvSpPr txBox="1">
            <a:spLocks noGrp="1"/>
          </p:cNvSpPr>
          <p:nvPr>
            <p:ph type="title"/>
          </p:nvPr>
        </p:nvSpPr>
        <p:spPr>
          <a:xfrm>
            <a:off x="5596129" y="190160"/>
            <a:ext cx="3310125" cy="5241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Clr>
                <a:schemeClr val="dk1"/>
              </a:buClr>
              <a:buSzPts val="2800"/>
              <a:buFont typeface="Century Gothic"/>
              <a:buNone/>
            </a:pPr>
            <a:r>
              <a:rPr lang="en-GB" sz="2800">
                <a:latin typeface="Century Gothic"/>
                <a:ea typeface="Century Gothic"/>
                <a:cs typeface="Century Gothic"/>
                <a:sym typeface="Century Gothic"/>
              </a:rPr>
              <a:t>Actual vs Planned</a:t>
            </a:r>
            <a:endParaRPr/>
          </a:p>
        </p:txBody>
      </p:sp>
      <p:sp>
        <p:nvSpPr>
          <p:cNvPr id="188" name="Google Shape;188;p29"/>
          <p:cNvSpPr/>
          <p:nvPr/>
        </p:nvSpPr>
        <p:spPr>
          <a:xfrm>
            <a:off x="8906256" y="190159"/>
            <a:ext cx="140094" cy="524100"/>
          </a:xfrm>
          <a:prstGeom prst="rect">
            <a:avLst/>
          </a:prstGeom>
          <a:solidFill>
            <a:srgbClr val="C55A11"/>
          </a:solidFill>
          <a:ln w="127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0"/>
          <p:cNvSpPr/>
          <p:nvPr/>
        </p:nvSpPr>
        <p:spPr>
          <a:xfrm>
            <a:off x="97650" y="3661247"/>
            <a:ext cx="8948700" cy="524100"/>
          </a:xfrm>
          <a:prstGeom prst="roundRect">
            <a:avLst>
              <a:gd name="adj" fmla="val 100000"/>
            </a:avLst>
          </a:prstGeom>
          <a:gradFill>
            <a:gsLst>
              <a:gs pos="0">
                <a:srgbClr val="3D3D3D"/>
              </a:gs>
              <a:gs pos="100000">
                <a:srgbClr val="3D3D3D"/>
              </a:gs>
            </a:gsLst>
            <a:lin ang="5400012" scaled="0"/>
          </a:gradFill>
          <a:ln>
            <a:noFill/>
          </a:ln>
          <a:effectLst>
            <a:reflection stA="50000" endA="300" endPos="55500" dist="50800" dir="5400000" fadeDir="5400012" sy="-100000" algn="bl" rotWithShape="0"/>
          </a:effectLst>
        </p:spPr>
        <p:txBody>
          <a:bodyPr spcFirstLastPara="1" wrap="square" lIns="121900" tIns="60925" rIns="121900" bIns="609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94" name="Google Shape;194;p30"/>
          <p:cNvSpPr txBox="1"/>
          <p:nvPr/>
        </p:nvSpPr>
        <p:spPr>
          <a:xfrm>
            <a:off x="422496" y="3597490"/>
            <a:ext cx="1080900" cy="6516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2400"/>
              <a:buFont typeface="Arial"/>
              <a:buNone/>
            </a:pPr>
            <a:r>
              <a:rPr lang="en-GB" sz="2400" b="1" i="0" u="none" strike="noStrike" cap="none">
                <a:solidFill>
                  <a:srgbClr val="FFFFFF"/>
                </a:solidFill>
                <a:latin typeface="Calibri"/>
                <a:ea typeface="Calibri"/>
                <a:cs typeface="Calibri"/>
                <a:sym typeface="Calibri"/>
              </a:rPr>
              <a:t>Week 9</a:t>
            </a:r>
            <a:endParaRPr sz="1900" b="0" i="0" u="none" strike="noStrike" cap="none">
              <a:solidFill>
                <a:srgbClr val="000000"/>
              </a:solidFill>
              <a:latin typeface="Arial"/>
              <a:ea typeface="Arial"/>
              <a:cs typeface="Arial"/>
              <a:sym typeface="Arial"/>
            </a:endParaRPr>
          </a:p>
        </p:txBody>
      </p:sp>
      <p:sp>
        <p:nvSpPr>
          <p:cNvPr id="195" name="Google Shape;195;p30"/>
          <p:cNvSpPr txBox="1"/>
          <p:nvPr/>
        </p:nvSpPr>
        <p:spPr>
          <a:xfrm>
            <a:off x="1665475" y="3597625"/>
            <a:ext cx="1334400" cy="6516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2400"/>
              <a:buFont typeface="Arial"/>
              <a:buNone/>
            </a:pPr>
            <a:r>
              <a:rPr lang="en-GB" sz="2400" b="1" i="0" u="none" strike="noStrike" cap="none">
                <a:solidFill>
                  <a:srgbClr val="FFFFFF"/>
                </a:solidFill>
                <a:latin typeface="Calibri"/>
                <a:ea typeface="Calibri"/>
                <a:cs typeface="Calibri"/>
                <a:sym typeface="Calibri"/>
              </a:rPr>
              <a:t>Week 10</a:t>
            </a:r>
            <a:endParaRPr sz="1900" b="0" i="0" u="none" strike="noStrike" cap="none">
              <a:solidFill>
                <a:srgbClr val="000000"/>
              </a:solidFill>
              <a:latin typeface="Arial"/>
              <a:ea typeface="Arial"/>
              <a:cs typeface="Arial"/>
              <a:sym typeface="Arial"/>
            </a:endParaRPr>
          </a:p>
        </p:txBody>
      </p:sp>
      <p:cxnSp>
        <p:nvCxnSpPr>
          <p:cNvPr id="196" name="Google Shape;196;p30"/>
          <p:cNvCxnSpPr/>
          <p:nvPr/>
        </p:nvCxnSpPr>
        <p:spPr>
          <a:xfrm>
            <a:off x="1500400" y="3691400"/>
            <a:ext cx="3000" cy="463800"/>
          </a:xfrm>
          <a:prstGeom prst="straightConnector1">
            <a:avLst/>
          </a:prstGeom>
          <a:noFill/>
          <a:ln w="9525" cap="flat" cmpd="sng">
            <a:solidFill>
              <a:srgbClr val="FFFFFF">
                <a:alpha val="29019"/>
              </a:srgbClr>
            </a:solidFill>
            <a:prstDash val="solid"/>
            <a:miter lim="800000"/>
            <a:headEnd type="none" w="sm" len="sm"/>
            <a:tailEnd type="none" w="sm" len="sm"/>
          </a:ln>
        </p:spPr>
      </p:cxnSp>
      <p:cxnSp>
        <p:nvCxnSpPr>
          <p:cNvPr id="197" name="Google Shape;197;p30"/>
          <p:cNvCxnSpPr/>
          <p:nvPr/>
        </p:nvCxnSpPr>
        <p:spPr>
          <a:xfrm>
            <a:off x="2943080" y="3400611"/>
            <a:ext cx="0" cy="710100"/>
          </a:xfrm>
          <a:prstGeom prst="straightConnector1">
            <a:avLst/>
          </a:prstGeom>
          <a:noFill/>
          <a:ln w="9525" cap="flat" cmpd="sng">
            <a:solidFill>
              <a:srgbClr val="FFFFFF">
                <a:alpha val="29019"/>
              </a:srgbClr>
            </a:solidFill>
            <a:prstDash val="solid"/>
            <a:miter lim="800000"/>
            <a:headEnd type="none" w="sm" len="sm"/>
            <a:tailEnd type="none" w="sm" len="sm"/>
          </a:ln>
        </p:spPr>
      </p:cxnSp>
      <p:sp>
        <p:nvSpPr>
          <p:cNvPr id="198" name="Google Shape;198;p30"/>
          <p:cNvSpPr txBox="1"/>
          <p:nvPr/>
        </p:nvSpPr>
        <p:spPr>
          <a:xfrm>
            <a:off x="3073325" y="3597625"/>
            <a:ext cx="1334400" cy="6516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2400"/>
              <a:buFont typeface="Arial"/>
              <a:buNone/>
            </a:pPr>
            <a:r>
              <a:rPr lang="en-GB" sz="2400" b="1" i="0" u="none" strike="noStrike" cap="none">
                <a:solidFill>
                  <a:srgbClr val="FFFFFF"/>
                </a:solidFill>
                <a:latin typeface="Calibri"/>
                <a:ea typeface="Calibri"/>
                <a:cs typeface="Calibri"/>
                <a:sym typeface="Calibri"/>
              </a:rPr>
              <a:t>Week 11</a:t>
            </a:r>
            <a:endParaRPr sz="1900" b="0" i="0" u="none" strike="noStrike" cap="none">
              <a:solidFill>
                <a:srgbClr val="000000"/>
              </a:solidFill>
              <a:latin typeface="Arial"/>
              <a:ea typeface="Arial"/>
              <a:cs typeface="Arial"/>
              <a:sym typeface="Arial"/>
            </a:endParaRPr>
          </a:p>
        </p:txBody>
      </p:sp>
      <p:cxnSp>
        <p:nvCxnSpPr>
          <p:cNvPr id="199" name="Google Shape;199;p30"/>
          <p:cNvCxnSpPr/>
          <p:nvPr/>
        </p:nvCxnSpPr>
        <p:spPr>
          <a:xfrm>
            <a:off x="4407730" y="3415961"/>
            <a:ext cx="0" cy="710100"/>
          </a:xfrm>
          <a:prstGeom prst="straightConnector1">
            <a:avLst/>
          </a:prstGeom>
          <a:noFill/>
          <a:ln w="9525" cap="flat" cmpd="sng">
            <a:solidFill>
              <a:srgbClr val="FFFFFF">
                <a:alpha val="29019"/>
              </a:srgbClr>
            </a:solidFill>
            <a:prstDash val="solid"/>
            <a:miter lim="800000"/>
            <a:headEnd type="none" w="sm" len="sm"/>
            <a:tailEnd type="none" w="sm" len="sm"/>
          </a:ln>
        </p:spPr>
      </p:cxnSp>
      <p:sp>
        <p:nvSpPr>
          <p:cNvPr id="200" name="Google Shape;200;p30"/>
          <p:cNvSpPr txBox="1"/>
          <p:nvPr/>
        </p:nvSpPr>
        <p:spPr>
          <a:xfrm>
            <a:off x="4644037" y="3604250"/>
            <a:ext cx="1264200" cy="6516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2400"/>
              <a:buFont typeface="Arial"/>
              <a:buNone/>
            </a:pPr>
            <a:r>
              <a:rPr lang="en-GB" sz="2400" b="1" i="0" u="none" strike="noStrike" cap="none">
                <a:solidFill>
                  <a:srgbClr val="FFFFFF"/>
                </a:solidFill>
                <a:latin typeface="Calibri"/>
                <a:ea typeface="Calibri"/>
                <a:cs typeface="Calibri"/>
                <a:sym typeface="Calibri"/>
              </a:rPr>
              <a:t>Week 12</a:t>
            </a:r>
            <a:endParaRPr sz="1900" b="0" i="0" u="none" strike="noStrike" cap="none">
              <a:solidFill>
                <a:srgbClr val="000000"/>
              </a:solidFill>
              <a:latin typeface="Arial"/>
              <a:ea typeface="Arial"/>
              <a:cs typeface="Arial"/>
              <a:sym typeface="Arial"/>
            </a:endParaRPr>
          </a:p>
        </p:txBody>
      </p:sp>
      <p:cxnSp>
        <p:nvCxnSpPr>
          <p:cNvPr id="201" name="Google Shape;201;p30"/>
          <p:cNvCxnSpPr/>
          <p:nvPr/>
        </p:nvCxnSpPr>
        <p:spPr>
          <a:xfrm>
            <a:off x="5948103" y="3415961"/>
            <a:ext cx="0" cy="710100"/>
          </a:xfrm>
          <a:prstGeom prst="straightConnector1">
            <a:avLst/>
          </a:prstGeom>
          <a:noFill/>
          <a:ln w="9525" cap="flat" cmpd="sng">
            <a:solidFill>
              <a:srgbClr val="FFFFFF">
                <a:alpha val="29019"/>
              </a:srgbClr>
            </a:solidFill>
            <a:prstDash val="solid"/>
            <a:miter lim="800000"/>
            <a:headEnd type="none" w="sm" len="sm"/>
            <a:tailEnd type="none" w="sm" len="sm"/>
          </a:ln>
        </p:spPr>
      </p:cxnSp>
      <p:sp>
        <p:nvSpPr>
          <p:cNvPr id="202" name="Google Shape;202;p30"/>
          <p:cNvSpPr txBox="1"/>
          <p:nvPr/>
        </p:nvSpPr>
        <p:spPr>
          <a:xfrm>
            <a:off x="6116550" y="3661250"/>
            <a:ext cx="1264200" cy="5241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2400"/>
              <a:buFont typeface="Arial"/>
              <a:buNone/>
            </a:pPr>
            <a:r>
              <a:rPr lang="en-GB" sz="2400" b="1" i="0" u="none" strike="noStrike" cap="none">
                <a:solidFill>
                  <a:srgbClr val="FFFFFF"/>
                </a:solidFill>
                <a:latin typeface="Calibri"/>
                <a:ea typeface="Calibri"/>
                <a:cs typeface="Calibri"/>
                <a:sym typeface="Calibri"/>
              </a:rPr>
              <a:t>Week 13</a:t>
            </a:r>
            <a:endParaRPr sz="1900" b="0" i="0" u="none" strike="noStrike" cap="none">
              <a:solidFill>
                <a:srgbClr val="000000"/>
              </a:solidFill>
              <a:latin typeface="Arial"/>
              <a:ea typeface="Arial"/>
              <a:cs typeface="Arial"/>
              <a:sym typeface="Arial"/>
            </a:endParaRPr>
          </a:p>
        </p:txBody>
      </p:sp>
      <p:cxnSp>
        <p:nvCxnSpPr>
          <p:cNvPr id="203" name="Google Shape;203;p30"/>
          <p:cNvCxnSpPr/>
          <p:nvPr/>
        </p:nvCxnSpPr>
        <p:spPr>
          <a:xfrm flipH="1">
            <a:off x="3696150" y="2999675"/>
            <a:ext cx="15300" cy="646800"/>
          </a:xfrm>
          <a:prstGeom prst="straightConnector1">
            <a:avLst/>
          </a:prstGeom>
          <a:noFill/>
          <a:ln w="9525" cap="flat" cmpd="sng">
            <a:solidFill>
              <a:srgbClr val="CCCCCC"/>
            </a:solidFill>
            <a:prstDash val="solid"/>
            <a:miter lim="800000"/>
            <a:headEnd type="none" w="sm" len="sm"/>
            <a:tailEnd type="none" w="sm" len="sm"/>
          </a:ln>
        </p:spPr>
      </p:cxnSp>
      <p:cxnSp>
        <p:nvCxnSpPr>
          <p:cNvPr id="204" name="Google Shape;204;p30"/>
          <p:cNvCxnSpPr/>
          <p:nvPr/>
        </p:nvCxnSpPr>
        <p:spPr>
          <a:xfrm rot="10800000" flipH="1">
            <a:off x="988225" y="3077275"/>
            <a:ext cx="21900" cy="595800"/>
          </a:xfrm>
          <a:prstGeom prst="straightConnector1">
            <a:avLst/>
          </a:prstGeom>
          <a:noFill/>
          <a:ln w="9525" cap="flat" cmpd="sng">
            <a:solidFill>
              <a:srgbClr val="CCCCCC"/>
            </a:solidFill>
            <a:prstDash val="solid"/>
            <a:miter lim="800000"/>
            <a:headEnd type="none" w="sm" len="sm"/>
            <a:tailEnd type="none" w="sm" len="sm"/>
          </a:ln>
        </p:spPr>
      </p:cxnSp>
      <p:sp>
        <p:nvSpPr>
          <p:cNvPr id="205" name="Google Shape;205;p30"/>
          <p:cNvSpPr/>
          <p:nvPr/>
        </p:nvSpPr>
        <p:spPr>
          <a:xfrm>
            <a:off x="1000125" y="2881950"/>
            <a:ext cx="2711400" cy="469200"/>
          </a:xfrm>
          <a:prstGeom prst="roundRect">
            <a:avLst>
              <a:gd name="adj" fmla="val 100000"/>
            </a:avLst>
          </a:prstGeom>
          <a:solidFill>
            <a:srgbClr val="990000"/>
          </a:solidFill>
          <a:ln>
            <a:noFill/>
          </a:ln>
        </p:spPr>
        <p:txBody>
          <a:bodyPr spcFirstLastPara="1" wrap="square" lIns="121900" tIns="60925" rIns="121900" bIns="60925" anchor="t" anchorCtr="0">
            <a:noAutofit/>
          </a:bodyPr>
          <a:lstStyle/>
          <a:p>
            <a:pPr marL="0" marR="0" lvl="0" indent="0" algn="ctr" rtl="0">
              <a:lnSpc>
                <a:spcPct val="100000"/>
              </a:lnSpc>
              <a:spcBef>
                <a:spcPts val="0"/>
              </a:spcBef>
              <a:spcAft>
                <a:spcPts val="0"/>
              </a:spcAft>
              <a:buClr>
                <a:srgbClr val="000000"/>
              </a:buClr>
              <a:buSzPts val="1700"/>
              <a:buFont typeface="Arial"/>
              <a:buNone/>
            </a:pPr>
            <a:r>
              <a:rPr lang="en-GB" sz="1700" b="1" i="0" u="none" strike="noStrike" cap="none">
                <a:solidFill>
                  <a:srgbClr val="FFFFFF"/>
                </a:solidFill>
                <a:latin typeface="Calibri"/>
                <a:ea typeface="Calibri"/>
                <a:cs typeface="Calibri"/>
                <a:sym typeface="Calibri"/>
              </a:rPr>
              <a:t>Iteration 3</a:t>
            </a:r>
            <a:br>
              <a:rPr lang="en-GB" sz="1700" b="1" i="0" u="none" strike="noStrike" cap="none">
                <a:solidFill>
                  <a:srgbClr val="FFFFFF"/>
                </a:solidFill>
                <a:latin typeface="Calibri"/>
                <a:ea typeface="Calibri"/>
                <a:cs typeface="Calibri"/>
                <a:sym typeface="Calibri"/>
              </a:rPr>
            </a:br>
            <a:endParaRPr sz="1700" b="1" i="0" u="none" strike="noStrike" cap="none">
              <a:solidFill>
                <a:srgbClr val="FFFFFF"/>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1700"/>
              <a:buFont typeface="Arial"/>
              <a:buNone/>
            </a:pPr>
            <a:endParaRPr sz="1700" b="1" i="0" u="none" strike="noStrike" cap="none">
              <a:solidFill>
                <a:srgbClr val="FFFFFF"/>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1700"/>
              <a:buFont typeface="Arial"/>
              <a:buNone/>
            </a:pPr>
            <a:endParaRPr sz="1700" b="1" i="0" u="none" strike="noStrike" cap="none">
              <a:solidFill>
                <a:srgbClr val="FFFFFF"/>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1700"/>
              <a:buFont typeface="Arial"/>
              <a:buNone/>
            </a:pPr>
            <a:endParaRPr sz="1700" b="0" i="0" u="none" strike="noStrike" cap="none">
              <a:solidFill>
                <a:srgbClr val="FFFFFF"/>
              </a:solidFill>
              <a:latin typeface="Arial"/>
              <a:ea typeface="Arial"/>
              <a:cs typeface="Arial"/>
              <a:sym typeface="Arial"/>
            </a:endParaRPr>
          </a:p>
        </p:txBody>
      </p:sp>
      <p:graphicFrame>
        <p:nvGraphicFramePr>
          <p:cNvPr id="206" name="Google Shape;206;p30"/>
          <p:cNvGraphicFramePr/>
          <p:nvPr/>
        </p:nvGraphicFramePr>
        <p:xfrm>
          <a:off x="297675" y="418700"/>
          <a:ext cx="4423750" cy="2240070"/>
        </p:xfrm>
        <a:graphic>
          <a:graphicData uri="http://schemas.openxmlformats.org/drawingml/2006/table">
            <a:tbl>
              <a:tblPr>
                <a:noFill/>
                <a:tableStyleId>{3841B381-E5F6-484D-8101-C50CEB5C6437}</a:tableStyleId>
              </a:tblPr>
              <a:tblGrid>
                <a:gridCol w="2409675">
                  <a:extLst>
                    <a:ext uri="{9D8B030D-6E8A-4147-A177-3AD203B41FA5}">
                      <a16:colId xmlns:a16="http://schemas.microsoft.com/office/drawing/2014/main" val="20000"/>
                    </a:ext>
                  </a:extLst>
                </a:gridCol>
                <a:gridCol w="964850">
                  <a:extLst>
                    <a:ext uri="{9D8B030D-6E8A-4147-A177-3AD203B41FA5}">
                      <a16:colId xmlns:a16="http://schemas.microsoft.com/office/drawing/2014/main" val="20001"/>
                    </a:ext>
                  </a:extLst>
                </a:gridCol>
                <a:gridCol w="1049225">
                  <a:extLst>
                    <a:ext uri="{9D8B030D-6E8A-4147-A177-3AD203B41FA5}">
                      <a16:colId xmlns:a16="http://schemas.microsoft.com/office/drawing/2014/main" val="20002"/>
                    </a:ext>
                  </a:extLst>
                </a:gridCol>
              </a:tblGrid>
              <a:tr h="309825">
                <a:tc>
                  <a:txBody>
                    <a:bodyPr/>
                    <a:lstStyle/>
                    <a:p>
                      <a:pPr marL="0" marR="0" lvl="0" indent="0" algn="l" rtl="0">
                        <a:spcBef>
                          <a:spcPts val="0"/>
                        </a:spcBef>
                        <a:spcAft>
                          <a:spcPts val="0"/>
                        </a:spcAft>
                        <a:buClr>
                          <a:schemeClr val="dk1"/>
                        </a:buClr>
                        <a:buSzPts val="900"/>
                        <a:buFont typeface="Century Gothic"/>
                        <a:buNone/>
                      </a:pPr>
                      <a:r>
                        <a:rPr lang="en-GB" sz="900" b="1" u="sng" strike="noStrike" cap="none">
                          <a:latin typeface="Century Gothic"/>
                          <a:ea typeface="Century Gothic"/>
                          <a:cs typeface="Century Gothic"/>
                          <a:sym typeface="Century Gothic"/>
                        </a:rPr>
                        <a:t>Task</a:t>
                      </a:r>
                      <a:endParaRPr sz="900" b="1" u="sng" strike="noStrike" cap="none">
                        <a:latin typeface="Century Gothic"/>
                        <a:ea typeface="Century Gothic"/>
                        <a:cs typeface="Century Gothic"/>
                        <a:sym typeface="Century Gothic"/>
                      </a:endParaRPr>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Clr>
                          <a:schemeClr val="dk1"/>
                        </a:buClr>
                        <a:buSzPts val="900"/>
                        <a:buFont typeface="Century Gothic"/>
                        <a:buNone/>
                      </a:pPr>
                      <a:r>
                        <a:rPr lang="en-GB" sz="900" b="1" u="sng" strike="noStrike" cap="none">
                          <a:latin typeface="Century Gothic"/>
                          <a:ea typeface="Century Gothic"/>
                          <a:cs typeface="Century Gothic"/>
                          <a:sym typeface="Century Gothic"/>
                        </a:rPr>
                        <a:t>Planned</a:t>
                      </a:r>
                      <a:endParaRPr sz="900" b="1" u="sng" strike="noStrike" cap="none">
                        <a:latin typeface="Century Gothic"/>
                        <a:ea typeface="Century Gothic"/>
                        <a:cs typeface="Century Gothic"/>
                        <a:sym typeface="Century Gothic"/>
                      </a:endParaRPr>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Clr>
                          <a:schemeClr val="dk1"/>
                        </a:buClr>
                        <a:buSzPts val="900"/>
                        <a:buFont typeface="Century Gothic"/>
                        <a:buNone/>
                      </a:pPr>
                      <a:r>
                        <a:rPr lang="en-GB" sz="900" b="1" u="sng" strike="noStrike" cap="none">
                          <a:latin typeface="Century Gothic"/>
                          <a:ea typeface="Century Gothic"/>
                          <a:cs typeface="Century Gothic"/>
                          <a:sym typeface="Century Gothic"/>
                        </a:rPr>
                        <a:t>Actual</a:t>
                      </a:r>
                      <a:endParaRPr sz="900" b="1" u="sng" strike="noStrike" cap="none">
                        <a:latin typeface="Century Gothic"/>
                        <a:ea typeface="Century Gothic"/>
                        <a:cs typeface="Century Gothic"/>
                        <a:sym typeface="Century Gothic"/>
                      </a:endParaRPr>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309825">
                <a:tc>
                  <a:txBody>
                    <a:bodyPr/>
                    <a:lstStyle/>
                    <a:p>
                      <a:pPr marL="0" marR="0" lvl="0" indent="0" algn="l" rtl="0">
                        <a:spcBef>
                          <a:spcPts val="0"/>
                        </a:spcBef>
                        <a:spcAft>
                          <a:spcPts val="0"/>
                        </a:spcAft>
                        <a:buClr>
                          <a:schemeClr val="dk1"/>
                        </a:buClr>
                        <a:buSzPts val="900"/>
                        <a:buFont typeface="Century Gothic"/>
                        <a:buNone/>
                      </a:pPr>
                      <a:r>
                        <a:rPr lang="en-GB" sz="900" u="none" strike="noStrike" cap="none">
                          <a:latin typeface="Century Gothic"/>
                          <a:ea typeface="Century Gothic"/>
                          <a:cs typeface="Century Gothic"/>
                          <a:sym typeface="Century Gothic"/>
                        </a:rPr>
                        <a:t>Iter 3 Planning</a:t>
                      </a:r>
                      <a:endParaRPr sz="900" u="none" strike="noStrike" cap="none">
                        <a:latin typeface="Century Gothic"/>
                        <a:ea typeface="Century Gothic"/>
                        <a:cs typeface="Century Gothic"/>
                        <a:sym typeface="Century Gothic"/>
                      </a:endParaRPr>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Clr>
                          <a:schemeClr val="dk1"/>
                        </a:buClr>
                        <a:buSzPts val="900"/>
                        <a:buFont typeface="Century Gothic"/>
                        <a:buNone/>
                      </a:pPr>
                      <a:r>
                        <a:rPr lang="en-GB" sz="900" u="none" strike="noStrike" cap="none">
                          <a:latin typeface="Century Gothic"/>
                          <a:ea typeface="Century Gothic"/>
                          <a:cs typeface="Century Gothic"/>
                          <a:sym typeface="Century Gothic"/>
                        </a:rPr>
                        <a:t>17/10 - 17/10</a:t>
                      </a:r>
                      <a:endParaRPr sz="900" u="none" strike="noStrike" cap="none">
                        <a:latin typeface="Century Gothic"/>
                        <a:ea typeface="Century Gothic"/>
                        <a:cs typeface="Century Gothic"/>
                        <a:sym typeface="Century Gothic"/>
                      </a:endParaRPr>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Clr>
                          <a:schemeClr val="accent1"/>
                        </a:buClr>
                        <a:buSzPts val="900"/>
                        <a:buFont typeface="Century Gothic"/>
                        <a:buNone/>
                      </a:pPr>
                      <a:r>
                        <a:rPr lang="en-GB" sz="900" u="none" strike="noStrike" cap="none">
                          <a:solidFill>
                            <a:schemeClr val="accent1"/>
                          </a:solidFill>
                          <a:latin typeface="Century Gothic"/>
                          <a:ea typeface="Century Gothic"/>
                          <a:cs typeface="Century Gothic"/>
                          <a:sym typeface="Century Gothic"/>
                        </a:rPr>
                        <a:t>16/10 - 16/10</a:t>
                      </a:r>
                      <a:endParaRPr sz="900" u="none" strike="noStrike" cap="none">
                        <a:solidFill>
                          <a:schemeClr val="accent1"/>
                        </a:solidFill>
                        <a:latin typeface="Century Gothic"/>
                        <a:ea typeface="Century Gothic"/>
                        <a:cs typeface="Century Gothic"/>
                        <a:sym typeface="Century Gothic"/>
                      </a:endParaRPr>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309825">
                <a:tc>
                  <a:txBody>
                    <a:bodyPr/>
                    <a:lstStyle/>
                    <a:p>
                      <a:pPr marL="0" marR="0" lvl="0" indent="0" algn="l" rtl="0">
                        <a:spcBef>
                          <a:spcPts val="0"/>
                        </a:spcBef>
                        <a:spcAft>
                          <a:spcPts val="0"/>
                        </a:spcAft>
                        <a:buClr>
                          <a:schemeClr val="dk1"/>
                        </a:buClr>
                        <a:buSzPts val="900"/>
                        <a:buFont typeface="Century Gothic"/>
                        <a:buNone/>
                      </a:pPr>
                      <a:r>
                        <a:rPr lang="en-GB" sz="900" u="none" strike="noStrike" cap="none">
                          <a:latin typeface="Century Gothic"/>
                          <a:ea typeface="Century Gothic"/>
                          <a:cs typeface="Century Gothic"/>
                          <a:sym typeface="Century Gothic"/>
                        </a:rPr>
                        <a:t>Code timetable, search bid</a:t>
                      </a:r>
                      <a:endParaRPr sz="900" u="none" strike="noStrike" cap="none">
                        <a:latin typeface="Century Gothic"/>
                        <a:ea typeface="Century Gothic"/>
                        <a:cs typeface="Century Gothic"/>
                        <a:sym typeface="Century Gothic"/>
                      </a:endParaRPr>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Clr>
                          <a:schemeClr val="dk1"/>
                        </a:buClr>
                        <a:buSzPts val="900"/>
                        <a:buFont typeface="Century Gothic"/>
                        <a:buNone/>
                      </a:pPr>
                      <a:r>
                        <a:rPr lang="en-GB" sz="900" u="none" strike="noStrike" cap="none">
                          <a:latin typeface="Century Gothic"/>
                          <a:ea typeface="Century Gothic"/>
                          <a:cs typeface="Century Gothic"/>
                          <a:sym typeface="Century Gothic"/>
                        </a:rPr>
                        <a:t>17/10 - 19/10 </a:t>
                      </a:r>
                      <a:endParaRPr sz="900" u="none" strike="noStrike" cap="none">
                        <a:latin typeface="Century Gothic"/>
                        <a:ea typeface="Century Gothic"/>
                        <a:cs typeface="Century Gothic"/>
                        <a:sym typeface="Century Gothic"/>
                      </a:endParaRPr>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Clr>
                          <a:srgbClr val="FF0000"/>
                        </a:buClr>
                        <a:buSzPts val="900"/>
                        <a:buFont typeface="Century Gothic"/>
                        <a:buNone/>
                      </a:pPr>
                      <a:r>
                        <a:rPr lang="en-GB" sz="900" u="none" strike="noStrike" cap="none">
                          <a:solidFill>
                            <a:srgbClr val="FF0000"/>
                          </a:solidFill>
                          <a:latin typeface="Century Gothic"/>
                          <a:ea typeface="Century Gothic"/>
                          <a:cs typeface="Century Gothic"/>
                          <a:sym typeface="Century Gothic"/>
                        </a:rPr>
                        <a:t>19/10 - 29/10</a:t>
                      </a:r>
                      <a:endParaRPr sz="900" u="none" strike="noStrike" cap="none">
                        <a:solidFill>
                          <a:srgbClr val="FF0000"/>
                        </a:solidFill>
                        <a:latin typeface="Century Gothic"/>
                        <a:ea typeface="Century Gothic"/>
                        <a:cs typeface="Century Gothic"/>
                        <a:sym typeface="Century Gothic"/>
                      </a:endParaRPr>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309825">
                <a:tc>
                  <a:txBody>
                    <a:bodyPr/>
                    <a:lstStyle/>
                    <a:p>
                      <a:pPr marL="0" marR="0" lvl="0" indent="0" algn="l" rtl="0">
                        <a:spcBef>
                          <a:spcPts val="0"/>
                        </a:spcBef>
                        <a:spcAft>
                          <a:spcPts val="0"/>
                        </a:spcAft>
                        <a:buClr>
                          <a:schemeClr val="dk1"/>
                        </a:buClr>
                        <a:buSzPts val="900"/>
                        <a:buFont typeface="Century Gothic"/>
                        <a:buNone/>
                      </a:pPr>
                      <a:r>
                        <a:rPr lang="en-GB" sz="900" u="none" strike="noStrike" cap="none">
                          <a:latin typeface="Century Gothic"/>
                          <a:ea typeface="Century Gothic"/>
                          <a:cs typeface="Century Gothic"/>
                          <a:sym typeface="Century Gothic"/>
                        </a:rPr>
                        <a:t>Integrate code</a:t>
                      </a:r>
                      <a:endParaRPr sz="900" u="none" strike="noStrike" cap="none">
                        <a:latin typeface="Century Gothic"/>
                        <a:ea typeface="Century Gothic"/>
                        <a:cs typeface="Century Gothic"/>
                        <a:sym typeface="Century Gothic"/>
                      </a:endParaRPr>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Clr>
                          <a:schemeClr val="dk1"/>
                        </a:buClr>
                        <a:buSzPts val="900"/>
                        <a:buFont typeface="Century Gothic"/>
                        <a:buNone/>
                      </a:pPr>
                      <a:r>
                        <a:rPr lang="en-GB" sz="900" u="none" strike="noStrike" cap="none">
                          <a:latin typeface="Century Gothic"/>
                          <a:ea typeface="Century Gothic"/>
                          <a:cs typeface="Century Gothic"/>
                          <a:sym typeface="Century Gothic"/>
                        </a:rPr>
                        <a:t>19/10 - 20/10</a:t>
                      </a:r>
                      <a:endParaRPr sz="900" u="none" strike="noStrike" cap="none">
                        <a:latin typeface="Century Gothic"/>
                        <a:ea typeface="Century Gothic"/>
                        <a:cs typeface="Century Gothic"/>
                        <a:sym typeface="Century Gothic"/>
                      </a:endParaRPr>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Clr>
                          <a:srgbClr val="FF0000"/>
                        </a:buClr>
                        <a:buSzPts val="900"/>
                        <a:buFont typeface="Century Gothic"/>
                        <a:buNone/>
                      </a:pPr>
                      <a:r>
                        <a:rPr lang="en-GB" sz="900" u="none" strike="noStrike" cap="none">
                          <a:solidFill>
                            <a:srgbClr val="FF0000"/>
                          </a:solidFill>
                          <a:latin typeface="Century Gothic"/>
                          <a:ea typeface="Century Gothic"/>
                          <a:cs typeface="Century Gothic"/>
                          <a:sym typeface="Century Gothic"/>
                        </a:rPr>
                        <a:t>29/10 - 29/10</a:t>
                      </a:r>
                      <a:endParaRPr sz="900" u="none" strike="noStrike" cap="none">
                        <a:solidFill>
                          <a:srgbClr val="FF0000"/>
                        </a:solidFill>
                        <a:latin typeface="Century Gothic"/>
                        <a:ea typeface="Century Gothic"/>
                        <a:cs typeface="Century Gothic"/>
                        <a:sym typeface="Century Gothic"/>
                      </a:endParaRPr>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309825">
                <a:tc>
                  <a:txBody>
                    <a:bodyPr/>
                    <a:lstStyle/>
                    <a:p>
                      <a:pPr marL="0" marR="0" lvl="0" indent="0" algn="l" rtl="0">
                        <a:spcBef>
                          <a:spcPts val="0"/>
                        </a:spcBef>
                        <a:spcAft>
                          <a:spcPts val="0"/>
                        </a:spcAft>
                        <a:buClr>
                          <a:schemeClr val="dk1"/>
                        </a:buClr>
                        <a:buSzPts val="900"/>
                        <a:buFont typeface="Century Gothic"/>
                        <a:buNone/>
                      </a:pPr>
                      <a:r>
                        <a:rPr lang="en-GB" sz="900" u="none" strike="noStrike" cap="none">
                          <a:latin typeface="Century Gothic"/>
                          <a:ea typeface="Century Gothic"/>
                          <a:cs typeface="Century Gothic"/>
                          <a:sym typeface="Century Gothic"/>
                        </a:rPr>
                        <a:t>Test code (JSON, bug metrics)</a:t>
                      </a:r>
                      <a:endParaRPr sz="900" u="none" strike="noStrike" cap="none">
                        <a:latin typeface="Century Gothic"/>
                        <a:ea typeface="Century Gothic"/>
                        <a:cs typeface="Century Gothic"/>
                        <a:sym typeface="Century Gothic"/>
                      </a:endParaRPr>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Clr>
                          <a:schemeClr val="dk1"/>
                        </a:buClr>
                        <a:buSzPts val="900"/>
                        <a:buFont typeface="Century Gothic"/>
                        <a:buNone/>
                      </a:pPr>
                      <a:r>
                        <a:rPr lang="en-GB" sz="900" u="none" strike="noStrike" cap="none">
                          <a:latin typeface="Century Gothic"/>
                          <a:ea typeface="Century Gothic"/>
                          <a:cs typeface="Century Gothic"/>
                          <a:sym typeface="Century Gothic"/>
                        </a:rPr>
                        <a:t>17/10 - 26/10</a:t>
                      </a:r>
                      <a:endParaRPr sz="900" u="none" strike="noStrike" cap="none">
                        <a:latin typeface="Century Gothic"/>
                        <a:ea typeface="Century Gothic"/>
                        <a:cs typeface="Century Gothic"/>
                        <a:sym typeface="Century Gothic"/>
                      </a:endParaRPr>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Clr>
                          <a:srgbClr val="FF0000"/>
                        </a:buClr>
                        <a:buSzPts val="900"/>
                        <a:buFont typeface="Century Gothic"/>
                        <a:buNone/>
                      </a:pPr>
                      <a:r>
                        <a:rPr lang="en-GB" sz="900" u="none" strike="noStrike" cap="none">
                          <a:solidFill>
                            <a:srgbClr val="FF0000"/>
                          </a:solidFill>
                          <a:latin typeface="Century Gothic"/>
                          <a:ea typeface="Century Gothic"/>
                          <a:cs typeface="Century Gothic"/>
                          <a:sym typeface="Century Gothic"/>
                        </a:rPr>
                        <a:t>30/10 - 30/10</a:t>
                      </a:r>
                      <a:endParaRPr sz="900" u="none" strike="noStrike" cap="none">
                        <a:solidFill>
                          <a:srgbClr val="FF0000"/>
                        </a:solidFill>
                        <a:latin typeface="Century Gothic"/>
                        <a:ea typeface="Century Gothic"/>
                        <a:cs typeface="Century Gothic"/>
                        <a:sym typeface="Century Gothic"/>
                      </a:endParaRPr>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309825">
                <a:tc>
                  <a:txBody>
                    <a:bodyPr/>
                    <a:lstStyle/>
                    <a:p>
                      <a:pPr marL="0" marR="0" lvl="0" indent="0" algn="l" rtl="0">
                        <a:spcBef>
                          <a:spcPts val="0"/>
                        </a:spcBef>
                        <a:spcAft>
                          <a:spcPts val="0"/>
                        </a:spcAft>
                        <a:buClr>
                          <a:schemeClr val="dk1"/>
                        </a:buClr>
                        <a:buSzPts val="900"/>
                        <a:buFont typeface="Century Gothic"/>
                        <a:buNone/>
                      </a:pPr>
                      <a:r>
                        <a:rPr lang="en-GB" sz="900" u="none" strike="noStrike" cap="none">
                          <a:latin typeface="Century Gothic"/>
                          <a:ea typeface="Century Gothic"/>
                          <a:cs typeface="Century Gothic"/>
                          <a:sym typeface="Century Gothic"/>
                        </a:rPr>
                        <a:t>Deploy to AWS, test</a:t>
                      </a:r>
                      <a:endParaRPr sz="900" u="none" strike="noStrike" cap="none">
                        <a:latin typeface="Century Gothic"/>
                        <a:ea typeface="Century Gothic"/>
                        <a:cs typeface="Century Gothic"/>
                        <a:sym typeface="Century Gothic"/>
                      </a:endParaRPr>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Clr>
                          <a:schemeClr val="dk1"/>
                        </a:buClr>
                        <a:buSzPts val="900"/>
                        <a:buFont typeface="Century Gothic"/>
                        <a:buNone/>
                      </a:pPr>
                      <a:r>
                        <a:rPr lang="en-GB" sz="900" u="none" strike="noStrike" cap="none">
                          <a:latin typeface="Century Gothic"/>
                          <a:ea typeface="Century Gothic"/>
                          <a:cs typeface="Century Gothic"/>
                          <a:sym typeface="Century Gothic"/>
                        </a:rPr>
                        <a:t>27/10 - 27/10</a:t>
                      </a:r>
                      <a:endParaRPr sz="900" u="none" strike="noStrike" cap="none">
                        <a:latin typeface="Century Gothic"/>
                        <a:ea typeface="Century Gothic"/>
                        <a:cs typeface="Century Gothic"/>
                        <a:sym typeface="Century Gothic"/>
                      </a:endParaRPr>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Clr>
                          <a:srgbClr val="FF0000"/>
                        </a:buClr>
                        <a:buSzPts val="900"/>
                        <a:buFont typeface="Century Gothic"/>
                        <a:buNone/>
                      </a:pPr>
                      <a:r>
                        <a:rPr lang="en-GB" sz="900" u="none" strike="noStrike" cap="none">
                          <a:solidFill>
                            <a:srgbClr val="FF0000"/>
                          </a:solidFill>
                          <a:latin typeface="Century Gothic"/>
                          <a:ea typeface="Century Gothic"/>
                          <a:cs typeface="Century Gothic"/>
                          <a:sym typeface="Century Gothic"/>
                        </a:rPr>
                        <a:t>29/10 - 29/10</a:t>
                      </a:r>
                      <a:endParaRPr sz="900" u="none" strike="noStrike" cap="none">
                        <a:solidFill>
                          <a:srgbClr val="FF0000"/>
                        </a:solidFill>
                        <a:latin typeface="Century Gothic"/>
                        <a:ea typeface="Century Gothic"/>
                        <a:cs typeface="Century Gothic"/>
                        <a:sym typeface="Century Gothic"/>
                      </a:endParaRPr>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r h="309825">
                <a:tc>
                  <a:txBody>
                    <a:bodyPr/>
                    <a:lstStyle/>
                    <a:p>
                      <a:pPr marL="0" marR="0" lvl="0" indent="0" algn="l" rtl="0">
                        <a:spcBef>
                          <a:spcPts val="0"/>
                        </a:spcBef>
                        <a:spcAft>
                          <a:spcPts val="0"/>
                        </a:spcAft>
                        <a:buClr>
                          <a:schemeClr val="dk1"/>
                        </a:buClr>
                        <a:buSzPts val="900"/>
                        <a:buFont typeface="Century Gothic"/>
                        <a:buNone/>
                      </a:pPr>
                      <a:r>
                        <a:rPr lang="en-GB" sz="900" u="none" strike="noStrike" cap="none">
                          <a:latin typeface="Century Gothic"/>
                          <a:ea typeface="Century Gothic"/>
                          <a:cs typeface="Century Gothic"/>
                          <a:sym typeface="Century Gothic"/>
                        </a:rPr>
                        <a:t>Milestone preparation</a:t>
                      </a:r>
                      <a:endParaRPr sz="900" u="none" strike="noStrike" cap="none">
                        <a:latin typeface="Century Gothic"/>
                        <a:ea typeface="Century Gothic"/>
                        <a:cs typeface="Century Gothic"/>
                        <a:sym typeface="Century Gothic"/>
                      </a:endParaRPr>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Clr>
                          <a:schemeClr val="dk1"/>
                        </a:buClr>
                        <a:buSzPts val="900"/>
                        <a:buFont typeface="Century Gothic"/>
                        <a:buNone/>
                      </a:pPr>
                      <a:r>
                        <a:rPr lang="en-GB" sz="900" u="none" strike="noStrike" cap="none">
                          <a:solidFill>
                            <a:schemeClr val="dk1"/>
                          </a:solidFill>
                          <a:latin typeface="Century Gothic"/>
                          <a:ea typeface="Century Gothic"/>
                          <a:cs typeface="Century Gothic"/>
                          <a:sym typeface="Century Gothic"/>
                        </a:rPr>
                        <a:t>29/10 - 29/10</a:t>
                      </a:r>
                      <a:endParaRPr sz="900" u="none" strike="noStrike" cap="none">
                        <a:solidFill>
                          <a:schemeClr val="dk1"/>
                        </a:solidFill>
                        <a:latin typeface="Century Gothic"/>
                        <a:ea typeface="Century Gothic"/>
                        <a:cs typeface="Century Gothic"/>
                        <a:sym typeface="Century Gothic"/>
                      </a:endParaRPr>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Clr>
                          <a:schemeClr val="dk1"/>
                        </a:buClr>
                        <a:buSzPts val="900"/>
                        <a:buFont typeface="Century Gothic"/>
                        <a:buNone/>
                      </a:pPr>
                      <a:r>
                        <a:rPr lang="en-GB" sz="900" u="none" strike="noStrike" cap="none">
                          <a:solidFill>
                            <a:schemeClr val="dk1"/>
                          </a:solidFill>
                          <a:latin typeface="Century Gothic"/>
                          <a:ea typeface="Century Gothic"/>
                          <a:cs typeface="Century Gothic"/>
                          <a:sym typeface="Century Gothic"/>
                        </a:rPr>
                        <a:t>As planned</a:t>
                      </a:r>
                      <a:endParaRPr sz="900" u="none" strike="noStrike" cap="none">
                        <a:solidFill>
                          <a:schemeClr val="dk1"/>
                        </a:solidFill>
                        <a:latin typeface="Century Gothic"/>
                        <a:ea typeface="Century Gothic"/>
                        <a:cs typeface="Century Gothic"/>
                        <a:sym typeface="Century Gothic"/>
                      </a:endParaRPr>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sp>
        <p:nvSpPr>
          <p:cNvPr id="207" name="Google Shape;207;p30"/>
          <p:cNvSpPr/>
          <p:nvPr/>
        </p:nvSpPr>
        <p:spPr>
          <a:xfrm>
            <a:off x="3711525" y="4846450"/>
            <a:ext cx="3045000" cy="469200"/>
          </a:xfrm>
          <a:prstGeom prst="roundRect">
            <a:avLst>
              <a:gd name="adj" fmla="val 100000"/>
            </a:avLst>
          </a:prstGeom>
          <a:solidFill>
            <a:srgbClr val="FF9900"/>
          </a:solidFill>
          <a:ln>
            <a:noFill/>
          </a:ln>
        </p:spPr>
        <p:txBody>
          <a:bodyPr spcFirstLastPara="1" wrap="square" lIns="121900" tIns="60925" rIns="121900" bIns="60925" anchor="t" anchorCtr="0">
            <a:noAutofit/>
          </a:bodyPr>
          <a:lstStyle/>
          <a:p>
            <a:pPr marL="0" marR="0" lvl="0" indent="0" algn="ctr" rtl="0">
              <a:lnSpc>
                <a:spcPct val="100000"/>
              </a:lnSpc>
              <a:spcBef>
                <a:spcPts val="0"/>
              </a:spcBef>
              <a:spcAft>
                <a:spcPts val="0"/>
              </a:spcAft>
              <a:buClr>
                <a:srgbClr val="000000"/>
              </a:buClr>
              <a:buSzPts val="1700"/>
              <a:buFont typeface="Arial"/>
              <a:buNone/>
            </a:pPr>
            <a:r>
              <a:rPr lang="en-GB" sz="1700" b="1" i="0" u="none" strike="noStrike" cap="none">
                <a:solidFill>
                  <a:srgbClr val="FFFFFF"/>
                </a:solidFill>
                <a:latin typeface="Calibri"/>
                <a:ea typeface="Calibri"/>
                <a:cs typeface="Calibri"/>
                <a:sym typeface="Calibri"/>
              </a:rPr>
              <a:t>Iteration 4</a:t>
            </a:r>
            <a:endParaRPr sz="19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700"/>
              <a:buFont typeface="Arial"/>
              <a:buNone/>
            </a:pPr>
            <a:endParaRPr sz="1700" b="1" i="0" u="none" strike="noStrike" cap="none">
              <a:solidFill>
                <a:srgbClr val="FFFFFF"/>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1700"/>
              <a:buFont typeface="Arial"/>
              <a:buNone/>
            </a:pPr>
            <a:endParaRPr sz="1700" b="0" i="0" u="none" strike="noStrike" cap="none">
              <a:solidFill>
                <a:srgbClr val="FFFFFF"/>
              </a:solidFill>
              <a:latin typeface="Arial"/>
              <a:ea typeface="Arial"/>
              <a:cs typeface="Arial"/>
              <a:sym typeface="Arial"/>
            </a:endParaRPr>
          </a:p>
        </p:txBody>
      </p:sp>
      <p:graphicFrame>
        <p:nvGraphicFramePr>
          <p:cNvPr id="208" name="Google Shape;208;p30"/>
          <p:cNvGraphicFramePr/>
          <p:nvPr/>
        </p:nvGraphicFramePr>
        <p:xfrm>
          <a:off x="3439641" y="5421458"/>
          <a:ext cx="3719850" cy="1087350"/>
        </p:xfrm>
        <a:graphic>
          <a:graphicData uri="http://schemas.openxmlformats.org/drawingml/2006/table">
            <a:tbl>
              <a:tblPr>
                <a:noFill/>
                <a:tableStyleId>{3841B381-E5F6-484D-8101-C50CEB5C6437}</a:tableStyleId>
              </a:tblPr>
              <a:tblGrid>
                <a:gridCol w="1783200">
                  <a:extLst>
                    <a:ext uri="{9D8B030D-6E8A-4147-A177-3AD203B41FA5}">
                      <a16:colId xmlns:a16="http://schemas.microsoft.com/office/drawing/2014/main" val="20000"/>
                    </a:ext>
                  </a:extLst>
                </a:gridCol>
                <a:gridCol w="986100">
                  <a:extLst>
                    <a:ext uri="{9D8B030D-6E8A-4147-A177-3AD203B41FA5}">
                      <a16:colId xmlns:a16="http://schemas.microsoft.com/office/drawing/2014/main" val="20001"/>
                    </a:ext>
                  </a:extLst>
                </a:gridCol>
                <a:gridCol w="950550">
                  <a:extLst>
                    <a:ext uri="{9D8B030D-6E8A-4147-A177-3AD203B41FA5}">
                      <a16:colId xmlns:a16="http://schemas.microsoft.com/office/drawing/2014/main" val="20002"/>
                    </a:ext>
                  </a:extLst>
                </a:gridCol>
              </a:tblGrid>
              <a:tr h="362450">
                <a:tc>
                  <a:txBody>
                    <a:bodyPr/>
                    <a:lstStyle/>
                    <a:p>
                      <a:pPr marL="0" marR="0" lvl="0" indent="0" algn="l" rtl="0">
                        <a:spcBef>
                          <a:spcPts val="0"/>
                        </a:spcBef>
                        <a:spcAft>
                          <a:spcPts val="0"/>
                        </a:spcAft>
                        <a:buClr>
                          <a:schemeClr val="dk1"/>
                        </a:buClr>
                        <a:buSzPts val="900"/>
                        <a:buFont typeface="Century Gothic"/>
                        <a:buNone/>
                      </a:pPr>
                      <a:r>
                        <a:rPr lang="en-GB" sz="900" b="1" u="sng" strike="noStrike" cap="none">
                          <a:latin typeface="Century Gothic"/>
                          <a:ea typeface="Century Gothic"/>
                          <a:cs typeface="Century Gothic"/>
                          <a:sym typeface="Century Gothic"/>
                        </a:rPr>
                        <a:t>Task</a:t>
                      </a:r>
                      <a:endParaRPr sz="900" b="1" u="sng" strike="noStrike" cap="none">
                        <a:latin typeface="Century Gothic"/>
                        <a:ea typeface="Century Gothic"/>
                        <a:cs typeface="Century Gothic"/>
                        <a:sym typeface="Century Gothic"/>
                      </a:endParaRPr>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Clr>
                          <a:schemeClr val="dk1"/>
                        </a:buClr>
                        <a:buSzPts val="900"/>
                        <a:buFont typeface="Century Gothic"/>
                        <a:buNone/>
                      </a:pPr>
                      <a:r>
                        <a:rPr lang="en-GB" sz="900" b="1" u="sng" strike="noStrike" cap="none">
                          <a:latin typeface="Century Gothic"/>
                          <a:ea typeface="Century Gothic"/>
                          <a:cs typeface="Century Gothic"/>
                          <a:sym typeface="Century Gothic"/>
                        </a:rPr>
                        <a:t>Planned</a:t>
                      </a:r>
                      <a:endParaRPr sz="900" b="1" u="sng" strike="noStrike" cap="none">
                        <a:latin typeface="Century Gothic"/>
                        <a:ea typeface="Century Gothic"/>
                        <a:cs typeface="Century Gothic"/>
                        <a:sym typeface="Century Gothic"/>
                      </a:endParaRPr>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Clr>
                          <a:schemeClr val="dk1"/>
                        </a:buClr>
                        <a:buSzPts val="900"/>
                        <a:buFont typeface="Century Gothic"/>
                        <a:buNone/>
                      </a:pPr>
                      <a:r>
                        <a:rPr lang="en-GB" sz="900" b="1" u="sng" strike="noStrike" cap="none">
                          <a:latin typeface="Century Gothic"/>
                          <a:ea typeface="Century Gothic"/>
                          <a:cs typeface="Century Gothic"/>
                          <a:sym typeface="Century Gothic"/>
                        </a:rPr>
                        <a:t>Actual</a:t>
                      </a:r>
                      <a:endParaRPr sz="900" b="1" u="sng" strike="noStrike" cap="none">
                        <a:latin typeface="Century Gothic"/>
                        <a:ea typeface="Century Gothic"/>
                        <a:cs typeface="Century Gothic"/>
                        <a:sym typeface="Century Gothic"/>
                      </a:endParaRPr>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362450">
                <a:tc>
                  <a:txBody>
                    <a:bodyPr/>
                    <a:lstStyle/>
                    <a:p>
                      <a:pPr marL="0" marR="0" lvl="0" indent="0" algn="l" rtl="0">
                        <a:spcBef>
                          <a:spcPts val="0"/>
                        </a:spcBef>
                        <a:spcAft>
                          <a:spcPts val="0"/>
                        </a:spcAft>
                        <a:buClr>
                          <a:schemeClr val="dk1"/>
                        </a:buClr>
                        <a:buSzPts val="900"/>
                        <a:buFont typeface="Century Gothic"/>
                        <a:buNone/>
                      </a:pPr>
                      <a:r>
                        <a:rPr lang="en-GB" sz="900" u="none" strike="noStrike" cap="none">
                          <a:latin typeface="Century Gothic"/>
                          <a:ea typeface="Century Gothic"/>
                          <a:cs typeface="Century Gothic"/>
                          <a:sym typeface="Century Gothic"/>
                        </a:rPr>
                        <a:t>UAT debugging</a:t>
                      </a:r>
                      <a:endParaRPr sz="900" u="none" strike="noStrike" cap="none">
                        <a:latin typeface="Century Gothic"/>
                        <a:ea typeface="Century Gothic"/>
                        <a:cs typeface="Century Gothic"/>
                        <a:sym typeface="Century Gothic"/>
                      </a:endParaRPr>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Clr>
                          <a:schemeClr val="dk1"/>
                        </a:buClr>
                        <a:buSzPts val="900"/>
                        <a:buFont typeface="Century Gothic"/>
                        <a:buNone/>
                      </a:pPr>
                      <a:r>
                        <a:rPr lang="en-GB" sz="900" u="none" strike="noStrike" cap="none">
                          <a:solidFill>
                            <a:schemeClr val="dk1"/>
                          </a:solidFill>
                          <a:latin typeface="Century Gothic"/>
                          <a:ea typeface="Century Gothic"/>
                          <a:cs typeface="Century Gothic"/>
                          <a:sym typeface="Century Gothic"/>
                        </a:rPr>
                        <a:t>31/10 - 6/11</a:t>
                      </a:r>
                      <a:endParaRPr sz="900" u="none" strike="noStrike" cap="none">
                        <a:solidFill>
                          <a:schemeClr val="dk1"/>
                        </a:solidFill>
                        <a:latin typeface="Century Gothic"/>
                        <a:ea typeface="Century Gothic"/>
                        <a:cs typeface="Century Gothic"/>
                        <a:sym typeface="Century Gothic"/>
                      </a:endParaRPr>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Clr>
                          <a:schemeClr val="dk1"/>
                        </a:buClr>
                        <a:buSzPts val="900"/>
                        <a:buFont typeface="Century Gothic"/>
                        <a:buNone/>
                      </a:pPr>
                      <a:r>
                        <a:rPr lang="en-GB" sz="900" u="none" strike="noStrike" cap="none">
                          <a:solidFill>
                            <a:schemeClr val="dk1"/>
                          </a:solidFill>
                          <a:latin typeface="Century Gothic"/>
                          <a:ea typeface="Century Gothic"/>
                          <a:cs typeface="Century Gothic"/>
                          <a:sym typeface="Century Gothic"/>
                        </a:rPr>
                        <a:t>As planned</a:t>
                      </a:r>
                      <a:endParaRPr sz="900" u="none" strike="noStrike" cap="none">
                        <a:solidFill>
                          <a:schemeClr val="dk1"/>
                        </a:solidFill>
                        <a:latin typeface="Century Gothic"/>
                        <a:ea typeface="Century Gothic"/>
                        <a:cs typeface="Century Gothic"/>
                        <a:sym typeface="Century Gothic"/>
                      </a:endParaRPr>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362450">
                <a:tc>
                  <a:txBody>
                    <a:bodyPr/>
                    <a:lstStyle/>
                    <a:p>
                      <a:pPr marL="0" marR="0" lvl="0" indent="0" algn="l" rtl="0">
                        <a:spcBef>
                          <a:spcPts val="0"/>
                        </a:spcBef>
                        <a:spcAft>
                          <a:spcPts val="0"/>
                        </a:spcAft>
                        <a:buClr>
                          <a:schemeClr val="dk1"/>
                        </a:buClr>
                        <a:buSzPts val="900"/>
                        <a:buFont typeface="Century Gothic"/>
                        <a:buNone/>
                      </a:pPr>
                      <a:r>
                        <a:rPr lang="en-GB" sz="900" u="none" strike="noStrike" cap="none">
                          <a:latin typeface="Century Gothic"/>
                          <a:ea typeface="Century Gothic"/>
                          <a:cs typeface="Century Gothic"/>
                          <a:sym typeface="Century Gothic"/>
                        </a:rPr>
                        <a:t>Final submission preparation</a:t>
                      </a:r>
                      <a:endParaRPr sz="900" u="none" strike="noStrike" cap="none">
                        <a:latin typeface="Century Gothic"/>
                        <a:ea typeface="Century Gothic"/>
                        <a:cs typeface="Century Gothic"/>
                        <a:sym typeface="Century Gothic"/>
                      </a:endParaRPr>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Clr>
                          <a:schemeClr val="dk1"/>
                        </a:buClr>
                        <a:buSzPts val="900"/>
                        <a:buFont typeface="Century Gothic"/>
                        <a:buNone/>
                      </a:pPr>
                      <a:r>
                        <a:rPr lang="en-GB" sz="900" u="none" strike="noStrike" cap="none">
                          <a:latin typeface="Century Gothic"/>
                          <a:ea typeface="Century Gothic"/>
                          <a:cs typeface="Century Gothic"/>
                          <a:sym typeface="Century Gothic"/>
                        </a:rPr>
                        <a:t>31/10 - 11/11</a:t>
                      </a:r>
                      <a:endParaRPr sz="900" u="none" strike="noStrike" cap="none">
                        <a:latin typeface="Century Gothic"/>
                        <a:ea typeface="Century Gothic"/>
                        <a:cs typeface="Century Gothic"/>
                        <a:sym typeface="Century Gothic"/>
                      </a:endParaRPr>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Clr>
                          <a:schemeClr val="dk1"/>
                        </a:buClr>
                        <a:buSzPts val="900"/>
                        <a:buFont typeface="Century Gothic"/>
                        <a:buNone/>
                      </a:pPr>
                      <a:r>
                        <a:rPr lang="en-GB" sz="900" u="none" strike="noStrike" cap="none">
                          <a:latin typeface="Century Gothic"/>
                          <a:ea typeface="Century Gothic"/>
                          <a:cs typeface="Century Gothic"/>
                          <a:sym typeface="Century Gothic"/>
                        </a:rPr>
                        <a:t>As Planned</a:t>
                      </a:r>
                      <a:endParaRPr sz="900" u="none" strike="noStrike" cap="none">
                        <a:latin typeface="Century Gothic"/>
                        <a:ea typeface="Century Gothic"/>
                        <a:cs typeface="Century Gothic"/>
                        <a:sym typeface="Century Gothic"/>
                      </a:endParaRPr>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cxnSp>
        <p:nvCxnSpPr>
          <p:cNvPr id="209" name="Google Shape;209;p30"/>
          <p:cNvCxnSpPr/>
          <p:nvPr/>
        </p:nvCxnSpPr>
        <p:spPr>
          <a:xfrm>
            <a:off x="7488475" y="3659900"/>
            <a:ext cx="3000" cy="526800"/>
          </a:xfrm>
          <a:prstGeom prst="straightConnector1">
            <a:avLst/>
          </a:prstGeom>
          <a:noFill/>
          <a:ln w="9525" cap="flat" cmpd="sng">
            <a:solidFill>
              <a:srgbClr val="FFFFFF">
                <a:alpha val="29019"/>
              </a:srgbClr>
            </a:solidFill>
            <a:prstDash val="solid"/>
            <a:miter lim="800000"/>
            <a:headEnd type="none" w="sm" len="sm"/>
            <a:tailEnd type="none" w="sm" len="sm"/>
          </a:ln>
        </p:spPr>
      </p:cxnSp>
      <p:sp>
        <p:nvSpPr>
          <p:cNvPr id="210" name="Google Shape;210;p30"/>
          <p:cNvSpPr txBox="1"/>
          <p:nvPr/>
        </p:nvSpPr>
        <p:spPr>
          <a:xfrm>
            <a:off x="7640600" y="3661375"/>
            <a:ext cx="1264200" cy="5241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2400"/>
              <a:buFont typeface="Arial"/>
              <a:buNone/>
            </a:pPr>
            <a:r>
              <a:rPr lang="en-GB" sz="2400" b="1" i="0" u="none" strike="noStrike" cap="none">
                <a:solidFill>
                  <a:srgbClr val="FFFFFF"/>
                </a:solidFill>
                <a:latin typeface="Calibri"/>
                <a:ea typeface="Calibri"/>
                <a:cs typeface="Calibri"/>
                <a:sym typeface="Calibri"/>
              </a:rPr>
              <a:t>Week 14</a:t>
            </a:r>
            <a:endParaRPr sz="1900" b="0" i="0" u="none" strike="noStrike" cap="none">
              <a:solidFill>
                <a:srgbClr val="000000"/>
              </a:solidFill>
              <a:latin typeface="Arial"/>
              <a:ea typeface="Arial"/>
              <a:cs typeface="Arial"/>
              <a:sym typeface="Arial"/>
            </a:endParaRPr>
          </a:p>
        </p:txBody>
      </p:sp>
      <p:cxnSp>
        <p:nvCxnSpPr>
          <p:cNvPr id="211" name="Google Shape;211;p30"/>
          <p:cNvCxnSpPr>
            <a:endCxn id="207" idx="1"/>
          </p:cNvCxnSpPr>
          <p:nvPr/>
        </p:nvCxnSpPr>
        <p:spPr>
          <a:xfrm>
            <a:off x="3711525" y="4315150"/>
            <a:ext cx="0" cy="765900"/>
          </a:xfrm>
          <a:prstGeom prst="straightConnector1">
            <a:avLst/>
          </a:prstGeom>
          <a:noFill/>
          <a:ln w="9525" cap="flat" cmpd="sng">
            <a:solidFill>
              <a:srgbClr val="CCCCCC"/>
            </a:solidFill>
            <a:prstDash val="solid"/>
            <a:miter lim="800000"/>
            <a:headEnd type="none" w="sm" len="sm"/>
            <a:tailEnd type="none" w="sm" len="sm"/>
          </a:ln>
        </p:spPr>
      </p:cxnSp>
      <p:cxnSp>
        <p:nvCxnSpPr>
          <p:cNvPr id="212" name="Google Shape;212;p30"/>
          <p:cNvCxnSpPr>
            <a:endCxn id="207" idx="3"/>
          </p:cNvCxnSpPr>
          <p:nvPr/>
        </p:nvCxnSpPr>
        <p:spPr>
          <a:xfrm>
            <a:off x="6756225" y="4315150"/>
            <a:ext cx="300" cy="765900"/>
          </a:xfrm>
          <a:prstGeom prst="straightConnector1">
            <a:avLst/>
          </a:prstGeom>
          <a:noFill/>
          <a:ln w="9525" cap="flat" cmpd="sng">
            <a:solidFill>
              <a:srgbClr val="CCCCCC"/>
            </a:solidFill>
            <a:prstDash val="solid"/>
            <a:miter lim="800000"/>
            <a:headEnd type="none" w="sm" len="sm"/>
            <a:tailEnd type="none" w="sm" len="sm"/>
          </a:ln>
        </p:spPr>
      </p:cxnSp>
      <p:cxnSp>
        <p:nvCxnSpPr>
          <p:cNvPr id="213" name="Google Shape;213;p30"/>
          <p:cNvCxnSpPr>
            <a:stCxn id="214" idx="1"/>
          </p:cNvCxnSpPr>
          <p:nvPr/>
        </p:nvCxnSpPr>
        <p:spPr>
          <a:xfrm>
            <a:off x="6748750" y="3039450"/>
            <a:ext cx="0" cy="595500"/>
          </a:xfrm>
          <a:prstGeom prst="straightConnector1">
            <a:avLst/>
          </a:prstGeom>
          <a:noFill/>
          <a:ln w="9525" cap="flat" cmpd="sng">
            <a:solidFill>
              <a:srgbClr val="CCCCCC"/>
            </a:solidFill>
            <a:prstDash val="solid"/>
            <a:miter lim="800000"/>
            <a:headEnd type="none" w="sm" len="sm"/>
            <a:tailEnd type="none" w="sm" len="sm"/>
          </a:ln>
        </p:spPr>
      </p:cxnSp>
      <p:cxnSp>
        <p:nvCxnSpPr>
          <p:cNvPr id="215" name="Google Shape;215;p30"/>
          <p:cNvCxnSpPr>
            <a:stCxn id="214" idx="3"/>
          </p:cNvCxnSpPr>
          <p:nvPr/>
        </p:nvCxnSpPr>
        <p:spPr>
          <a:xfrm flipH="1">
            <a:off x="8490550" y="3039450"/>
            <a:ext cx="2100" cy="646800"/>
          </a:xfrm>
          <a:prstGeom prst="straightConnector1">
            <a:avLst/>
          </a:prstGeom>
          <a:noFill/>
          <a:ln w="9525" cap="flat" cmpd="sng">
            <a:solidFill>
              <a:srgbClr val="CCCCCC"/>
            </a:solidFill>
            <a:prstDash val="solid"/>
            <a:miter lim="800000"/>
            <a:headEnd type="none" w="sm" len="sm"/>
            <a:tailEnd type="none" w="sm" len="sm"/>
          </a:ln>
        </p:spPr>
      </p:cxnSp>
      <p:sp>
        <p:nvSpPr>
          <p:cNvPr id="214" name="Google Shape;214;p30"/>
          <p:cNvSpPr/>
          <p:nvPr/>
        </p:nvSpPr>
        <p:spPr>
          <a:xfrm>
            <a:off x="6748750" y="2807550"/>
            <a:ext cx="1743900" cy="463800"/>
          </a:xfrm>
          <a:prstGeom prst="roundRect">
            <a:avLst>
              <a:gd name="adj" fmla="val 100000"/>
            </a:avLst>
          </a:prstGeom>
          <a:solidFill>
            <a:srgbClr val="92D050"/>
          </a:solidFill>
          <a:ln>
            <a:noFill/>
          </a:ln>
        </p:spPr>
        <p:txBody>
          <a:bodyPr spcFirstLastPara="1" wrap="square" lIns="121900" tIns="60925" rIns="121900" bIns="60925" anchor="ctr" anchorCtr="0">
            <a:noAutofit/>
          </a:bodyPr>
          <a:lstStyle/>
          <a:p>
            <a:pPr marL="0" marR="0" lvl="0" indent="0" algn="ctr" rtl="0">
              <a:lnSpc>
                <a:spcPct val="100000"/>
              </a:lnSpc>
              <a:spcBef>
                <a:spcPts val="0"/>
              </a:spcBef>
              <a:spcAft>
                <a:spcPts val="0"/>
              </a:spcAft>
              <a:buClr>
                <a:srgbClr val="000000"/>
              </a:buClr>
              <a:buSzPts val="1700"/>
              <a:buFont typeface="Arial"/>
              <a:buNone/>
            </a:pPr>
            <a:r>
              <a:rPr lang="en-GB" sz="1700" b="1" i="0" u="none" strike="noStrike" cap="none">
                <a:solidFill>
                  <a:srgbClr val="FFFFFF"/>
                </a:solidFill>
                <a:latin typeface="Calibri"/>
                <a:ea typeface="Calibri"/>
                <a:cs typeface="Calibri"/>
                <a:sym typeface="Calibri"/>
              </a:rPr>
              <a:t>Iteration 5</a:t>
            </a:r>
            <a:endParaRPr sz="1900" b="0" i="0" u="none" strike="noStrike" cap="none">
              <a:solidFill>
                <a:srgbClr val="000000"/>
              </a:solidFill>
              <a:latin typeface="Arial"/>
              <a:ea typeface="Arial"/>
              <a:cs typeface="Arial"/>
              <a:sym typeface="Arial"/>
            </a:endParaRPr>
          </a:p>
        </p:txBody>
      </p:sp>
      <p:graphicFrame>
        <p:nvGraphicFramePr>
          <p:cNvPr id="216" name="Google Shape;216;p30"/>
          <p:cNvGraphicFramePr/>
          <p:nvPr/>
        </p:nvGraphicFramePr>
        <p:xfrm>
          <a:off x="5333900" y="256760"/>
          <a:ext cx="3810100" cy="2574570"/>
        </p:xfrm>
        <a:graphic>
          <a:graphicData uri="http://schemas.openxmlformats.org/drawingml/2006/table">
            <a:tbl>
              <a:tblPr>
                <a:noFill/>
                <a:tableStyleId>{3841B381-E5F6-484D-8101-C50CEB5C6437}</a:tableStyleId>
              </a:tblPr>
              <a:tblGrid>
                <a:gridCol w="1968600">
                  <a:extLst>
                    <a:ext uri="{9D8B030D-6E8A-4147-A177-3AD203B41FA5}">
                      <a16:colId xmlns:a16="http://schemas.microsoft.com/office/drawing/2014/main" val="20000"/>
                    </a:ext>
                  </a:extLst>
                </a:gridCol>
                <a:gridCol w="931850">
                  <a:extLst>
                    <a:ext uri="{9D8B030D-6E8A-4147-A177-3AD203B41FA5}">
                      <a16:colId xmlns:a16="http://schemas.microsoft.com/office/drawing/2014/main" val="20001"/>
                    </a:ext>
                  </a:extLst>
                </a:gridCol>
                <a:gridCol w="909650">
                  <a:extLst>
                    <a:ext uri="{9D8B030D-6E8A-4147-A177-3AD203B41FA5}">
                      <a16:colId xmlns:a16="http://schemas.microsoft.com/office/drawing/2014/main" val="20002"/>
                    </a:ext>
                  </a:extLst>
                </a:gridCol>
              </a:tblGrid>
              <a:tr h="352900">
                <a:tc>
                  <a:txBody>
                    <a:bodyPr/>
                    <a:lstStyle/>
                    <a:p>
                      <a:pPr marL="0" marR="0" lvl="0" indent="0" algn="l" rtl="0">
                        <a:spcBef>
                          <a:spcPts val="0"/>
                        </a:spcBef>
                        <a:spcAft>
                          <a:spcPts val="0"/>
                        </a:spcAft>
                        <a:buClr>
                          <a:schemeClr val="dk1"/>
                        </a:buClr>
                        <a:buSzPts val="900"/>
                        <a:buFont typeface="Century Gothic"/>
                        <a:buNone/>
                      </a:pPr>
                      <a:r>
                        <a:rPr lang="en-GB" sz="900" b="1" u="sng" strike="noStrike" cap="none">
                          <a:latin typeface="Century Gothic"/>
                          <a:ea typeface="Century Gothic"/>
                          <a:cs typeface="Century Gothic"/>
                          <a:sym typeface="Century Gothic"/>
                        </a:rPr>
                        <a:t>Task</a:t>
                      </a:r>
                      <a:endParaRPr sz="900" b="1" u="sng" strike="noStrike" cap="none">
                        <a:latin typeface="Century Gothic"/>
                        <a:ea typeface="Century Gothic"/>
                        <a:cs typeface="Century Gothic"/>
                        <a:sym typeface="Century Gothic"/>
                      </a:endParaRPr>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Clr>
                          <a:schemeClr val="dk1"/>
                        </a:buClr>
                        <a:buSzPts val="900"/>
                        <a:buFont typeface="Century Gothic"/>
                        <a:buNone/>
                      </a:pPr>
                      <a:r>
                        <a:rPr lang="en-GB" sz="900" b="1" u="sng" strike="noStrike" cap="none">
                          <a:latin typeface="Century Gothic"/>
                          <a:ea typeface="Century Gothic"/>
                          <a:cs typeface="Century Gothic"/>
                          <a:sym typeface="Century Gothic"/>
                        </a:rPr>
                        <a:t>Planned</a:t>
                      </a:r>
                      <a:endParaRPr sz="900" b="1" u="sng" strike="noStrike" cap="none">
                        <a:latin typeface="Century Gothic"/>
                        <a:ea typeface="Century Gothic"/>
                        <a:cs typeface="Century Gothic"/>
                        <a:sym typeface="Century Gothic"/>
                      </a:endParaRPr>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Clr>
                          <a:schemeClr val="dk1"/>
                        </a:buClr>
                        <a:buSzPts val="900"/>
                        <a:buFont typeface="Century Gothic"/>
                        <a:buNone/>
                      </a:pPr>
                      <a:r>
                        <a:rPr lang="en-GB" sz="900" b="1" u="sng" strike="noStrike" cap="none">
                          <a:latin typeface="Century Gothic"/>
                          <a:ea typeface="Century Gothic"/>
                          <a:cs typeface="Century Gothic"/>
                          <a:sym typeface="Century Gothic"/>
                        </a:rPr>
                        <a:t>Actual</a:t>
                      </a:r>
                      <a:endParaRPr sz="900" b="1" u="sng" strike="noStrike" cap="none">
                        <a:latin typeface="Century Gothic"/>
                        <a:ea typeface="Century Gothic"/>
                        <a:cs typeface="Century Gothic"/>
                        <a:sym typeface="Century Gothic"/>
                      </a:endParaRPr>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352900">
                <a:tc>
                  <a:txBody>
                    <a:bodyPr/>
                    <a:lstStyle/>
                    <a:p>
                      <a:pPr marL="0" marR="0" lvl="0" indent="0" algn="l" rtl="0">
                        <a:spcBef>
                          <a:spcPts val="0"/>
                        </a:spcBef>
                        <a:spcAft>
                          <a:spcPts val="0"/>
                        </a:spcAft>
                        <a:buClr>
                          <a:schemeClr val="dk1"/>
                        </a:buClr>
                        <a:buSzPts val="900"/>
                        <a:buFont typeface="Century Gothic"/>
                        <a:buNone/>
                      </a:pPr>
                      <a:r>
                        <a:rPr lang="en-GB" sz="900" u="none" strike="noStrike" cap="none">
                          <a:latin typeface="Century Gothic"/>
                          <a:ea typeface="Century Gothic"/>
                          <a:cs typeface="Century Gothic"/>
                          <a:sym typeface="Century Gothic"/>
                        </a:rPr>
                        <a:t>Final Submission review</a:t>
                      </a:r>
                      <a:endParaRPr sz="900" u="none" strike="noStrike" cap="none">
                        <a:latin typeface="Century Gothic"/>
                        <a:ea typeface="Century Gothic"/>
                        <a:cs typeface="Century Gothic"/>
                        <a:sym typeface="Century Gothic"/>
                      </a:endParaRPr>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Clr>
                          <a:schemeClr val="dk1"/>
                        </a:buClr>
                        <a:buSzPts val="900"/>
                        <a:buFont typeface="Century Gothic"/>
                        <a:buNone/>
                      </a:pPr>
                      <a:r>
                        <a:rPr lang="en-GB" sz="900" u="none" strike="noStrike" cap="none">
                          <a:latin typeface="Century Gothic"/>
                          <a:ea typeface="Century Gothic"/>
                          <a:cs typeface="Century Gothic"/>
                          <a:sym typeface="Century Gothic"/>
                        </a:rPr>
                        <a:t>13/11 - 16/11</a:t>
                      </a:r>
                      <a:endParaRPr sz="900" u="none" strike="noStrike" cap="none">
                        <a:latin typeface="Century Gothic"/>
                        <a:ea typeface="Century Gothic"/>
                        <a:cs typeface="Century Gothic"/>
                        <a:sym typeface="Century Gothic"/>
                      </a:endParaRPr>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Clr>
                          <a:schemeClr val="dk1"/>
                        </a:buClr>
                        <a:buSzPts val="900"/>
                        <a:buFont typeface="Century Gothic"/>
                        <a:buNone/>
                      </a:pPr>
                      <a:r>
                        <a:rPr lang="en-GB" sz="900" u="none" strike="noStrike" cap="none">
                          <a:latin typeface="Century Gothic"/>
                          <a:ea typeface="Century Gothic"/>
                          <a:cs typeface="Century Gothic"/>
                          <a:sym typeface="Century Gothic"/>
                        </a:rPr>
                        <a:t>As Planned</a:t>
                      </a:r>
                      <a:endParaRPr sz="900" u="none" strike="noStrike" cap="none">
                        <a:latin typeface="Century Gothic"/>
                        <a:ea typeface="Century Gothic"/>
                        <a:cs typeface="Century Gothic"/>
                        <a:sym typeface="Century Gothic"/>
                      </a:endParaRPr>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352900">
                <a:tc>
                  <a:txBody>
                    <a:bodyPr/>
                    <a:lstStyle/>
                    <a:p>
                      <a:pPr marL="0" marR="0" lvl="0" indent="0" algn="l" rtl="0">
                        <a:spcBef>
                          <a:spcPts val="0"/>
                        </a:spcBef>
                        <a:spcAft>
                          <a:spcPts val="0"/>
                        </a:spcAft>
                        <a:buNone/>
                      </a:pPr>
                      <a:r>
                        <a:rPr lang="en-GB" sz="900">
                          <a:latin typeface="Century Gothic"/>
                          <a:ea typeface="Century Gothic"/>
                          <a:cs typeface="Century Gothic"/>
                          <a:sym typeface="Century Gothic"/>
                        </a:rPr>
                        <a:t>Code bid status JSON</a:t>
                      </a:r>
                      <a:endParaRPr sz="900" u="none" strike="noStrike" cap="none">
                        <a:latin typeface="Century Gothic"/>
                        <a:ea typeface="Century Gothic"/>
                        <a:cs typeface="Century Gothic"/>
                        <a:sym typeface="Century Gothic"/>
                      </a:endParaRPr>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GB" sz="900">
                          <a:solidFill>
                            <a:srgbClr val="FF0000"/>
                          </a:solidFill>
                          <a:latin typeface="Century Gothic"/>
                          <a:ea typeface="Century Gothic"/>
                          <a:cs typeface="Century Gothic"/>
                          <a:sym typeface="Century Gothic"/>
                        </a:rPr>
                        <a:t>Unplanned</a:t>
                      </a:r>
                      <a:endParaRPr sz="900" u="none" strike="noStrike" cap="none">
                        <a:solidFill>
                          <a:srgbClr val="FF0000"/>
                        </a:solidFill>
                        <a:latin typeface="Century Gothic"/>
                        <a:ea typeface="Century Gothic"/>
                        <a:cs typeface="Century Gothic"/>
                        <a:sym typeface="Century Gothic"/>
                      </a:endParaRPr>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GB" sz="900">
                          <a:latin typeface="Century Gothic"/>
                          <a:ea typeface="Century Gothic"/>
                          <a:cs typeface="Century Gothic"/>
                          <a:sym typeface="Century Gothic"/>
                        </a:rPr>
                        <a:t>16/11</a:t>
                      </a:r>
                      <a:endParaRPr sz="900" u="none" strike="noStrike" cap="none">
                        <a:latin typeface="Century Gothic"/>
                        <a:ea typeface="Century Gothic"/>
                        <a:cs typeface="Century Gothic"/>
                        <a:sym typeface="Century Gothic"/>
                      </a:endParaRPr>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357150">
                <a:tc>
                  <a:txBody>
                    <a:bodyPr/>
                    <a:lstStyle/>
                    <a:p>
                      <a:pPr marL="0" marR="0" lvl="0" indent="0" algn="l" rtl="0">
                        <a:spcBef>
                          <a:spcPts val="0"/>
                        </a:spcBef>
                        <a:spcAft>
                          <a:spcPts val="0"/>
                        </a:spcAft>
                        <a:buNone/>
                      </a:pPr>
                      <a:r>
                        <a:rPr lang="en-GB" sz="900">
                          <a:latin typeface="Century Gothic"/>
                          <a:ea typeface="Century Gothic"/>
                          <a:cs typeface="Century Gothic"/>
                          <a:sym typeface="Century Gothic"/>
                        </a:rPr>
                        <a:t>Final testing &amp; debugging of front-end &amp; JSON</a:t>
                      </a:r>
                      <a:endParaRPr sz="900">
                        <a:latin typeface="Century Gothic"/>
                        <a:ea typeface="Century Gothic"/>
                        <a:cs typeface="Century Gothic"/>
                        <a:sym typeface="Century Gothic"/>
                      </a:endParaRPr>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GB" sz="900">
                          <a:solidFill>
                            <a:srgbClr val="FF0000"/>
                          </a:solidFill>
                          <a:latin typeface="Century Gothic"/>
                          <a:ea typeface="Century Gothic"/>
                          <a:cs typeface="Century Gothic"/>
                          <a:sym typeface="Century Gothic"/>
                        </a:rPr>
                        <a:t>Unplanned</a:t>
                      </a:r>
                      <a:endParaRPr sz="900">
                        <a:solidFill>
                          <a:srgbClr val="FF0000"/>
                        </a:solidFill>
                        <a:latin typeface="Century Gothic"/>
                        <a:ea typeface="Century Gothic"/>
                        <a:cs typeface="Century Gothic"/>
                        <a:sym typeface="Century Gothic"/>
                      </a:endParaRPr>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GB" sz="900">
                          <a:latin typeface="Century Gothic"/>
                          <a:ea typeface="Century Gothic"/>
                          <a:cs typeface="Century Gothic"/>
                          <a:sym typeface="Century Gothic"/>
                        </a:rPr>
                        <a:t>17/11</a:t>
                      </a:r>
                      <a:endParaRPr sz="900">
                        <a:latin typeface="Century Gothic"/>
                        <a:ea typeface="Century Gothic"/>
                        <a:cs typeface="Century Gothic"/>
                        <a:sym typeface="Century Gothic"/>
                      </a:endParaRPr>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352900">
                <a:tc>
                  <a:txBody>
                    <a:bodyPr/>
                    <a:lstStyle/>
                    <a:p>
                      <a:pPr marL="0" marR="0" lvl="0" indent="0" algn="l" rtl="0">
                        <a:spcBef>
                          <a:spcPts val="0"/>
                        </a:spcBef>
                        <a:spcAft>
                          <a:spcPts val="0"/>
                        </a:spcAft>
                        <a:buClr>
                          <a:schemeClr val="dk1"/>
                        </a:buClr>
                        <a:buSzPts val="900"/>
                        <a:buFont typeface="Century Gothic"/>
                        <a:buNone/>
                      </a:pPr>
                      <a:r>
                        <a:rPr lang="en-GB" sz="900" u="none" strike="noStrike" cap="none">
                          <a:latin typeface="Century Gothic"/>
                          <a:ea typeface="Century Gothic"/>
                          <a:cs typeface="Century Gothic"/>
                          <a:sym typeface="Century Gothic"/>
                        </a:rPr>
                        <a:t>Final submission</a:t>
                      </a:r>
                      <a:endParaRPr sz="900" u="none" strike="noStrike" cap="none">
                        <a:latin typeface="Century Gothic"/>
                        <a:ea typeface="Century Gothic"/>
                        <a:cs typeface="Century Gothic"/>
                        <a:sym typeface="Century Gothic"/>
                      </a:endParaRPr>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Clr>
                          <a:schemeClr val="dk1"/>
                        </a:buClr>
                        <a:buSzPts val="900"/>
                        <a:buFont typeface="Century Gothic"/>
                        <a:buNone/>
                      </a:pPr>
                      <a:r>
                        <a:rPr lang="en-GB" sz="900" u="none" strike="noStrike" cap="none">
                          <a:latin typeface="Century Gothic"/>
                          <a:ea typeface="Century Gothic"/>
                          <a:cs typeface="Century Gothic"/>
                          <a:sym typeface="Century Gothic"/>
                        </a:rPr>
                        <a:t>17/11</a:t>
                      </a:r>
                      <a:endParaRPr sz="900" u="none" strike="noStrike" cap="none">
                        <a:latin typeface="Century Gothic"/>
                        <a:ea typeface="Century Gothic"/>
                        <a:cs typeface="Century Gothic"/>
                        <a:sym typeface="Century Gothic"/>
                      </a:endParaRPr>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Clr>
                          <a:schemeClr val="dk1"/>
                        </a:buClr>
                        <a:buSzPts val="900"/>
                        <a:buFont typeface="Century Gothic"/>
                        <a:buNone/>
                      </a:pPr>
                      <a:r>
                        <a:rPr lang="en-GB" sz="900" u="none" strike="noStrike" cap="none">
                          <a:latin typeface="Century Gothic"/>
                          <a:ea typeface="Century Gothic"/>
                          <a:cs typeface="Century Gothic"/>
                          <a:sym typeface="Century Gothic"/>
                        </a:rPr>
                        <a:t>As Planned</a:t>
                      </a:r>
                      <a:endParaRPr sz="900" u="none" strike="noStrike" cap="none">
                        <a:latin typeface="Century Gothic"/>
                        <a:ea typeface="Century Gothic"/>
                        <a:cs typeface="Century Gothic"/>
                        <a:sym typeface="Century Gothic"/>
                      </a:endParaRPr>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352900">
                <a:tc>
                  <a:txBody>
                    <a:bodyPr/>
                    <a:lstStyle/>
                    <a:p>
                      <a:pPr marL="0" marR="0" lvl="0" indent="0" algn="l" rtl="0">
                        <a:spcBef>
                          <a:spcPts val="0"/>
                        </a:spcBef>
                        <a:spcAft>
                          <a:spcPts val="0"/>
                        </a:spcAft>
                        <a:buClr>
                          <a:schemeClr val="dk1"/>
                        </a:buClr>
                        <a:buSzPts val="900"/>
                        <a:buFont typeface="Century Gothic"/>
                        <a:buNone/>
                      </a:pPr>
                      <a:r>
                        <a:rPr lang="en-GB" sz="900" u="none" strike="noStrike" cap="none">
                          <a:latin typeface="Century Gothic"/>
                          <a:ea typeface="Century Gothic"/>
                          <a:cs typeface="Century Gothic"/>
                          <a:sym typeface="Century Gothic"/>
                        </a:rPr>
                        <a:t>Final presentation preparation</a:t>
                      </a:r>
                      <a:endParaRPr sz="900" u="none" strike="noStrike" cap="none">
                        <a:latin typeface="Century Gothic"/>
                        <a:ea typeface="Century Gothic"/>
                        <a:cs typeface="Century Gothic"/>
                        <a:sym typeface="Century Gothic"/>
                      </a:endParaRPr>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Clr>
                          <a:schemeClr val="dk1"/>
                        </a:buClr>
                        <a:buSzPts val="900"/>
                        <a:buFont typeface="Century Gothic"/>
                        <a:buNone/>
                      </a:pPr>
                      <a:r>
                        <a:rPr lang="en-GB" sz="900">
                          <a:latin typeface="Century Gothic"/>
                          <a:ea typeface="Century Gothic"/>
                          <a:cs typeface="Century Gothic"/>
                          <a:sym typeface="Century Gothic"/>
                        </a:rPr>
                        <a:t>14</a:t>
                      </a:r>
                      <a:r>
                        <a:rPr lang="en-GB" sz="900" u="none" strike="noStrike" cap="none">
                          <a:latin typeface="Century Gothic"/>
                          <a:ea typeface="Century Gothic"/>
                          <a:cs typeface="Century Gothic"/>
                          <a:sym typeface="Century Gothic"/>
                        </a:rPr>
                        <a:t>/11 - 1</a:t>
                      </a:r>
                      <a:r>
                        <a:rPr lang="en-GB" sz="900">
                          <a:latin typeface="Century Gothic"/>
                          <a:ea typeface="Century Gothic"/>
                          <a:cs typeface="Century Gothic"/>
                          <a:sym typeface="Century Gothic"/>
                        </a:rPr>
                        <a:t>7</a:t>
                      </a:r>
                      <a:r>
                        <a:rPr lang="en-GB" sz="900" u="none" strike="noStrike" cap="none">
                          <a:latin typeface="Century Gothic"/>
                          <a:ea typeface="Century Gothic"/>
                          <a:cs typeface="Century Gothic"/>
                          <a:sym typeface="Century Gothic"/>
                        </a:rPr>
                        <a:t>/11</a:t>
                      </a:r>
                      <a:endParaRPr sz="900" u="none" strike="noStrike" cap="none">
                        <a:latin typeface="Century Gothic"/>
                        <a:ea typeface="Century Gothic"/>
                        <a:cs typeface="Century Gothic"/>
                        <a:sym typeface="Century Gothic"/>
                      </a:endParaRPr>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Clr>
                          <a:schemeClr val="dk1"/>
                        </a:buClr>
                        <a:buSzPts val="900"/>
                        <a:buFont typeface="Century Gothic"/>
                        <a:buNone/>
                      </a:pPr>
                      <a:r>
                        <a:rPr lang="en-GB" sz="900" u="none" strike="noStrike" cap="none">
                          <a:latin typeface="Century Gothic"/>
                          <a:ea typeface="Century Gothic"/>
                          <a:cs typeface="Century Gothic"/>
                          <a:sym typeface="Century Gothic"/>
                        </a:rPr>
                        <a:t>As Planned</a:t>
                      </a:r>
                      <a:endParaRPr sz="900" u="none" strike="noStrike" cap="none">
                        <a:latin typeface="Century Gothic"/>
                        <a:ea typeface="Century Gothic"/>
                        <a:cs typeface="Century Gothic"/>
                        <a:sym typeface="Century Gothic"/>
                      </a:endParaRPr>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r h="352900">
                <a:tc>
                  <a:txBody>
                    <a:bodyPr/>
                    <a:lstStyle/>
                    <a:p>
                      <a:pPr marL="0" marR="0" lvl="0" indent="0" algn="l" rtl="0">
                        <a:spcBef>
                          <a:spcPts val="0"/>
                        </a:spcBef>
                        <a:spcAft>
                          <a:spcPts val="0"/>
                        </a:spcAft>
                        <a:buClr>
                          <a:schemeClr val="dk1"/>
                        </a:buClr>
                        <a:buSzPts val="900"/>
                        <a:buFont typeface="Century Gothic"/>
                        <a:buNone/>
                      </a:pPr>
                      <a:r>
                        <a:rPr lang="en-GB" sz="900" u="none" strike="noStrike" cap="none">
                          <a:latin typeface="Century Gothic"/>
                          <a:ea typeface="Century Gothic"/>
                          <a:cs typeface="Century Gothic"/>
                          <a:sym typeface="Century Gothic"/>
                        </a:rPr>
                        <a:t>Final presentation</a:t>
                      </a:r>
                      <a:endParaRPr sz="900" u="none" strike="noStrike" cap="none">
                        <a:latin typeface="Century Gothic"/>
                        <a:ea typeface="Century Gothic"/>
                        <a:cs typeface="Century Gothic"/>
                        <a:sym typeface="Century Gothic"/>
                      </a:endParaRPr>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Clr>
                          <a:schemeClr val="dk1"/>
                        </a:buClr>
                        <a:buSzPts val="900"/>
                        <a:buFont typeface="Century Gothic"/>
                        <a:buNone/>
                      </a:pPr>
                      <a:r>
                        <a:rPr lang="en-GB" sz="900" u="none" strike="noStrike" cap="none">
                          <a:latin typeface="Century Gothic"/>
                          <a:ea typeface="Century Gothic"/>
                          <a:cs typeface="Century Gothic"/>
                          <a:sym typeface="Century Gothic"/>
                        </a:rPr>
                        <a:t>18/11</a:t>
                      </a:r>
                      <a:endParaRPr sz="900" u="none" strike="noStrike" cap="none">
                        <a:latin typeface="Century Gothic"/>
                        <a:ea typeface="Century Gothic"/>
                        <a:cs typeface="Century Gothic"/>
                        <a:sym typeface="Century Gothic"/>
                      </a:endParaRPr>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Clr>
                          <a:schemeClr val="dk1"/>
                        </a:buClr>
                        <a:buSzPts val="900"/>
                        <a:buFont typeface="Century Gothic"/>
                        <a:buNone/>
                      </a:pPr>
                      <a:r>
                        <a:rPr lang="en-GB" sz="900" u="none" strike="noStrike" cap="none">
                          <a:latin typeface="Century Gothic"/>
                          <a:ea typeface="Century Gothic"/>
                          <a:cs typeface="Century Gothic"/>
                          <a:sym typeface="Century Gothic"/>
                        </a:rPr>
                        <a:t>As planned</a:t>
                      </a:r>
                      <a:endParaRPr sz="900" u="none" strike="noStrike" cap="none">
                        <a:latin typeface="Century Gothic"/>
                        <a:ea typeface="Century Gothic"/>
                        <a:cs typeface="Century Gothic"/>
                        <a:sym typeface="Century Gothic"/>
                      </a:endParaRPr>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sp>
        <p:nvSpPr>
          <p:cNvPr id="217" name="Google Shape;217;p30"/>
          <p:cNvSpPr txBox="1"/>
          <p:nvPr/>
        </p:nvSpPr>
        <p:spPr>
          <a:xfrm>
            <a:off x="3449842" y="4631591"/>
            <a:ext cx="507900" cy="1848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GB" sz="1200" b="1" i="0" u="none" strike="noStrike" cap="none">
                <a:solidFill>
                  <a:srgbClr val="263248"/>
                </a:solidFill>
                <a:latin typeface="Calibri"/>
                <a:ea typeface="Calibri"/>
                <a:cs typeface="Calibri"/>
                <a:sym typeface="Calibri"/>
              </a:rPr>
              <a:t>UAT</a:t>
            </a:r>
            <a:endParaRPr sz="1900" b="0" i="0" u="none" strike="noStrike" cap="none">
              <a:solidFill>
                <a:srgbClr val="000000"/>
              </a:solidFill>
              <a:latin typeface="Arial"/>
              <a:ea typeface="Arial"/>
              <a:cs typeface="Arial"/>
              <a:sym typeface="Arial"/>
            </a:endParaRPr>
          </a:p>
        </p:txBody>
      </p:sp>
      <p:sp>
        <p:nvSpPr>
          <p:cNvPr id="218" name="Google Shape;218;p30"/>
          <p:cNvSpPr txBox="1"/>
          <p:nvPr/>
        </p:nvSpPr>
        <p:spPr>
          <a:xfrm>
            <a:off x="3479946" y="4460860"/>
            <a:ext cx="453600" cy="1692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GB" sz="1100" b="0" i="0" u="none" strike="noStrike" cap="none">
                <a:solidFill>
                  <a:srgbClr val="263248"/>
                </a:solidFill>
                <a:latin typeface="Calibri"/>
                <a:ea typeface="Calibri"/>
                <a:cs typeface="Calibri"/>
                <a:sym typeface="Calibri"/>
              </a:rPr>
              <a:t>30 Oct</a:t>
            </a:r>
            <a:endParaRPr sz="1900" b="0" i="0" u="none" strike="noStrike" cap="none">
              <a:solidFill>
                <a:srgbClr val="000000"/>
              </a:solidFill>
              <a:latin typeface="Arial"/>
              <a:ea typeface="Arial"/>
              <a:cs typeface="Arial"/>
              <a:sym typeface="Arial"/>
            </a:endParaRPr>
          </a:p>
        </p:txBody>
      </p:sp>
      <p:sp>
        <p:nvSpPr>
          <p:cNvPr id="219" name="Google Shape;219;p30"/>
          <p:cNvSpPr/>
          <p:nvPr/>
        </p:nvSpPr>
        <p:spPr>
          <a:xfrm>
            <a:off x="3603166" y="4229055"/>
            <a:ext cx="152400" cy="177600"/>
          </a:xfrm>
          <a:prstGeom prst="teardrop">
            <a:avLst>
              <a:gd name="adj" fmla="val 100000"/>
            </a:avLst>
          </a:prstGeom>
          <a:solidFill>
            <a:srgbClr val="263248"/>
          </a:solidFill>
          <a:ln>
            <a:noFill/>
          </a:ln>
        </p:spPr>
        <p:txBody>
          <a:bodyPr spcFirstLastPara="1" wrap="square" lIns="121900" tIns="60925" rIns="121900" bIns="609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220" name="Google Shape;220;p30"/>
          <p:cNvSpPr txBox="1"/>
          <p:nvPr/>
        </p:nvSpPr>
        <p:spPr>
          <a:xfrm>
            <a:off x="7737650" y="4664503"/>
            <a:ext cx="1070100" cy="3144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GB" sz="1200" b="1" i="0" u="none" strike="noStrike" cap="none">
                <a:solidFill>
                  <a:srgbClr val="263248"/>
                </a:solidFill>
                <a:latin typeface="Calibri"/>
                <a:ea typeface="Calibri"/>
                <a:cs typeface="Calibri"/>
                <a:sym typeface="Calibri"/>
              </a:rPr>
              <a:t>Final Presentation</a:t>
            </a:r>
            <a:endParaRPr sz="1900" b="0" i="0" u="none" strike="noStrike" cap="none">
              <a:solidFill>
                <a:srgbClr val="000000"/>
              </a:solidFill>
              <a:latin typeface="Arial"/>
              <a:ea typeface="Arial"/>
              <a:cs typeface="Arial"/>
              <a:sym typeface="Arial"/>
            </a:endParaRPr>
          </a:p>
        </p:txBody>
      </p:sp>
      <p:sp>
        <p:nvSpPr>
          <p:cNvPr id="221" name="Google Shape;221;p30"/>
          <p:cNvSpPr txBox="1"/>
          <p:nvPr/>
        </p:nvSpPr>
        <p:spPr>
          <a:xfrm>
            <a:off x="7869588" y="4483059"/>
            <a:ext cx="769800" cy="1749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GB" sz="1100" b="0" i="0" u="none" strike="noStrike" cap="none">
                <a:solidFill>
                  <a:srgbClr val="D26F00"/>
                </a:solidFill>
                <a:latin typeface="Calibri"/>
                <a:ea typeface="Calibri"/>
                <a:cs typeface="Calibri"/>
                <a:sym typeface="Calibri"/>
              </a:rPr>
              <a:t>20 Nov</a:t>
            </a:r>
            <a:endParaRPr sz="1900" b="0" i="0" u="none" strike="noStrike" cap="none">
              <a:solidFill>
                <a:srgbClr val="000000"/>
              </a:solidFill>
              <a:latin typeface="Arial"/>
              <a:ea typeface="Arial"/>
              <a:cs typeface="Arial"/>
              <a:sym typeface="Arial"/>
            </a:endParaRPr>
          </a:p>
        </p:txBody>
      </p:sp>
      <p:sp>
        <p:nvSpPr>
          <p:cNvPr id="222" name="Google Shape;222;p30"/>
          <p:cNvSpPr/>
          <p:nvPr/>
        </p:nvSpPr>
        <p:spPr>
          <a:xfrm>
            <a:off x="8322148" y="4251255"/>
            <a:ext cx="144000" cy="183300"/>
          </a:xfrm>
          <a:prstGeom prst="teardrop">
            <a:avLst>
              <a:gd name="adj" fmla="val 100000"/>
            </a:avLst>
          </a:prstGeom>
          <a:solidFill>
            <a:srgbClr val="5C9650"/>
          </a:solidFill>
          <a:ln>
            <a:noFill/>
          </a:ln>
        </p:spPr>
        <p:txBody>
          <a:bodyPr spcFirstLastPara="1" wrap="square" lIns="121900" tIns="60925" rIns="121900" bIns="609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223" name="Google Shape;223;p30"/>
          <p:cNvSpPr txBox="1"/>
          <p:nvPr/>
        </p:nvSpPr>
        <p:spPr>
          <a:xfrm>
            <a:off x="6854029" y="4682233"/>
            <a:ext cx="888300" cy="3144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GB" sz="1200" b="1" i="0" u="none" strike="noStrike" cap="none">
                <a:solidFill>
                  <a:srgbClr val="263248"/>
                </a:solidFill>
                <a:latin typeface="Calibri"/>
                <a:ea typeface="Calibri"/>
                <a:cs typeface="Calibri"/>
                <a:sym typeface="Calibri"/>
              </a:rPr>
              <a:t>Final Submission</a:t>
            </a:r>
            <a:endParaRPr sz="1900" b="0" i="0" u="none" strike="noStrike" cap="none">
              <a:solidFill>
                <a:srgbClr val="000000"/>
              </a:solidFill>
              <a:latin typeface="Arial"/>
              <a:ea typeface="Arial"/>
              <a:cs typeface="Arial"/>
              <a:sym typeface="Arial"/>
            </a:endParaRPr>
          </a:p>
        </p:txBody>
      </p:sp>
      <p:sp>
        <p:nvSpPr>
          <p:cNvPr id="224" name="Google Shape;224;p30"/>
          <p:cNvSpPr txBox="1"/>
          <p:nvPr/>
        </p:nvSpPr>
        <p:spPr>
          <a:xfrm>
            <a:off x="6909005" y="4492087"/>
            <a:ext cx="769800" cy="1749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GB" sz="1100" b="0" i="0" u="none" strike="noStrike" cap="none">
                <a:solidFill>
                  <a:schemeClr val="accent1"/>
                </a:solidFill>
                <a:latin typeface="Calibri"/>
                <a:ea typeface="Calibri"/>
                <a:cs typeface="Calibri"/>
                <a:sym typeface="Calibri"/>
              </a:rPr>
              <a:t>17 Nov</a:t>
            </a:r>
            <a:endParaRPr sz="1900" b="0" i="0" u="none" strike="noStrike" cap="none">
              <a:solidFill>
                <a:schemeClr val="accent1"/>
              </a:solidFill>
              <a:latin typeface="Arial"/>
              <a:ea typeface="Arial"/>
              <a:cs typeface="Arial"/>
              <a:sym typeface="Arial"/>
            </a:endParaRPr>
          </a:p>
        </p:txBody>
      </p:sp>
      <p:sp>
        <p:nvSpPr>
          <p:cNvPr id="225" name="Google Shape;225;p30"/>
          <p:cNvSpPr/>
          <p:nvPr/>
        </p:nvSpPr>
        <p:spPr>
          <a:xfrm>
            <a:off x="7361565" y="4260283"/>
            <a:ext cx="144000" cy="183300"/>
          </a:xfrm>
          <a:prstGeom prst="teardrop">
            <a:avLst>
              <a:gd name="adj" fmla="val 100000"/>
            </a:avLst>
          </a:prstGeom>
          <a:solidFill>
            <a:schemeClr val="accent1"/>
          </a:solidFill>
          <a:ln>
            <a:noFill/>
          </a:ln>
        </p:spPr>
        <p:txBody>
          <a:bodyPr spcFirstLastPara="1" wrap="square" lIns="121900" tIns="60925" rIns="121900" bIns="609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accent1"/>
              </a:solidFill>
              <a:latin typeface="Arial"/>
              <a:ea typeface="Arial"/>
              <a:cs typeface="Arial"/>
              <a:sym typeface="Arial"/>
            </a:endParaRPr>
          </a:p>
        </p:txBody>
      </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29"/>
        <p:cNvGrpSpPr/>
        <p:nvPr/>
      </p:nvGrpSpPr>
      <p:grpSpPr>
        <a:xfrm>
          <a:off x="0" y="0"/>
          <a:ext cx="0" cy="0"/>
          <a:chOff x="0" y="0"/>
          <a:chExt cx="0" cy="0"/>
        </a:xfrm>
      </p:grpSpPr>
      <p:sp>
        <p:nvSpPr>
          <p:cNvPr id="230" name="Google Shape;230;p31"/>
          <p:cNvSpPr/>
          <p:nvPr/>
        </p:nvSpPr>
        <p:spPr>
          <a:xfrm>
            <a:off x="0" y="0"/>
            <a:ext cx="3044287" cy="6858000"/>
          </a:xfrm>
          <a:prstGeom prst="rect">
            <a:avLst/>
          </a:prstGeom>
          <a:solidFill>
            <a:srgbClr val="40404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231" name="Google Shape;231;p31"/>
          <p:cNvSpPr txBox="1">
            <a:spLocks noGrp="1"/>
          </p:cNvSpPr>
          <p:nvPr>
            <p:ph type="title"/>
          </p:nvPr>
        </p:nvSpPr>
        <p:spPr>
          <a:xfrm>
            <a:off x="201585" y="1412489"/>
            <a:ext cx="2641116" cy="4363844"/>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FFFFFF"/>
              </a:buClr>
              <a:buSzPts val="2400"/>
              <a:buFont typeface="Century Gothic"/>
              <a:buNone/>
            </a:pPr>
            <a:r>
              <a:rPr lang="en-GB" sz="2400">
                <a:solidFill>
                  <a:srgbClr val="FFFFFF"/>
                </a:solidFill>
                <a:latin typeface="Century Gothic"/>
                <a:ea typeface="Century Gothic"/>
                <a:cs typeface="Century Gothic"/>
                <a:sym typeface="Century Gothic"/>
              </a:rPr>
              <a:t>Adding Functionalities &amp; PHP Frameworks</a:t>
            </a:r>
            <a:endParaRPr/>
          </a:p>
        </p:txBody>
      </p:sp>
      <p:sp>
        <p:nvSpPr>
          <p:cNvPr id="232" name="Google Shape;232;p31"/>
          <p:cNvSpPr txBox="1">
            <a:spLocks noGrp="1"/>
          </p:cNvSpPr>
          <p:nvPr>
            <p:ph type="body" idx="1"/>
          </p:nvPr>
        </p:nvSpPr>
        <p:spPr>
          <a:xfrm>
            <a:off x="3124212" y="1412489"/>
            <a:ext cx="2887463" cy="4363844"/>
          </a:xfrm>
          <a:prstGeom prst="rect">
            <a:avLst/>
          </a:prstGeom>
          <a:noFill/>
          <a:ln>
            <a:noFill/>
          </a:ln>
        </p:spPr>
        <p:txBody>
          <a:bodyPr spcFirstLastPara="1" wrap="square" lIns="91425" tIns="45700" rIns="91425" bIns="45700" anchor="t" anchorCtr="0">
            <a:noAutofit/>
          </a:bodyPr>
          <a:lstStyle/>
          <a:p>
            <a:pPr marL="114300" lvl="0" indent="0" algn="l" rtl="0">
              <a:lnSpc>
                <a:spcPct val="90000"/>
              </a:lnSpc>
              <a:spcBef>
                <a:spcPts val="0"/>
              </a:spcBef>
              <a:spcAft>
                <a:spcPts val="0"/>
              </a:spcAft>
              <a:buClr>
                <a:schemeClr val="dk1"/>
              </a:buClr>
              <a:buSzPts val="1800"/>
              <a:buNone/>
            </a:pPr>
            <a:r>
              <a:rPr lang="en-GB" sz="1800" b="1">
                <a:latin typeface="Century Gothic"/>
                <a:ea typeface="Century Gothic"/>
                <a:cs typeface="Century Gothic"/>
                <a:sym typeface="Century Gothic"/>
              </a:rPr>
              <a:t>Additional Functionalities Implemented:</a:t>
            </a:r>
            <a:endParaRPr/>
          </a:p>
          <a:p>
            <a:pPr marL="228600" lvl="0" indent="-228600" algn="l" rtl="0">
              <a:lnSpc>
                <a:spcPct val="150000"/>
              </a:lnSpc>
              <a:spcBef>
                <a:spcPts val="1000"/>
              </a:spcBef>
              <a:spcAft>
                <a:spcPts val="0"/>
              </a:spcAft>
              <a:buClr>
                <a:schemeClr val="dk1"/>
              </a:buClr>
              <a:buSzPts val="1800"/>
              <a:buChar char="•"/>
            </a:pPr>
            <a:r>
              <a:rPr lang="en-GB" sz="1800">
                <a:latin typeface="Century Gothic"/>
                <a:ea typeface="Century Gothic"/>
                <a:cs typeface="Century Gothic"/>
                <a:sym typeface="Century Gothic"/>
              </a:rPr>
              <a:t>Student’s timetable</a:t>
            </a:r>
            <a:endParaRPr/>
          </a:p>
          <a:p>
            <a:pPr marL="228600" lvl="0" indent="-228600" algn="l" rtl="0">
              <a:lnSpc>
                <a:spcPct val="150000"/>
              </a:lnSpc>
              <a:spcBef>
                <a:spcPts val="1000"/>
              </a:spcBef>
              <a:spcAft>
                <a:spcPts val="0"/>
              </a:spcAft>
              <a:buClr>
                <a:schemeClr val="dk1"/>
              </a:buClr>
              <a:buSzPts val="1800"/>
              <a:buChar char="•"/>
            </a:pPr>
            <a:r>
              <a:rPr lang="en-GB" sz="1800">
                <a:latin typeface="Century Gothic"/>
                <a:ea typeface="Century Gothic"/>
                <a:cs typeface="Century Gothic"/>
                <a:sym typeface="Century Gothic"/>
              </a:rPr>
              <a:t>Searching for classes</a:t>
            </a:r>
            <a:endParaRPr/>
          </a:p>
          <a:p>
            <a:pPr marL="114300" lvl="0" indent="0" algn="l" rtl="0">
              <a:lnSpc>
                <a:spcPct val="90000"/>
              </a:lnSpc>
              <a:spcBef>
                <a:spcPts val="1000"/>
              </a:spcBef>
              <a:spcAft>
                <a:spcPts val="0"/>
              </a:spcAft>
              <a:buClr>
                <a:schemeClr val="dk1"/>
              </a:buClr>
              <a:buSzPts val="1800"/>
              <a:buNone/>
            </a:pPr>
            <a:endParaRPr sz="1800">
              <a:latin typeface="Century Gothic"/>
              <a:ea typeface="Century Gothic"/>
              <a:cs typeface="Century Gothic"/>
              <a:sym typeface="Century Gothic"/>
            </a:endParaRPr>
          </a:p>
          <a:p>
            <a:pPr marL="114300" lvl="0" indent="0" algn="l" rtl="0">
              <a:lnSpc>
                <a:spcPct val="90000"/>
              </a:lnSpc>
              <a:spcBef>
                <a:spcPts val="1000"/>
              </a:spcBef>
              <a:spcAft>
                <a:spcPts val="0"/>
              </a:spcAft>
              <a:buClr>
                <a:schemeClr val="dk1"/>
              </a:buClr>
              <a:buSzPts val="1800"/>
              <a:buNone/>
            </a:pPr>
            <a:endParaRPr sz="1800"/>
          </a:p>
        </p:txBody>
      </p:sp>
      <p:cxnSp>
        <p:nvCxnSpPr>
          <p:cNvPr id="233" name="Google Shape;233;p31"/>
          <p:cNvCxnSpPr/>
          <p:nvPr/>
        </p:nvCxnSpPr>
        <p:spPr>
          <a:xfrm>
            <a:off x="6097403" y="1412488"/>
            <a:ext cx="0" cy="3657600"/>
          </a:xfrm>
          <a:prstGeom prst="straightConnector1">
            <a:avLst/>
          </a:prstGeom>
          <a:noFill/>
          <a:ln w="12700" cap="flat" cmpd="sng">
            <a:solidFill>
              <a:srgbClr val="7F7F7F"/>
            </a:solidFill>
            <a:prstDash val="solid"/>
            <a:miter lim="800000"/>
            <a:headEnd type="none" w="sm" len="sm"/>
            <a:tailEnd type="none" w="sm" len="sm"/>
          </a:ln>
        </p:spPr>
      </p:cxnSp>
      <p:sp>
        <p:nvSpPr>
          <p:cNvPr id="234" name="Google Shape;234;p31"/>
          <p:cNvSpPr txBox="1">
            <a:spLocks noGrp="1"/>
          </p:cNvSpPr>
          <p:nvPr>
            <p:ph type="body" idx="2"/>
          </p:nvPr>
        </p:nvSpPr>
        <p:spPr>
          <a:xfrm>
            <a:off x="6263057" y="1412489"/>
            <a:ext cx="2887464" cy="4363844"/>
          </a:xfrm>
          <a:prstGeom prst="rect">
            <a:avLst/>
          </a:prstGeom>
          <a:noFill/>
          <a:ln>
            <a:noFill/>
          </a:ln>
        </p:spPr>
        <p:txBody>
          <a:bodyPr spcFirstLastPara="1" wrap="square" lIns="91425" tIns="45700" rIns="91425" bIns="45700" anchor="t" anchorCtr="0">
            <a:noAutofit/>
          </a:bodyPr>
          <a:lstStyle/>
          <a:p>
            <a:pPr marL="114300" lvl="0" indent="0" algn="l" rtl="0">
              <a:lnSpc>
                <a:spcPct val="90000"/>
              </a:lnSpc>
              <a:spcBef>
                <a:spcPts val="0"/>
              </a:spcBef>
              <a:spcAft>
                <a:spcPts val="0"/>
              </a:spcAft>
              <a:buClr>
                <a:schemeClr val="dk1"/>
              </a:buClr>
              <a:buSzPts val="1800"/>
              <a:buNone/>
            </a:pPr>
            <a:r>
              <a:rPr lang="en-GB" sz="1800" b="1">
                <a:latin typeface="Century Gothic"/>
                <a:ea typeface="Century Gothic"/>
                <a:cs typeface="Century Gothic"/>
                <a:sym typeface="Century Gothic"/>
              </a:rPr>
              <a:t>PHP Frameworks / External libraries were NOT used because:</a:t>
            </a:r>
            <a:endParaRPr/>
          </a:p>
          <a:p>
            <a:pPr marL="228600" lvl="0" indent="-228600" algn="l" rtl="0">
              <a:lnSpc>
                <a:spcPct val="150000"/>
              </a:lnSpc>
              <a:spcBef>
                <a:spcPts val="1000"/>
              </a:spcBef>
              <a:spcAft>
                <a:spcPts val="0"/>
              </a:spcAft>
              <a:buClr>
                <a:schemeClr val="dk1"/>
              </a:buClr>
              <a:buSzPts val="1800"/>
              <a:buChar char="•"/>
            </a:pPr>
            <a:r>
              <a:rPr lang="en-GB" sz="1800">
                <a:latin typeface="Century Gothic"/>
                <a:ea typeface="Century Gothic"/>
                <a:cs typeface="Century Gothic"/>
                <a:sym typeface="Century Gothic"/>
              </a:rPr>
              <a:t>Web application required isn’t too complex</a:t>
            </a:r>
            <a:endParaRPr/>
          </a:p>
          <a:p>
            <a:pPr marL="228600" lvl="0" indent="-228600" algn="l" rtl="0">
              <a:lnSpc>
                <a:spcPct val="150000"/>
              </a:lnSpc>
              <a:spcBef>
                <a:spcPts val="1000"/>
              </a:spcBef>
              <a:spcAft>
                <a:spcPts val="0"/>
              </a:spcAft>
              <a:buClr>
                <a:schemeClr val="dk1"/>
              </a:buClr>
              <a:buSzPts val="1800"/>
              <a:buChar char="•"/>
            </a:pPr>
            <a:r>
              <a:rPr lang="en-GB" sz="1800">
                <a:latin typeface="Century Gothic"/>
                <a:ea typeface="Century Gothic"/>
                <a:cs typeface="Century Gothic"/>
                <a:sym typeface="Century Gothic"/>
              </a:rPr>
              <a:t>Team’s lack of experience in this aspect</a:t>
            </a:r>
            <a:endParaRPr/>
          </a:p>
          <a:p>
            <a:pPr marL="0" lvl="0" indent="0" algn="l" rtl="0">
              <a:lnSpc>
                <a:spcPct val="90000"/>
              </a:lnSpc>
              <a:spcBef>
                <a:spcPts val="1000"/>
              </a:spcBef>
              <a:spcAft>
                <a:spcPts val="0"/>
              </a:spcAft>
              <a:buClr>
                <a:schemeClr val="dk1"/>
              </a:buClr>
              <a:buSzPts val="1800"/>
              <a:buNone/>
            </a:pPr>
            <a:endParaRPr sz="1800"/>
          </a:p>
        </p:txBody>
      </p:sp>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32"/>
          <p:cNvSpPr txBox="1">
            <a:spLocks noGrp="1"/>
          </p:cNvSpPr>
          <p:nvPr>
            <p:ph type="title"/>
          </p:nvPr>
        </p:nvSpPr>
        <p:spPr>
          <a:xfrm>
            <a:off x="321468" y="298452"/>
            <a:ext cx="5715000" cy="79692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3600"/>
              <a:buFont typeface="Century Gothic"/>
              <a:buNone/>
            </a:pPr>
            <a:r>
              <a:rPr lang="en-GB" sz="3600">
                <a:latin typeface="Century Gothic"/>
                <a:ea typeface="Century Gothic"/>
                <a:cs typeface="Century Gothic"/>
                <a:sym typeface="Century Gothic"/>
              </a:rPr>
              <a:t>Breakdown of Work</a:t>
            </a:r>
            <a:endParaRPr/>
          </a:p>
        </p:txBody>
      </p:sp>
      <p:graphicFrame>
        <p:nvGraphicFramePr>
          <p:cNvPr id="240" name="Google Shape;240;p32"/>
          <p:cNvGraphicFramePr/>
          <p:nvPr/>
        </p:nvGraphicFramePr>
        <p:xfrm>
          <a:off x="321468" y="1095375"/>
          <a:ext cx="8501050" cy="5618600"/>
        </p:xfrm>
        <a:graphic>
          <a:graphicData uri="http://schemas.openxmlformats.org/drawingml/2006/table">
            <a:tbl>
              <a:tblPr firstRow="1" bandRow="1">
                <a:noFill/>
                <a:tableStyleId>{914F2849-E383-4D2C-B629-DD4675C7AD57}</a:tableStyleId>
              </a:tblPr>
              <a:tblGrid>
                <a:gridCol w="4250525">
                  <a:extLst>
                    <a:ext uri="{9D8B030D-6E8A-4147-A177-3AD203B41FA5}">
                      <a16:colId xmlns:a16="http://schemas.microsoft.com/office/drawing/2014/main" val="20000"/>
                    </a:ext>
                  </a:extLst>
                </a:gridCol>
                <a:gridCol w="4250525">
                  <a:extLst>
                    <a:ext uri="{9D8B030D-6E8A-4147-A177-3AD203B41FA5}">
                      <a16:colId xmlns:a16="http://schemas.microsoft.com/office/drawing/2014/main" val="20001"/>
                    </a:ext>
                  </a:extLst>
                </a:gridCol>
              </a:tblGrid>
              <a:tr h="322625">
                <a:tc gridSpan="2">
                  <a:txBody>
                    <a:bodyPr/>
                    <a:lstStyle/>
                    <a:p>
                      <a:pPr marL="0" marR="0" lvl="0" indent="0" algn="ctr" rtl="0">
                        <a:spcBef>
                          <a:spcPts val="0"/>
                        </a:spcBef>
                        <a:spcAft>
                          <a:spcPts val="0"/>
                        </a:spcAft>
                        <a:buNone/>
                      </a:pPr>
                      <a:r>
                        <a:rPr lang="en-GB" sz="1600" b="0" u="none" strike="noStrike" cap="none">
                          <a:latin typeface="Century Gothic"/>
                          <a:ea typeface="Century Gothic"/>
                          <a:cs typeface="Century Gothic"/>
                          <a:sym typeface="Century Gothic"/>
                        </a:rPr>
                        <a:t>Iteration 1</a:t>
                      </a:r>
                      <a:endParaRPr/>
                    </a:p>
                  </a:txBody>
                  <a:tcPr marL="91450" marR="91450" marT="45725" marB="45725" anchor="ctr"/>
                </a:tc>
                <a:tc hMerge="1">
                  <a:txBody>
                    <a:bodyPr/>
                    <a:lstStyle/>
                    <a:p>
                      <a:endParaRPr lang="en-US"/>
                    </a:p>
                  </a:txBody>
                  <a:tcPr/>
                </a:tc>
                <a:extLst>
                  <a:ext uri="{0D108BD9-81ED-4DB2-BD59-A6C34878D82A}">
                    <a16:rowId xmlns:a16="http://schemas.microsoft.com/office/drawing/2014/main" val="10000"/>
                  </a:ext>
                </a:extLst>
              </a:tr>
              <a:tr h="322625">
                <a:tc>
                  <a:txBody>
                    <a:bodyPr/>
                    <a:lstStyle/>
                    <a:p>
                      <a:pPr marL="0" marR="0" lvl="0" indent="0" algn="ctr" rtl="0">
                        <a:spcBef>
                          <a:spcPts val="0"/>
                        </a:spcBef>
                        <a:spcAft>
                          <a:spcPts val="0"/>
                        </a:spcAft>
                        <a:buNone/>
                      </a:pPr>
                      <a:r>
                        <a:rPr lang="en-GB" sz="1600" b="1" u="sng" strike="noStrike" cap="none">
                          <a:solidFill>
                            <a:schemeClr val="dk1"/>
                          </a:solidFill>
                          <a:latin typeface="Century Gothic"/>
                          <a:ea typeface="Century Gothic"/>
                          <a:cs typeface="Century Gothic"/>
                          <a:sym typeface="Century Gothic"/>
                        </a:rPr>
                        <a:t>Programming</a:t>
                      </a:r>
                      <a:endParaRPr/>
                    </a:p>
                  </a:txBody>
                  <a:tcPr marL="91450" marR="91450" marT="45725" marB="45725" anchor="ctr"/>
                </a:tc>
                <a:tc>
                  <a:txBody>
                    <a:bodyPr/>
                    <a:lstStyle/>
                    <a:p>
                      <a:pPr marL="0" marR="0" lvl="0" indent="0" algn="ctr" rtl="0">
                        <a:spcBef>
                          <a:spcPts val="0"/>
                        </a:spcBef>
                        <a:spcAft>
                          <a:spcPts val="0"/>
                        </a:spcAft>
                        <a:buNone/>
                      </a:pPr>
                      <a:r>
                        <a:rPr lang="en-GB" sz="1600" b="1" u="sng" strike="noStrike" cap="none">
                          <a:solidFill>
                            <a:schemeClr val="dk1"/>
                          </a:solidFill>
                          <a:latin typeface="Century Gothic"/>
                          <a:ea typeface="Century Gothic"/>
                          <a:cs typeface="Century Gothic"/>
                          <a:sym typeface="Century Gothic"/>
                        </a:rPr>
                        <a:t>Non-Programming</a:t>
                      </a:r>
                      <a:endParaRPr/>
                    </a:p>
                  </a:txBody>
                  <a:tcPr marL="91450" marR="91450" marT="45725" marB="45725" anchor="ctr"/>
                </a:tc>
                <a:extLst>
                  <a:ext uri="{0D108BD9-81ED-4DB2-BD59-A6C34878D82A}">
                    <a16:rowId xmlns:a16="http://schemas.microsoft.com/office/drawing/2014/main" val="10001"/>
                  </a:ext>
                </a:extLst>
              </a:tr>
              <a:tr h="538375">
                <a:tc>
                  <a:txBody>
                    <a:bodyPr/>
                    <a:lstStyle/>
                    <a:p>
                      <a:pPr marL="0" marR="0" lvl="0" indent="0" algn="l" rtl="0">
                        <a:spcBef>
                          <a:spcPts val="0"/>
                        </a:spcBef>
                        <a:spcAft>
                          <a:spcPts val="0"/>
                        </a:spcAft>
                        <a:buNone/>
                      </a:pPr>
                      <a:r>
                        <a:rPr lang="en-GB" sz="1600" b="0" i="0" u="none" strike="noStrike" cap="none">
                          <a:solidFill>
                            <a:srgbClr val="000000"/>
                          </a:solidFill>
                          <a:latin typeface="Century Gothic"/>
                          <a:ea typeface="Century Gothic"/>
                          <a:cs typeface="Century Gothic"/>
                          <a:sym typeface="Century Gothic"/>
                        </a:rPr>
                        <a:t>Code student login process</a:t>
                      </a:r>
                      <a:endParaRPr sz="1600" b="0" i="0" u="none" strike="noStrike" cap="none">
                        <a:solidFill>
                          <a:srgbClr val="000000"/>
                        </a:solidFill>
                        <a:latin typeface="Century Gothic"/>
                        <a:ea typeface="Century Gothic"/>
                        <a:cs typeface="Century Gothic"/>
                        <a:sym typeface="Century Gothic"/>
                      </a:endParaRPr>
                    </a:p>
                    <a:p>
                      <a:pPr marL="0" marR="0" lvl="0" indent="0" algn="l" rtl="0">
                        <a:spcBef>
                          <a:spcPts val="0"/>
                        </a:spcBef>
                        <a:spcAft>
                          <a:spcPts val="0"/>
                        </a:spcAft>
                        <a:buNone/>
                      </a:pPr>
                      <a:r>
                        <a:rPr lang="en-GB" sz="1600" b="0" i="0" u="none" strike="noStrike" cap="none">
                          <a:solidFill>
                            <a:srgbClr val="000000"/>
                          </a:solidFill>
                          <a:latin typeface="Century Gothic"/>
                          <a:ea typeface="Century Gothic"/>
                          <a:cs typeface="Century Gothic"/>
                          <a:sym typeface="Century Gothic"/>
                        </a:rPr>
                        <a:t> – </a:t>
                      </a:r>
                      <a:r>
                        <a:rPr lang="en-GB" sz="1600" b="0" i="1" u="none" strike="noStrike" cap="none">
                          <a:solidFill>
                            <a:srgbClr val="000000"/>
                          </a:solidFill>
                          <a:latin typeface="Century Gothic"/>
                          <a:ea typeface="Century Gothic"/>
                          <a:cs typeface="Century Gothic"/>
                          <a:sym typeface="Century Gothic"/>
                        </a:rPr>
                        <a:t>Amey &amp; Rou Hui</a:t>
                      </a:r>
                      <a:endParaRPr sz="1800" u="none" strike="noStrike" cap="none"/>
                    </a:p>
                  </a:txBody>
                  <a:tcPr marL="31750" marR="31750" marT="31750" marB="31750"/>
                </a:tc>
                <a:tc>
                  <a:txBody>
                    <a:bodyPr/>
                    <a:lstStyle/>
                    <a:p>
                      <a:pPr marL="0" marR="0" lvl="0" indent="0" algn="l" rtl="0">
                        <a:spcBef>
                          <a:spcPts val="0"/>
                        </a:spcBef>
                        <a:spcAft>
                          <a:spcPts val="0"/>
                        </a:spcAft>
                        <a:buNone/>
                      </a:pPr>
                      <a:r>
                        <a:rPr lang="en-GB" sz="1600" b="0" i="0" u="none" strike="noStrike" cap="none">
                          <a:solidFill>
                            <a:srgbClr val="000000"/>
                          </a:solidFill>
                          <a:latin typeface="Century Gothic"/>
                          <a:ea typeface="Century Gothic"/>
                          <a:cs typeface="Century Gothic"/>
                          <a:sym typeface="Century Gothic"/>
                        </a:rPr>
                        <a:t>Iteration 1: Planning – </a:t>
                      </a:r>
                      <a:r>
                        <a:rPr lang="en-GB" sz="1600" b="0" i="1" u="none" strike="noStrike" cap="none">
                          <a:solidFill>
                            <a:srgbClr val="000000"/>
                          </a:solidFill>
                          <a:latin typeface="Century Gothic"/>
                          <a:ea typeface="Century Gothic"/>
                          <a:cs typeface="Century Gothic"/>
                          <a:sym typeface="Century Gothic"/>
                        </a:rPr>
                        <a:t>All Members</a:t>
                      </a:r>
                      <a:endParaRPr sz="1800" u="none" strike="noStrike" cap="none"/>
                    </a:p>
                  </a:txBody>
                  <a:tcPr marL="31750" marR="31750" marT="31750" marB="31750"/>
                </a:tc>
                <a:extLst>
                  <a:ext uri="{0D108BD9-81ED-4DB2-BD59-A6C34878D82A}">
                    <a16:rowId xmlns:a16="http://schemas.microsoft.com/office/drawing/2014/main" val="10002"/>
                  </a:ext>
                </a:extLst>
              </a:tr>
              <a:tr h="310675">
                <a:tc>
                  <a:txBody>
                    <a:bodyPr/>
                    <a:lstStyle/>
                    <a:p>
                      <a:pPr marL="0" marR="0" lvl="0" indent="0" algn="l" rtl="0">
                        <a:spcBef>
                          <a:spcPts val="0"/>
                        </a:spcBef>
                        <a:spcAft>
                          <a:spcPts val="0"/>
                        </a:spcAft>
                        <a:buNone/>
                      </a:pPr>
                      <a:r>
                        <a:rPr lang="en-GB" sz="1600" b="0" i="0" u="none" strike="noStrike" cap="none">
                          <a:solidFill>
                            <a:srgbClr val="000000"/>
                          </a:solidFill>
                          <a:latin typeface="Century Gothic"/>
                          <a:ea typeface="Century Gothic"/>
                          <a:cs typeface="Century Gothic"/>
                          <a:sym typeface="Century Gothic"/>
                        </a:rPr>
                        <a:t>Basic CSS design – </a:t>
                      </a:r>
                      <a:r>
                        <a:rPr lang="en-GB" sz="1600" b="0" i="1" u="none" strike="noStrike" cap="none">
                          <a:solidFill>
                            <a:srgbClr val="000000"/>
                          </a:solidFill>
                          <a:latin typeface="Century Gothic"/>
                          <a:ea typeface="Century Gothic"/>
                          <a:cs typeface="Century Gothic"/>
                          <a:sym typeface="Century Gothic"/>
                        </a:rPr>
                        <a:t>Brian &amp; Ian</a:t>
                      </a:r>
                      <a:endParaRPr sz="1800" u="none" strike="noStrike" cap="none"/>
                    </a:p>
                  </a:txBody>
                  <a:tcPr marL="31750" marR="31750" marT="31750" marB="31750"/>
                </a:tc>
                <a:tc>
                  <a:txBody>
                    <a:bodyPr/>
                    <a:lstStyle/>
                    <a:p>
                      <a:pPr marL="0" marR="0" lvl="0" indent="0" algn="l" rtl="0">
                        <a:spcBef>
                          <a:spcPts val="0"/>
                        </a:spcBef>
                        <a:spcAft>
                          <a:spcPts val="0"/>
                        </a:spcAft>
                        <a:buNone/>
                      </a:pPr>
                      <a:r>
                        <a:rPr lang="en-GB" sz="1600" b="0" i="0" u="none" strike="noStrike" cap="none">
                          <a:solidFill>
                            <a:srgbClr val="000000"/>
                          </a:solidFill>
                          <a:latin typeface="Century Gothic"/>
                          <a:ea typeface="Century Gothic"/>
                          <a:cs typeface="Century Gothic"/>
                          <a:sym typeface="Century Gothic"/>
                        </a:rPr>
                        <a:t>Design database structure – </a:t>
                      </a:r>
                      <a:r>
                        <a:rPr lang="en-GB" sz="1600" b="0" i="1" u="none" strike="noStrike" cap="none">
                          <a:solidFill>
                            <a:srgbClr val="000000"/>
                          </a:solidFill>
                          <a:latin typeface="Century Gothic"/>
                          <a:ea typeface="Century Gothic"/>
                          <a:cs typeface="Century Gothic"/>
                          <a:sym typeface="Century Gothic"/>
                        </a:rPr>
                        <a:t>Brian &amp; Ian</a:t>
                      </a:r>
                      <a:endParaRPr sz="1800" u="none" strike="noStrike" cap="none"/>
                    </a:p>
                  </a:txBody>
                  <a:tcPr marL="44450" marR="44450" marT="19050" marB="19050"/>
                </a:tc>
                <a:extLst>
                  <a:ext uri="{0D108BD9-81ED-4DB2-BD59-A6C34878D82A}">
                    <a16:rowId xmlns:a16="http://schemas.microsoft.com/office/drawing/2014/main" val="10003"/>
                  </a:ext>
                </a:extLst>
              </a:tr>
              <a:tr h="310675">
                <a:tc>
                  <a:txBody>
                    <a:bodyPr/>
                    <a:lstStyle/>
                    <a:p>
                      <a:pPr marL="0" marR="0" lvl="0" indent="0" algn="l" rtl="0">
                        <a:spcBef>
                          <a:spcPts val="0"/>
                        </a:spcBef>
                        <a:spcAft>
                          <a:spcPts val="0"/>
                        </a:spcAft>
                        <a:buNone/>
                      </a:pPr>
                      <a:r>
                        <a:rPr lang="en-GB" sz="1600" b="0" i="0" u="none" strike="noStrike" cap="none">
                          <a:solidFill>
                            <a:srgbClr val="000000"/>
                          </a:solidFill>
                          <a:latin typeface="Century Gothic"/>
                          <a:ea typeface="Century Gothic"/>
                          <a:cs typeface="Century Gothic"/>
                          <a:sym typeface="Century Gothic"/>
                        </a:rPr>
                        <a:t>Code remaining DAOs – </a:t>
                      </a:r>
                      <a:r>
                        <a:rPr lang="en-GB" sz="1600" b="0" i="1" u="none" strike="noStrike" cap="none">
                          <a:solidFill>
                            <a:srgbClr val="000000"/>
                          </a:solidFill>
                          <a:latin typeface="Century Gothic"/>
                          <a:ea typeface="Century Gothic"/>
                          <a:cs typeface="Century Gothic"/>
                          <a:sym typeface="Century Gothic"/>
                        </a:rPr>
                        <a:t>Brian &amp; Ian</a:t>
                      </a:r>
                      <a:endParaRPr sz="1800" u="none" strike="noStrike" cap="none"/>
                    </a:p>
                  </a:txBody>
                  <a:tcPr marL="31750" marR="31750" marT="31750" marB="31750"/>
                </a:tc>
                <a:tc>
                  <a:txBody>
                    <a:bodyPr/>
                    <a:lstStyle/>
                    <a:p>
                      <a:pPr marL="0" marR="0" lvl="0" indent="0" algn="l" rtl="0">
                        <a:spcBef>
                          <a:spcPts val="0"/>
                        </a:spcBef>
                        <a:spcAft>
                          <a:spcPts val="0"/>
                        </a:spcAft>
                        <a:buNone/>
                      </a:pPr>
                      <a:r>
                        <a:rPr lang="en-GB" sz="1600" b="0" i="0" u="none" strike="noStrike" cap="none">
                          <a:solidFill>
                            <a:srgbClr val="000000"/>
                          </a:solidFill>
                          <a:latin typeface="Century Gothic"/>
                          <a:ea typeface="Century Gothic"/>
                          <a:cs typeface="Century Gothic"/>
                          <a:sym typeface="Century Gothic"/>
                        </a:rPr>
                        <a:t>Test code – </a:t>
                      </a:r>
                      <a:r>
                        <a:rPr lang="en-GB" sz="1600" b="0" i="1" u="none" strike="noStrike" cap="none">
                          <a:solidFill>
                            <a:srgbClr val="000000"/>
                          </a:solidFill>
                          <a:latin typeface="Century Gothic"/>
                          <a:ea typeface="Century Gothic"/>
                          <a:cs typeface="Century Gothic"/>
                          <a:sym typeface="Century Gothic"/>
                        </a:rPr>
                        <a:t>All Members</a:t>
                      </a:r>
                      <a:endParaRPr sz="1800" u="none" strike="noStrike" cap="none"/>
                    </a:p>
                  </a:txBody>
                  <a:tcPr marL="31750" marR="31750" marT="31750" marB="31750"/>
                </a:tc>
                <a:extLst>
                  <a:ext uri="{0D108BD9-81ED-4DB2-BD59-A6C34878D82A}">
                    <a16:rowId xmlns:a16="http://schemas.microsoft.com/office/drawing/2014/main" val="10004"/>
                  </a:ext>
                </a:extLst>
              </a:tr>
              <a:tr h="530375">
                <a:tc>
                  <a:txBody>
                    <a:bodyPr/>
                    <a:lstStyle/>
                    <a:p>
                      <a:pPr marL="0" marR="0" lvl="0" indent="0" algn="l" rtl="0">
                        <a:spcBef>
                          <a:spcPts val="0"/>
                        </a:spcBef>
                        <a:spcAft>
                          <a:spcPts val="0"/>
                        </a:spcAft>
                        <a:buNone/>
                      </a:pPr>
                      <a:r>
                        <a:rPr lang="en-GB" sz="1600" b="0" i="0" u="none" strike="noStrike" cap="none">
                          <a:solidFill>
                            <a:srgbClr val="000000"/>
                          </a:solidFill>
                          <a:latin typeface="Century Gothic"/>
                          <a:ea typeface="Century Gothic"/>
                          <a:cs typeface="Century Gothic"/>
                          <a:sym typeface="Century Gothic"/>
                        </a:rPr>
                        <a:t>Code Common files – </a:t>
                      </a:r>
                      <a:r>
                        <a:rPr lang="en-GB" sz="1600" b="0" i="1" u="none" strike="noStrike" cap="none">
                          <a:solidFill>
                            <a:srgbClr val="000000"/>
                          </a:solidFill>
                          <a:latin typeface="Century Gothic"/>
                          <a:ea typeface="Century Gothic"/>
                          <a:cs typeface="Century Gothic"/>
                          <a:sym typeface="Century Gothic"/>
                        </a:rPr>
                        <a:t>Amey &amp; Rou Hui </a:t>
                      </a:r>
                      <a:endParaRPr sz="1800" u="none" strike="noStrike" cap="none"/>
                    </a:p>
                  </a:txBody>
                  <a:tcPr marL="31750" marR="31750" marT="31750" marB="31750"/>
                </a:tc>
                <a:tc>
                  <a:txBody>
                    <a:bodyPr/>
                    <a:lstStyle/>
                    <a:p>
                      <a:pPr marL="0" marR="0" lvl="0" indent="0" algn="l" rtl="0">
                        <a:spcBef>
                          <a:spcPts val="0"/>
                        </a:spcBef>
                        <a:spcAft>
                          <a:spcPts val="0"/>
                        </a:spcAft>
                        <a:buNone/>
                      </a:pPr>
                      <a:r>
                        <a:rPr lang="en-GB" sz="1600" b="0" i="0" u="none" strike="noStrike" cap="none">
                          <a:solidFill>
                            <a:srgbClr val="000000"/>
                          </a:solidFill>
                          <a:latin typeface="Century Gothic"/>
                          <a:ea typeface="Century Gothic"/>
                          <a:cs typeface="Century Gothic"/>
                          <a:sym typeface="Century Gothic"/>
                        </a:rPr>
                        <a:t>Iteration 1: 2nd meeting (Plan round 1) – </a:t>
                      </a:r>
                      <a:r>
                        <a:rPr lang="en-GB" sz="1600" b="0" i="1" u="none" strike="noStrike" cap="none">
                          <a:solidFill>
                            <a:srgbClr val="000000"/>
                          </a:solidFill>
                          <a:latin typeface="Century Gothic"/>
                          <a:ea typeface="Century Gothic"/>
                          <a:cs typeface="Century Gothic"/>
                          <a:sym typeface="Century Gothic"/>
                        </a:rPr>
                        <a:t>All members</a:t>
                      </a:r>
                      <a:endParaRPr sz="1800" u="none" strike="noStrike" cap="none"/>
                    </a:p>
                  </a:txBody>
                  <a:tcPr marL="31750" marR="31750" marT="31750" marB="31750"/>
                </a:tc>
                <a:extLst>
                  <a:ext uri="{0D108BD9-81ED-4DB2-BD59-A6C34878D82A}">
                    <a16:rowId xmlns:a16="http://schemas.microsoft.com/office/drawing/2014/main" val="10005"/>
                  </a:ext>
                </a:extLst>
              </a:tr>
              <a:tr h="538375">
                <a:tc>
                  <a:txBody>
                    <a:bodyPr/>
                    <a:lstStyle/>
                    <a:p>
                      <a:pPr marL="0" marR="0" lvl="0" indent="0" algn="l" rtl="0">
                        <a:spcBef>
                          <a:spcPts val="0"/>
                        </a:spcBef>
                        <a:spcAft>
                          <a:spcPts val="0"/>
                        </a:spcAft>
                        <a:buNone/>
                      </a:pPr>
                      <a:r>
                        <a:rPr lang="en-GB" sz="1600" b="0" i="0" u="none" strike="noStrike" cap="none">
                          <a:solidFill>
                            <a:srgbClr val="000000"/>
                          </a:solidFill>
                          <a:latin typeface="Century Gothic"/>
                          <a:ea typeface="Century Gothic"/>
                          <a:cs typeface="Century Gothic"/>
                          <a:sym typeface="Century Gothic"/>
                        </a:rPr>
                        <a:t>Code bootstrap – </a:t>
                      </a:r>
                      <a:r>
                        <a:rPr lang="en-GB" sz="1600" b="0" i="1" u="none" strike="noStrike" cap="none">
                          <a:solidFill>
                            <a:srgbClr val="000000"/>
                          </a:solidFill>
                          <a:latin typeface="Century Gothic"/>
                          <a:ea typeface="Century Gothic"/>
                          <a:cs typeface="Century Gothic"/>
                          <a:sym typeface="Century Gothic"/>
                        </a:rPr>
                        <a:t>Brian &amp; Ian</a:t>
                      </a:r>
                      <a:endParaRPr sz="1800" u="none" strike="noStrike" cap="none"/>
                    </a:p>
                  </a:txBody>
                  <a:tcPr marL="31750" marR="31750" marT="31750" marB="31750"/>
                </a:tc>
                <a:tc>
                  <a:txBody>
                    <a:bodyPr/>
                    <a:lstStyle/>
                    <a:p>
                      <a:pPr marL="0" marR="0" lvl="0" indent="0" algn="l" rtl="0">
                        <a:spcBef>
                          <a:spcPts val="0"/>
                        </a:spcBef>
                        <a:spcAft>
                          <a:spcPts val="0"/>
                        </a:spcAft>
                        <a:buNone/>
                      </a:pPr>
                      <a:r>
                        <a:rPr lang="en-GB" sz="1600" b="0" i="0" u="none" strike="noStrike" cap="none">
                          <a:solidFill>
                            <a:srgbClr val="000000"/>
                          </a:solidFill>
                          <a:latin typeface="Century Gothic"/>
                          <a:ea typeface="Century Gothic"/>
                          <a:cs typeface="Century Gothic"/>
                          <a:sym typeface="Century Gothic"/>
                        </a:rPr>
                        <a:t>Iteration 1: 3rd meeting (PM review prep) – </a:t>
                      </a:r>
                      <a:r>
                        <a:rPr lang="en-GB" sz="1600" b="0" i="1" u="none" strike="noStrike" cap="none">
                          <a:solidFill>
                            <a:srgbClr val="000000"/>
                          </a:solidFill>
                          <a:latin typeface="Century Gothic"/>
                          <a:ea typeface="Century Gothic"/>
                          <a:cs typeface="Century Gothic"/>
                          <a:sym typeface="Century Gothic"/>
                        </a:rPr>
                        <a:t>All members</a:t>
                      </a:r>
                      <a:endParaRPr sz="1800" u="none" strike="noStrike" cap="none"/>
                    </a:p>
                  </a:txBody>
                  <a:tcPr marL="31750" marR="31750" marT="31750" marB="31750"/>
                </a:tc>
                <a:extLst>
                  <a:ext uri="{0D108BD9-81ED-4DB2-BD59-A6C34878D82A}">
                    <a16:rowId xmlns:a16="http://schemas.microsoft.com/office/drawing/2014/main" val="10006"/>
                  </a:ext>
                </a:extLst>
              </a:tr>
              <a:tr h="310675">
                <a:tc>
                  <a:txBody>
                    <a:bodyPr/>
                    <a:lstStyle/>
                    <a:p>
                      <a:pPr marL="0" marR="0" lvl="0" indent="0" algn="l" rtl="0">
                        <a:spcBef>
                          <a:spcPts val="0"/>
                        </a:spcBef>
                        <a:spcAft>
                          <a:spcPts val="0"/>
                        </a:spcAft>
                        <a:buNone/>
                      </a:pPr>
                      <a:r>
                        <a:rPr lang="en-GB" sz="1600" b="0" i="0" u="none" strike="noStrike" cap="none">
                          <a:solidFill>
                            <a:srgbClr val="000000"/>
                          </a:solidFill>
                          <a:latin typeface="Century Gothic"/>
                          <a:ea typeface="Century Gothic"/>
                          <a:cs typeface="Century Gothic"/>
                          <a:sym typeface="Century Gothic"/>
                        </a:rPr>
                        <a:t>Integrate code – </a:t>
                      </a:r>
                      <a:r>
                        <a:rPr lang="en-GB" sz="1600" b="0" i="1" u="none" strike="noStrike" cap="none">
                          <a:solidFill>
                            <a:srgbClr val="000000"/>
                          </a:solidFill>
                          <a:latin typeface="Century Gothic"/>
                          <a:ea typeface="Century Gothic"/>
                          <a:cs typeface="Century Gothic"/>
                          <a:sym typeface="Century Gothic"/>
                        </a:rPr>
                        <a:t>Amey &amp; Rou Hui</a:t>
                      </a:r>
                      <a:endParaRPr sz="1800" u="none" strike="noStrike" cap="none"/>
                    </a:p>
                  </a:txBody>
                  <a:tcPr marL="31750" marR="31750" marT="31750" marB="31750"/>
                </a:tc>
                <a:tc>
                  <a:txBody>
                    <a:bodyPr/>
                    <a:lstStyle/>
                    <a:p>
                      <a:pPr marL="0" marR="0" lvl="0" indent="0" algn="l" rtl="0">
                        <a:spcBef>
                          <a:spcPts val="0"/>
                        </a:spcBef>
                        <a:spcAft>
                          <a:spcPts val="0"/>
                        </a:spcAft>
                        <a:buNone/>
                      </a:pPr>
                      <a:r>
                        <a:rPr lang="en-GB" sz="1600" b="0" i="0" u="none" strike="noStrike" cap="none">
                          <a:solidFill>
                            <a:srgbClr val="000000"/>
                          </a:solidFill>
                          <a:latin typeface="Century Gothic"/>
                          <a:ea typeface="Century Gothic"/>
                          <a:cs typeface="Century Gothic"/>
                          <a:sym typeface="Century Gothic"/>
                        </a:rPr>
                        <a:t>Deploy to AWS</a:t>
                      </a:r>
                      <a:r>
                        <a:rPr lang="en-GB" sz="1600" b="0" i="1" u="none" strike="noStrike" cap="none">
                          <a:solidFill>
                            <a:srgbClr val="000000"/>
                          </a:solidFill>
                          <a:latin typeface="Century Gothic"/>
                          <a:ea typeface="Century Gothic"/>
                          <a:cs typeface="Century Gothic"/>
                          <a:sym typeface="Century Gothic"/>
                        </a:rPr>
                        <a:t> </a:t>
                      </a:r>
                      <a:r>
                        <a:rPr lang="en-GB" sz="1600" b="0" i="0" u="none" strike="noStrike" cap="none">
                          <a:solidFill>
                            <a:srgbClr val="000000"/>
                          </a:solidFill>
                          <a:latin typeface="Century Gothic"/>
                          <a:ea typeface="Century Gothic"/>
                          <a:cs typeface="Century Gothic"/>
                          <a:sym typeface="Century Gothic"/>
                        </a:rPr>
                        <a:t>– </a:t>
                      </a:r>
                      <a:r>
                        <a:rPr lang="en-GB" sz="1600" b="0" i="1" u="none" strike="noStrike" cap="none">
                          <a:solidFill>
                            <a:srgbClr val="000000"/>
                          </a:solidFill>
                          <a:latin typeface="Century Gothic"/>
                          <a:ea typeface="Century Gothic"/>
                          <a:cs typeface="Century Gothic"/>
                          <a:sym typeface="Century Gothic"/>
                        </a:rPr>
                        <a:t>Brian &amp; Ian</a:t>
                      </a:r>
                      <a:endParaRPr sz="1800" u="none" strike="noStrike" cap="none"/>
                    </a:p>
                  </a:txBody>
                  <a:tcPr marL="31750" marR="31750" marT="31750" marB="31750"/>
                </a:tc>
                <a:extLst>
                  <a:ext uri="{0D108BD9-81ED-4DB2-BD59-A6C34878D82A}">
                    <a16:rowId xmlns:a16="http://schemas.microsoft.com/office/drawing/2014/main" val="10007"/>
                  </a:ext>
                </a:extLst>
              </a:tr>
              <a:tr h="538375">
                <a:tc>
                  <a:txBody>
                    <a:bodyPr/>
                    <a:lstStyle/>
                    <a:p>
                      <a:pPr marL="0" marR="0" lvl="0" indent="0" algn="l" rtl="0">
                        <a:spcBef>
                          <a:spcPts val="0"/>
                        </a:spcBef>
                        <a:spcAft>
                          <a:spcPts val="0"/>
                        </a:spcAft>
                        <a:buNone/>
                      </a:pPr>
                      <a:r>
                        <a:rPr lang="en-GB" sz="1600" b="0" i="0" u="none" strike="noStrike" cap="none">
                          <a:solidFill>
                            <a:srgbClr val="000000"/>
                          </a:solidFill>
                          <a:latin typeface="Century Gothic"/>
                          <a:ea typeface="Century Gothic"/>
                          <a:cs typeface="Century Gothic"/>
                          <a:sym typeface="Century Gothic"/>
                        </a:rPr>
                        <a:t>Debug code – </a:t>
                      </a:r>
                      <a:r>
                        <a:rPr lang="en-GB" sz="1600" b="0" i="1" u="none" strike="noStrike" cap="none">
                          <a:solidFill>
                            <a:srgbClr val="000000"/>
                          </a:solidFill>
                          <a:latin typeface="Century Gothic"/>
                          <a:ea typeface="Century Gothic"/>
                          <a:cs typeface="Century Gothic"/>
                          <a:sym typeface="Century Gothic"/>
                        </a:rPr>
                        <a:t>Brian &amp; Ian</a:t>
                      </a:r>
                      <a:endParaRPr sz="1800" u="none" strike="noStrike" cap="none"/>
                    </a:p>
                  </a:txBody>
                  <a:tcPr marL="31750" marR="31750" marT="31750" marB="31750"/>
                </a:tc>
                <a:tc>
                  <a:txBody>
                    <a:bodyPr/>
                    <a:lstStyle/>
                    <a:p>
                      <a:pPr marL="0" marR="0" lvl="0" indent="0" algn="l" rtl="0">
                        <a:spcBef>
                          <a:spcPts val="0"/>
                        </a:spcBef>
                        <a:spcAft>
                          <a:spcPts val="0"/>
                        </a:spcAft>
                        <a:buNone/>
                      </a:pPr>
                      <a:endParaRPr sz="1600" u="none" strike="noStrike" cap="none">
                        <a:latin typeface="Century Gothic"/>
                        <a:ea typeface="Century Gothic"/>
                        <a:cs typeface="Century Gothic"/>
                        <a:sym typeface="Century Gothic"/>
                      </a:endParaRPr>
                    </a:p>
                  </a:txBody>
                  <a:tcPr marL="44450" marR="44450" marT="44450" marB="44450"/>
                </a:tc>
                <a:extLst>
                  <a:ext uri="{0D108BD9-81ED-4DB2-BD59-A6C34878D82A}">
                    <a16:rowId xmlns:a16="http://schemas.microsoft.com/office/drawing/2014/main" val="10008"/>
                  </a:ext>
                </a:extLst>
              </a:tr>
              <a:tr h="538375">
                <a:tc>
                  <a:txBody>
                    <a:bodyPr/>
                    <a:lstStyle/>
                    <a:p>
                      <a:pPr marL="0" marR="0" lvl="0" indent="0" algn="l" rtl="0">
                        <a:spcBef>
                          <a:spcPts val="0"/>
                        </a:spcBef>
                        <a:spcAft>
                          <a:spcPts val="0"/>
                        </a:spcAft>
                        <a:buNone/>
                      </a:pPr>
                      <a:r>
                        <a:rPr lang="en-GB" sz="1600" b="0" i="0" u="none" strike="noStrike" cap="none">
                          <a:solidFill>
                            <a:srgbClr val="000000"/>
                          </a:solidFill>
                          <a:latin typeface="Century Gothic"/>
                          <a:ea typeface="Century Gothic"/>
                          <a:cs typeface="Century Gothic"/>
                          <a:sym typeface="Century Gothic"/>
                        </a:rPr>
                        <a:t>Student bidding (add, drop) – </a:t>
                      </a:r>
                      <a:r>
                        <a:rPr lang="en-GB" sz="1600" b="0" i="1" u="none" strike="noStrike" cap="none">
                          <a:solidFill>
                            <a:srgbClr val="000000"/>
                          </a:solidFill>
                          <a:latin typeface="Century Gothic"/>
                          <a:ea typeface="Century Gothic"/>
                          <a:cs typeface="Century Gothic"/>
                          <a:sym typeface="Century Gothic"/>
                        </a:rPr>
                        <a:t>Amey &amp; Rou Hui</a:t>
                      </a:r>
                      <a:endParaRPr sz="1800" u="none" strike="noStrike" cap="none"/>
                    </a:p>
                  </a:txBody>
                  <a:tcPr marL="31750" marR="31750" marT="31750" marB="31750"/>
                </a:tc>
                <a:tc>
                  <a:txBody>
                    <a:bodyPr/>
                    <a:lstStyle/>
                    <a:p>
                      <a:pPr marL="0" marR="0" lvl="0" indent="0" algn="l" rtl="0">
                        <a:spcBef>
                          <a:spcPts val="0"/>
                        </a:spcBef>
                        <a:spcAft>
                          <a:spcPts val="0"/>
                        </a:spcAft>
                        <a:buNone/>
                      </a:pPr>
                      <a:endParaRPr sz="1600" u="none" strike="noStrike" cap="none">
                        <a:latin typeface="Century Gothic"/>
                        <a:ea typeface="Century Gothic"/>
                        <a:cs typeface="Century Gothic"/>
                        <a:sym typeface="Century Gothic"/>
                      </a:endParaRPr>
                    </a:p>
                  </a:txBody>
                  <a:tcPr marL="44450" marR="44450" marT="44450" marB="44450"/>
                </a:tc>
                <a:extLst>
                  <a:ext uri="{0D108BD9-81ED-4DB2-BD59-A6C34878D82A}">
                    <a16:rowId xmlns:a16="http://schemas.microsoft.com/office/drawing/2014/main" val="10009"/>
                  </a:ext>
                </a:extLst>
              </a:tr>
              <a:tr h="636450">
                <a:tc>
                  <a:txBody>
                    <a:bodyPr/>
                    <a:lstStyle/>
                    <a:p>
                      <a:pPr marL="0" marR="0" lvl="0" indent="0" algn="l" rtl="0">
                        <a:spcBef>
                          <a:spcPts val="0"/>
                        </a:spcBef>
                        <a:spcAft>
                          <a:spcPts val="0"/>
                        </a:spcAft>
                        <a:buNone/>
                      </a:pPr>
                      <a:r>
                        <a:rPr lang="en-GB" sz="1600" b="0" i="0" u="none" strike="noStrike" cap="none">
                          <a:solidFill>
                            <a:srgbClr val="000000"/>
                          </a:solidFill>
                          <a:latin typeface="Century Gothic"/>
                          <a:ea typeface="Century Gothic"/>
                          <a:cs typeface="Century Gothic"/>
                          <a:sym typeface="Century Gothic"/>
                        </a:rPr>
                        <a:t>Student bidding (view results) – </a:t>
                      </a:r>
                      <a:r>
                        <a:rPr lang="en-GB" sz="1600" b="0" i="1" u="none" strike="noStrike" cap="none">
                          <a:solidFill>
                            <a:srgbClr val="000000"/>
                          </a:solidFill>
                          <a:latin typeface="Century Gothic"/>
                          <a:ea typeface="Century Gothic"/>
                          <a:cs typeface="Century Gothic"/>
                          <a:sym typeface="Century Gothic"/>
                        </a:rPr>
                        <a:t>Brian &amp; Ian</a:t>
                      </a:r>
                      <a:endParaRPr sz="1800" u="none" strike="noStrike" cap="none"/>
                    </a:p>
                  </a:txBody>
                  <a:tcPr marL="31750" marR="31750" marT="31750" marB="31750"/>
                </a:tc>
                <a:tc>
                  <a:txBody>
                    <a:bodyPr/>
                    <a:lstStyle/>
                    <a:p>
                      <a:pPr marL="0" marR="0" lvl="0" indent="0" algn="l" rtl="0">
                        <a:spcBef>
                          <a:spcPts val="0"/>
                        </a:spcBef>
                        <a:spcAft>
                          <a:spcPts val="0"/>
                        </a:spcAft>
                        <a:buNone/>
                      </a:pPr>
                      <a:endParaRPr sz="1600" u="none" strike="noStrike" cap="none">
                        <a:latin typeface="Century Gothic"/>
                        <a:ea typeface="Century Gothic"/>
                        <a:cs typeface="Century Gothic"/>
                        <a:sym typeface="Century Gothic"/>
                      </a:endParaRPr>
                    </a:p>
                  </a:txBody>
                  <a:tcPr marL="44450" marR="44450" marT="44450" marB="44450"/>
                </a:tc>
                <a:extLst>
                  <a:ext uri="{0D108BD9-81ED-4DB2-BD59-A6C34878D82A}">
                    <a16:rowId xmlns:a16="http://schemas.microsoft.com/office/drawing/2014/main" val="10010"/>
                  </a:ext>
                </a:extLst>
              </a:tr>
              <a:tr h="636450">
                <a:tc>
                  <a:txBody>
                    <a:bodyPr/>
                    <a:lstStyle/>
                    <a:p>
                      <a:pPr marL="0" marR="0" lvl="0" indent="0" algn="l" rtl="0">
                        <a:spcBef>
                          <a:spcPts val="0"/>
                        </a:spcBef>
                        <a:spcAft>
                          <a:spcPts val="0"/>
                        </a:spcAft>
                        <a:buNone/>
                      </a:pPr>
                      <a:r>
                        <a:rPr lang="en-GB" sz="1600" b="0" i="0" u="none" strike="noStrike" cap="none">
                          <a:solidFill>
                            <a:srgbClr val="000000"/>
                          </a:solidFill>
                          <a:latin typeface="Century Gothic"/>
                          <a:ea typeface="Century Gothic"/>
                          <a:cs typeface="Century Gothic"/>
                          <a:sym typeface="Century Gothic"/>
                        </a:rPr>
                        <a:t>Round 1: Clearing Logic – </a:t>
                      </a:r>
                      <a:r>
                        <a:rPr lang="en-GB" sz="1600" b="0" i="1" u="none" strike="noStrike" cap="none">
                          <a:solidFill>
                            <a:srgbClr val="000000"/>
                          </a:solidFill>
                          <a:latin typeface="Century Gothic"/>
                          <a:ea typeface="Century Gothic"/>
                          <a:cs typeface="Century Gothic"/>
                          <a:sym typeface="Century Gothic"/>
                        </a:rPr>
                        <a:t>Brian &amp; Ian</a:t>
                      </a:r>
                      <a:endParaRPr sz="1800" u="none" strike="noStrike" cap="none"/>
                    </a:p>
                  </a:txBody>
                  <a:tcPr marL="31750" marR="31750" marT="31750" marB="31750"/>
                </a:tc>
                <a:tc>
                  <a:txBody>
                    <a:bodyPr/>
                    <a:lstStyle/>
                    <a:p>
                      <a:pPr marL="0" marR="0" lvl="0" indent="0" algn="l" rtl="0">
                        <a:lnSpc>
                          <a:spcPct val="100000"/>
                        </a:lnSpc>
                        <a:spcBef>
                          <a:spcPts val="0"/>
                        </a:spcBef>
                        <a:spcAft>
                          <a:spcPts val="0"/>
                        </a:spcAft>
                        <a:buClr>
                          <a:schemeClr val="dk1"/>
                        </a:buClr>
                        <a:buSzPts val="1600"/>
                        <a:buFont typeface="Calibri"/>
                        <a:buNone/>
                      </a:pPr>
                      <a:endParaRPr sz="1600" u="none" strike="noStrike" cap="none">
                        <a:latin typeface="Century Gothic"/>
                        <a:ea typeface="Century Gothic"/>
                        <a:cs typeface="Century Gothic"/>
                        <a:sym typeface="Century Gothic"/>
                      </a:endParaRPr>
                    </a:p>
                  </a:txBody>
                  <a:tcPr marL="44450" marR="44450" marT="44450" marB="44450"/>
                </a:tc>
                <a:extLst>
                  <a:ext uri="{0D108BD9-81ED-4DB2-BD59-A6C34878D82A}">
                    <a16:rowId xmlns:a16="http://schemas.microsoft.com/office/drawing/2014/main" val="10011"/>
                  </a:ext>
                </a:extLst>
              </a:tr>
            </a:tbl>
          </a:graphicData>
        </a:graphic>
      </p:graphicFrame>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33"/>
          <p:cNvSpPr txBox="1">
            <a:spLocks noGrp="1"/>
          </p:cNvSpPr>
          <p:nvPr>
            <p:ph type="title"/>
          </p:nvPr>
        </p:nvSpPr>
        <p:spPr>
          <a:xfrm>
            <a:off x="321468" y="603252"/>
            <a:ext cx="5715000" cy="79692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3600"/>
              <a:buFont typeface="Century Gothic"/>
              <a:buNone/>
            </a:pPr>
            <a:r>
              <a:rPr lang="en-GB" sz="3600">
                <a:latin typeface="Century Gothic"/>
                <a:ea typeface="Century Gothic"/>
                <a:cs typeface="Century Gothic"/>
                <a:sym typeface="Century Gothic"/>
              </a:rPr>
              <a:t>Breakdown of Work</a:t>
            </a:r>
            <a:endParaRPr/>
          </a:p>
        </p:txBody>
      </p:sp>
      <p:graphicFrame>
        <p:nvGraphicFramePr>
          <p:cNvPr id="246" name="Google Shape;246;p33"/>
          <p:cNvGraphicFramePr/>
          <p:nvPr>
            <p:extLst>
              <p:ext uri="{D42A27DB-BD31-4B8C-83A1-F6EECF244321}">
                <p14:modId xmlns:p14="http://schemas.microsoft.com/office/powerpoint/2010/main" val="3316839716"/>
              </p:ext>
            </p:extLst>
          </p:nvPr>
        </p:nvGraphicFramePr>
        <p:xfrm>
          <a:off x="321468" y="1400175"/>
          <a:ext cx="8501050" cy="4001500"/>
        </p:xfrm>
        <a:graphic>
          <a:graphicData uri="http://schemas.openxmlformats.org/drawingml/2006/table">
            <a:tbl>
              <a:tblPr firstRow="1" bandRow="1">
                <a:noFill/>
                <a:tableStyleId>{914F2849-E383-4D2C-B629-DD4675C7AD57}</a:tableStyleId>
              </a:tblPr>
              <a:tblGrid>
                <a:gridCol w="4250525">
                  <a:extLst>
                    <a:ext uri="{9D8B030D-6E8A-4147-A177-3AD203B41FA5}">
                      <a16:colId xmlns:a16="http://schemas.microsoft.com/office/drawing/2014/main" val="20000"/>
                    </a:ext>
                  </a:extLst>
                </a:gridCol>
                <a:gridCol w="4250525">
                  <a:extLst>
                    <a:ext uri="{9D8B030D-6E8A-4147-A177-3AD203B41FA5}">
                      <a16:colId xmlns:a16="http://schemas.microsoft.com/office/drawing/2014/main" val="20001"/>
                    </a:ext>
                  </a:extLst>
                </a:gridCol>
              </a:tblGrid>
              <a:tr h="599475">
                <a:tc gridSpan="2">
                  <a:txBody>
                    <a:bodyPr/>
                    <a:lstStyle/>
                    <a:p>
                      <a:pPr marL="0" marR="0" lvl="0" indent="0" algn="ctr" rtl="0">
                        <a:spcBef>
                          <a:spcPts val="0"/>
                        </a:spcBef>
                        <a:spcAft>
                          <a:spcPts val="0"/>
                        </a:spcAft>
                        <a:buNone/>
                      </a:pPr>
                      <a:r>
                        <a:rPr lang="en-GB" sz="1600" b="0">
                          <a:latin typeface="Century Gothic"/>
                          <a:ea typeface="Century Gothic"/>
                          <a:cs typeface="Century Gothic"/>
                          <a:sym typeface="Century Gothic"/>
                        </a:rPr>
                        <a:t>Iteration 2</a:t>
                      </a:r>
                      <a:endParaRPr/>
                    </a:p>
                  </a:txBody>
                  <a:tcPr marL="91450" marR="91450" marT="45725" marB="45725" anchor="ctr"/>
                </a:tc>
                <a:tc hMerge="1">
                  <a:txBody>
                    <a:bodyPr/>
                    <a:lstStyle/>
                    <a:p>
                      <a:endParaRPr lang="en-US"/>
                    </a:p>
                  </a:txBody>
                  <a:tcPr/>
                </a:tc>
                <a:extLst>
                  <a:ext uri="{0D108BD9-81ED-4DB2-BD59-A6C34878D82A}">
                    <a16:rowId xmlns:a16="http://schemas.microsoft.com/office/drawing/2014/main" val="10000"/>
                  </a:ext>
                </a:extLst>
              </a:tr>
              <a:tr h="571450">
                <a:tc>
                  <a:txBody>
                    <a:bodyPr/>
                    <a:lstStyle/>
                    <a:p>
                      <a:pPr marL="0" marR="0" lvl="0" indent="0" algn="ctr" rtl="0">
                        <a:spcBef>
                          <a:spcPts val="0"/>
                        </a:spcBef>
                        <a:spcAft>
                          <a:spcPts val="0"/>
                        </a:spcAft>
                        <a:buNone/>
                      </a:pPr>
                      <a:r>
                        <a:rPr lang="en-GB" sz="1600" b="1" u="sng">
                          <a:solidFill>
                            <a:schemeClr val="dk1"/>
                          </a:solidFill>
                          <a:latin typeface="Century Gothic"/>
                          <a:ea typeface="Century Gothic"/>
                          <a:cs typeface="Century Gothic"/>
                          <a:sym typeface="Century Gothic"/>
                        </a:rPr>
                        <a:t>Programming</a:t>
                      </a:r>
                      <a:endParaRPr/>
                    </a:p>
                  </a:txBody>
                  <a:tcPr marL="91450" marR="91450" marT="45725" marB="45725" anchor="ctr"/>
                </a:tc>
                <a:tc>
                  <a:txBody>
                    <a:bodyPr/>
                    <a:lstStyle/>
                    <a:p>
                      <a:pPr marL="0" marR="0" lvl="0" indent="0" algn="ctr" rtl="0">
                        <a:spcBef>
                          <a:spcPts val="0"/>
                        </a:spcBef>
                        <a:spcAft>
                          <a:spcPts val="0"/>
                        </a:spcAft>
                        <a:buNone/>
                      </a:pPr>
                      <a:r>
                        <a:rPr lang="en-GB" sz="1600" b="1" u="sng">
                          <a:latin typeface="Century Gothic"/>
                          <a:ea typeface="Century Gothic"/>
                          <a:cs typeface="Century Gothic"/>
                          <a:sym typeface="Century Gothic"/>
                        </a:rPr>
                        <a:t>Non-</a:t>
                      </a:r>
                      <a:r>
                        <a:rPr lang="en-GB" sz="1600" b="1" u="sng">
                          <a:solidFill>
                            <a:schemeClr val="dk1"/>
                          </a:solidFill>
                          <a:latin typeface="Century Gothic"/>
                          <a:ea typeface="Century Gothic"/>
                          <a:cs typeface="Century Gothic"/>
                          <a:sym typeface="Century Gothic"/>
                        </a:rPr>
                        <a:t>Programming</a:t>
                      </a:r>
                      <a:endParaRPr/>
                    </a:p>
                  </a:txBody>
                  <a:tcPr marL="91450" marR="91450" marT="45725" marB="45725" anchor="ctr"/>
                </a:tc>
                <a:extLst>
                  <a:ext uri="{0D108BD9-81ED-4DB2-BD59-A6C34878D82A}">
                    <a16:rowId xmlns:a16="http://schemas.microsoft.com/office/drawing/2014/main" val="10001"/>
                  </a:ext>
                </a:extLst>
              </a:tr>
              <a:tr h="787100">
                <a:tc>
                  <a:txBody>
                    <a:bodyPr/>
                    <a:lstStyle/>
                    <a:p>
                      <a:pPr marL="0" marR="0" lvl="0" indent="0" algn="l" rtl="0">
                        <a:spcBef>
                          <a:spcPts val="0"/>
                        </a:spcBef>
                        <a:spcAft>
                          <a:spcPts val="0"/>
                        </a:spcAft>
                        <a:buNone/>
                      </a:pPr>
                      <a:r>
                        <a:rPr lang="en-GB" sz="1600" b="0" i="0" u="none" strike="noStrike" dirty="0">
                          <a:solidFill>
                            <a:schemeClr val="dk1"/>
                          </a:solidFill>
                          <a:latin typeface="Century Gothic"/>
                          <a:ea typeface="Century Gothic"/>
                          <a:cs typeface="Century Gothic"/>
                          <a:sym typeface="Century Gothic"/>
                        </a:rPr>
                        <a:t>Round 2 View Real Time Bids </a:t>
                      </a:r>
                    </a:p>
                    <a:p>
                      <a:pPr marL="0" marR="0" lvl="0" indent="0" algn="l" rtl="0">
                        <a:spcBef>
                          <a:spcPts val="0"/>
                        </a:spcBef>
                        <a:spcAft>
                          <a:spcPts val="0"/>
                        </a:spcAft>
                        <a:buNone/>
                      </a:pPr>
                      <a:r>
                        <a:rPr lang="en-GB" sz="1600" b="0" i="0" u="none" strike="noStrike" dirty="0">
                          <a:solidFill>
                            <a:schemeClr val="dk1"/>
                          </a:solidFill>
                          <a:latin typeface="Century Gothic"/>
                          <a:ea typeface="Century Gothic"/>
                          <a:cs typeface="Century Gothic"/>
                          <a:sym typeface="Century Gothic"/>
                        </a:rPr>
                        <a:t>– </a:t>
                      </a:r>
                      <a:r>
                        <a:rPr lang="en-GB" sz="1600" b="0" i="1" u="none" strike="noStrike" dirty="0">
                          <a:solidFill>
                            <a:schemeClr val="dk1"/>
                          </a:solidFill>
                          <a:latin typeface="Century Gothic"/>
                          <a:ea typeface="Century Gothic"/>
                          <a:cs typeface="Century Gothic"/>
                          <a:sym typeface="Century Gothic"/>
                        </a:rPr>
                        <a:t>Gordon &amp; Ian</a:t>
                      </a:r>
                      <a:endParaRPr sz="1600" b="0" i="1" dirty="0">
                        <a:solidFill>
                          <a:schemeClr val="dk1"/>
                        </a:solidFill>
                        <a:latin typeface="Century Gothic"/>
                        <a:ea typeface="Century Gothic"/>
                        <a:cs typeface="Century Gothic"/>
                        <a:sym typeface="Century Gothic"/>
                      </a:endParaRPr>
                    </a:p>
                  </a:txBody>
                  <a:tcPr marL="63500" marR="63500" marT="63500" marB="63500" anchor="ctr"/>
                </a:tc>
                <a:tc>
                  <a:txBody>
                    <a:bodyPr/>
                    <a:lstStyle/>
                    <a:p>
                      <a:pPr marL="0" marR="0" lvl="0" indent="0" algn="l" rtl="0">
                        <a:spcBef>
                          <a:spcPts val="0"/>
                        </a:spcBef>
                        <a:spcAft>
                          <a:spcPts val="0"/>
                        </a:spcAft>
                        <a:buNone/>
                      </a:pPr>
                      <a:r>
                        <a:rPr lang="en-GB" sz="1600" b="0" i="0" u="none" strike="noStrike">
                          <a:solidFill>
                            <a:schemeClr val="dk1"/>
                          </a:solidFill>
                          <a:latin typeface="Century Gothic"/>
                          <a:ea typeface="Century Gothic"/>
                          <a:cs typeface="Century Gothic"/>
                          <a:sym typeface="Century Gothic"/>
                        </a:rPr>
                        <a:t>Iteration 2: Planning – </a:t>
                      </a:r>
                      <a:r>
                        <a:rPr lang="en-GB" sz="1600" b="0" i="1" u="none" strike="noStrike">
                          <a:solidFill>
                            <a:schemeClr val="dk1"/>
                          </a:solidFill>
                          <a:latin typeface="Century Gothic"/>
                          <a:ea typeface="Century Gothic"/>
                          <a:cs typeface="Century Gothic"/>
                          <a:sym typeface="Century Gothic"/>
                        </a:rPr>
                        <a:t>All members</a:t>
                      </a:r>
                      <a:endParaRPr sz="1600" b="0" i="1">
                        <a:solidFill>
                          <a:schemeClr val="dk1"/>
                        </a:solidFill>
                        <a:latin typeface="Century Gothic"/>
                        <a:ea typeface="Century Gothic"/>
                        <a:cs typeface="Century Gothic"/>
                        <a:sym typeface="Century Gothic"/>
                      </a:endParaRPr>
                    </a:p>
                  </a:txBody>
                  <a:tcPr marL="63500" marR="63500" marT="63500" marB="63500" anchor="ctr"/>
                </a:tc>
                <a:extLst>
                  <a:ext uri="{0D108BD9-81ED-4DB2-BD59-A6C34878D82A}">
                    <a16:rowId xmlns:a16="http://schemas.microsoft.com/office/drawing/2014/main" val="10002"/>
                  </a:ext>
                </a:extLst>
              </a:tr>
              <a:tr h="787100">
                <a:tc>
                  <a:txBody>
                    <a:bodyPr/>
                    <a:lstStyle/>
                    <a:p>
                      <a:pPr marL="0" marR="0" lvl="0" indent="0" algn="l" rtl="0">
                        <a:spcBef>
                          <a:spcPts val="0"/>
                        </a:spcBef>
                        <a:spcAft>
                          <a:spcPts val="0"/>
                        </a:spcAft>
                        <a:buNone/>
                      </a:pPr>
                      <a:r>
                        <a:rPr lang="en-GB" sz="1600" b="0" i="0" u="none" strike="noStrike">
                          <a:solidFill>
                            <a:schemeClr val="dk1"/>
                          </a:solidFill>
                          <a:latin typeface="Century Gothic"/>
                          <a:ea typeface="Century Gothic"/>
                          <a:cs typeface="Century Gothic"/>
                          <a:sym typeface="Century Gothic"/>
                        </a:rPr>
                        <a:t>Round 2 Clearing Logic and View Results – </a:t>
                      </a:r>
                      <a:r>
                        <a:rPr lang="en-GB" sz="1600" b="0" i="1" u="none" strike="noStrike">
                          <a:solidFill>
                            <a:schemeClr val="dk1"/>
                          </a:solidFill>
                          <a:latin typeface="Century Gothic"/>
                          <a:ea typeface="Century Gothic"/>
                          <a:cs typeface="Century Gothic"/>
                          <a:sym typeface="Century Gothic"/>
                        </a:rPr>
                        <a:t>Brian &amp; Rou Hui</a:t>
                      </a:r>
                      <a:endParaRPr sz="1600" b="0" i="1">
                        <a:solidFill>
                          <a:schemeClr val="dk1"/>
                        </a:solidFill>
                        <a:latin typeface="Century Gothic"/>
                        <a:ea typeface="Century Gothic"/>
                        <a:cs typeface="Century Gothic"/>
                        <a:sym typeface="Century Gothic"/>
                      </a:endParaRPr>
                    </a:p>
                  </a:txBody>
                  <a:tcPr marL="63500" marR="63500" marT="63500" marB="63500" anchor="ctr"/>
                </a:tc>
                <a:tc>
                  <a:txBody>
                    <a:bodyPr/>
                    <a:lstStyle/>
                    <a:p>
                      <a:pPr marL="0" marR="0" lvl="0" indent="0" algn="l" rtl="0">
                        <a:spcBef>
                          <a:spcPts val="0"/>
                        </a:spcBef>
                        <a:spcAft>
                          <a:spcPts val="0"/>
                        </a:spcAft>
                        <a:buNone/>
                      </a:pPr>
                      <a:r>
                        <a:rPr lang="en-GB" sz="1600" b="0" i="0" u="none" strike="noStrike">
                          <a:solidFill>
                            <a:schemeClr val="dk1"/>
                          </a:solidFill>
                          <a:latin typeface="Century Gothic"/>
                          <a:ea typeface="Century Gothic"/>
                          <a:cs typeface="Century Gothic"/>
                          <a:sym typeface="Century Gothic"/>
                        </a:rPr>
                        <a:t>Deploy code to AWS – </a:t>
                      </a:r>
                      <a:r>
                        <a:rPr lang="en-GB" sz="1600" b="0" i="1" u="none" strike="noStrike">
                          <a:solidFill>
                            <a:schemeClr val="dk1"/>
                          </a:solidFill>
                          <a:latin typeface="Century Gothic"/>
                          <a:ea typeface="Century Gothic"/>
                          <a:cs typeface="Century Gothic"/>
                          <a:sym typeface="Century Gothic"/>
                        </a:rPr>
                        <a:t>Gordon &amp; Ian</a:t>
                      </a:r>
                      <a:endParaRPr sz="1600" b="0" i="1">
                        <a:solidFill>
                          <a:schemeClr val="dk1"/>
                        </a:solidFill>
                        <a:latin typeface="Century Gothic"/>
                        <a:ea typeface="Century Gothic"/>
                        <a:cs typeface="Century Gothic"/>
                        <a:sym typeface="Century Gothic"/>
                      </a:endParaRPr>
                    </a:p>
                  </a:txBody>
                  <a:tcPr marL="63500" marR="63500" marT="63500" marB="63500" anchor="ctr"/>
                </a:tc>
                <a:extLst>
                  <a:ext uri="{0D108BD9-81ED-4DB2-BD59-A6C34878D82A}">
                    <a16:rowId xmlns:a16="http://schemas.microsoft.com/office/drawing/2014/main" val="10003"/>
                  </a:ext>
                </a:extLst>
              </a:tr>
              <a:tr h="573250">
                <a:tc>
                  <a:txBody>
                    <a:bodyPr/>
                    <a:lstStyle/>
                    <a:p>
                      <a:pPr marL="0" marR="0" lvl="0" indent="0" algn="l" rtl="0">
                        <a:spcBef>
                          <a:spcPts val="0"/>
                        </a:spcBef>
                        <a:spcAft>
                          <a:spcPts val="0"/>
                        </a:spcAft>
                        <a:buNone/>
                      </a:pPr>
                      <a:r>
                        <a:rPr lang="en-GB" sz="1600" b="0" i="0" u="none" strike="noStrike">
                          <a:solidFill>
                            <a:schemeClr val="dk1"/>
                          </a:solidFill>
                          <a:latin typeface="Century Gothic"/>
                          <a:ea typeface="Century Gothic"/>
                          <a:cs typeface="Century Gothic"/>
                          <a:sym typeface="Century Gothic"/>
                        </a:rPr>
                        <a:t>Integrate code – </a:t>
                      </a:r>
                      <a:r>
                        <a:rPr lang="en-GB" sz="1600" b="0" i="1" u="none" strike="noStrike">
                          <a:solidFill>
                            <a:schemeClr val="dk1"/>
                          </a:solidFill>
                          <a:latin typeface="Century Gothic"/>
                          <a:ea typeface="Century Gothic"/>
                          <a:cs typeface="Century Gothic"/>
                          <a:sym typeface="Century Gothic"/>
                        </a:rPr>
                        <a:t>Gordon &amp; Ian</a:t>
                      </a:r>
                      <a:endParaRPr sz="1600" b="0" i="1">
                        <a:solidFill>
                          <a:schemeClr val="dk1"/>
                        </a:solidFill>
                        <a:latin typeface="Century Gothic"/>
                        <a:ea typeface="Century Gothic"/>
                        <a:cs typeface="Century Gothic"/>
                        <a:sym typeface="Century Gothic"/>
                      </a:endParaRPr>
                    </a:p>
                  </a:txBody>
                  <a:tcPr marL="63500" marR="63500" marT="63500" marB="63500" anchor="ctr"/>
                </a:tc>
                <a:tc>
                  <a:txBody>
                    <a:bodyPr/>
                    <a:lstStyle/>
                    <a:p>
                      <a:pPr marL="0" lvl="0" indent="0" algn="l" rtl="0">
                        <a:spcBef>
                          <a:spcPts val="0"/>
                        </a:spcBef>
                        <a:spcAft>
                          <a:spcPts val="0"/>
                        </a:spcAft>
                        <a:buNone/>
                      </a:pPr>
                      <a:r>
                        <a:rPr lang="en-GB" sz="1600">
                          <a:latin typeface="Century Gothic"/>
                          <a:ea typeface="Century Gothic"/>
                          <a:cs typeface="Century Gothic"/>
                          <a:sym typeface="Century Gothic"/>
                        </a:rPr>
                        <a:t>Test code – </a:t>
                      </a:r>
                      <a:r>
                        <a:rPr lang="en-GB" sz="1600" i="1">
                          <a:latin typeface="Century Gothic"/>
                          <a:ea typeface="Century Gothic"/>
                          <a:cs typeface="Century Gothic"/>
                          <a:sym typeface="Century Gothic"/>
                        </a:rPr>
                        <a:t>All members</a:t>
                      </a:r>
                      <a:endParaRPr sz="1600">
                        <a:latin typeface="Century Gothic"/>
                        <a:ea typeface="Century Gothic"/>
                        <a:cs typeface="Century Gothic"/>
                        <a:sym typeface="Century Gothic"/>
                      </a:endParaRPr>
                    </a:p>
                  </a:txBody>
                  <a:tcPr marL="63500" marR="63500" marT="63500" marB="63500" anchor="ctr"/>
                </a:tc>
                <a:extLst>
                  <a:ext uri="{0D108BD9-81ED-4DB2-BD59-A6C34878D82A}">
                    <a16:rowId xmlns:a16="http://schemas.microsoft.com/office/drawing/2014/main" val="10004"/>
                  </a:ext>
                </a:extLst>
              </a:tr>
              <a:tr h="683125">
                <a:tc>
                  <a:txBody>
                    <a:bodyPr/>
                    <a:lstStyle/>
                    <a:p>
                      <a:pPr marL="0" lvl="0" indent="0" algn="l" rtl="0">
                        <a:spcBef>
                          <a:spcPts val="0"/>
                        </a:spcBef>
                        <a:spcAft>
                          <a:spcPts val="0"/>
                        </a:spcAft>
                        <a:buNone/>
                      </a:pPr>
                      <a:r>
                        <a:rPr lang="en-GB" sz="1600">
                          <a:latin typeface="Century Gothic"/>
                          <a:ea typeface="Century Gothic"/>
                          <a:cs typeface="Century Gothic"/>
                          <a:sym typeface="Century Gothic"/>
                        </a:rPr>
                        <a:t>Debug code – </a:t>
                      </a:r>
                      <a:r>
                        <a:rPr lang="en-GB" sz="1600" i="1">
                          <a:latin typeface="Century Gothic"/>
                          <a:ea typeface="Century Gothic"/>
                          <a:cs typeface="Century Gothic"/>
                          <a:sym typeface="Century Gothic"/>
                        </a:rPr>
                        <a:t>Brian &amp; Rou Hui</a:t>
                      </a:r>
                      <a:endParaRPr sz="1600">
                        <a:latin typeface="Century Gothic"/>
                        <a:ea typeface="Century Gothic"/>
                        <a:cs typeface="Century Gothic"/>
                        <a:sym typeface="Century Gothic"/>
                      </a:endParaRPr>
                    </a:p>
                  </a:txBody>
                  <a:tcPr marL="63500" marR="63500" marT="63500" marB="63500" anchor="ctr"/>
                </a:tc>
                <a:tc>
                  <a:txBody>
                    <a:bodyPr/>
                    <a:lstStyle/>
                    <a:p>
                      <a:pPr marL="0" lvl="0" indent="0" algn="l" rtl="0">
                        <a:spcBef>
                          <a:spcPts val="0"/>
                        </a:spcBef>
                        <a:spcAft>
                          <a:spcPts val="0"/>
                        </a:spcAft>
                        <a:buClr>
                          <a:schemeClr val="dk1"/>
                        </a:buClr>
                        <a:buFont typeface="Arial"/>
                        <a:buNone/>
                      </a:pPr>
                      <a:r>
                        <a:rPr lang="en-GB" sz="1600" i="1" dirty="0">
                          <a:latin typeface="Century Gothic"/>
                          <a:ea typeface="Century Gothic"/>
                          <a:cs typeface="Century Gothic"/>
                          <a:sym typeface="Century Gothic"/>
                        </a:rPr>
                        <a:t>Online Review Preparation – All members</a:t>
                      </a:r>
                      <a:endParaRPr sz="1600" b="0" i="1" dirty="0">
                        <a:solidFill>
                          <a:schemeClr val="dk1"/>
                        </a:solidFill>
                        <a:latin typeface="Century Gothic"/>
                        <a:ea typeface="Century Gothic"/>
                        <a:cs typeface="Century Gothic"/>
                        <a:sym typeface="Century Gothic"/>
                      </a:endParaRPr>
                    </a:p>
                  </a:txBody>
                  <a:tcPr marL="63500" marR="63500" marT="63500" marB="63500" anchor="ctr"/>
                </a:tc>
                <a:extLst>
                  <a:ext uri="{0D108BD9-81ED-4DB2-BD59-A6C34878D82A}">
                    <a16:rowId xmlns:a16="http://schemas.microsoft.com/office/drawing/2014/main" val="10005"/>
                  </a:ext>
                </a:extLst>
              </a:tr>
            </a:tbl>
          </a:graphicData>
        </a:graphic>
      </p:graphicFrame>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34"/>
          <p:cNvSpPr txBox="1">
            <a:spLocks noGrp="1"/>
          </p:cNvSpPr>
          <p:nvPr>
            <p:ph type="title"/>
          </p:nvPr>
        </p:nvSpPr>
        <p:spPr>
          <a:xfrm>
            <a:off x="321468" y="622302"/>
            <a:ext cx="5715000" cy="79692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3600"/>
              <a:buFont typeface="Century Gothic"/>
              <a:buNone/>
            </a:pPr>
            <a:r>
              <a:rPr lang="en-GB" sz="3600">
                <a:latin typeface="Century Gothic"/>
                <a:ea typeface="Century Gothic"/>
                <a:cs typeface="Century Gothic"/>
                <a:sym typeface="Century Gothic"/>
              </a:rPr>
              <a:t>Breakdown of Work</a:t>
            </a:r>
            <a:endParaRPr/>
          </a:p>
        </p:txBody>
      </p:sp>
      <p:graphicFrame>
        <p:nvGraphicFramePr>
          <p:cNvPr id="252" name="Google Shape;252;p34"/>
          <p:cNvGraphicFramePr/>
          <p:nvPr>
            <p:extLst>
              <p:ext uri="{D42A27DB-BD31-4B8C-83A1-F6EECF244321}">
                <p14:modId xmlns:p14="http://schemas.microsoft.com/office/powerpoint/2010/main" val="3352513620"/>
              </p:ext>
            </p:extLst>
          </p:nvPr>
        </p:nvGraphicFramePr>
        <p:xfrm>
          <a:off x="321468" y="1581150"/>
          <a:ext cx="8501050" cy="4474400"/>
        </p:xfrm>
        <a:graphic>
          <a:graphicData uri="http://schemas.openxmlformats.org/drawingml/2006/table">
            <a:tbl>
              <a:tblPr firstRow="1" bandRow="1">
                <a:noFill/>
                <a:tableStyleId>{914F2849-E383-4D2C-B629-DD4675C7AD57}</a:tableStyleId>
              </a:tblPr>
              <a:tblGrid>
                <a:gridCol w="4250525">
                  <a:extLst>
                    <a:ext uri="{9D8B030D-6E8A-4147-A177-3AD203B41FA5}">
                      <a16:colId xmlns:a16="http://schemas.microsoft.com/office/drawing/2014/main" val="20000"/>
                    </a:ext>
                  </a:extLst>
                </a:gridCol>
                <a:gridCol w="4250525">
                  <a:extLst>
                    <a:ext uri="{9D8B030D-6E8A-4147-A177-3AD203B41FA5}">
                      <a16:colId xmlns:a16="http://schemas.microsoft.com/office/drawing/2014/main" val="20001"/>
                    </a:ext>
                  </a:extLst>
                </a:gridCol>
              </a:tblGrid>
              <a:tr h="657225">
                <a:tc gridSpan="2">
                  <a:txBody>
                    <a:bodyPr/>
                    <a:lstStyle/>
                    <a:p>
                      <a:pPr marL="0" marR="0" lvl="0" indent="0" algn="ctr" rtl="0">
                        <a:spcBef>
                          <a:spcPts val="0"/>
                        </a:spcBef>
                        <a:spcAft>
                          <a:spcPts val="0"/>
                        </a:spcAft>
                        <a:buNone/>
                      </a:pPr>
                      <a:r>
                        <a:rPr lang="en-GB" sz="1600" b="0" u="none" strike="noStrike" cap="none">
                          <a:latin typeface="Century Gothic"/>
                          <a:ea typeface="Century Gothic"/>
                          <a:cs typeface="Century Gothic"/>
                          <a:sym typeface="Century Gothic"/>
                        </a:rPr>
                        <a:t>Iteration 3</a:t>
                      </a:r>
                      <a:endParaRPr/>
                    </a:p>
                  </a:txBody>
                  <a:tcPr marL="91450" marR="91450" marT="45725" marB="45725" anchor="ctr"/>
                </a:tc>
                <a:tc hMerge="1">
                  <a:txBody>
                    <a:bodyPr/>
                    <a:lstStyle/>
                    <a:p>
                      <a:endParaRPr lang="en-US"/>
                    </a:p>
                  </a:txBody>
                  <a:tcPr/>
                </a:tc>
                <a:extLst>
                  <a:ext uri="{0D108BD9-81ED-4DB2-BD59-A6C34878D82A}">
                    <a16:rowId xmlns:a16="http://schemas.microsoft.com/office/drawing/2014/main" val="10000"/>
                  </a:ext>
                </a:extLst>
              </a:tr>
              <a:tr h="661800">
                <a:tc>
                  <a:txBody>
                    <a:bodyPr/>
                    <a:lstStyle/>
                    <a:p>
                      <a:pPr marL="0" marR="0" lvl="0" indent="0" algn="ctr" rtl="0">
                        <a:spcBef>
                          <a:spcPts val="0"/>
                        </a:spcBef>
                        <a:spcAft>
                          <a:spcPts val="0"/>
                        </a:spcAft>
                        <a:buNone/>
                      </a:pPr>
                      <a:r>
                        <a:rPr lang="en-GB" sz="1600" b="1" u="sng" strike="noStrike" cap="none" dirty="0">
                          <a:solidFill>
                            <a:schemeClr val="dk1"/>
                          </a:solidFill>
                          <a:latin typeface="Century Gothic"/>
                          <a:ea typeface="Century Gothic"/>
                          <a:cs typeface="Century Gothic"/>
                          <a:sym typeface="Century Gothic"/>
                        </a:rPr>
                        <a:t>Programming</a:t>
                      </a:r>
                      <a:endParaRPr dirty="0"/>
                    </a:p>
                  </a:txBody>
                  <a:tcPr marL="91450" marR="91450" marT="45725" marB="45725" anchor="ctr"/>
                </a:tc>
                <a:tc>
                  <a:txBody>
                    <a:bodyPr/>
                    <a:lstStyle/>
                    <a:p>
                      <a:pPr marL="0" marR="0" lvl="0" indent="0" algn="ctr" rtl="0">
                        <a:spcBef>
                          <a:spcPts val="0"/>
                        </a:spcBef>
                        <a:spcAft>
                          <a:spcPts val="0"/>
                        </a:spcAft>
                        <a:buNone/>
                      </a:pPr>
                      <a:r>
                        <a:rPr lang="en-GB" sz="1600" b="1" u="sng" strike="noStrike" cap="none" dirty="0">
                          <a:solidFill>
                            <a:schemeClr val="dk1"/>
                          </a:solidFill>
                          <a:latin typeface="Century Gothic"/>
                          <a:ea typeface="Century Gothic"/>
                          <a:cs typeface="Century Gothic"/>
                          <a:sym typeface="Century Gothic"/>
                        </a:rPr>
                        <a:t>Non-Programming</a:t>
                      </a:r>
                      <a:endParaRPr dirty="0"/>
                    </a:p>
                  </a:txBody>
                  <a:tcPr marL="91450" marR="91450" marT="45725" marB="45725" anchor="ctr"/>
                </a:tc>
                <a:extLst>
                  <a:ext uri="{0D108BD9-81ED-4DB2-BD59-A6C34878D82A}">
                    <a16:rowId xmlns:a16="http://schemas.microsoft.com/office/drawing/2014/main" val="10001"/>
                  </a:ext>
                </a:extLst>
              </a:tr>
              <a:tr h="622300">
                <a:tc>
                  <a:txBody>
                    <a:bodyPr/>
                    <a:lstStyle/>
                    <a:p>
                      <a:pPr marL="0" marR="0" lvl="0" indent="0" algn="l" rtl="0">
                        <a:spcBef>
                          <a:spcPts val="0"/>
                        </a:spcBef>
                        <a:spcAft>
                          <a:spcPts val="0"/>
                        </a:spcAft>
                        <a:buNone/>
                      </a:pPr>
                      <a:r>
                        <a:rPr lang="en-GB" sz="1600" b="0" i="0" u="none" strike="noStrike" cap="none" dirty="0">
                          <a:solidFill>
                            <a:srgbClr val="000000"/>
                          </a:solidFill>
                          <a:latin typeface="Century Gothic"/>
                          <a:ea typeface="Century Gothic"/>
                          <a:cs typeface="Century Gothic"/>
                          <a:sym typeface="Century Gothic"/>
                        </a:rPr>
                        <a:t>Code timetable – </a:t>
                      </a:r>
                      <a:r>
                        <a:rPr lang="en-GB" sz="1600" b="0" i="1" u="none" strike="noStrike" cap="none" dirty="0">
                          <a:solidFill>
                            <a:srgbClr val="000000"/>
                          </a:solidFill>
                          <a:latin typeface="Century Gothic"/>
                          <a:ea typeface="Century Gothic"/>
                          <a:cs typeface="Century Gothic"/>
                          <a:sym typeface="Century Gothic"/>
                        </a:rPr>
                        <a:t>Gordon &amp; </a:t>
                      </a:r>
                      <a:r>
                        <a:rPr lang="en-GB" sz="1600" b="0" i="1" u="none" strike="noStrike" cap="none" dirty="0" err="1">
                          <a:solidFill>
                            <a:srgbClr val="000000"/>
                          </a:solidFill>
                          <a:latin typeface="Century Gothic"/>
                          <a:ea typeface="Century Gothic"/>
                          <a:cs typeface="Century Gothic"/>
                          <a:sym typeface="Century Gothic"/>
                        </a:rPr>
                        <a:t>Rouhui</a:t>
                      </a:r>
                      <a:endParaRPr sz="1800" u="none" strike="noStrike" cap="none" dirty="0"/>
                    </a:p>
                  </a:txBody>
                  <a:tcPr marL="44450" marR="44450" marT="44450" marB="44450"/>
                </a:tc>
                <a:tc>
                  <a:txBody>
                    <a:bodyPr/>
                    <a:lstStyle/>
                    <a:p>
                      <a:pPr marL="0" marR="0" lvl="0" indent="0" algn="l" rtl="0">
                        <a:spcBef>
                          <a:spcPts val="0"/>
                        </a:spcBef>
                        <a:spcAft>
                          <a:spcPts val="0"/>
                        </a:spcAft>
                        <a:buNone/>
                      </a:pPr>
                      <a:r>
                        <a:rPr lang="en-GB" sz="1600" b="0" i="0" u="none" strike="noStrike" cap="none">
                          <a:solidFill>
                            <a:srgbClr val="000000"/>
                          </a:solidFill>
                          <a:latin typeface="Century Gothic"/>
                          <a:ea typeface="Century Gothic"/>
                          <a:cs typeface="Century Gothic"/>
                          <a:sym typeface="Century Gothic"/>
                        </a:rPr>
                        <a:t>Iteration 3: Planning – </a:t>
                      </a:r>
                      <a:r>
                        <a:rPr lang="en-GB" sz="1600" b="0" i="1" u="none" strike="noStrike" cap="none">
                          <a:solidFill>
                            <a:srgbClr val="000000"/>
                          </a:solidFill>
                          <a:latin typeface="Century Gothic"/>
                          <a:ea typeface="Century Gothic"/>
                          <a:cs typeface="Century Gothic"/>
                          <a:sym typeface="Century Gothic"/>
                        </a:rPr>
                        <a:t>All members</a:t>
                      </a:r>
                      <a:endParaRPr sz="1800" u="none" strike="noStrike" cap="none"/>
                    </a:p>
                  </a:txBody>
                  <a:tcPr marL="44450" marR="44450" marT="44450" marB="44450"/>
                </a:tc>
                <a:extLst>
                  <a:ext uri="{0D108BD9-81ED-4DB2-BD59-A6C34878D82A}">
                    <a16:rowId xmlns:a16="http://schemas.microsoft.com/office/drawing/2014/main" val="10002"/>
                  </a:ext>
                </a:extLst>
              </a:tr>
              <a:tr h="777450">
                <a:tc>
                  <a:txBody>
                    <a:bodyPr/>
                    <a:lstStyle/>
                    <a:p>
                      <a:pPr marL="0" marR="0" lvl="0" indent="0" algn="l" rtl="0">
                        <a:spcBef>
                          <a:spcPts val="0"/>
                        </a:spcBef>
                        <a:spcAft>
                          <a:spcPts val="0"/>
                        </a:spcAft>
                        <a:buNone/>
                      </a:pPr>
                      <a:r>
                        <a:rPr lang="en-GB" sz="1600" b="0" i="0" u="none" strike="noStrike" cap="none" dirty="0">
                          <a:solidFill>
                            <a:srgbClr val="000000"/>
                          </a:solidFill>
                          <a:latin typeface="Century Gothic"/>
                          <a:ea typeface="Century Gothic"/>
                          <a:cs typeface="Century Gothic"/>
                          <a:sym typeface="Century Gothic"/>
                        </a:rPr>
                        <a:t>Code search bid – </a:t>
                      </a:r>
                      <a:r>
                        <a:rPr lang="en-GB" sz="1600" b="0" i="1" u="none" strike="noStrike" cap="none" dirty="0" err="1">
                          <a:solidFill>
                            <a:srgbClr val="000000"/>
                          </a:solidFill>
                          <a:latin typeface="Century Gothic"/>
                          <a:ea typeface="Century Gothic"/>
                          <a:cs typeface="Century Gothic"/>
                          <a:sym typeface="Century Gothic"/>
                        </a:rPr>
                        <a:t>Amey</a:t>
                      </a:r>
                      <a:r>
                        <a:rPr lang="en-GB" sz="1600" b="0" i="1" u="none" strike="noStrike" cap="none" dirty="0">
                          <a:solidFill>
                            <a:srgbClr val="000000"/>
                          </a:solidFill>
                          <a:latin typeface="Century Gothic"/>
                          <a:ea typeface="Century Gothic"/>
                          <a:cs typeface="Century Gothic"/>
                          <a:sym typeface="Century Gothic"/>
                        </a:rPr>
                        <a:t> &amp; Brian</a:t>
                      </a:r>
                      <a:endParaRPr sz="1800" u="none" strike="noStrike" cap="none" dirty="0"/>
                    </a:p>
                  </a:txBody>
                  <a:tcPr marL="44450" marR="44450" marT="44450" marB="44450"/>
                </a:tc>
                <a:tc>
                  <a:txBody>
                    <a:bodyPr/>
                    <a:lstStyle/>
                    <a:p>
                      <a:pPr marL="0" marR="0" lvl="0" indent="0" algn="l" rtl="0">
                        <a:spcBef>
                          <a:spcPts val="0"/>
                        </a:spcBef>
                        <a:spcAft>
                          <a:spcPts val="0"/>
                        </a:spcAft>
                        <a:buNone/>
                      </a:pPr>
                      <a:r>
                        <a:rPr lang="en-GB" sz="1600" b="0" i="0" u="none" strike="noStrike" cap="none">
                          <a:solidFill>
                            <a:srgbClr val="000000"/>
                          </a:solidFill>
                          <a:latin typeface="Century Gothic"/>
                          <a:ea typeface="Century Gothic"/>
                          <a:cs typeface="Century Gothic"/>
                          <a:sym typeface="Century Gothic"/>
                        </a:rPr>
                        <a:t>Iteration 3 Second meeting – </a:t>
                      </a:r>
                      <a:r>
                        <a:rPr lang="en-GB" sz="1600" b="0" i="1" u="none" strike="noStrike" cap="none">
                          <a:solidFill>
                            <a:srgbClr val="000000"/>
                          </a:solidFill>
                          <a:latin typeface="Century Gothic"/>
                          <a:ea typeface="Century Gothic"/>
                          <a:cs typeface="Century Gothic"/>
                          <a:sym typeface="Century Gothic"/>
                        </a:rPr>
                        <a:t>All members</a:t>
                      </a:r>
                      <a:endParaRPr sz="1800" u="none" strike="noStrike" cap="none"/>
                    </a:p>
                  </a:txBody>
                  <a:tcPr marL="44450" marR="44450" marT="44450" marB="44450"/>
                </a:tc>
                <a:extLst>
                  <a:ext uri="{0D108BD9-81ED-4DB2-BD59-A6C34878D82A}">
                    <a16:rowId xmlns:a16="http://schemas.microsoft.com/office/drawing/2014/main" val="10003"/>
                  </a:ext>
                </a:extLst>
              </a:tr>
              <a:tr h="551175">
                <a:tc>
                  <a:txBody>
                    <a:bodyPr/>
                    <a:lstStyle/>
                    <a:p>
                      <a:pPr marL="0" marR="0" lvl="0" indent="0" algn="l" rtl="0">
                        <a:spcBef>
                          <a:spcPts val="0"/>
                        </a:spcBef>
                        <a:spcAft>
                          <a:spcPts val="0"/>
                        </a:spcAft>
                        <a:buNone/>
                      </a:pPr>
                      <a:r>
                        <a:rPr lang="en-GB" sz="1600" b="0" i="0" u="none" strike="noStrike" cap="none">
                          <a:solidFill>
                            <a:srgbClr val="000000"/>
                          </a:solidFill>
                          <a:latin typeface="Century Gothic"/>
                          <a:ea typeface="Century Gothic"/>
                          <a:cs typeface="Century Gothic"/>
                          <a:sym typeface="Century Gothic"/>
                        </a:rPr>
                        <a:t>Integrate code – </a:t>
                      </a:r>
                      <a:r>
                        <a:rPr lang="en-GB" sz="1600" b="0" i="1" u="none" strike="noStrike" cap="none">
                          <a:solidFill>
                            <a:srgbClr val="000000"/>
                          </a:solidFill>
                          <a:latin typeface="Century Gothic"/>
                          <a:ea typeface="Century Gothic"/>
                          <a:cs typeface="Century Gothic"/>
                          <a:sym typeface="Century Gothic"/>
                        </a:rPr>
                        <a:t>Gordon &amp; Rouhui</a:t>
                      </a:r>
                      <a:endParaRPr sz="1800" u="none" strike="noStrike" cap="none"/>
                    </a:p>
                  </a:txBody>
                  <a:tcPr marL="44450" marR="44450" marT="44450" marB="44450"/>
                </a:tc>
                <a:tc>
                  <a:txBody>
                    <a:bodyPr/>
                    <a:lstStyle/>
                    <a:p>
                      <a:pPr marL="0" marR="0" lvl="0" indent="0" algn="l" rtl="0">
                        <a:spcBef>
                          <a:spcPts val="0"/>
                        </a:spcBef>
                        <a:spcAft>
                          <a:spcPts val="0"/>
                        </a:spcAft>
                        <a:buNone/>
                      </a:pPr>
                      <a:r>
                        <a:rPr lang="en-GB" sz="1600" b="0" i="0" u="none" strike="noStrike" cap="none" dirty="0">
                          <a:solidFill>
                            <a:srgbClr val="000000"/>
                          </a:solidFill>
                          <a:latin typeface="Century Gothic"/>
                          <a:ea typeface="Century Gothic"/>
                          <a:cs typeface="Century Gothic"/>
                          <a:sym typeface="Century Gothic"/>
                        </a:rPr>
                        <a:t>Deploy to AWS – </a:t>
                      </a:r>
                      <a:r>
                        <a:rPr lang="en-GB" sz="1600" b="0" i="1" u="none" strike="noStrike" cap="none" dirty="0">
                          <a:solidFill>
                            <a:srgbClr val="000000"/>
                          </a:solidFill>
                          <a:latin typeface="Century Gothic"/>
                          <a:ea typeface="Century Gothic"/>
                          <a:cs typeface="Century Gothic"/>
                          <a:sym typeface="Century Gothic"/>
                        </a:rPr>
                        <a:t>Gordon &amp; </a:t>
                      </a:r>
                      <a:r>
                        <a:rPr lang="en-GB" sz="1600" b="0" i="1" u="none" strike="noStrike" cap="none" dirty="0" err="1">
                          <a:solidFill>
                            <a:srgbClr val="000000"/>
                          </a:solidFill>
                          <a:latin typeface="Century Gothic"/>
                          <a:ea typeface="Century Gothic"/>
                          <a:cs typeface="Century Gothic"/>
                          <a:sym typeface="Century Gothic"/>
                        </a:rPr>
                        <a:t>Rouhui</a:t>
                      </a:r>
                      <a:endParaRPr sz="1800" u="none" strike="noStrike" cap="none" dirty="0"/>
                    </a:p>
                  </a:txBody>
                  <a:tcPr marL="44450" marR="44450" marT="44450" marB="44450"/>
                </a:tc>
                <a:extLst>
                  <a:ext uri="{0D108BD9-81ED-4DB2-BD59-A6C34878D82A}">
                    <a16:rowId xmlns:a16="http://schemas.microsoft.com/office/drawing/2014/main" val="10004"/>
                  </a:ext>
                </a:extLst>
              </a:tr>
              <a:tr h="540050">
                <a:tc>
                  <a:txBody>
                    <a:bodyPr/>
                    <a:lstStyle/>
                    <a:p>
                      <a:pPr marL="0" marR="0" lvl="0" indent="0" algn="l" rtl="0">
                        <a:spcBef>
                          <a:spcPts val="0"/>
                        </a:spcBef>
                        <a:spcAft>
                          <a:spcPts val="0"/>
                        </a:spcAft>
                        <a:buNone/>
                      </a:pPr>
                      <a:r>
                        <a:rPr lang="en-GB" sz="1600" b="0" i="0" u="none" strike="noStrike" cap="none">
                          <a:solidFill>
                            <a:srgbClr val="000000"/>
                          </a:solidFill>
                          <a:latin typeface="Century Gothic"/>
                          <a:ea typeface="Century Gothic"/>
                          <a:cs typeface="Century Gothic"/>
                          <a:sym typeface="Century Gothic"/>
                        </a:rPr>
                        <a:t>Debug code – </a:t>
                      </a:r>
                      <a:r>
                        <a:rPr lang="en-GB" sz="1600" b="0" i="1" u="none" strike="noStrike" cap="none">
                          <a:solidFill>
                            <a:srgbClr val="000000"/>
                          </a:solidFill>
                          <a:latin typeface="Century Gothic"/>
                          <a:ea typeface="Century Gothic"/>
                          <a:cs typeface="Century Gothic"/>
                          <a:sym typeface="Century Gothic"/>
                        </a:rPr>
                        <a:t>Amey &amp; Brian</a:t>
                      </a:r>
                      <a:endParaRPr sz="1800" u="none" strike="noStrike" cap="none"/>
                    </a:p>
                  </a:txBody>
                  <a:tcPr marL="44450" marR="44450" marT="44450" marB="44450"/>
                </a:tc>
                <a:tc>
                  <a:txBody>
                    <a:bodyPr/>
                    <a:lstStyle/>
                    <a:p>
                      <a:pPr marL="0" marR="0" lvl="0" indent="0" algn="l" rtl="0">
                        <a:spcBef>
                          <a:spcPts val="0"/>
                        </a:spcBef>
                        <a:spcAft>
                          <a:spcPts val="0"/>
                        </a:spcAft>
                        <a:buNone/>
                      </a:pPr>
                      <a:r>
                        <a:rPr lang="en-GB" sz="1600" b="0" i="0" u="none" strike="noStrike" cap="none" dirty="0">
                          <a:solidFill>
                            <a:srgbClr val="000000"/>
                          </a:solidFill>
                          <a:latin typeface="Century Gothic"/>
                          <a:ea typeface="Century Gothic"/>
                          <a:cs typeface="Century Gothic"/>
                          <a:sym typeface="Century Gothic"/>
                        </a:rPr>
                        <a:t>Test code – </a:t>
                      </a:r>
                      <a:r>
                        <a:rPr lang="en-GB" sz="1600" b="0" i="1" u="none" strike="noStrike" cap="none" dirty="0">
                          <a:solidFill>
                            <a:srgbClr val="000000"/>
                          </a:solidFill>
                          <a:latin typeface="Century Gothic"/>
                          <a:ea typeface="Century Gothic"/>
                          <a:cs typeface="Century Gothic"/>
                          <a:sym typeface="Century Gothic"/>
                        </a:rPr>
                        <a:t>All members</a:t>
                      </a:r>
                      <a:endParaRPr sz="1800" u="none" strike="noStrike" cap="none" dirty="0"/>
                    </a:p>
                  </a:txBody>
                  <a:tcPr marL="44450" marR="44450" marT="44450" marB="44450"/>
                </a:tc>
                <a:extLst>
                  <a:ext uri="{0D108BD9-81ED-4DB2-BD59-A6C34878D82A}">
                    <a16:rowId xmlns:a16="http://schemas.microsoft.com/office/drawing/2014/main" val="10005"/>
                  </a:ext>
                </a:extLst>
              </a:tr>
              <a:tr h="664400">
                <a:tc>
                  <a:txBody>
                    <a:bodyPr/>
                    <a:lstStyle/>
                    <a:p>
                      <a:pPr marL="0" marR="0" lvl="0" indent="0" algn="l" rtl="0">
                        <a:spcBef>
                          <a:spcPts val="0"/>
                        </a:spcBef>
                        <a:spcAft>
                          <a:spcPts val="0"/>
                        </a:spcAft>
                        <a:buNone/>
                      </a:pPr>
                      <a:r>
                        <a:rPr lang="en-GB" sz="1600" b="0" i="0" u="none" strike="noStrike" cap="none">
                          <a:solidFill>
                            <a:srgbClr val="000000"/>
                          </a:solidFill>
                          <a:latin typeface="Century Gothic"/>
                          <a:ea typeface="Century Gothic"/>
                          <a:cs typeface="Century Gothic"/>
                          <a:sym typeface="Century Gothic"/>
                        </a:rPr>
                        <a:t>UI Design– </a:t>
                      </a:r>
                      <a:r>
                        <a:rPr lang="en-GB" sz="1600" b="0" i="1" u="none" strike="noStrike" cap="none">
                          <a:solidFill>
                            <a:srgbClr val="000000"/>
                          </a:solidFill>
                          <a:latin typeface="Century Gothic"/>
                          <a:ea typeface="Century Gothic"/>
                          <a:cs typeface="Century Gothic"/>
                          <a:sym typeface="Century Gothic"/>
                        </a:rPr>
                        <a:t>Amey &amp; Brian</a:t>
                      </a:r>
                      <a:endParaRPr sz="1800" u="none" strike="noStrike" cap="none"/>
                    </a:p>
                  </a:txBody>
                  <a:tcPr marL="44450" marR="44450" marT="44450" marB="44450"/>
                </a:tc>
                <a:tc>
                  <a:txBody>
                    <a:bodyPr/>
                    <a:lstStyle/>
                    <a:p>
                      <a:pPr marL="0" marR="0" lvl="0" indent="0" algn="l" rtl="0">
                        <a:spcBef>
                          <a:spcPts val="0"/>
                        </a:spcBef>
                        <a:spcAft>
                          <a:spcPts val="0"/>
                        </a:spcAft>
                        <a:buNone/>
                      </a:pPr>
                      <a:endParaRPr sz="1600" b="0" i="1" u="none" strike="noStrike" cap="none" dirty="0">
                        <a:solidFill>
                          <a:schemeClr val="dk1"/>
                        </a:solidFill>
                        <a:latin typeface="Century Gothic"/>
                        <a:ea typeface="Century Gothic"/>
                        <a:cs typeface="Century Gothic"/>
                        <a:sym typeface="Century Gothic"/>
                      </a:endParaRPr>
                    </a:p>
                  </a:txBody>
                  <a:tcPr marL="63500" marR="63500" marT="63500" marB="63500"/>
                </a:tc>
                <a:extLst>
                  <a:ext uri="{0D108BD9-81ED-4DB2-BD59-A6C34878D82A}">
                    <a16:rowId xmlns:a16="http://schemas.microsoft.com/office/drawing/2014/main" val="10006"/>
                  </a:ext>
                </a:extLst>
              </a:tr>
            </a:tbl>
          </a:graphicData>
        </a:graphic>
      </p:graphicFrame>
    </p:spTree>
  </p:cSld>
  <p:clrMapOvr>
    <a:masterClrMapping/>
  </p:clrMapOvr>
  <p:transition>
    <p:fade/>
  </p:transition>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2138</Words>
  <Application>Microsoft Office PowerPoint</Application>
  <PresentationFormat>On-screen Show (4:3)</PresentationFormat>
  <Paragraphs>466</Paragraphs>
  <Slides>32</Slides>
  <Notes>32</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32</vt:i4>
      </vt:variant>
    </vt:vector>
  </HeadingPairs>
  <TitlesOfParts>
    <vt:vector size="38" baseType="lpstr">
      <vt:lpstr>Century Gothic</vt:lpstr>
      <vt:lpstr>Calibri</vt:lpstr>
      <vt:lpstr>Arial</vt:lpstr>
      <vt:lpstr>Noto Sans Symbols</vt:lpstr>
      <vt:lpstr>Simple Light</vt:lpstr>
      <vt:lpstr>Office Theme</vt:lpstr>
      <vt:lpstr>Final Presentation (G3-T4)</vt:lpstr>
      <vt:lpstr>Agenda</vt:lpstr>
      <vt:lpstr>Schedule</vt:lpstr>
      <vt:lpstr>Actual vs Planned</vt:lpstr>
      <vt:lpstr>PowerPoint Presentation</vt:lpstr>
      <vt:lpstr>Adding Functionalities &amp; PHP Frameworks</vt:lpstr>
      <vt:lpstr>Breakdown of Work</vt:lpstr>
      <vt:lpstr>Breakdown of Work</vt:lpstr>
      <vt:lpstr>Breakdown of Work</vt:lpstr>
      <vt:lpstr>Breakdown of Work</vt:lpstr>
      <vt:lpstr>Work Allocation</vt:lpstr>
      <vt:lpstr>Fair Distribution of Hours</vt:lpstr>
      <vt:lpstr>Challenges in Tracking the Schedule</vt:lpstr>
      <vt:lpstr>Bug Metrics</vt:lpstr>
      <vt:lpstr>Bug Log – Iteration 1</vt:lpstr>
      <vt:lpstr>PowerPoint Presentation</vt:lpstr>
      <vt:lpstr>Bug Log – Iteration 2</vt:lpstr>
      <vt:lpstr>PowerPoint Presentation</vt:lpstr>
      <vt:lpstr>Bug Log – Iteration 3</vt:lpstr>
      <vt:lpstr>PowerPoint Presentation</vt:lpstr>
      <vt:lpstr>Bug Log – Iteration 4</vt:lpstr>
      <vt:lpstr>Bug Log – Iteration 5</vt:lpstr>
      <vt:lpstr>PowerPoint Presentation</vt:lpstr>
      <vt:lpstr>Challenges Faced Collecting &amp; Using Metric</vt:lpstr>
      <vt:lpstr>Use of Git</vt:lpstr>
      <vt:lpstr>Use of Git</vt:lpstr>
      <vt:lpstr>Use of Git</vt:lpstr>
      <vt:lpstr>Main Takeaways &amp; Issues Faced</vt:lpstr>
      <vt:lpstr>Team’s Takeaways from Project</vt:lpstr>
      <vt:lpstr>Issues Faced &amp; Resolution</vt:lpstr>
      <vt:lpstr>Finding out more about team members</vt:lpstr>
      <vt:lpstr>End of SPM Final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Presentation (G3-T4)</dc:title>
  <cp:lastModifiedBy>Brian Goh</cp:lastModifiedBy>
  <cp:revision>2</cp:revision>
  <dcterms:modified xsi:type="dcterms:W3CDTF">2019-11-17T14:35:01Z</dcterms:modified>
</cp:coreProperties>
</file>