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7e4d98b02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57e4d98b02_0_16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7e4d98b02_0_1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57e4d98b02_0_16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7e4d98b02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57e4d98b02_0_16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7e4d98b02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57e4d98b02_0_16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7e4d98b02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g57e4d98b02_0_16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7e4d98b02_0_1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57e4d98b02_0_16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7e4d98b02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g57e4d98b02_0_16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7e4d98b02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g57e4d98b02_0_16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7e4d98b02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g57e4d98b02_0_16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7e4d98b02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57e4d98b02_0_16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7e4d98b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57e4d98b02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7e4d98b02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g57e4d98b02_0_17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7e4d98b02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57e4d98b02_0_17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7e4d98b02_0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g57e4d98b02_0_17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7e4d98b02_0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g57e4d98b02_0_17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7e4d98b02_0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g57e4d98b02_0_17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7e4d98b02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g57e4d98b02_0_2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7e4d98b02_0_2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g57e4d98b02_0_2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7e4d98b02_0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g57e4d98b02_0_17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e4d98b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57e4d98b02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7e4d98b0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57e4d98b02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7e4d98b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57e4d98b02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7e4d98b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57e4d98b02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7e4d98b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57e4d98b02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7e4d98b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57e4d98b02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7e4d98b02_0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57e4d98b02_0_16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34" name="Google Shape;34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2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1"/>
          <p:cNvGrpSpPr/>
          <p:nvPr/>
        </p:nvGrpSpPr>
        <p:grpSpPr>
          <a:xfrm>
            <a:off x="52" y="5465463"/>
            <a:ext cx="9144036" cy="1392365"/>
            <a:chOff x="52" y="4099200"/>
            <a:chExt cx="9144036" cy="1044300"/>
          </a:xfrm>
        </p:grpSpPr>
        <p:grpSp>
          <p:nvGrpSpPr>
            <p:cNvPr id="147" name="Google Shape;14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p11"/>
          <p:cNvSpPr txBox="1"/>
          <p:nvPr>
            <p:ph hasCustomPrompt="1" type="title"/>
          </p:nvPr>
        </p:nvSpPr>
        <p:spPr>
          <a:xfrm>
            <a:off x="1388625" y="1030300"/>
            <a:ext cx="6366900" cy="24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11"/>
          <p:cNvSpPr txBox="1"/>
          <p:nvPr>
            <p:ph idx="1" type="body"/>
          </p:nvPr>
        </p:nvSpPr>
        <p:spPr>
          <a:xfrm>
            <a:off x="1388625" y="3616400"/>
            <a:ext cx="63669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1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146769" y="4541"/>
            <a:ext cx="1233215" cy="1846001"/>
            <a:chOff x="146769" y="3406"/>
            <a:chExt cx="1233215" cy="1384535"/>
          </a:xfrm>
        </p:grpSpPr>
        <p:grpSp>
          <p:nvGrpSpPr>
            <p:cNvPr id="55" name="Google Shape;5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6775084" y="3871914"/>
            <a:ext cx="2186148" cy="2985925"/>
            <a:chOff x="6775084" y="2904008"/>
            <a:chExt cx="2186148" cy="2239500"/>
          </a:xfrm>
        </p:grpSpPr>
        <p:grpSp>
          <p:nvGrpSpPr>
            <p:cNvPr id="68" name="Google Shape;6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p3"/>
          <p:cNvSpPr txBox="1"/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4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0" name="Google Shape;9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4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5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7" name="Google Shape;9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5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130380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2" type="body"/>
          </p:nvPr>
        </p:nvSpPr>
        <p:spPr>
          <a:xfrm>
            <a:off x="490365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6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5" name="Google Shape;10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6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11" name="Google Shape;11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7"/>
          <p:cNvSpPr txBox="1"/>
          <p:nvPr>
            <p:ph type="title"/>
          </p:nvPr>
        </p:nvSpPr>
        <p:spPr>
          <a:xfrm>
            <a:off x="1303800" y="798100"/>
            <a:ext cx="33120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1303800" y="3079567"/>
            <a:ext cx="33120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8"/>
          <p:cNvGrpSpPr/>
          <p:nvPr/>
        </p:nvGrpSpPr>
        <p:grpSpPr>
          <a:xfrm>
            <a:off x="6866714" y="1742"/>
            <a:ext cx="2267451" cy="3468833"/>
            <a:chOff x="6790514" y="1306"/>
            <a:chExt cx="2267451" cy="2601690"/>
          </a:xfrm>
        </p:grpSpPr>
        <p:grpSp>
          <p:nvGrpSpPr>
            <p:cNvPr id="118" name="Google Shape;11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p8"/>
          <p:cNvSpPr txBox="1"/>
          <p:nvPr>
            <p:ph type="title"/>
          </p:nvPr>
        </p:nvSpPr>
        <p:spPr>
          <a:xfrm>
            <a:off x="824000" y="1018133"/>
            <a:ext cx="5857800" cy="47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9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33" name="Google Shape;13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9"/>
          <p:cNvSpPr txBox="1"/>
          <p:nvPr>
            <p:ph type="title"/>
          </p:nvPr>
        </p:nvSpPr>
        <p:spPr>
          <a:xfrm>
            <a:off x="1303800" y="798100"/>
            <a:ext cx="34305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idx="1" type="subTitle"/>
          </p:nvPr>
        </p:nvSpPr>
        <p:spPr>
          <a:xfrm>
            <a:off x="1303800" y="3657604"/>
            <a:ext cx="34305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p9"/>
          <p:cNvSpPr txBox="1"/>
          <p:nvPr>
            <p:ph idx="2" type="body"/>
          </p:nvPr>
        </p:nvSpPr>
        <p:spPr>
          <a:xfrm>
            <a:off x="4903700" y="881333"/>
            <a:ext cx="34305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8" name="Google Shape;138;p9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0"/>
          <p:cNvGrpSpPr/>
          <p:nvPr/>
        </p:nvGrpSpPr>
        <p:grpSpPr>
          <a:xfrm>
            <a:off x="713373" y="5129497"/>
            <a:ext cx="825392" cy="1100560"/>
            <a:chOff x="348199" y="179450"/>
            <a:chExt cx="1116300" cy="1116300"/>
          </a:xfrm>
        </p:grpSpPr>
        <p:sp>
          <p:nvSpPr>
            <p:cNvPr id="141" name="Google Shape;14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1303800" y="5518633"/>
            <a:ext cx="584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4" name="Google Shape;144;p10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Imperialist_competitive_algorithm" TargetMode="External"/><Relationship Id="rId4" Type="http://schemas.openxmlformats.org/officeDocument/2006/relationships/hyperlink" Target="https://ieeexplore.ieee.org/document/442508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الگوریتم رقابتی استعماری (ICA)</a:t>
            </a:r>
            <a:endParaRPr sz="3600"/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1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مانند سایر روشهای تکاملی با یک جمعیت اولیه شروع می شود.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مجموعه افرادی که کشور نامیده می شوند (استعمارگر - مستعمره)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امپراطوری = استعمارگر + مستعمرات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در رقابت بین امپراطوری ها، امپراطوری های ضعیفتر سقوط می کنند و سایر امپراطوری های قدرتمند مستعمرات آنها را می گیرند.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حالت همگرا: حالتی که تنها یک امپراطوری باقی مانده باشد و همه مستعمرات را با همان هزینه های خودشان نگهداری کند.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حرکت مستعمرات به سمت امپریالیست ها</a:t>
            </a:r>
            <a:endParaRPr sz="3400"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06" y="1710481"/>
            <a:ext cx="7810350" cy="39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حرکت مستعمرات به سمت امپریالیست ها</a:t>
            </a:r>
            <a:endParaRPr sz="3400"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در شکل: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مقدار x یک مقدار random با توزیع uniform است.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پس برای x داریم: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که: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ß یک عدد بزرگتر از 1 است.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 فاصله بین مستعمره تا امپریالیست است.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00" y="3429000"/>
            <a:ext cx="3788775" cy="828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حرکت مستعمرات به سمت امپریالیست ها</a:t>
            </a:r>
            <a:endParaRPr sz="3400"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برای جستجوی نقاط در اطراف امپریالیست یک مقدار انحراف به جهت حرکت اضافه می کنیم.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368" name="Google Shape;3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469" y="2779950"/>
            <a:ext cx="7561416" cy="34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حرکت مستعمرات به سمت امپریالیست ها</a:t>
            </a:r>
            <a:endParaRPr sz="3400"/>
          </a:p>
        </p:txBody>
      </p:sp>
      <p:sp>
        <p:nvSpPr>
          <p:cNvPr id="374" name="Google Shape;374;p26"/>
          <p:cNvSpPr txBox="1"/>
          <p:nvPr>
            <p:ph idx="1" type="body"/>
          </p:nvPr>
        </p:nvSpPr>
        <p:spPr>
          <a:xfrm>
            <a:off x="457200" y="1600200"/>
            <a:ext cx="8229600" cy="4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مقدار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θ از فرمول زیر به دست می آید: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 ~ U (-ʎ, ʎ)</a:t>
            </a:r>
            <a:endParaRPr i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که: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پارامتر ʎ انحراف از جهت اصلی را تعیین می کند.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مقادیر ß و ʎ در این ۲ فرمول اختیاری هستند و به صورت قراردادی ما مقدار ß = 2 و مقدار ʎ = ᴨ/4 قرار می دهیم که باعث می شود به یک converge خوب برای global minimum برسیم.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مبادله</a:t>
            </a:r>
            <a:r>
              <a:rPr lang="en-US" sz="3400">
                <a:latin typeface="Arial"/>
                <a:ea typeface="Arial"/>
                <a:cs typeface="Arial"/>
                <a:sym typeface="Arial"/>
              </a:rPr>
              <a:t> مستعمرات و امپریالیست ها</a:t>
            </a:r>
            <a:endParaRPr sz="3400"/>
          </a:p>
        </p:txBody>
      </p:sp>
      <p:sp>
        <p:nvSpPr>
          <p:cNvPr id="380" name="Google Shape;38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382" name="Google Shape;3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50" y="3242450"/>
            <a:ext cx="3727025" cy="26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401" y="3320588"/>
            <a:ext cx="3646025" cy="25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قدرت کل یک امپراطوری</a:t>
            </a:r>
            <a:endParaRPr sz="3400"/>
          </a:p>
        </p:txBody>
      </p:sp>
      <p:sp>
        <p:nvSpPr>
          <p:cNvPr id="389" name="Google Shape;389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قدرت کل یک امپراطوری معمولا تابع قدرت امپریالیست آن است اما قدرت مستعمره های آن امپراطوری، هر چند کم، روی قدرت کل امپراطوری تاثیر می گذارد.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" y="4191002"/>
            <a:ext cx="8589650" cy="5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قدرت کل یک امپراطوری</a:t>
            </a:r>
            <a:endParaRPr sz="3400"/>
          </a:p>
        </p:txBody>
      </p:sp>
      <p:sp>
        <p:nvSpPr>
          <p:cNvPr id="397" name="Google Shape;397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که: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T.C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کل هزینه امپراطوری nام است.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ᴂ یک عدد مثبت کمتر از 1 است.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نکته: مقدار کوچتر از 1 برای ᴂ باعث کاهش نقش مستعمرات در تعیین قدرت کل امپراطوری می شود.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رقابت امپریالیستی (استعماری)</a:t>
            </a:r>
            <a:endParaRPr sz="3400"/>
          </a:p>
        </p:txBody>
      </p:sp>
      <p:sp>
        <p:nvSpPr>
          <p:cNvPr id="404" name="Google Shape;404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تمام امپراطوری ها قصد دارند مستعمره های امپراطوری های دیگر را تحت اختیار بگیرند.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ما این واقعیت را با جمع آوری مستعمره های ضعیف ترین امپراطوری و ایجاد رقابت بین همه امپراطوری ها برای داشتن این مستعمرات مدل می کنیم.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رقابت امپریالیستی (استعماری)</a:t>
            </a:r>
            <a:endParaRPr sz="3400"/>
          </a:p>
        </p:txBody>
      </p:sp>
      <p:sp>
        <p:nvSpPr>
          <p:cNvPr id="411" name="Google Shape;411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413" name="Google Shape;4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625" y="1377225"/>
            <a:ext cx="751522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رقابت امپریالیستی (استعماری)</a:t>
            </a:r>
            <a:endParaRPr sz="3400"/>
          </a:p>
        </p:txBody>
      </p:sp>
      <p:sp>
        <p:nvSpPr>
          <p:cNvPr id="419" name="Google Shape;419;p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برای شروع رقابت ابتدا باید احتمال مالکیت هر امپراطوری را بر اساس قدرت کل آن پیدا کنیم: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هزینه کلی نرمال شده به این شکل به دست می آید: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که: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T.C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هزینه کل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امپراطوری nام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N.T.C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هزینه کل نرمال شده امپراطوری nام.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421" name="Google Shape;4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75" y="3428988"/>
            <a:ext cx="39433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الگوریتم رقابتی استعماری (ICA)</a:t>
            </a:r>
            <a:endParaRPr sz="3600"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در ابتدا: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بعضی از بهترین کشورها را به عنوان استعمارگر(امپریالیست) انتخاب می کنیم و مابقی کشورها را بین این امپریالیست ها بر اساس قدرت آنها تقسیم می کنیم.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قدرت یک امپراطوری با Fitness Value در الگوریتم ژنتیک بطور معکوس مشخص می شود.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حرکت به سمت امپریالیست خود.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قدرت کل یک امپراطوری = قدرت امپریالیست + مجموع قدرت مستعمره های آن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آغاز رقابت امپریالیستی بین همه امپراطوری ها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رقابت امپریالیستی (استعماری)</a:t>
            </a:r>
            <a:endParaRPr sz="3400"/>
          </a:p>
        </p:txBody>
      </p:sp>
      <p:sp>
        <p:nvSpPr>
          <p:cNvPr id="427" name="Google Shape;427;p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با داشتن هزینه کل نرمال شده، احتمال مالکیت هر امپراطوری توسط فرمول زیر محاسبه می شود: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429" name="Google Shape;4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138" y="2848825"/>
            <a:ext cx="2600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رقابت امپریالیستی (استعماری)</a:t>
            </a:r>
            <a:endParaRPr sz="3400"/>
          </a:p>
        </p:txBody>
      </p:sp>
      <p:sp>
        <p:nvSpPr>
          <p:cNvPr id="435" name="Google Shape;435;p34"/>
          <p:cNvSpPr txBox="1"/>
          <p:nvPr>
            <p:ph idx="1" type="body"/>
          </p:nvPr>
        </p:nvSpPr>
        <p:spPr>
          <a:xfrm>
            <a:off x="457200" y="1600200"/>
            <a:ext cx="8229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برای تقسیم مستعمرات ذکر شده بین امپریالیست ها بر اساس قدرت مالکیت آنها، بردار P به این صورت تعریف می شود: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یک بردار به اندازه بردار P تولید می کنیم که عناصر آن دارای مقادیر تصادفی uniform هستند: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437" name="Google Shape;4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75" y="2771700"/>
            <a:ext cx="34671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50" y="4554813"/>
            <a:ext cx="33337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رقابت امپریالیستی (استعماری)</a:t>
            </a:r>
            <a:endParaRPr sz="3400"/>
          </a:p>
        </p:txBody>
      </p:sp>
      <p:sp>
        <p:nvSpPr>
          <p:cNvPr id="444" name="Google Shape;444;p35"/>
          <p:cNvSpPr txBox="1"/>
          <p:nvPr>
            <p:ph idx="1" type="body"/>
          </p:nvPr>
        </p:nvSpPr>
        <p:spPr>
          <a:xfrm>
            <a:off x="457200" y="1600200"/>
            <a:ext cx="8229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سپس بردار D را با کم کردن بردار R از بردار P شکل می دهیم: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با توجه به بردار D مستعمره مربوطه را به امپریالیستی تخصیص می دهیم که بیشترین مقدار را در بردار D داشته باشد.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446" name="Google Shape;4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5" y="2361875"/>
            <a:ext cx="61150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سقوط امپراطوری ضعیف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6"/>
          <p:cNvSpPr txBox="1"/>
          <p:nvPr>
            <p:ph idx="1" type="body"/>
          </p:nvPr>
        </p:nvSpPr>
        <p:spPr>
          <a:xfrm>
            <a:off x="457200" y="1600200"/>
            <a:ext cx="8229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امپراطوری های ضعیف در رقابت های امپریالیستی سقوط می کنند و مستعمرات آنها بین سایر امپراطوری ها تقسیم می شود.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در مدل سازی مکانیزم سقوط معیارهای مختلفی را می توان برای تعین سرنوشت امپراطوری سقوط کرده تعیین کرد.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ما فرض می کنیم که امپراطوری سقوط کرده از بین می رود در حالی که تمام مستعمرات خود را از دست داده است.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همگرایی</a:t>
            </a:r>
            <a:endParaRPr sz="3400"/>
          </a:p>
        </p:txBody>
      </p:sp>
      <p:sp>
        <p:nvSpPr>
          <p:cNvPr id="459" name="Google Shape;459;p37"/>
          <p:cNvSpPr txBox="1"/>
          <p:nvPr>
            <p:ph idx="1" type="body"/>
          </p:nvPr>
        </p:nvSpPr>
        <p:spPr>
          <a:xfrm>
            <a:off x="457200" y="1600200"/>
            <a:ext cx="8229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پس از مدتی همه امپراطوری ها بجز قدرتمندترین امپراطوری، سقوط خواهند کرد.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در دنیای جدید همه مستعمره ها هماه موقعیت ها و هزینه های مشابه را خواهند داشت و توسط یک امپریالیست با همان موقعیت و هزینه سابق خودش کنترل خواهند شد.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در این شرایط رقابت پایان می یابد و الگوریتم متوقف می شود.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گام های الگوریتم</a:t>
            </a:r>
            <a:endParaRPr sz="3400"/>
          </a:p>
        </p:txBody>
      </p:sp>
      <p:sp>
        <p:nvSpPr>
          <p:cNvPr id="466" name="Google Shape;466;p38"/>
          <p:cNvSpPr txBox="1"/>
          <p:nvPr>
            <p:ph idx="1" type="body"/>
          </p:nvPr>
        </p:nvSpPr>
        <p:spPr>
          <a:xfrm>
            <a:off x="457200" y="1600200"/>
            <a:ext cx="8229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تعدادی نقاط تصادفی انتخاب و امپراطوری ها را اولویت بندی کنید.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مستعمره ها را به سمت امپریالیست های مربوطه جذب کنید.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ار یک مسعمره در یک امپراطوری با هزینه کمتری نسبت به امپریالیست وجود داشت، آنگاه جایگاه آن مستعمره و امپریالیست را جابجا کنید.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کل هزینه های همه امپراطوری ها (هم هزینه امپریالیست و هم مستعمرات آنها) را حساب کنید.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گام های الگوریتم</a:t>
            </a:r>
            <a:endParaRPr sz="3400"/>
          </a:p>
        </p:txBody>
      </p:sp>
      <p:sp>
        <p:nvSpPr>
          <p:cNvPr id="473" name="Google Shape;473;p39"/>
          <p:cNvSpPr txBox="1"/>
          <p:nvPr>
            <p:ph idx="1" type="body"/>
          </p:nvPr>
        </p:nvSpPr>
        <p:spPr>
          <a:xfrm>
            <a:off x="457200" y="1600200"/>
            <a:ext cx="8229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ضعیفترین مستعمرات را از ضعیفترین امپراطوری ها انتخاب کنید و آنها را به امپراطوری هایی که بیشترین مالکیت و توانایی را دارند تخصیص دهید(رقابت امپریالیستی).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ضعیف ترین امپراطوری را از بین ببرید.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اگر فقط یک امپراطوری باقی مانده بود، الگوریتم را متوقف کنید در غیر این صورت به مرحله ۲ بروید.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منابع</a:t>
            </a:r>
            <a:endParaRPr sz="3400"/>
          </a:p>
        </p:txBody>
      </p:sp>
      <p:sp>
        <p:nvSpPr>
          <p:cNvPr id="479" name="Google Shape;479;p40"/>
          <p:cNvSpPr txBox="1"/>
          <p:nvPr>
            <p:ph idx="1" type="body"/>
          </p:nvPr>
        </p:nvSpPr>
        <p:spPr>
          <a:xfrm>
            <a:off x="457200" y="1600200"/>
            <a:ext cx="8229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https://en.wikipedia.org/wiki/Imperialist_competitive_algorithm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https://ieeexplore.ieee.org/document/4425083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الگوریتم رقابتی استعماری (ICA)</a:t>
            </a:r>
            <a:endParaRPr sz="3600"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هر امپراطوری که موفق نشود قدرت خود را افزایش دهد یا آن را ثابت نگه دارد، از رقابت حذف خواهد شد.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ضعیفترها سقوط می کنند.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ایجاد امپراطوری های ابتدایی</a:t>
            </a:r>
            <a:endParaRPr sz="3600"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تعریف کشورها: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country = [p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… , p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محاسبه هزینه (با تابع f):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cost = f(country) = f(p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… , p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جمعیت اولیه را با اندازه N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pop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تولید می کنیم.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سپس جمعیت امپریالیست ها را با اندازه N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imp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از جمعیت اولیه انتخاب می کنیم.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ایجاد امپراطوری های ابتدایی</a:t>
            </a:r>
            <a:endParaRPr sz="3600"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در انتها مابقی کشورها با اندازه N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col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جز مستعمرات در نظر گرفته می شوند که بین امپریالیست ها تقسیم می شوند.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برای تقسیم مستعمرات بین امپریالیست ها نیاز به تعریف هزینه نرمال هر امپریالیست داریم: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= c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- max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{ c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که: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هزینه nامین امپریالیست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نرمال شده c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است.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ایجاد امپراطوری های ابتدایی</a:t>
            </a:r>
            <a:endParaRPr sz="3600"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محاسبه قدرت نرمال هر امپریالیست: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50" y="2109225"/>
            <a:ext cx="4334150" cy="33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ایجاد امپراطوری های ابتدایی</a:t>
            </a:r>
            <a:endParaRPr sz="3600"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تعداد اولیه مستعمرات هر امپریالیست: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که: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N.C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تعداد اولیه مستعمرات nامین امپراطوری.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قدرت نرمال nامین امپراطوری.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-US" sz="2400">
                <a:latin typeface="Arial"/>
                <a:ea typeface="Arial"/>
                <a:cs typeface="Arial"/>
                <a:sym typeface="Arial"/>
              </a:rPr>
              <a:t>col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تعداد همه مستعمرات.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75" y="2465838"/>
            <a:ext cx="43624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جمعیت اولیه هر امپراطوری</a:t>
            </a:r>
            <a:endParaRPr sz="3600"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25" y="1716725"/>
            <a:ext cx="7710551" cy="42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حرکت مستعمرات به سمت امپریالیست ها</a:t>
            </a:r>
            <a:endParaRPr sz="3400"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پس از ایجاد امپراطوری های اولیه، امپریالیست ها اقدام به بهبود مستعمرات خود می کنند.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ما این واقعیت را با حرکت همه مستعمرات به سمت امپریالیست ها مدل می کنیم.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هر مستعمره به وسیله واحدهای x به سمت امپریالیست خود حرکت می کند.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