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2" r:id="rId1"/>
  </p:sldMasterIdLst>
  <p:sldIdLst>
    <p:sldId id="258" r:id="rId2"/>
    <p:sldId id="257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4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23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6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7645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417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7371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668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650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9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83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93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0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77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51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2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92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9215-EAA4-4F90-9BCE-10367BACC5EF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94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69215-EAA4-4F90-9BCE-10367BACC5EF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C98DE2-2D92-44D8-9472-508274B7F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13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  <p:sldLayoutId id="2147484154" r:id="rId12"/>
    <p:sldLayoutId id="2147484155" r:id="rId13"/>
    <p:sldLayoutId id="2147484156" r:id="rId14"/>
    <p:sldLayoutId id="2147484157" r:id="rId15"/>
    <p:sldLayoutId id="21474841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path.bootstrapcdn.com/font-awesome/4.7.0/css/font-awesome.min.css" TargetMode="External"/><Relationship Id="rId2" Type="http://schemas.openxmlformats.org/officeDocument/2006/relationships/hyperlink" Target="https://fontawesome.com/v4.7.0/icon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1" name="Isosceles Triangle 7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2" name="Isosceles Triangle 7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3" name="Isosceles Triangle 8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DD87DA-371E-4ABA-8B3B-0DD1365CA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412" y="925790"/>
            <a:ext cx="7029103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i="0" kern="1200" cap="all" spc="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Web Design &amp; Development Course</a:t>
            </a:r>
            <a:br>
              <a:rPr lang="en-US" b="1" i="0" kern="1200" cap="all" spc="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2000" b="1" i="0" kern="1200" cap="all" spc="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Kishori tutorials</a:t>
            </a:r>
          </a:p>
        </p:txBody>
      </p:sp>
      <p:sp>
        <p:nvSpPr>
          <p:cNvPr id="1044" name="Isosceles Triangle 82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CEB8DA-7BF0-44E4-84EE-8ED8C9394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4844" y="2478160"/>
            <a:ext cx="1893212" cy="189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039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0CD9-7A25-4D60-9671-D70A6757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Meta Tags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0B63-5237-4974-9CED-5E6C2A55D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6349"/>
            <a:ext cx="8596668" cy="1413121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&lt;meta&gt; tag defines metadata about an HTML document. Metadata is data (information) about data.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Metadata is used by browsers (how to display content or reload page), search engines (keywords), and other web services.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endParaRPr lang="en-IN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041727-6E13-4EDC-9C63-F8AB700E54F4}"/>
              </a:ext>
            </a:extLst>
          </p:cNvPr>
          <p:cNvSpPr txBox="1">
            <a:spLocks/>
          </p:cNvSpPr>
          <p:nvPr/>
        </p:nvSpPr>
        <p:spPr>
          <a:xfrm>
            <a:off x="677334" y="3062425"/>
            <a:ext cx="8596668" cy="3185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&lt;head&gt;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      &lt;meta charset="UTF-8"&gt;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      &lt;meta name="description" content="Kishori Tutorials teach Frontend Technologies."&gt;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      &lt;meta name="keywords" content="HTML, CSS, JavaScript, </a:t>
            </a:r>
            <a:r>
              <a:rPr lang="en-IN" sz="1400" b="0" dirty="0" err="1">
                <a:solidFill>
                  <a:srgbClr val="FF0000"/>
                </a:solidFill>
                <a:effectLst/>
                <a:latin typeface="Cadman Regular"/>
              </a:rPr>
              <a:t>Jquery</a:t>
            </a: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, Bootstrap, Photoshop, React.js, Angular, Flexbox"&gt;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      &lt;meta name="author" content="Kishori Tutorials"&gt;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      &lt;meta name="viewport" content="width=device-width, initial-scale=1.0"&gt;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601692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6233-C242-4A75-8FEE-40DB8CA5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Setting the Viewport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3B374-CF73-4494-9916-8D8964FAE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9431401" cy="3880773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viewport is the user's visible area of a web page. It varies with the device - it will be smaller on a mobile phone than on a computer screen.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You should include the following &lt;meta&gt; element in all your web pages: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&lt;meta name="viewport" content="width=device-width, initial-scale=1.0"&gt;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This gives the browser instructions on how to control the page's dimensions and scaling.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width=device-width part sets the width of the page to follow the screen-width of the device (which will vary depending on the device).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initial-scale=1.0 part sets the initial zoom level when the page is first loaded by the browser.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65912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DF7D-2B6D-45A9-AB1D-C625311B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Attributes basic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73E5D-3556-42F3-A5EE-F5FD8DEA4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9853506" cy="4366903"/>
          </a:xfrm>
        </p:spPr>
        <p:txBody>
          <a:bodyPr>
            <a:no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HTML Headings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HTML Paragraphs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HTML Links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HTML Images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HTML Attributes - style 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adman Regular"/>
              </a:rPr>
              <a:t>href</a:t>
            </a:r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target width height 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adman Regular"/>
              </a:rPr>
              <a:t>src</a:t>
            </a:r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alt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lang attribute -You should always include the lang attribute inside the &lt;html&gt; tag, to declare the language of the Web page. This is meant to assist search engines and browsers.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All HTML elements can have attributes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Attributes provide additional information about elements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Attributes are always specified in the start tag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Attributes usually come in name/value pairs like: name="value"  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73403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39F0-52E2-42CF-89EB-A730DE40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adman Regular"/>
              </a:rPr>
              <a:t>How to View HTML Source?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E8C29-9387-4F27-A795-309351408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9456567" cy="3880773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Right click and inspect or press f12 or right top in settings tab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Right click and click view page source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An HTML element is defined by a start tag, some content, and an end tag: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&lt;h1&gt;My First Heading&lt;/h1&gt;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&lt;p&gt;My first paragraph.&lt;/p&gt;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HTML tags are not case sensitive: &lt;P&gt; means the same as &lt;p&gt;. But recommended to put in lowercase.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Some HTML elements have no content (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like the &lt;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br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/&gt; &lt;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hr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/&gt; &lt;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img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/&gt; &lt;input /&gt; element</a:t>
            </a:r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). These elements are called empty elements. Empty elements do not have an end tag!&gt;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79207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FC7F-2B8F-4D6B-BB1D-10D551939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headings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DCB5B-7886-4E72-A961-C943AC423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&lt;h1&gt;heading&lt;/h1&gt;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74009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D5DE-140B-4B02-A1F7-F52D9B08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paragraphs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C4D54-1A04-493F-BE0D-4598CF435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&lt;p&gt;paragraph&lt;/p&gt;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89769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A91E-9B4E-4800-8CDC-EF119CD3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adman Regular"/>
              </a:rPr>
              <a:t>Empty elements or Self closing elements</a:t>
            </a:r>
            <a:br>
              <a:rPr lang="en-US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F693C-A166-4221-B634-71BDB3D9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hr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br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img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input meta source link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21936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31B4-CABB-4631-ADF7-DD04B9D7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Formatting Elements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BFB9C-3D47-484D-B26A-50F60698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&lt;b&gt; - Bold text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&lt;strong&gt; - Important text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i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&gt; - Italic text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em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&gt; - Emphasized text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&lt;mark&gt; - Marked text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&lt;small&gt; - Smaller text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&lt;del&gt; - Deleted text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&lt;ins&gt; - Inserted text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&lt;sub&gt; - Subscript text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&lt;sup&gt; - Superscript text</a:t>
            </a:r>
          </a:p>
          <a:p>
            <a:endParaRPr lang="en-I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045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9A98-AE6D-4E07-8429-C0BF94AA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Quotation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125FB-336F-4CE0-9FAD-D8C86CE6D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&lt;blockquote&gt;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    &lt;q&gt; </a:t>
            </a:r>
          </a:p>
          <a:p>
            <a:endParaRPr lang="en-I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45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E6F2-3E38-4841-802F-97A5C562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Comment Tags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8CECB-2050-4DA6-B80C-78DEF2D46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6581"/>
            <a:ext cx="8596668" cy="3880773"/>
          </a:xfrm>
        </p:spPr>
        <p:txBody>
          <a:bodyPr>
            <a:normAutofit/>
          </a:bodyPr>
          <a:lstStyle/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&lt;!– this is html comments  --&gt;</a:t>
            </a:r>
          </a:p>
          <a:p>
            <a:endParaRPr lang="en-I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8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3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93FE0B-2812-42D2-83F3-F19AAB95F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IN" b="1" dirty="0">
                <a:latin typeface="Cadman" panose="020B0603020202020004" pitchFamily="34" charset="0"/>
              </a:rPr>
              <a:t>Web Design &amp; Development Course</a:t>
            </a:r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78D27743-C3B0-451C-A09A-F19B30654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816638"/>
            <a:ext cx="5680941" cy="522472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500" dirty="0"/>
              <a:t>Html5</a:t>
            </a:r>
          </a:p>
          <a:p>
            <a:pPr>
              <a:lnSpc>
                <a:spcPct val="90000"/>
              </a:lnSpc>
            </a:pPr>
            <a:r>
              <a:rPr lang="en-IN" sz="1500" dirty="0"/>
              <a:t>Css3</a:t>
            </a:r>
          </a:p>
          <a:p>
            <a:pPr>
              <a:lnSpc>
                <a:spcPct val="90000"/>
              </a:lnSpc>
            </a:pPr>
            <a:r>
              <a:rPr lang="en-IN" sz="1500" dirty="0"/>
              <a:t>Media Queries</a:t>
            </a:r>
          </a:p>
          <a:p>
            <a:pPr>
              <a:lnSpc>
                <a:spcPct val="90000"/>
              </a:lnSpc>
            </a:pPr>
            <a:r>
              <a:rPr lang="en-IN" sz="1500" dirty="0"/>
              <a:t>Photoshop – (basic)</a:t>
            </a:r>
          </a:p>
          <a:p>
            <a:pPr>
              <a:lnSpc>
                <a:spcPct val="90000"/>
              </a:lnSpc>
            </a:pPr>
            <a:r>
              <a:rPr lang="en-IN" sz="1500" dirty="0"/>
              <a:t>12 Column Custom CSS Grid - Float</a:t>
            </a:r>
          </a:p>
          <a:p>
            <a:pPr>
              <a:lnSpc>
                <a:spcPct val="90000"/>
              </a:lnSpc>
            </a:pPr>
            <a:r>
              <a:rPr lang="en-IN" sz="1500" dirty="0"/>
              <a:t>Project – </a:t>
            </a:r>
            <a:r>
              <a:rPr lang="en-IN" sz="1500" dirty="0" err="1"/>
              <a:t>psd</a:t>
            </a:r>
            <a:r>
              <a:rPr lang="en-IN" sz="1500" dirty="0"/>
              <a:t> to html with </a:t>
            </a:r>
            <a:r>
              <a:rPr lang="en-IN" sz="1500" dirty="0" err="1"/>
              <a:t>jquery</a:t>
            </a:r>
            <a:r>
              <a:rPr lang="en-IN" sz="1500" dirty="0"/>
              <a:t> plugins</a:t>
            </a:r>
          </a:p>
          <a:p>
            <a:pPr>
              <a:lnSpc>
                <a:spcPct val="90000"/>
              </a:lnSpc>
            </a:pPr>
            <a:r>
              <a:rPr lang="en-IN" sz="1500" dirty="0"/>
              <a:t>Flexbox</a:t>
            </a:r>
          </a:p>
          <a:p>
            <a:pPr>
              <a:lnSpc>
                <a:spcPct val="90000"/>
              </a:lnSpc>
            </a:pPr>
            <a:r>
              <a:rPr lang="en-IN" sz="1500" dirty="0"/>
              <a:t>12 Column Custom Grid with Flexbox</a:t>
            </a:r>
          </a:p>
          <a:p>
            <a:pPr>
              <a:lnSpc>
                <a:spcPct val="90000"/>
              </a:lnSpc>
            </a:pPr>
            <a:r>
              <a:rPr lang="en-IN" sz="1500" dirty="0"/>
              <a:t>Project – </a:t>
            </a:r>
            <a:r>
              <a:rPr lang="en-IN" sz="1500" dirty="0" err="1"/>
              <a:t>psd</a:t>
            </a:r>
            <a:r>
              <a:rPr lang="en-IN" sz="1500" dirty="0"/>
              <a:t> to html with </a:t>
            </a:r>
            <a:r>
              <a:rPr lang="en-IN" sz="1500" dirty="0" err="1"/>
              <a:t>jquery</a:t>
            </a:r>
            <a:r>
              <a:rPr lang="en-IN" sz="1500" dirty="0"/>
              <a:t> plugins</a:t>
            </a:r>
          </a:p>
          <a:p>
            <a:pPr>
              <a:lnSpc>
                <a:spcPct val="90000"/>
              </a:lnSpc>
            </a:pPr>
            <a:r>
              <a:rPr lang="en-IN" sz="1500" dirty="0"/>
              <a:t>Bootstrap 5 – Css Framework</a:t>
            </a:r>
          </a:p>
          <a:p>
            <a:pPr>
              <a:lnSpc>
                <a:spcPct val="90000"/>
              </a:lnSpc>
            </a:pPr>
            <a:r>
              <a:rPr lang="en-IN" sz="1500" dirty="0"/>
              <a:t>Project – </a:t>
            </a:r>
            <a:r>
              <a:rPr lang="en-IN" sz="1500" dirty="0" err="1"/>
              <a:t>psd</a:t>
            </a:r>
            <a:r>
              <a:rPr lang="en-IN" sz="1500" dirty="0"/>
              <a:t> to html – Bootstrap 5</a:t>
            </a:r>
          </a:p>
          <a:p>
            <a:pPr>
              <a:lnSpc>
                <a:spcPct val="90000"/>
              </a:lnSpc>
            </a:pPr>
            <a:r>
              <a:rPr lang="en-IN" sz="1500" dirty="0" err="1"/>
              <a:t>Javascript</a:t>
            </a:r>
            <a:r>
              <a:rPr lang="en-IN" sz="1500" dirty="0"/>
              <a:t> – (fundamentals)</a:t>
            </a:r>
          </a:p>
          <a:p>
            <a:pPr>
              <a:lnSpc>
                <a:spcPct val="90000"/>
              </a:lnSpc>
            </a:pPr>
            <a:r>
              <a:rPr lang="en-IN" sz="1500" dirty="0"/>
              <a:t>Firebase Hosting</a:t>
            </a:r>
          </a:p>
        </p:txBody>
      </p:sp>
    </p:spTree>
    <p:extLst>
      <p:ext uri="{BB962C8B-B14F-4D97-AF65-F5344CB8AC3E}">
        <p14:creationId xmlns:p14="http://schemas.microsoft.com/office/powerpoint/2010/main" val="2881537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7F25-5D0C-4440-92A5-7056C70C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Links - Hyperlinks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92F21-EC5F-405C-8D1E-801A06FAE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target - _self _blank</a:t>
            </a:r>
          </a:p>
          <a:p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href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 - https://www.youtube.com/channel/UCyVcIanSFREZjACuBEdwmwg</a:t>
            </a:r>
          </a:p>
          <a:p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mailto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 - 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href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="mailto:someone@example.com"</a:t>
            </a:r>
          </a:p>
        </p:txBody>
      </p:sp>
    </p:spTree>
    <p:extLst>
      <p:ext uri="{BB962C8B-B14F-4D97-AF65-F5344CB8AC3E}">
        <p14:creationId xmlns:p14="http://schemas.microsoft.com/office/powerpoint/2010/main" val="3022885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A761-E829-439B-8848-F97AEC19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images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6CBA9-CBD1-4430-AFDC-0C851308D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src</a:t>
            </a:r>
            <a:endParaRPr lang="en-IN" sz="1600" b="0" dirty="0">
              <a:solidFill>
                <a:srgbClr val="FF0000"/>
              </a:solidFill>
              <a:effectLst/>
              <a:latin typeface="Cadman Regular"/>
            </a:endParaRP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alt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width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height</a:t>
            </a:r>
          </a:p>
          <a:p>
            <a:endParaRPr lang="en-I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234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55D5-644E-4F1F-A2F2-3DCB9795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image map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3E42C-30EB-448B-B1FE-969A43E2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9565624" cy="3880773"/>
          </a:xfrm>
        </p:spPr>
        <p:txBody>
          <a:bodyPr>
            <a:noAutofit/>
          </a:bodyPr>
          <a:lstStyle/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&lt;map&gt;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&lt;area&gt;</a:t>
            </a:r>
          </a:p>
          <a:p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usemap</a:t>
            </a:r>
            <a:endParaRPr lang="en-IN" sz="1600" b="0" dirty="0">
              <a:solidFill>
                <a:srgbClr val="FF0000"/>
              </a:solidFill>
              <a:effectLst/>
              <a:latin typeface="Cadman Regular"/>
            </a:endParaRP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The HTML &lt;map&gt; tag defines an image map. An image map is an image with clickable areas. The areas are defined with one or more &lt;area&gt; tags.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img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 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src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="" alt="Workplace" 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usemap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="#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workmap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" width="400" height="379"&gt;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&lt;map name="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workmap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&lt;area shape="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rect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" 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coords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="34,44,270,350" alt="Computer" 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href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="computer.htm"&gt;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&lt;/map&gt;</a:t>
            </a:r>
          </a:p>
          <a:p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rect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 - defines a rectangular region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circle - defines a circular region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poly - defines a polygonal region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default - defines the entire region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for reference generator - https://www.image-map.net/</a:t>
            </a:r>
          </a:p>
          <a:p>
            <a:endParaRPr lang="en-I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47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729C4-E267-4BB5-AC19-71D82624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tables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BAD0C-AA04-4DCE-84BD-7586CD712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Autofit/>
          </a:bodyPr>
          <a:lstStyle/>
          <a:p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colspan</a:t>
            </a:r>
            <a:endParaRPr lang="en-US" sz="1600" b="0" dirty="0">
              <a:solidFill>
                <a:srgbClr val="FF0000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rowspan</a:t>
            </a:r>
            <a:endParaRPr lang="en-US" sz="1600" b="0" dirty="0">
              <a:solidFill>
                <a:srgbClr val="FF0000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&lt;table style="width:100%"&gt;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&lt;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thead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&lt;tr&gt;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    &lt;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th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&gt;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Firstname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&lt;/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th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    &lt;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th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&gt;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Lastname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&lt;/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th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    &lt;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th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&gt;Age&lt;/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th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&lt;/tr&gt;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&lt;/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thead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&lt;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tbody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&lt;tr&gt;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    &lt;td&gt;Jill&lt;/td&gt;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    &lt;td&gt;Smith&lt;/td&gt;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    &lt;td&gt;50&lt;/td&gt;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&lt;/tr&gt;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&lt;tr&gt;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    &lt;td&gt;Eve&lt;/td&gt;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    &lt;td&gt;Jackson&lt;/td&gt;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    &lt;td&gt;94&lt;/td&gt;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    &lt;/tr&gt;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       &lt;/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tbody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&gt;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&lt;/table&gt;</a:t>
            </a:r>
          </a:p>
          <a:p>
            <a:endParaRPr lang="en-I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357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9837-68C3-4DE6-9668-813B1F3E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Lists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D110-9A5C-4EC2-A430-99E2B1BF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it-IT" sz="1600" b="0" dirty="0">
                <a:solidFill>
                  <a:srgbClr val="FF0000"/>
                </a:solidFill>
                <a:effectLst/>
                <a:latin typeface="Cadman Regular"/>
              </a:rPr>
              <a:t>&lt;ul&gt;</a:t>
            </a:r>
          </a:p>
          <a:p>
            <a:r>
              <a:rPr lang="it-IT" sz="1600" b="0" dirty="0">
                <a:solidFill>
                  <a:srgbClr val="FF0000"/>
                </a:solidFill>
                <a:effectLst/>
                <a:latin typeface="Cadman Regular"/>
              </a:rPr>
              <a:t>  &lt;li&gt;Coffee&lt;/li&gt;</a:t>
            </a:r>
          </a:p>
          <a:p>
            <a:r>
              <a:rPr lang="it-IT" sz="1600" b="0" dirty="0">
                <a:solidFill>
                  <a:srgbClr val="FF0000"/>
                </a:solidFill>
                <a:effectLst/>
                <a:latin typeface="Cadman Regular"/>
              </a:rPr>
              <a:t>  &lt;li&gt;Tea&lt;/li&gt;</a:t>
            </a:r>
          </a:p>
          <a:p>
            <a:r>
              <a:rPr lang="it-IT" sz="1600" b="0" dirty="0">
                <a:solidFill>
                  <a:srgbClr val="FF0000"/>
                </a:solidFill>
                <a:effectLst/>
                <a:latin typeface="Cadman Regular"/>
              </a:rPr>
              <a:t>  &lt;li&gt;Milk&lt;/li&gt;</a:t>
            </a:r>
          </a:p>
          <a:p>
            <a:r>
              <a:rPr lang="it-IT" sz="1600" b="0" dirty="0">
                <a:solidFill>
                  <a:srgbClr val="FF0000"/>
                </a:solidFill>
                <a:effectLst/>
                <a:latin typeface="Cadman Regular"/>
              </a:rPr>
              <a:t>&lt;/ul&gt;</a:t>
            </a:r>
          </a:p>
          <a:p>
            <a:r>
              <a:rPr lang="it-IT" sz="1600" b="0" dirty="0">
                <a:solidFill>
                  <a:srgbClr val="FF0000"/>
                </a:solidFill>
                <a:effectLst/>
                <a:latin typeface="Cadman Regular"/>
              </a:rPr>
              <a:t>&lt;ol&gt;</a:t>
            </a:r>
          </a:p>
          <a:p>
            <a:r>
              <a:rPr lang="it-IT" sz="1600" b="0" dirty="0">
                <a:solidFill>
                  <a:srgbClr val="FF0000"/>
                </a:solidFill>
                <a:effectLst/>
                <a:latin typeface="Cadman Regular"/>
              </a:rPr>
              <a:t>  &lt;li&gt;Coffee&lt;/li&gt;</a:t>
            </a:r>
          </a:p>
          <a:p>
            <a:r>
              <a:rPr lang="it-IT" sz="1600" b="0" dirty="0">
                <a:solidFill>
                  <a:srgbClr val="FF0000"/>
                </a:solidFill>
                <a:effectLst/>
                <a:latin typeface="Cadman Regular"/>
              </a:rPr>
              <a:t>  &lt;li&gt;Tea&lt;/li&gt;</a:t>
            </a:r>
          </a:p>
          <a:p>
            <a:r>
              <a:rPr lang="it-IT" sz="1600" b="0" dirty="0">
                <a:solidFill>
                  <a:srgbClr val="FF0000"/>
                </a:solidFill>
                <a:effectLst/>
                <a:latin typeface="Cadman Regular"/>
              </a:rPr>
              <a:t>  &lt;li&gt;Milk&lt;/li&gt;</a:t>
            </a:r>
          </a:p>
          <a:p>
            <a:r>
              <a:rPr lang="it-IT" sz="1600" b="0" dirty="0">
                <a:solidFill>
                  <a:srgbClr val="FF0000"/>
                </a:solidFill>
                <a:effectLst/>
                <a:latin typeface="Cadman Regular"/>
              </a:rPr>
              <a:t>&lt;/ol&gt;</a:t>
            </a:r>
          </a:p>
          <a:p>
            <a:endParaRPr lang="en-I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521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F448-0D52-41FC-B4EB-26C3B2C5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adman Regular"/>
              </a:rPr>
              <a:t>HTML Block and Inline Elements</a:t>
            </a:r>
            <a:br>
              <a:rPr lang="en-US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ABDE9-4C54-47BD-A97E-85E87A964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9423012" cy="3880773"/>
          </a:xfrm>
        </p:spPr>
        <p:txBody>
          <a:bodyPr>
            <a:normAutofit/>
          </a:bodyPr>
          <a:lstStyle/>
          <a:p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The 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&lt;div&gt; </a:t>
            </a:r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element is often used as a container for other HTML elements.</a:t>
            </a:r>
            <a:endParaRPr lang="en-IN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The 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&lt;div&gt; </a:t>
            </a:r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element has no required attributes, but style, class and id are common.</a:t>
            </a:r>
            <a:endParaRPr lang="en-IN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The 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&lt;div&gt; </a:t>
            </a:r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element is a block-level element.</a:t>
            </a:r>
            <a:endParaRPr lang="en-IN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This is a 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&lt;span&gt; </a:t>
            </a:r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element which is inline element.</a:t>
            </a:r>
            <a:endParaRPr lang="en-IN" sz="1600" b="0" dirty="0">
              <a:solidFill>
                <a:srgbClr val="FF0000"/>
              </a:solidFill>
              <a:effectLst/>
              <a:latin typeface="Cadman Regular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85529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2DA5-9422-44D2-908B-2E8384A0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iframes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273D7-6DB7-4273-915A-81320B319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9087451" cy="3880773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An HTML 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iframe</a:t>
            </a:r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is used to display a web page or 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adman Regular"/>
              </a:rPr>
              <a:t>youtube</a:t>
            </a:r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videos or any other outside page within a web page.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src</a:t>
            </a:r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attribute defines the URL of the page to embed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Always include a 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title</a:t>
            </a:r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attribute (for screen readers)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height</a:t>
            </a:r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and 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width</a:t>
            </a:r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attributes specifies the size of the iframe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Use 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border:none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to remove the border around the iframe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09668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251E-4353-4BE8-AC15-549DA665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Forms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B820B-885C-49C4-92C3-C775A2A0A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An HTML 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form</a:t>
            </a:r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is used to collect user input. The user input is most often sent to a server for processing.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form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label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input</a:t>
            </a:r>
          </a:p>
          <a:p>
            <a:r>
              <a:rPr lang="en-US" sz="1600" b="0" dirty="0" err="1">
                <a:solidFill>
                  <a:srgbClr val="FF0000"/>
                </a:solidFill>
                <a:effectLst/>
                <a:latin typeface="Cadman Regular"/>
              </a:rPr>
              <a:t>textarea</a:t>
            </a:r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 - rows cols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select - option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65735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E036-B10D-43CE-B4C3-1C0B541D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9CA60-C978-4593-BC84-4B223F471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141370"/>
          </a:xfrm>
        </p:spPr>
        <p:txBody>
          <a:bodyPr>
            <a:noAutofit/>
          </a:bodyPr>
          <a:lstStyle/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checkbox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radio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date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number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text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file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password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range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time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submit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button</a:t>
            </a:r>
          </a:p>
          <a:p>
            <a:endParaRPr lang="en-I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343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D360-DB04-45E6-8C20-79929F8D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Form &amp; Input attributes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D00B9-99F8-41DA-A20E-E01E01826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adman Regular"/>
              </a:rPr>
              <a:t>Form attributes - </a:t>
            </a:r>
            <a:r>
              <a:rPr lang="en-US" b="0" dirty="0">
                <a:solidFill>
                  <a:srgbClr val="FF0000"/>
                </a:solidFill>
                <a:effectLst/>
                <a:latin typeface="Cadman Regular"/>
              </a:rPr>
              <a:t>action, method, target, autocomplete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adman Regular"/>
              </a:rPr>
              <a:t>Input attributes - </a:t>
            </a:r>
            <a:r>
              <a:rPr lang="en-US" b="0" dirty="0">
                <a:solidFill>
                  <a:srgbClr val="FF0000"/>
                </a:solidFill>
                <a:effectLst/>
                <a:latin typeface="Cadman Regular"/>
              </a:rPr>
              <a:t>value, </a:t>
            </a:r>
            <a:r>
              <a:rPr lang="en-US" b="0" dirty="0" err="1">
                <a:solidFill>
                  <a:srgbClr val="FF0000"/>
                </a:solidFill>
                <a:effectLst/>
                <a:latin typeface="Cadman Regular"/>
              </a:rPr>
              <a:t>readonly</a:t>
            </a:r>
            <a:r>
              <a:rPr lang="en-US" b="0" dirty="0">
                <a:solidFill>
                  <a:srgbClr val="FF0000"/>
                </a:solidFill>
                <a:effectLst/>
                <a:latin typeface="Cadman Regular"/>
              </a:rPr>
              <a:t>, disabled, size, </a:t>
            </a:r>
            <a:r>
              <a:rPr lang="en-US" b="0" dirty="0" err="1">
                <a:solidFill>
                  <a:srgbClr val="FF0000"/>
                </a:solidFill>
                <a:effectLst/>
                <a:latin typeface="Cadman Regular"/>
              </a:rPr>
              <a:t>maxlength</a:t>
            </a:r>
            <a:r>
              <a:rPr lang="en-US" b="0" dirty="0">
                <a:solidFill>
                  <a:srgbClr val="FF0000"/>
                </a:solidFill>
                <a:effectLst/>
                <a:latin typeface="Cadman Regular"/>
              </a:rPr>
              <a:t>, min, max, multiple with select and file, placeholder, required, height, width,</a:t>
            </a:r>
          </a:p>
        </p:txBody>
      </p:sp>
    </p:spTree>
    <p:extLst>
      <p:ext uri="{BB962C8B-B14F-4D97-AF65-F5344CB8AC3E}">
        <p14:creationId xmlns:p14="http://schemas.microsoft.com/office/powerpoint/2010/main" val="394872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E8A1-E286-4C04-BD05-CAF47E54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1. What is HTML?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3615-9AFE-434A-9721-B68790C34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   HTML stands for Hyper Text Markup Language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   HTML is the standard markup language for creating Web pages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   HTML describes the structure of a Web page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   HTML consists of a series of elements or tags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   HTML elements or tags tells the browser how to display the content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    HTML elements contains piece of content such as "this is a heading", "this is a paragraph", "this is a link", etc.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92609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E561-A1C4-4A5D-A1F0-29913420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adman Regular"/>
              </a:rPr>
              <a:t>Here are the different input types you     can use in HTML:</a:t>
            </a:r>
            <a:br>
              <a:rPr lang="en-US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5FCA-733B-4BC4-97D8-FA213B620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2053"/>
            <a:ext cx="8596668" cy="4920344"/>
          </a:xfrm>
        </p:spPr>
        <p:txBody>
          <a:bodyPr>
            <a:noAutofit/>
          </a:bodyPr>
          <a:lstStyle/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type="button"&gt;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type="checkbox"&gt;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type="color"&gt;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type="date"&gt;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type="datetime-local"&gt;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type="email"&gt;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type="file"&gt;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type="hidden"&gt;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type="image"&gt;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type="month"&gt;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type="number"&gt;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type="password"&gt;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type="radio"&gt;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type="range"&gt;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type="reset"&gt;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type="search"&gt;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type="submit"&gt;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tel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type="text"&gt;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type="time"&gt;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url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"&gt;</a:t>
            </a: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&lt;input type="week"&gt;</a:t>
            </a:r>
          </a:p>
          <a:p>
            <a:endParaRPr lang="en-I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01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7199-8679-4EF6-A9ED-D712A67D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Multimedia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3B2F3-AF94-4986-AAD2-6EE14FE81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0000"/>
            <a:ext cx="8995658" cy="5131940"/>
          </a:xfrm>
        </p:spPr>
        <p:txBody>
          <a:bodyPr>
            <a:noAutofit/>
          </a:bodyPr>
          <a:lstStyle/>
          <a:p>
            <a:r>
              <a:rPr lang="en-US" sz="1400" b="0" dirty="0">
                <a:solidFill>
                  <a:srgbClr val="6A9955"/>
                </a:solidFill>
                <a:effectLst/>
                <a:latin typeface="Cadman Regular"/>
              </a:rPr>
              <a:t>Multimedia comes in many different formats. It can be almost anything you can hear or see, like images, music, sound, videos, records, films, animations, and more.</a:t>
            </a:r>
            <a:endParaRPr lang="en-US" sz="14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adman Regular"/>
              </a:rPr>
              <a:t>Web pages often contain multimedia elements of different types and formats.</a:t>
            </a:r>
            <a:endParaRPr lang="en-US" sz="14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adman Regular"/>
              </a:rPr>
              <a:t>There are many video formats out there.</a:t>
            </a:r>
            <a:endParaRPr lang="en-US" sz="14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adman Regular"/>
              </a:rPr>
              <a:t>The </a:t>
            </a:r>
            <a:r>
              <a:rPr lang="en-US" sz="1400" b="0" dirty="0">
                <a:solidFill>
                  <a:srgbClr val="FF0000"/>
                </a:solidFill>
                <a:effectLst/>
                <a:latin typeface="Cadman Regular"/>
              </a:rPr>
              <a:t>MP4, 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Cadman Regular"/>
              </a:rPr>
              <a:t>WebM</a:t>
            </a:r>
            <a:r>
              <a:rPr lang="en-US" sz="1400" b="0" dirty="0">
                <a:solidFill>
                  <a:srgbClr val="FF0000"/>
                </a:solidFill>
                <a:effectLst/>
                <a:latin typeface="Cadman Regular"/>
              </a:rPr>
              <a:t>,</a:t>
            </a:r>
            <a:r>
              <a:rPr lang="en-US" sz="1400" b="0" dirty="0">
                <a:solidFill>
                  <a:srgbClr val="6A9955"/>
                </a:solidFill>
                <a:effectLst/>
                <a:latin typeface="Cadman Regular"/>
              </a:rPr>
              <a:t> and 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Cadman Regular"/>
              </a:rPr>
              <a:t>Ogg</a:t>
            </a:r>
            <a:r>
              <a:rPr lang="en-US" sz="1400" b="0" dirty="0">
                <a:solidFill>
                  <a:srgbClr val="6A9955"/>
                </a:solidFill>
                <a:effectLst/>
                <a:latin typeface="Cadman Regular"/>
              </a:rPr>
              <a:t> formats are supported by HTML.</a:t>
            </a:r>
            <a:endParaRPr lang="en-US" sz="14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adman Regular"/>
              </a:rPr>
              <a:t>The </a:t>
            </a:r>
            <a:r>
              <a:rPr lang="en-US" sz="1400" b="0" dirty="0">
                <a:solidFill>
                  <a:srgbClr val="FF0000"/>
                </a:solidFill>
                <a:effectLst/>
                <a:latin typeface="Cadman Regular"/>
              </a:rPr>
              <a:t>MP4</a:t>
            </a:r>
            <a:r>
              <a:rPr lang="en-US" sz="1400" b="0" dirty="0">
                <a:solidFill>
                  <a:srgbClr val="6A9955"/>
                </a:solidFill>
                <a:effectLst/>
                <a:latin typeface="Cadman Regular"/>
              </a:rPr>
              <a:t> format is recommended by YouTube.</a:t>
            </a:r>
            <a:endParaRPr lang="en-US" sz="14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adman Regular"/>
              </a:rPr>
              <a:t>Note: Only </a:t>
            </a:r>
            <a:r>
              <a:rPr lang="en-US" sz="1400" b="0" dirty="0">
                <a:solidFill>
                  <a:srgbClr val="FF0000"/>
                </a:solidFill>
                <a:effectLst/>
                <a:latin typeface="Cadman Regular"/>
              </a:rPr>
              <a:t>MP4, 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Cadman Regular"/>
              </a:rPr>
              <a:t>WebM</a:t>
            </a:r>
            <a:r>
              <a:rPr lang="en-US" sz="1400" b="0" dirty="0">
                <a:solidFill>
                  <a:srgbClr val="6A9955"/>
                </a:solidFill>
                <a:effectLst/>
                <a:latin typeface="Cadman Regular"/>
              </a:rPr>
              <a:t>, and 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Cadman Regular"/>
              </a:rPr>
              <a:t>Ogg</a:t>
            </a:r>
            <a:r>
              <a:rPr lang="en-US" sz="1400" b="0" dirty="0">
                <a:solidFill>
                  <a:srgbClr val="6A9955"/>
                </a:solidFill>
                <a:effectLst/>
                <a:latin typeface="Cadman Regular"/>
              </a:rPr>
              <a:t> video are supported by the HTML standard.</a:t>
            </a:r>
            <a:endParaRPr lang="en-US" sz="14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adman Regular"/>
              </a:rPr>
              <a:t>Video syntax:</a:t>
            </a:r>
            <a:endParaRPr lang="en-US" sz="14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Cadman Regular"/>
              </a:rPr>
              <a:t>&lt;video width="320" height="240" 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Cadman Regular"/>
              </a:rPr>
              <a:t>autoplay</a:t>
            </a:r>
            <a:r>
              <a:rPr lang="en-US" sz="1400" b="0" dirty="0">
                <a:solidFill>
                  <a:srgbClr val="FF0000"/>
                </a:solidFill>
                <a:effectLst/>
                <a:latin typeface="Cadman Regular"/>
              </a:rPr>
              <a:t> controls&gt;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Cadman Regular"/>
              </a:rPr>
              <a:t>  &lt;source 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Cadman Regular"/>
              </a:rPr>
              <a:t>src</a:t>
            </a:r>
            <a:r>
              <a:rPr lang="en-US" sz="1400" b="0" dirty="0">
                <a:solidFill>
                  <a:srgbClr val="FF0000"/>
                </a:solidFill>
                <a:effectLst/>
                <a:latin typeface="Cadman Regular"/>
              </a:rPr>
              <a:t>="movie.mp4" type="video/mp4"&gt;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Cadman Regular"/>
              </a:rPr>
              <a:t>  &lt;source 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Cadman Regular"/>
              </a:rPr>
              <a:t>src</a:t>
            </a:r>
            <a:r>
              <a:rPr lang="en-US" sz="1400" b="0" dirty="0">
                <a:solidFill>
                  <a:srgbClr val="FF0000"/>
                </a:solidFill>
                <a:effectLst/>
                <a:latin typeface="Cadman Regular"/>
              </a:rPr>
              <a:t>="movie.ogg" type="video/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Cadman Regular"/>
              </a:rPr>
              <a:t>ogg</a:t>
            </a:r>
            <a:r>
              <a:rPr lang="en-US" sz="1400" b="0" dirty="0">
                <a:solidFill>
                  <a:srgbClr val="FF0000"/>
                </a:solidFill>
                <a:effectLst/>
                <a:latin typeface="Cadman Regular"/>
              </a:rPr>
              <a:t>"&gt;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Cadman Regular"/>
              </a:rPr>
              <a:t>  Your browser does not support the video tag.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Cadman Regular"/>
              </a:rPr>
              <a:t>&lt;/video&gt;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adman Regular"/>
              </a:rPr>
              <a:t>Note: The 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Cadman Regular"/>
              </a:rPr>
              <a:t>autoplay</a:t>
            </a:r>
            <a:r>
              <a:rPr lang="en-US" sz="1400" b="0" dirty="0">
                <a:solidFill>
                  <a:srgbClr val="6A9955"/>
                </a:solidFill>
                <a:effectLst/>
                <a:latin typeface="Cadman Regular"/>
              </a:rPr>
              <a:t> attribute does not work in mobile devices like iPad and iPhone.</a:t>
            </a:r>
            <a:endParaRPr lang="en-US" sz="1400" b="0" dirty="0">
              <a:solidFill>
                <a:srgbClr val="D4D4D4"/>
              </a:solidFill>
              <a:effectLst/>
              <a:latin typeface="Cadman Regular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27816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4CCC-45C0-46CA-8CB4-03259AE5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Audio syntax: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41856-D3D1-4E6C-9D5B-92F898524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IN" b="0" dirty="0">
                <a:solidFill>
                  <a:srgbClr val="FF0000"/>
                </a:solidFill>
                <a:effectLst/>
                <a:latin typeface="Cadman Regular"/>
              </a:rPr>
              <a:t>&lt;audio controls&gt;</a:t>
            </a:r>
          </a:p>
          <a:p>
            <a:r>
              <a:rPr lang="en-IN" b="0" dirty="0">
                <a:solidFill>
                  <a:srgbClr val="FF0000"/>
                </a:solidFill>
                <a:effectLst/>
                <a:latin typeface="Cadman Regular"/>
              </a:rPr>
              <a:t>  &lt;source </a:t>
            </a:r>
            <a:r>
              <a:rPr lang="en-IN" b="0" dirty="0" err="1">
                <a:solidFill>
                  <a:srgbClr val="FF0000"/>
                </a:solidFill>
                <a:effectLst/>
                <a:latin typeface="Cadman Regular"/>
              </a:rPr>
              <a:t>src</a:t>
            </a:r>
            <a:r>
              <a:rPr lang="en-IN" b="0" dirty="0">
                <a:solidFill>
                  <a:srgbClr val="FF0000"/>
                </a:solidFill>
                <a:effectLst/>
                <a:latin typeface="Cadman Regular"/>
              </a:rPr>
              <a:t>="horse.ogg" type="audio/</a:t>
            </a:r>
            <a:r>
              <a:rPr lang="en-IN" b="0" dirty="0" err="1">
                <a:solidFill>
                  <a:srgbClr val="FF0000"/>
                </a:solidFill>
                <a:effectLst/>
                <a:latin typeface="Cadman Regular"/>
              </a:rPr>
              <a:t>ogg</a:t>
            </a:r>
            <a:r>
              <a:rPr lang="en-IN" b="0" dirty="0">
                <a:solidFill>
                  <a:srgbClr val="FF0000"/>
                </a:solidFill>
                <a:effectLst/>
                <a:latin typeface="Cadman Regular"/>
              </a:rPr>
              <a:t>"&gt;</a:t>
            </a:r>
          </a:p>
          <a:p>
            <a:r>
              <a:rPr lang="en-IN" b="0" dirty="0">
                <a:solidFill>
                  <a:srgbClr val="FF0000"/>
                </a:solidFill>
                <a:effectLst/>
                <a:latin typeface="Cadman Regular"/>
              </a:rPr>
              <a:t>  &lt;source </a:t>
            </a:r>
            <a:r>
              <a:rPr lang="en-IN" b="0" dirty="0" err="1">
                <a:solidFill>
                  <a:srgbClr val="FF0000"/>
                </a:solidFill>
                <a:effectLst/>
                <a:latin typeface="Cadman Regular"/>
              </a:rPr>
              <a:t>src</a:t>
            </a:r>
            <a:r>
              <a:rPr lang="en-IN" b="0" dirty="0">
                <a:solidFill>
                  <a:srgbClr val="FF0000"/>
                </a:solidFill>
                <a:effectLst/>
                <a:latin typeface="Cadman Regular"/>
              </a:rPr>
              <a:t>="horse.mp3" type="audio/mpeg"&gt;</a:t>
            </a:r>
          </a:p>
          <a:p>
            <a:r>
              <a:rPr lang="en-IN" b="0" dirty="0">
                <a:solidFill>
                  <a:srgbClr val="FF0000"/>
                </a:solidFill>
                <a:effectLst/>
                <a:latin typeface="Cadman Regular"/>
              </a:rPr>
              <a:t>Your browser does not support the audio element.</a:t>
            </a:r>
          </a:p>
          <a:p>
            <a:r>
              <a:rPr lang="en-IN" b="0" dirty="0">
                <a:solidFill>
                  <a:srgbClr val="FF0000"/>
                </a:solidFill>
                <a:effectLst/>
                <a:latin typeface="Cadman Regular"/>
              </a:rPr>
              <a:t>&lt;/audio&gt;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076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E014-4198-4674-BC28-67421108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 err="1">
                <a:solidFill>
                  <a:srgbClr val="6A9955"/>
                </a:solidFill>
                <a:effectLst/>
                <a:latin typeface="Cadman Regular"/>
              </a:rPr>
              <a:t>Youtube</a:t>
            </a:r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 Syntax: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E8988-4FFC-446E-B922-907EF24C4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>
                <a:solidFill>
                  <a:srgbClr val="FF0000"/>
                </a:solidFill>
                <a:effectLst/>
                <a:latin typeface="Cadman Regular"/>
              </a:rPr>
              <a:t>&lt;iframe width="560" height="315" </a:t>
            </a:r>
            <a:r>
              <a:rPr lang="en-IN" b="0" dirty="0" err="1">
                <a:solidFill>
                  <a:srgbClr val="FF0000"/>
                </a:solidFill>
                <a:effectLst/>
                <a:latin typeface="Cadman Regular"/>
              </a:rPr>
              <a:t>src</a:t>
            </a:r>
            <a:r>
              <a:rPr lang="en-IN" b="0" dirty="0">
                <a:solidFill>
                  <a:srgbClr val="FF0000"/>
                </a:solidFill>
                <a:effectLst/>
                <a:latin typeface="Cadman Regular"/>
              </a:rPr>
              <a:t>="https://www.youtube.com/embed/NZqXvPl7BOw" frameborder="0" allow="accelerometer; </a:t>
            </a:r>
            <a:r>
              <a:rPr lang="en-IN" b="0" dirty="0" err="1">
                <a:solidFill>
                  <a:srgbClr val="FF0000"/>
                </a:solidFill>
                <a:effectLst/>
                <a:latin typeface="Cadman Regular"/>
              </a:rPr>
              <a:t>autoplay</a:t>
            </a:r>
            <a:r>
              <a:rPr lang="en-IN" b="0" dirty="0">
                <a:solidFill>
                  <a:srgbClr val="FF0000"/>
                </a:solidFill>
                <a:effectLst/>
                <a:latin typeface="Cadman Regular"/>
              </a:rPr>
              <a:t>; clipboard-write; encrypted-media; gyroscope; picture-in-picture" </a:t>
            </a:r>
            <a:r>
              <a:rPr lang="en-IN" b="0" dirty="0" err="1">
                <a:solidFill>
                  <a:srgbClr val="FF0000"/>
                </a:solidFill>
                <a:effectLst/>
                <a:latin typeface="Cadman Regular"/>
              </a:rPr>
              <a:t>allowfullscreen</a:t>
            </a:r>
            <a:r>
              <a:rPr lang="en-IN" b="0" dirty="0">
                <a:solidFill>
                  <a:srgbClr val="FF0000"/>
                </a:solidFill>
                <a:effectLst/>
                <a:latin typeface="Cadman Regular"/>
              </a:rPr>
              <a:t>&gt;&lt;/iframe&gt;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85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4CDC-E679-44FF-98D5-BBA23DFA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Entities &amp; HTML Symbol Entities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228B-C239-4048-BE09-6AD13A76C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9414623" cy="5088356"/>
          </a:xfrm>
        </p:spPr>
        <p:txBody>
          <a:bodyPr>
            <a:noAutofit/>
          </a:bodyPr>
          <a:lstStyle/>
          <a:p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Some characters are reserved in HTML.</a:t>
            </a:r>
            <a:endParaRPr lang="en-IN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If you use the less than 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(&lt;)</a:t>
            </a:r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 or greater than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 (&gt;) </a:t>
            </a:r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signs in your text, the browser might mix them with tags.</a:t>
            </a:r>
            <a:endParaRPr lang="en-IN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Character entities are used to display reserved characters in HTML.</a:t>
            </a:r>
            <a:endParaRPr lang="en-IN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To display a less than sign 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(&lt;)</a:t>
            </a:r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 we must write: 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&amp;</a:t>
            </a:r>
            <a:r>
              <a:rPr lang="en-IN" sz="1600" b="0" dirty="0" err="1">
                <a:solidFill>
                  <a:srgbClr val="FF0000"/>
                </a:solidFill>
                <a:effectLst/>
                <a:latin typeface="Cadman Regular"/>
              </a:rPr>
              <a:t>lt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; </a:t>
            </a:r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or </a:t>
            </a:r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&amp;#60;</a:t>
            </a:r>
          </a:p>
          <a:p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Character Entities:</a:t>
            </a:r>
            <a:endParaRPr lang="en-IN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https://www.w3schools.com/html/html_entities.asp</a:t>
            </a:r>
          </a:p>
          <a:p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Miscellaneous Symbols</a:t>
            </a:r>
            <a:endParaRPr lang="en-IN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https://www.w3schools.com/charsets/ref_utf_symbols.asp</a:t>
            </a:r>
          </a:p>
          <a:p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Arrows</a:t>
            </a:r>
            <a:endParaRPr lang="en-IN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https://www.w3schools.com/charsets/ref_utf_arrows.asp</a:t>
            </a:r>
          </a:p>
          <a:p>
            <a:r>
              <a:rPr lang="en-IN" sz="1600" b="0" dirty="0">
                <a:solidFill>
                  <a:srgbClr val="6A9955"/>
                </a:solidFill>
                <a:effectLst/>
                <a:latin typeface="Cadman Regular"/>
              </a:rPr>
              <a:t>Currency Symbols</a:t>
            </a:r>
            <a:endParaRPr lang="en-IN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adman Regular"/>
              </a:rPr>
              <a:t>https://www.w3schools.com/charsets/ref_utf_currency.asp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02278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92DC-B354-4CD0-BEAE-89FF430D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err="1">
                <a:solidFill>
                  <a:srgbClr val="6A9955"/>
                </a:solidFill>
                <a:effectLst/>
                <a:latin typeface="Cadman Regular"/>
              </a:rPr>
              <a:t>FontAwesome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3F6AD-0866-4261-B9D4-82617D2A5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https://fontawesome.com/v4.7.0/icons/</a:t>
            </a:r>
            <a:endParaRPr lang="en-IN" dirty="0"/>
          </a:p>
          <a:p>
            <a:r>
              <a:rPr lang="en-IN" dirty="0">
                <a:hlinkClick r:id="rId3"/>
              </a:rPr>
              <a:t>https://stackpath.bootstrapcdn.com/font-awesome/4.7.0/css/font-awesome.min.css</a:t>
            </a:r>
            <a:endParaRPr lang="en-IN" dirty="0"/>
          </a:p>
          <a:p>
            <a:endParaRPr lang="en-IN" dirty="0"/>
          </a:p>
          <a:p>
            <a:r>
              <a:rPr lang="en-IN" dirty="0"/>
              <a:t>https://fontawesome.com/icons?d=gallery</a:t>
            </a:r>
          </a:p>
          <a:p>
            <a:r>
              <a:rPr lang="en-IN" dirty="0"/>
              <a:t>https://pro.fontawesome.com/releases/v5.10.0/css/all.css</a:t>
            </a:r>
          </a:p>
        </p:txBody>
      </p:sp>
    </p:spTree>
    <p:extLst>
      <p:ext uri="{BB962C8B-B14F-4D97-AF65-F5344CB8AC3E}">
        <p14:creationId xmlns:p14="http://schemas.microsoft.com/office/powerpoint/2010/main" val="67647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21CE-F404-4B12-8C67-7B28BEC0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adman Regular"/>
              </a:rPr>
              <a:t>2. What </a:t>
            </a:r>
            <a:r>
              <a:rPr lang="en-US" b="0">
                <a:solidFill>
                  <a:srgbClr val="6A9955"/>
                </a:solidFill>
                <a:effectLst/>
                <a:latin typeface="Cadman Regular"/>
              </a:rPr>
              <a:t>is Html tag</a:t>
            </a:r>
            <a:r>
              <a:rPr lang="en-US" b="0" dirty="0">
                <a:solidFill>
                  <a:srgbClr val="6A9955"/>
                </a:solidFill>
                <a:effectLst/>
                <a:latin typeface="Cadman Regular"/>
              </a:rPr>
              <a:t>?</a:t>
            </a:r>
            <a:endParaRPr lang="en-US" b="0" dirty="0">
              <a:solidFill>
                <a:srgbClr val="D4D4D4"/>
              </a:solidFill>
              <a:effectLst/>
              <a:latin typeface="Cadman Regula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7D99C-8AE0-4681-87E4-1E45850C8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HTML element is everything from the start tag to the end tag.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&lt;p&gt;My first paragraph.&lt;/p&gt;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3540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AACDD-CD6F-4637-8961-19CB516E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adman Regular"/>
              </a:rPr>
              <a:t>3. What are Web Browsers?</a:t>
            </a:r>
            <a:br>
              <a:rPr lang="en-US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63D0D-F27A-47B9-8A0D-4AEF68EE5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1002"/>
            <a:ext cx="8428881" cy="3880773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purpose of a web browser (Chrome, Edge, Firefox, Safari) is to read HTML documents and display them correctly.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A browser does not display the HTML tags, but uses them to determine how to display the document: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adman Regular"/>
              </a:rPr>
              <a:t>&lt;p&gt;My first paragraph.&lt;/p&gt;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248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FA9B-005E-46EA-9C8A-A3648B71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HTML5 Page Structure?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A3539-2D6C-44FE-9D67-13C377DFF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&lt;!DOCTYPE html&gt;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&lt;html lang="</a:t>
            </a:r>
            <a:r>
              <a:rPr lang="en-IN" sz="1400" b="0" dirty="0" err="1">
                <a:solidFill>
                  <a:srgbClr val="FF0000"/>
                </a:solidFill>
                <a:effectLst/>
                <a:latin typeface="Cadman Regular"/>
              </a:rPr>
              <a:t>en</a:t>
            </a: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"&gt;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&lt;head&gt;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    &lt;meta charset="UTF-8"&gt;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    &lt;meta name="viewport" content="width=device-width, initial-scale=1.0"&gt;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    &lt;title&gt;Document&lt;/title&gt;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&lt;/head&gt;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&lt;body&gt;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    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&lt;/body&gt;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adman Regular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0692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883C-F767-4171-AACA-2A32050B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History?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4542A-C31F-4683-AF1B-DEDBE7C01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Since the early days of the World Wide Web, there have been many versions of HTML: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1989 - 2017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4005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A753-345F-47A0-ACD4-BE9880F1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adman Regular"/>
              </a:rPr>
              <a:t>Learn HTML Using Text Editor: </a:t>
            </a:r>
            <a:r>
              <a:rPr lang="en-US" b="0" dirty="0" err="1">
                <a:solidFill>
                  <a:srgbClr val="6A9955"/>
                </a:solidFill>
                <a:effectLst/>
                <a:latin typeface="Cadman Regular"/>
              </a:rPr>
              <a:t>VsCode</a:t>
            </a:r>
            <a:r>
              <a:rPr lang="en-US" b="0" dirty="0">
                <a:solidFill>
                  <a:srgbClr val="6A9955"/>
                </a:solidFill>
                <a:effectLst/>
                <a:latin typeface="Cadman Regular"/>
              </a:rPr>
              <a:t>, Notepad++, Sublime, etc.</a:t>
            </a:r>
            <a:br>
              <a:rPr lang="en-US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F1A90-BC4B-4599-B87E-11E66E53D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421324" cy="3880773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Web pages can be created and modified by using professional HTML editors.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Create a folder and create a file with .html extension and open it in your text editor. 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View that HTML file or Page in Your Browser.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6668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CEE0-799C-4268-8EAC-521F57DA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adman Regular"/>
              </a:rPr>
              <a:t>Html Documents</a:t>
            </a:r>
            <a:br>
              <a:rPr lang="en-IN" b="0" dirty="0">
                <a:solidFill>
                  <a:srgbClr val="D4D4D4"/>
                </a:solidFill>
                <a:effectLst/>
                <a:latin typeface="Cadman 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95597-C697-486C-B12A-DEC3D23C9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761390" cy="4635350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All HTML documents must start with a document type declaration: &lt;!DOCTYPE html&gt;.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HTML document itself begins with &lt;html&gt; and ends with &lt;/html&gt;.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visible part of the HTML document is between &lt;body&gt; and &lt;/body&gt;.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&lt;!DOCTYPE&gt; declaration represents the document type, and helps browsers to display web pages correctly.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It must only appear once, at the top of the page (before any HTML tags).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&lt;!DOCTYPE&gt; declaration is not case sensitive.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adman Regular"/>
              </a:rPr>
              <a:t>The &lt;!DOCTYPE&gt; declaration for HTML5.</a:t>
            </a:r>
            <a:endParaRPr lang="en-US" sz="1600" b="0" dirty="0">
              <a:solidFill>
                <a:srgbClr val="D4D4D4"/>
              </a:solidFill>
              <a:effectLst/>
              <a:latin typeface="Cadman Regular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329758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2608</Words>
  <Application>Microsoft Office PowerPoint</Application>
  <PresentationFormat>Widescreen</PresentationFormat>
  <Paragraphs>269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Cadman</vt:lpstr>
      <vt:lpstr>Cadman Regular</vt:lpstr>
      <vt:lpstr>Trebuchet MS</vt:lpstr>
      <vt:lpstr>Wingdings 3</vt:lpstr>
      <vt:lpstr>Facet</vt:lpstr>
      <vt:lpstr>Web Design &amp; Development Course Kishori tutorials</vt:lpstr>
      <vt:lpstr>Web Design &amp; Development Course</vt:lpstr>
      <vt:lpstr>1. What is HTML?</vt:lpstr>
      <vt:lpstr>2. What is Html tag?</vt:lpstr>
      <vt:lpstr>3. What are Web Browsers? </vt:lpstr>
      <vt:lpstr>HTML5 Page Structure? </vt:lpstr>
      <vt:lpstr>HTML History? </vt:lpstr>
      <vt:lpstr>Learn HTML Using Text Editor: VsCode, Notepad++, Sublime, etc. </vt:lpstr>
      <vt:lpstr>Html Documents </vt:lpstr>
      <vt:lpstr>Meta Tags </vt:lpstr>
      <vt:lpstr>Setting the Viewport</vt:lpstr>
      <vt:lpstr>Html Attributes basic</vt:lpstr>
      <vt:lpstr>How to View HTML Source?</vt:lpstr>
      <vt:lpstr>HTML headings </vt:lpstr>
      <vt:lpstr>HTML paragraphs </vt:lpstr>
      <vt:lpstr>Empty elements or Self closing elements </vt:lpstr>
      <vt:lpstr>HTML Formatting Elements </vt:lpstr>
      <vt:lpstr>HTML Quotation </vt:lpstr>
      <vt:lpstr>HTML Comment Tags </vt:lpstr>
      <vt:lpstr>HTML Links - Hyperlinks </vt:lpstr>
      <vt:lpstr>HTML images </vt:lpstr>
      <vt:lpstr>HTML image map </vt:lpstr>
      <vt:lpstr>HTML tables </vt:lpstr>
      <vt:lpstr>HTML Lists </vt:lpstr>
      <vt:lpstr>HTML Block and Inline Elements </vt:lpstr>
      <vt:lpstr>HTML iframes </vt:lpstr>
      <vt:lpstr>HTML Forms </vt:lpstr>
      <vt:lpstr>types</vt:lpstr>
      <vt:lpstr>Form &amp; Input attributes </vt:lpstr>
      <vt:lpstr>Here are the different input types you     can use in HTML: </vt:lpstr>
      <vt:lpstr>HTML Multimedia </vt:lpstr>
      <vt:lpstr>Audio syntax: </vt:lpstr>
      <vt:lpstr>Youtube Syntax: </vt:lpstr>
      <vt:lpstr>HTML Entities &amp; HTML Symbol Entities </vt:lpstr>
      <vt:lpstr>FontAwesome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&amp; Development Course      Kishori Tutorials</dc:title>
  <dc:creator>Amey</dc:creator>
  <cp:lastModifiedBy>Amey</cp:lastModifiedBy>
  <cp:revision>41</cp:revision>
  <dcterms:created xsi:type="dcterms:W3CDTF">2020-11-18T11:29:32Z</dcterms:created>
  <dcterms:modified xsi:type="dcterms:W3CDTF">2020-11-28T08:56:38Z</dcterms:modified>
</cp:coreProperties>
</file>