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42" r:id="rId1"/>
  </p:sldMasterIdLst>
  <p:sldIdLst>
    <p:sldId id="258" r:id="rId2"/>
    <p:sldId id="257" r:id="rId3"/>
    <p:sldId id="262" r:id="rId4"/>
    <p:sldId id="261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374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48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69215-EAA4-4F90-9BCE-10367BACC5EF}" type="datetimeFigureOut">
              <a:rPr lang="en-IN" smtClean="0"/>
              <a:t>20-11-2020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98DE2-2D92-44D8-9472-508274B7FB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5230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69215-EAA4-4F90-9BCE-10367BACC5EF}" type="datetimeFigureOut">
              <a:rPr lang="en-IN" smtClean="0"/>
              <a:t>20-11-2020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98DE2-2D92-44D8-9472-508274B7FB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866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69215-EAA4-4F90-9BCE-10367BACC5EF}" type="datetimeFigureOut">
              <a:rPr lang="en-IN" smtClean="0"/>
              <a:t>20-11-2020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98DE2-2D92-44D8-9472-508274B7FBAE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976454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69215-EAA4-4F90-9BCE-10367BACC5EF}" type="datetimeFigureOut">
              <a:rPr lang="en-IN" smtClean="0"/>
              <a:t>20-11-2020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98DE2-2D92-44D8-9472-508274B7FB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74176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69215-EAA4-4F90-9BCE-10367BACC5EF}" type="datetimeFigureOut">
              <a:rPr lang="en-IN" smtClean="0"/>
              <a:t>20-11-2020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98DE2-2D92-44D8-9472-508274B7FBAE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873710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69215-EAA4-4F90-9BCE-10367BACC5EF}" type="datetimeFigureOut">
              <a:rPr lang="en-IN" smtClean="0"/>
              <a:t>20-11-2020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98DE2-2D92-44D8-9472-508274B7FB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46687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69215-EAA4-4F90-9BCE-10367BACC5EF}" type="datetimeFigureOut">
              <a:rPr lang="en-IN" smtClean="0"/>
              <a:t>20-11-2020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98DE2-2D92-44D8-9472-508274B7FB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66505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69215-EAA4-4F90-9BCE-10367BACC5EF}" type="datetimeFigureOut">
              <a:rPr lang="en-IN" smtClean="0"/>
              <a:t>20-11-2020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98DE2-2D92-44D8-9472-508274B7FB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798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69215-EAA4-4F90-9BCE-10367BACC5EF}" type="datetimeFigureOut">
              <a:rPr lang="en-IN" smtClean="0"/>
              <a:t>20-11-2020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98DE2-2D92-44D8-9472-508274B7FB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6830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69215-EAA4-4F90-9BCE-10367BACC5EF}" type="datetimeFigureOut">
              <a:rPr lang="en-IN" smtClean="0"/>
              <a:t>20-11-2020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98DE2-2D92-44D8-9472-508274B7FB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6936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69215-EAA4-4F90-9BCE-10367BACC5EF}" type="datetimeFigureOut">
              <a:rPr lang="en-IN" smtClean="0"/>
              <a:t>20-11-2020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98DE2-2D92-44D8-9472-508274B7FB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806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69215-EAA4-4F90-9BCE-10367BACC5EF}" type="datetimeFigureOut">
              <a:rPr lang="en-IN" smtClean="0"/>
              <a:t>20-11-2020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98DE2-2D92-44D8-9472-508274B7FB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3775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69215-EAA4-4F90-9BCE-10367BACC5EF}" type="datetimeFigureOut">
              <a:rPr lang="en-IN" smtClean="0"/>
              <a:t>20-11-2020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98DE2-2D92-44D8-9472-508274B7FB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7513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69215-EAA4-4F90-9BCE-10367BACC5EF}" type="datetimeFigureOut">
              <a:rPr lang="en-IN" smtClean="0"/>
              <a:t>20-11-2020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98DE2-2D92-44D8-9472-508274B7FB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123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69215-EAA4-4F90-9BCE-10367BACC5EF}" type="datetimeFigureOut">
              <a:rPr lang="en-IN" smtClean="0"/>
              <a:t>20-11-2020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98DE2-2D92-44D8-9472-508274B7FB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5920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69215-EAA4-4F90-9BCE-10367BACC5EF}" type="datetimeFigureOut">
              <a:rPr lang="en-IN" smtClean="0"/>
              <a:t>20-11-2020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98DE2-2D92-44D8-9472-508274B7FB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1943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E69215-EAA4-4F90-9BCE-10367BACC5EF}" type="datetimeFigureOut">
              <a:rPr lang="en-IN" smtClean="0"/>
              <a:t>20-11-2020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5C98DE2-2D92-44D8-9472-508274B7FB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0138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43" r:id="rId1"/>
    <p:sldLayoutId id="2147484144" r:id="rId2"/>
    <p:sldLayoutId id="2147484145" r:id="rId3"/>
    <p:sldLayoutId id="2147484146" r:id="rId4"/>
    <p:sldLayoutId id="2147484147" r:id="rId5"/>
    <p:sldLayoutId id="2147484148" r:id="rId6"/>
    <p:sldLayoutId id="2147484149" r:id="rId7"/>
    <p:sldLayoutId id="2147484150" r:id="rId8"/>
    <p:sldLayoutId id="2147484151" r:id="rId9"/>
    <p:sldLayoutId id="2147484152" r:id="rId10"/>
    <p:sldLayoutId id="2147484153" r:id="rId11"/>
    <p:sldLayoutId id="2147484154" r:id="rId12"/>
    <p:sldLayoutId id="2147484155" r:id="rId13"/>
    <p:sldLayoutId id="2147484156" r:id="rId14"/>
    <p:sldLayoutId id="2147484157" r:id="rId15"/>
    <p:sldLayoutId id="214748415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path.bootstrapcdn.com/font-awesome/4.7.0/css/font-awesome.min.css" TargetMode="External"/><Relationship Id="rId2" Type="http://schemas.openxmlformats.org/officeDocument/2006/relationships/hyperlink" Target="https://fontawesome.com/v4.7.0/icons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29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30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31" name="Isosceles Triangle 75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32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33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34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2" name="Isosceles Triangle 79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3" name="Isosceles Triangle 80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BDD87DA-371E-4ABA-8B3B-0DD1365CA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3412" y="925790"/>
            <a:ext cx="7029103" cy="3249131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b="1" i="0" kern="1200" cap="all" spc="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Web Design &amp; Development Course</a:t>
            </a:r>
            <a:br>
              <a:rPr lang="en-US" b="1" i="0" kern="1200" cap="all" spc="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</a:br>
            <a:r>
              <a:rPr lang="en-US" sz="2000" b="1" i="0" kern="1200" cap="all" spc="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Kishori tutorials</a:t>
            </a:r>
          </a:p>
        </p:txBody>
      </p:sp>
      <p:sp>
        <p:nvSpPr>
          <p:cNvPr id="1044" name="Isosceles Triangle 82">
            <a:extLst>
              <a:ext uri="{FF2B5EF4-FFF2-40B4-BE49-F238E27FC236}">
                <a16:creationId xmlns:a16="http://schemas.microsoft.com/office/drawing/2014/main" id="{5A7802B6-FF37-40CF-A7E2-6F2A0D9A9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BCEB8DA-7BF0-44E4-84EE-8ED8C93945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24844" y="2478160"/>
            <a:ext cx="1893212" cy="1893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40391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A0CD9-7A25-4D60-9671-D70A67578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0" dirty="0">
                <a:solidFill>
                  <a:srgbClr val="6A9955"/>
                </a:solidFill>
                <a:effectLst/>
                <a:latin typeface="Cadman Regular"/>
              </a:rPr>
              <a:t>Meta Tags</a:t>
            </a:r>
            <a:br>
              <a:rPr lang="en-IN" b="0" dirty="0">
                <a:solidFill>
                  <a:srgbClr val="D4D4D4"/>
                </a:solidFill>
                <a:effectLst/>
                <a:latin typeface="Cadman Regular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3A0B63-5237-4974-9CED-5E6C2A55D2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46349"/>
            <a:ext cx="8596668" cy="1413121"/>
          </a:xfrm>
        </p:spPr>
        <p:txBody>
          <a:bodyPr>
            <a:normAutofit/>
          </a:bodyPr>
          <a:lstStyle/>
          <a:p>
            <a:r>
              <a:rPr lang="en-US" sz="1600" b="0" dirty="0">
                <a:solidFill>
                  <a:srgbClr val="6A9955"/>
                </a:solidFill>
                <a:effectLst/>
                <a:latin typeface="Cadman Regular"/>
              </a:rPr>
              <a:t>The &lt;meta&gt; tag defines metadata about an HTML document. Metadata is data (information) about data.</a:t>
            </a:r>
            <a:endParaRPr lang="en-US" sz="1600" b="0" dirty="0">
              <a:solidFill>
                <a:srgbClr val="D4D4D4"/>
              </a:solidFill>
              <a:effectLst/>
              <a:latin typeface="Cadman Regular"/>
            </a:endParaRPr>
          </a:p>
          <a:p>
            <a:r>
              <a:rPr lang="en-US" sz="1600" b="0" dirty="0">
                <a:solidFill>
                  <a:srgbClr val="6A9955"/>
                </a:solidFill>
                <a:effectLst/>
                <a:latin typeface="Cadman Regular"/>
              </a:rPr>
              <a:t>Metadata is used by browsers (how to display content or reload page), search engines (keywords), and other web services.</a:t>
            </a:r>
            <a:endParaRPr lang="en-US" sz="1600" b="0" dirty="0">
              <a:solidFill>
                <a:srgbClr val="D4D4D4"/>
              </a:solidFill>
              <a:effectLst/>
              <a:latin typeface="Cadman Regular"/>
            </a:endParaRPr>
          </a:p>
          <a:p>
            <a:endParaRPr lang="en-IN" sz="16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4041727-6E13-4EDC-9C63-F8AB700E54F4}"/>
              </a:ext>
            </a:extLst>
          </p:cNvPr>
          <p:cNvSpPr txBox="1">
            <a:spLocks/>
          </p:cNvSpPr>
          <p:nvPr/>
        </p:nvSpPr>
        <p:spPr>
          <a:xfrm>
            <a:off x="677334" y="3062425"/>
            <a:ext cx="8596668" cy="3185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1400" b="0" dirty="0">
                <a:solidFill>
                  <a:srgbClr val="FF0000"/>
                </a:solidFill>
                <a:effectLst/>
                <a:latin typeface="Cadman Regular"/>
              </a:rPr>
              <a:t>&lt;head&gt;</a:t>
            </a:r>
          </a:p>
          <a:p>
            <a:pPr marL="0" indent="0">
              <a:buNone/>
            </a:pPr>
            <a:r>
              <a:rPr lang="en-IN" sz="1400" b="0" dirty="0">
                <a:solidFill>
                  <a:srgbClr val="FF0000"/>
                </a:solidFill>
                <a:effectLst/>
                <a:latin typeface="Cadman Regular"/>
              </a:rPr>
              <a:t>      &lt;meta charset="UTF-8"&gt;</a:t>
            </a:r>
          </a:p>
          <a:p>
            <a:pPr marL="0" indent="0">
              <a:buNone/>
            </a:pPr>
            <a:r>
              <a:rPr lang="en-IN" sz="1400" b="0" dirty="0">
                <a:solidFill>
                  <a:srgbClr val="FF0000"/>
                </a:solidFill>
                <a:effectLst/>
                <a:latin typeface="Cadman Regular"/>
              </a:rPr>
              <a:t>      &lt;meta name="description" content="Kishori Tutorials teach Frontend Technologies."&gt;</a:t>
            </a:r>
          </a:p>
          <a:p>
            <a:pPr marL="0" indent="0">
              <a:buNone/>
            </a:pPr>
            <a:r>
              <a:rPr lang="en-IN" sz="1400" b="0" dirty="0">
                <a:solidFill>
                  <a:srgbClr val="FF0000"/>
                </a:solidFill>
                <a:effectLst/>
                <a:latin typeface="Cadman Regular"/>
              </a:rPr>
              <a:t>      &lt;meta name="keywords" content="HTML, CSS, JavaScript, </a:t>
            </a:r>
            <a:r>
              <a:rPr lang="en-IN" sz="1400" b="0" dirty="0" err="1">
                <a:solidFill>
                  <a:srgbClr val="FF0000"/>
                </a:solidFill>
                <a:effectLst/>
                <a:latin typeface="Cadman Regular"/>
              </a:rPr>
              <a:t>Jquery</a:t>
            </a:r>
            <a:r>
              <a:rPr lang="en-IN" sz="1400" b="0" dirty="0">
                <a:solidFill>
                  <a:srgbClr val="FF0000"/>
                </a:solidFill>
                <a:effectLst/>
                <a:latin typeface="Cadman Regular"/>
              </a:rPr>
              <a:t>, Bootstrap, Photoshop, React.js, Angular, Flexbox"&gt;</a:t>
            </a:r>
          </a:p>
          <a:p>
            <a:pPr marL="0" indent="0">
              <a:buNone/>
            </a:pPr>
            <a:r>
              <a:rPr lang="en-IN" sz="1400" b="0" dirty="0">
                <a:solidFill>
                  <a:srgbClr val="FF0000"/>
                </a:solidFill>
                <a:effectLst/>
                <a:latin typeface="Cadman Regular"/>
              </a:rPr>
              <a:t>      &lt;meta name="author" content="Kishori Tutorials"&gt;</a:t>
            </a:r>
          </a:p>
          <a:p>
            <a:pPr marL="0" indent="0">
              <a:buNone/>
            </a:pPr>
            <a:r>
              <a:rPr lang="en-IN" sz="1400" b="0" dirty="0">
                <a:solidFill>
                  <a:srgbClr val="FF0000"/>
                </a:solidFill>
                <a:effectLst/>
                <a:latin typeface="Cadman Regular"/>
              </a:rPr>
              <a:t>      &lt;meta name="viewport" content="width=device-width, initial-scale=1.0"&gt;</a:t>
            </a:r>
          </a:p>
          <a:p>
            <a:pPr marL="0" indent="0">
              <a:buNone/>
            </a:pPr>
            <a:r>
              <a:rPr lang="en-IN" sz="1400" b="0" dirty="0">
                <a:solidFill>
                  <a:srgbClr val="FF0000"/>
                </a:solidFill>
                <a:effectLst/>
                <a:latin typeface="Cadman Regular"/>
              </a:rPr>
              <a:t>&lt;/head&gt;</a:t>
            </a:r>
          </a:p>
        </p:txBody>
      </p:sp>
    </p:spTree>
    <p:extLst>
      <p:ext uri="{BB962C8B-B14F-4D97-AF65-F5344CB8AC3E}">
        <p14:creationId xmlns:p14="http://schemas.microsoft.com/office/powerpoint/2010/main" val="6016923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C6233-C242-4A75-8FEE-40DB8CA5C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dirty="0">
                <a:solidFill>
                  <a:srgbClr val="6A9955"/>
                </a:solidFill>
                <a:effectLst/>
                <a:latin typeface="Cadman Regular"/>
              </a:rPr>
              <a:t>Setting the Viewport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3B374-CF73-4494-9916-8D8964FAEB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488613"/>
            <a:ext cx="9431401" cy="3880773"/>
          </a:xfrm>
        </p:spPr>
        <p:txBody>
          <a:bodyPr>
            <a:normAutofit/>
          </a:bodyPr>
          <a:lstStyle/>
          <a:p>
            <a:r>
              <a:rPr lang="en-US" sz="1600" b="0" dirty="0">
                <a:solidFill>
                  <a:srgbClr val="6A9955"/>
                </a:solidFill>
                <a:effectLst/>
                <a:latin typeface="Cadman Regular"/>
              </a:rPr>
              <a:t>The viewport is the user's visible area of a web page. It varies with the device - it will be smaller on a mobile phone than on a computer screen.</a:t>
            </a:r>
            <a:endParaRPr lang="en-US" sz="1600" b="0" dirty="0">
              <a:solidFill>
                <a:srgbClr val="D4D4D4"/>
              </a:solidFill>
              <a:effectLst/>
              <a:latin typeface="Cadman Regular"/>
            </a:endParaRPr>
          </a:p>
          <a:p>
            <a:r>
              <a:rPr lang="en-US" sz="1600" b="0" dirty="0">
                <a:solidFill>
                  <a:srgbClr val="6A9955"/>
                </a:solidFill>
                <a:effectLst/>
                <a:latin typeface="Cadman Regular"/>
              </a:rPr>
              <a:t>You should include the following &lt;meta&gt; element in all your web pages:</a:t>
            </a:r>
            <a:endParaRPr lang="en-US" sz="1600" b="0" dirty="0">
              <a:solidFill>
                <a:srgbClr val="D4D4D4"/>
              </a:solidFill>
              <a:effectLst/>
              <a:latin typeface="Cadman Regular"/>
            </a:endParaRPr>
          </a:p>
          <a:p>
            <a:r>
              <a:rPr lang="en-US" sz="1600" b="0" dirty="0">
                <a:solidFill>
                  <a:srgbClr val="6A9955"/>
                </a:solidFill>
                <a:effectLst/>
                <a:latin typeface="Cadman Regular"/>
              </a:rPr>
              <a:t>&lt;meta name="viewport" content="width=device-width, initial-scale=1.0"&gt;</a:t>
            </a:r>
            <a:endParaRPr lang="en-US" sz="1600" b="0" dirty="0">
              <a:solidFill>
                <a:srgbClr val="D4D4D4"/>
              </a:solidFill>
              <a:effectLst/>
              <a:latin typeface="Cadman Regular"/>
            </a:endParaRPr>
          </a:p>
          <a:p>
            <a:r>
              <a:rPr lang="en-US" sz="1600" b="0" dirty="0">
                <a:solidFill>
                  <a:srgbClr val="6A9955"/>
                </a:solidFill>
                <a:effectLst/>
                <a:latin typeface="Cadman Regular"/>
              </a:rPr>
              <a:t>This gives the browser instructions on how to control the page's dimensions and scaling.</a:t>
            </a:r>
            <a:endParaRPr lang="en-US" sz="1600" b="0" dirty="0">
              <a:solidFill>
                <a:srgbClr val="D4D4D4"/>
              </a:solidFill>
              <a:effectLst/>
              <a:latin typeface="Cadman Regular"/>
            </a:endParaRPr>
          </a:p>
          <a:p>
            <a:r>
              <a:rPr lang="en-US" sz="1600" b="0" dirty="0">
                <a:solidFill>
                  <a:srgbClr val="6A9955"/>
                </a:solidFill>
                <a:effectLst/>
                <a:latin typeface="Cadman Regular"/>
              </a:rPr>
              <a:t>The width=device-width part sets the width of the page to follow the screen-width of the device (which will vary depending on the device).</a:t>
            </a:r>
            <a:endParaRPr lang="en-US" sz="1600" b="0" dirty="0">
              <a:solidFill>
                <a:srgbClr val="D4D4D4"/>
              </a:solidFill>
              <a:effectLst/>
              <a:latin typeface="Cadman Regular"/>
            </a:endParaRPr>
          </a:p>
          <a:p>
            <a:r>
              <a:rPr lang="en-US" sz="1600" b="0" dirty="0">
                <a:solidFill>
                  <a:srgbClr val="6A9955"/>
                </a:solidFill>
                <a:effectLst/>
                <a:latin typeface="Cadman Regular"/>
              </a:rPr>
              <a:t>The initial-scale=1.0 part sets the initial zoom level when the page is first loaded by the browser.</a:t>
            </a:r>
            <a:endParaRPr lang="en-US" sz="1600" b="0" dirty="0">
              <a:solidFill>
                <a:srgbClr val="D4D4D4"/>
              </a:solidFill>
              <a:effectLst/>
              <a:latin typeface="Cadman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1659126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9DF7D-2B6D-45A9-AB1D-C625311BF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dirty="0">
                <a:solidFill>
                  <a:srgbClr val="6A9955"/>
                </a:solidFill>
                <a:effectLst/>
                <a:latin typeface="Cadman Regular"/>
              </a:rPr>
              <a:t>Html Attributes basic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73E5D-3556-42F3-A5EE-F5FD8DEA42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9853506" cy="4366903"/>
          </a:xfrm>
        </p:spPr>
        <p:txBody>
          <a:bodyPr>
            <a:noAutofit/>
          </a:bodyPr>
          <a:lstStyle/>
          <a:p>
            <a:r>
              <a:rPr lang="en-US" sz="1600" b="0" dirty="0">
                <a:solidFill>
                  <a:srgbClr val="6A9955"/>
                </a:solidFill>
                <a:effectLst/>
                <a:latin typeface="Cadman Regular"/>
              </a:rPr>
              <a:t>HTML Headings</a:t>
            </a:r>
            <a:endParaRPr lang="en-US" sz="1600" b="0" dirty="0">
              <a:solidFill>
                <a:srgbClr val="D4D4D4"/>
              </a:solidFill>
              <a:effectLst/>
              <a:latin typeface="Cadman Regular"/>
            </a:endParaRPr>
          </a:p>
          <a:p>
            <a:r>
              <a:rPr lang="en-US" sz="1600" b="0" dirty="0">
                <a:solidFill>
                  <a:srgbClr val="6A9955"/>
                </a:solidFill>
                <a:effectLst/>
                <a:latin typeface="Cadman Regular"/>
              </a:rPr>
              <a:t>HTML Paragraphs</a:t>
            </a:r>
            <a:endParaRPr lang="en-US" sz="1600" b="0" dirty="0">
              <a:solidFill>
                <a:srgbClr val="D4D4D4"/>
              </a:solidFill>
              <a:effectLst/>
              <a:latin typeface="Cadman Regular"/>
            </a:endParaRPr>
          </a:p>
          <a:p>
            <a:r>
              <a:rPr lang="en-US" sz="1600" b="0" dirty="0">
                <a:solidFill>
                  <a:srgbClr val="6A9955"/>
                </a:solidFill>
                <a:effectLst/>
                <a:latin typeface="Cadman Regular"/>
              </a:rPr>
              <a:t>HTML Links</a:t>
            </a:r>
            <a:endParaRPr lang="en-US" sz="1600" b="0" dirty="0">
              <a:solidFill>
                <a:srgbClr val="D4D4D4"/>
              </a:solidFill>
              <a:effectLst/>
              <a:latin typeface="Cadman Regular"/>
            </a:endParaRPr>
          </a:p>
          <a:p>
            <a:r>
              <a:rPr lang="en-US" sz="1600" b="0" dirty="0">
                <a:solidFill>
                  <a:srgbClr val="6A9955"/>
                </a:solidFill>
                <a:effectLst/>
                <a:latin typeface="Cadman Regular"/>
              </a:rPr>
              <a:t>HTML Images</a:t>
            </a:r>
            <a:endParaRPr lang="en-US" sz="1600" b="0" dirty="0">
              <a:solidFill>
                <a:srgbClr val="D4D4D4"/>
              </a:solidFill>
              <a:effectLst/>
              <a:latin typeface="Cadman Regular"/>
            </a:endParaRPr>
          </a:p>
          <a:p>
            <a:r>
              <a:rPr lang="en-US" sz="1600" b="0" dirty="0">
                <a:solidFill>
                  <a:srgbClr val="6A9955"/>
                </a:solidFill>
                <a:effectLst/>
                <a:latin typeface="Cadman Regular"/>
              </a:rPr>
              <a:t>HTML Attributes - style </a:t>
            </a:r>
            <a:r>
              <a:rPr lang="en-US" sz="1600" b="0" dirty="0" err="1">
                <a:solidFill>
                  <a:srgbClr val="6A9955"/>
                </a:solidFill>
                <a:effectLst/>
                <a:latin typeface="Cadman Regular"/>
              </a:rPr>
              <a:t>href</a:t>
            </a:r>
            <a:r>
              <a:rPr lang="en-US" sz="1600" b="0" dirty="0">
                <a:solidFill>
                  <a:srgbClr val="6A9955"/>
                </a:solidFill>
                <a:effectLst/>
                <a:latin typeface="Cadman Regular"/>
              </a:rPr>
              <a:t> target width height </a:t>
            </a:r>
            <a:r>
              <a:rPr lang="en-US" sz="1600" b="0" dirty="0" err="1">
                <a:solidFill>
                  <a:srgbClr val="6A9955"/>
                </a:solidFill>
                <a:effectLst/>
                <a:latin typeface="Cadman Regular"/>
              </a:rPr>
              <a:t>src</a:t>
            </a:r>
            <a:r>
              <a:rPr lang="en-US" sz="1600" b="0" dirty="0">
                <a:solidFill>
                  <a:srgbClr val="6A9955"/>
                </a:solidFill>
                <a:effectLst/>
                <a:latin typeface="Cadman Regular"/>
              </a:rPr>
              <a:t> alt</a:t>
            </a:r>
            <a:endParaRPr lang="en-US" sz="1600" b="0" dirty="0">
              <a:solidFill>
                <a:srgbClr val="D4D4D4"/>
              </a:solidFill>
              <a:effectLst/>
              <a:latin typeface="Cadman Regular"/>
            </a:endParaRPr>
          </a:p>
          <a:p>
            <a:r>
              <a:rPr lang="en-US" sz="1600" b="0" dirty="0">
                <a:solidFill>
                  <a:srgbClr val="6A9955"/>
                </a:solidFill>
                <a:effectLst/>
                <a:latin typeface="Cadman Regular"/>
              </a:rPr>
              <a:t>lang attribute -You should always include the lang attribute inside the &lt;html&gt; tag, to declare the language of the Web page. This is meant to assist search engines and browsers.</a:t>
            </a:r>
            <a:endParaRPr lang="en-US" sz="1600" b="0" dirty="0">
              <a:solidFill>
                <a:srgbClr val="D4D4D4"/>
              </a:solidFill>
              <a:effectLst/>
              <a:latin typeface="Cadman Regular"/>
            </a:endParaRPr>
          </a:p>
          <a:p>
            <a:r>
              <a:rPr lang="en-US" sz="1600" b="0" dirty="0">
                <a:solidFill>
                  <a:srgbClr val="6A9955"/>
                </a:solidFill>
                <a:effectLst/>
                <a:latin typeface="Cadman Regular"/>
              </a:rPr>
              <a:t>All HTML elements can have attributes</a:t>
            </a:r>
            <a:endParaRPr lang="en-US" sz="1600" b="0" dirty="0">
              <a:solidFill>
                <a:srgbClr val="D4D4D4"/>
              </a:solidFill>
              <a:effectLst/>
              <a:latin typeface="Cadman Regular"/>
            </a:endParaRPr>
          </a:p>
          <a:p>
            <a:r>
              <a:rPr lang="en-US" sz="1600" b="0" dirty="0">
                <a:solidFill>
                  <a:srgbClr val="6A9955"/>
                </a:solidFill>
                <a:effectLst/>
                <a:latin typeface="Cadman Regular"/>
              </a:rPr>
              <a:t>Attributes provide additional information about elements</a:t>
            </a:r>
            <a:endParaRPr lang="en-US" sz="1600" b="0" dirty="0">
              <a:solidFill>
                <a:srgbClr val="D4D4D4"/>
              </a:solidFill>
              <a:effectLst/>
              <a:latin typeface="Cadman Regular"/>
            </a:endParaRPr>
          </a:p>
          <a:p>
            <a:r>
              <a:rPr lang="en-US" sz="1600" b="0" dirty="0">
                <a:solidFill>
                  <a:srgbClr val="6A9955"/>
                </a:solidFill>
                <a:effectLst/>
                <a:latin typeface="Cadman Regular"/>
              </a:rPr>
              <a:t>Attributes are always specified in the start tag</a:t>
            </a:r>
            <a:endParaRPr lang="en-US" sz="1600" b="0" dirty="0">
              <a:solidFill>
                <a:srgbClr val="D4D4D4"/>
              </a:solidFill>
              <a:effectLst/>
              <a:latin typeface="Cadman Regular"/>
            </a:endParaRPr>
          </a:p>
          <a:p>
            <a:r>
              <a:rPr lang="en-US" sz="1600" b="0" dirty="0">
                <a:solidFill>
                  <a:srgbClr val="6A9955"/>
                </a:solidFill>
                <a:effectLst/>
                <a:latin typeface="Cadman Regular"/>
              </a:rPr>
              <a:t>Attributes usually come in name/value pairs like: name="value"  </a:t>
            </a:r>
            <a:endParaRPr lang="en-US" sz="1600" b="0" dirty="0">
              <a:solidFill>
                <a:srgbClr val="D4D4D4"/>
              </a:solidFill>
              <a:effectLst/>
              <a:latin typeface="Cadman Regular"/>
            </a:endParaRPr>
          </a:p>
          <a:p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6734032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A39F0-52E2-42CF-89EB-A730DE40A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Cadman Regular"/>
              </a:rPr>
              <a:t>How to View HTML Source?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4E8C29-9387-4F27-A795-309351408E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488613"/>
            <a:ext cx="9456567" cy="3880773"/>
          </a:xfrm>
        </p:spPr>
        <p:txBody>
          <a:bodyPr>
            <a:normAutofit/>
          </a:bodyPr>
          <a:lstStyle/>
          <a:p>
            <a:r>
              <a:rPr lang="en-US" sz="1600" b="0" dirty="0">
                <a:solidFill>
                  <a:srgbClr val="6A9955"/>
                </a:solidFill>
                <a:effectLst/>
                <a:latin typeface="Cadman Regular"/>
              </a:rPr>
              <a:t>Right click and inspect or press f12 or right top in settings tab</a:t>
            </a:r>
            <a:endParaRPr lang="en-US" sz="1600" b="0" dirty="0">
              <a:solidFill>
                <a:srgbClr val="D4D4D4"/>
              </a:solidFill>
              <a:effectLst/>
              <a:latin typeface="Cadman Regular"/>
            </a:endParaRPr>
          </a:p>
          <a:p>
            <a:r>
              <a:rPr lang="en-US" sz="1600" b="0" dirty="0">
                <a:solidFill>
                  <a:srgbClr val="6A9955"/>
                </a:solidFill>
                <a:effectLst/>
                <a:latin typeface="Cadman Regular"/>
              </a:rPr>
              <a:t>Right click and click view page source</a:t>
            </a:r>
            <a:endParaRPr lang="en-US" sz="1600" b="0" dirty="0">
              <a:solidFill>
                <a:srgbClr val="D4D4D4"/>
              </a:solidFill>
              <a:effectLst/>
              <a:latin typeface="Cadman Regular"/>
            </a:endParaRPr>
          </a:p>
          <a:p>
            <a:r>
              <a:rPr lang="en-US" sz="1600" b="0" dirty="0">
                <a:solidFill>
                  <a:srgbClr val="6A9955"/>
                </a:solidFill>
                <a:effectLst/>
                <a:latin typeface="Cadman Regular"/>
              </a:rPr>
              <a:t>An HTML element is defined by a start tag, some content, and an end tag:</a:t>
            </a:r>
            <a:endParaRPr lang="en-US" sz="1600" b="0" dirty="0">
              <a:solidFill>
                <a:srgbClr val="D4D4D4"/>
              </a:solidFill>
              <a:effectLst/>
              <a:latin typeface="Cadman Regular"/>
            </a:endParaRPr>
          </a:p>
          <a:p>
            <a:r>
              <a:rPr lang="en-US" sz="1600" b="0" dirty="0">
                <a:solidFill>
                  <a:srgbClr val="FF0000"/>
                </a:solidFill>
                <a:effectLst/>
                <a:latin typeface="Cadman Regular"/>
              </a:rPr>
              <a:t>&lt;h1&gt;My First Heading&lt;/h1&gt;</a:t>
            </a:r>
          </a:p>
          <a:p>
            <a:r>
              <a:rPr lang="en-US" sz="1600" b="0" dirty="0">
                <a:solidFill>
                  <a:srgbClr val="FF0000"/>
                </a:solidFill>
                <a:effectLst/>
                <a:latin typeface="Cadman Regular"/>
              </a:rPr>
              <a:t>&lt;p&gt;My first paragraph.&lt;/p&gt;</a:t>
            </a:r>
          </a:p>
          <a:p>
            <a:r>
              <a:rPr lang="en-US" sz="1600" b="0" dirty="0">
                <a:solidFill>
                  <a:srgbClr val="6A9955"/>
                </a:solidFill>
                <a:effectLst/>
                <a:latin typeface="Cadman Regular"/>
              </a:rPr>
              <a:t>HTML tags are not case sensitive: &lt;P&gt; means the same as &lt;p&gt;. But recommended to put in lowercase.</a:t>
            </a:r>
            <a:endParaRPr lang="en-US" sz="1600" b="0" dirty="0">
              <a:solidFill>
                <a:srgbClr val="D4D4D4"/>
              </a:solidFill>
              <a:effectLst/>
              <a:latin typeface="Cadman Regular"/>
            </a:endParaRPr>
          </a:p>
          <a:p>
            <a:r>
              <a:rPr lang="en-US" sz="1600" b="0" dirty="0">
                <a:solidFill>
                  <a:srgbClr val="6A9955"/>
                </a:solidFill>
                <a:effectLst/>
                <a:latin typeface="Cadman Regular"/>
              </a:rPr>
              <a:t>Some HTML elements have no content (</a:t>
            </a:r>
            <a:r>
              <a:rPr lang="en-US" sz="1600" b="0" dirty="0">
                <a:solidFill>
                  <a:srgbClr val="FF0000"/>
                </a:solidFill>
                <a:effectLst/>
                <a:latin typeface="Cadman Regular"/>
              </a:rPr>
              <a:t>like the &lt;</a:t>
            </a:r>
            <a:r>
              <a:rPr lang="en-US" sz="1600" b="0" dirty="0" err="1">
                <a:solidFill>
                  <a:srgbClr val="FF0000"/>
                </a:solidFill>
                <a:effectLst/>
                <a:latin typeface="Cadman Regular"/>
              </a:rPr>
              <a:t>br</a:t>
            </a:r>
            <a:r>
              <a:rPr lang="en-US" sz="1600" b="0" dirty="0">
                <a:solidFill>
                  <a:srgbClr val="FF0000"/>
                </a:solidFill>
                <a:effectLst/>
                <a:latin typeface="Cadman Regular"/>
              </a:rPr>
              <a:t> /&gt; &lt;</a:t>
            </a:r>
            <a:r>
              <a:rPr lang="en-US" sz="1600" b="0" dirty="0" err="1">
                <a:solidFill>
                  <a:srgbClr val="FF0000"/>
                </a:solidFill>
                <a:effectLst/>
                <a:latin typeface="Cadman Regular"/>
              </a:rPr>
              <a:t>hr</a:t>
            </a:r>
            <a:r>
              <a:rPr lang="en-US" sz="1600" b="0" dirty="0">
                <a:solidFill>
                  <a:srgbClr val="FF0000"/>
                </a:solidFill>
                <a:effectLst/>
                <a:latin typeface="Cadman Regular"/>
              </a:rPr>
              <a:t> /&gt; &lt;</a:t>
            </a:r>
            <a:r>
              <a:rPr lang="en-US" sz="1600" b="0" dirty="0" err="1">
                <a:solidFill>
                  <a:srgbClr val="FF0000"/>
                </a:solidFill>
                <a:effectLst/>
                <a:latin typeface="Cadman Regular"/>
              </a:rPr>
              <a:t>img</a:t>
            </a:r>
            <a:r>
              <a:rPr lang="en-US" sz="1600" b="0" dirty="0">
                <a:solidFill>
                  <a:srgbClr val="FF0000"/>
                </a:solidFill>
                <a:effectLst/>
                <a:latin typeface="Cadman Regular"/>
              </a:rPr>
              <a:t> /&gt; &lt;input /&gt; element</a:t>
            </a:r>
            <a:r>
              <a:rPr lang="en-US" sz="1600" b="0" dirty="0">
                <a:solidFill>
                  <a:srgbClr val="6A9955"/>
                </a:solidFill>
                <a:effectLst/>
                <a:latin typeface="Cadman Regular"/>
              </a:rPr>
              <a:t>). These elements are called empty elements. Empty elements do not have an end tag!&gt;</a:t>
            </a:r>
            <a:endParaRPr lang="en-US" sz="1600" b="0" dirty="0">
              <a:solidFill>
                <a:srgbClr val="D4D4D4"/>
              </a:solidFill>
              <a:effectLst/>
              <a:latin typeface="Cadman Regular"/>
            </a:endParaRPr>
          </a:p>
          <a:p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7792071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3FC7F-2B8F-4D6B-BB1D-10D551939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0" dirty="0">
                <a:solidFill>
                  <a:srgbClr val="6A9955"/>
                </a:solidFill>
                <a:effectLst/>
                <a:latin typeface="Cadman Regular"/>
              </a:rPr>
              <a:t>HTML headings</a:t>
            </a:r>
            <a:br>
              <a:rPr lang="en-IN" b="0" dirty="0">
                <a:solidFill>
                  <a:srgbClr val="D4D4D4"/>
                </a:solidFill>
                <a:effectLst/>
                <a:latin typeface="Cadman Regular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3DCB5B-7886-4E72-A961-C943AC423D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>
            <a:normAutofit/>
          </a:bodyPr>
          <a:lstStyle/>
          <a:p>
            <a:r>
              <a:rPr lang="en-IN" sz="1600" b="0" dirty="0">
                <a:solidFill>
                  <a:srgbClr val="FF0000"/>
                </a:solidFill>
                <a:effectLst/>
                <a:latin typeface="Cadman Regular"/>
              </a:rPr>
              <a:t>&lt;h1&gt;heading&lt;/h1&gt;</a:t>
            </a:r>
          </a:p>
          <a:p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1740094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8D5DE-140B-4B02-A1F7-F52D9B08E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0" dirty="0">
                <a:solidFill>
                  <a:srgbClr val="6A9955"/>
                </a:solidFill>
                <a:effectLst/>
                <a:latin typeface="Cadman Regular"/>
              </a:rPr>
              <a:t>HTML paragraphs</a:t>
            </a:r>
            <a:br>
              <a:rPr lang="en-IN" b="0" dirty="0">
                <a:solidFill>
                  <a:srgbClr val="D4D4D4"/>
                </a:solidFill>
                <a:effectLst/>
                <a:latin typeface="Cadman Regular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C4D54-1A04-493F-BE0D-4598CF435A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>
            <a:normAutofit/>
          </a:bodyPr>
          <a:lstStyle/>
          <a:p>
            <a:r>
              <a:rPr lang="en-IN" sz="1600" b="0" dirty="0">
                <a:solidFill>
                  <a:srgbClr val="FF0000"/>
                </a:solidFill>
                <a:effectLst/>
                <a:latin typeface="Cadman Regular"/>
              </a:rPr>
              <a:t>&lt;p&gt;paragraph&lt;/p&gt;</a:t>
            </a:r>
          </a:p>
          <a:p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7897690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CA91E-9B4E-4800-8CDC-EF119CD35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Cadman Regular"/>
              </a:rPr>
              <a:t>Empty elements or Self closing elements</a:t>
            </a:r>
            <a:br>
              <a:rPr lang="en-US" b="0" dirty="0">
                <a:solidFill>
                  <a:srgbClr val="D4D4D4"/>
                </a:solidFill>
                <a:effectLst/>
                <a:latin typeface="Cadman Regular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1F693C-A166-4221-B634-71BDB3D95E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>
            <a:normAutofit/>
          </a:bodyPr>
          <a:lstStyle/>
          <a:p>
            <a:r>
              <a:rPr lang="en-US" sz="1600" b="0" dirty="0" err="1">
                <a:solidFill>
                  <a:srgbClr val="FF0000"/>
                </a:solidFill>
                <a:effectLst/>
                <a:latin typeface="Cadman Regular"/>
              </a:rPr>
              <a:t>hr</a:t>
            </a:r>
            <a:r>
              <a:rPr lang="en-US" sz="1600" b="0" dirty="0">
                <a:solidFill>
                  <a:srgbClr val="FF0000"/>
                </a:solidFill>
                <a:effectLst/>
                <a:latin typeface="Cadman Regular"/>
              </a:rPr>
              <a:t> </a:t>
            </a:r>
            <a:r>
              <a:rPr lang="en-US" sz="1600" b="0" dirty="0" err="1">
                <a:solidFill>
                  <a:srgbClr val="FF0000"/>
                </a:solidFill>
                <a:effectLst/>
                <a:latin typeface="Cadman Regular"/>
              </a:rPr>
              <a:t>br</a:t>
            </a:r>
            <a:r>
              <a:rPr lang="en-US" sz="1600" b="0" dirty="0">
                <a:solidFill>
                  <a:srgbClr val="FF0000"/>
                </a:solidFill>
                <a:effectLst/>
                <a:latin typeface="Cadman Regular"/>
              </a:rPr>
              <a:t> </a:t>
            </a:r>
            <a:r>
              <a:rPr lang="en-US" sz="1600" b="0" dirty="0" err="1">
                <a:solidFill>
                  <a:srgbClr val="FF0000"/>
                </a:solidFill>
                <a:effectLst/>
                <a:latin typeface="Cadman Regular"/>
              </a:rPr>
              <a:t>img</a:t>
            </a:r>
            <a:r>
              <a:rPr lang="en-US" sz="1600" b="0" dirty="0">
                <a:solidFill>
                  <a:srgbClr val="FF0000"/>
                </a:solidFill>
                <a:effectLst/>
                <a:latin typeface="Cadman Regular"/>
              </a:rPr>
              <a:t> input meta source link</a:t>
            </a:r>
          </a:p>
          <a:p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3219363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F31B4-CABB-4631-ADF7-DD04B9D7D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0" dirty="0">
                <a:solidFill>
                  <a:srgbClr val="6A9955"/>
                </a:solidFill>
                <a:effectLst/>
                <a:latin typeface="Cadman Regular"/>
              </a:rPr>
              <a:t>HTML Formatting Elements</a:t>
            </a:r>
            <a:br>
              <a:rPr lang="en-IN" b="0" dirty="0">
                <a:solidFill>
                  <a:srgbClr val="D4D4D4"/>
                </a:solidFill>
                <a:effectLst/>
                <a:latin typeface="Cadman Regular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DBFB9C-3D47-484D-B26A-50F606989F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>
            <a:normAutofit/>
          </a:bodyPr>
          <a:lstStyle/>
          <a:p>
            <a:r>
              <a:rPr lang="en-IN" sz="1600" b="0" dirty="0">
                <a:solidFill>
                  <a:srgbClr val="FF0000"/>
                </a:solidFill>
                <a:effectLst/>
                <a:latin typeface="Cadman Regular"/>
              </a:rPr>
              <a:t>&lt;b&gt; - Bold text</a:t>
            </a:r>
          </a:p>
          <a:p>
            <a:r>
              <a:rPr lang="en-IN" sz="1600" b="0" dirty="0">
                <a:solidFill>
                  <a:srgbClr val="FF0000"/>
                </a:solidFill>
                <a:effectLst/>
                <a:latin typeface="Cadman Regular"/>
              </a:rPr>
              <a:t>&lt;strong&gt; - Important text</a:t>
            </a:r>
          </a:p>
          <a:p>
            <a:r>
              <a:rPr lang="en-IN" sz="1600" b="0" dirty="0">
                <a:solidFill>
                  <a:srgbClr val="FF0000"/>
                </a:solidFill>
                <a:effectLst/>
                <a:latin typeface="Cadman Regular"/>
              </a:rPr>
              <a:t>&lt;</a:t>
            </a:r>
            <a:r>
              <a:rPr lang="en-IN" sz="1600" b="0" dirty="0" err="1">
                <a:solidFill>
                  <a:srgbClr val="FF0000"/>
                </a:solidFill>
                <a:effectLst/>
                <a:latin typeface="Cadman Regular"/>
              </a:rPr>
              <a:t>i</a:t>
            </a:r>
            <a:r>
              <a:rPr lang="en-IN" sz="1600" b="0" dirty="0">
                <a:solidFill>
                  <a:srgbClr val="FF0000"/>
                </a:solidFill>
                <a:effectLst/>
                <a:latin typeface="Cadman Regular"/>
              </a:rPr>
              <a:t>&gt; - Italic text</a:t>
            </a:r>
          </a:p>
          <a:p>
            <a:r>
              <a:rPr lang="en-IN" sz="1600" b="0" dirty="0">
                <a:solidFill>
                  <a:srgbClr val="FF0000"/>
                </a:solidFill>
                <a:effectLst/>
                <a:latin typeface="Cadman Regular"/>
              </a:rPr>
              <a:t>&lt;</a:t>
            </a:r>
            <a:r>
              <a:rPr lang="en-IN" sz="1600" b="0" dirty="0" err="1">
                <a:solidFill>
                  <a:srgbClr val="FF0000"/>
                </a:solidFill>
                <a:effectLst/>
                <a:latin typeface="Cadman Regular"/>
              </a:rPr>
              <a:t>em</a:t>
            </a:r>
            <a:r>
              <a:rPr lang="en-IN" sz="1600" b="0" dirty="0">
                <a:solidFill>
                  <a:srgbClr val="FF0000"/>
                </a:solidFill>
                <a:effectLst/>
                <a:latin typeface="Cadman Regular"/>
              </a:rPr>
              <a:t>&gt; - Emphasized text</a:t>
            </a:r>
          </a:p>
          <a:p>
            <a:r>
              <a:rPr lang="en-IN" sz="1600" b="0" dirty="0">
                <a:solidFill>
                  <a:srgbClr val="FF0000"/>
                </a:solidFill>
                <a:effectLst/>
                <a:latin typeface="Cadman Regular"/>
              </a:rPr>
              <a:t>&lt;mark&gt; - Marked text</a:t>
            </a:r>
          </a:p>
          <a:p>
            <a:r>
              <a:rPr lang="en-IN" sz="1600" b="0" dirty="0">
                <a:solidFill>
                  <a:srgbClr val="FF0000"/>
                </a:solidFill>
                <a:effectLst/>
                <a:latin typeface="Cadman Regular"/>
              </a:rPr>
              <a:t>&lt;small&gt; - Smaller text</a:t>
            </a:r>
          </a:p>
          <a:p>
            <a:r>
              <a:rPr lang="en-IN" sz="1600" b="0" dirty="0">
                <a:solidFill>
                  <a:srgbClr val="FF0000"/>
                </a:solidFill>
                <a:effectLst/>
                <a:latin typeface="Cadman Regular"/>
              </a:rPr>
              <a:t>&lt;del&gt; - Deleted text</a:t>
            </a:r>
          </a:p>
          <a:p>
            <a:r>
              <a:rPr lang="en-IN" sz="1600" b="0" dirty="0">
                <a:solidFill>
                  <a:srgbClr val="FF0000"/>
                </a:solidFill>
                <a:effectLst/>
                <a:latin typeface="Cadman Regular"/>
              </a:rPr>
              <a:t>&lt;ins&gt; - Inserted text</a:t>
            </a:r>
          </a:p>
          <a:p>
            <a:r>
              <a:rPr lang="en-IN" sz="1600" b="0" dirty="0">
                <a:solidFill>
                  <a:srgbClr val="FF0000"/>
                </a:solidFill>
                <a:effectLst/>
                <a:latin typeface="Cadman Regular"/>
              </a:rPr>
              <a:t>&lt;sub&gt; - Subscript text</a:t>
            </a:r>
          </a:p>
          <a:p>
            <a:r>
              <a:rPr lang="en-IN" sz="1600" b="0" dirty="0">
                <a:solidFill>
                  <a:srgbClr val="FF0000"/>
                </a:solidFill>
                <a:effectLst/>
                <a:latin typeface="Cadman Regular"/>
              </a:rPr>
              <a:t>&lt;sup&gt; - Superscript text</a:t>
            </a:r>
          </a:p>
          <a:p>
            <a:endParaRPr lang="en-IN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90453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79A98-AE6D-4E07-8429-C0BF94AAC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0" dirty="0">
                <a:solidFill>
                  <a:srgbClr val="6A9955"/>
                </a:solidFill>
                <a:effectLst/>
                <a:latin typeface="Cadman Regular"/>
              </a:rPr>
              <a:t>HTML Quotation</a:t>
            </a:r>
            <a:br>
              <a:rPr lang="en-IN" b="0" dirty="0">
                <a:solidFill>
                  <a:srgbClr val="D4D4D4"/>
                </a:solidFill>
                <a:effectLst/>
                <a:latin typeface="Cadman Regular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125FB-336F-4CE0-9FAD-D8C86CE6DF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>
            <a:normAutofit/>
          </a:bodyPr>
          <a:lstStyle/>
          <a:p>
            <a:r>
              <a:rPr lang="en-IN" sz="1600" b="0" dirty="0">
                <a:solidFill>
                  <a:srgbClr val="FF0000"/>
                </a:solidFill>
                <a:effectLst/>
                <a:latin typeface="Cadman Regular"/>
              </a:rPr>
              <a:t>&lt;blockquote&gt;</a:t>
            </a:r>
          </a:p>
          <a:p>
            <a:r>
              <a:rPr lang="en-IN" sz="1600" b="0" dirty="0">
                <a:solidFill>
                  <a:srgbClr val="FF0000"/>
                </a:solidFill>
                <a:effectLst/>
                <a:latin typeface="Cadman Regular"/>
              </a:rPr>
              <a:t>    &lt;q&gt; </a:t>
            </a:r>
          </a:p>
          <a:p>
            <a:endParaRPr lang="en-IN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5451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CE6F2-3E38-4841-802F-97A5C5622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0" dirty="0">
                <a:solidFill>
                  <a:srgbClr val="6A9955"/>
                </a:solidFill>
                <a:effectLst/>
                <a:latin typeface="Cadman Regular"/>
              </a:rPr>
              <a:t>HTML Comment Tags</a:t>
            </a:r>
            <a:br>
              <a:rPr lang="en-IN" b="0" dirty="0">
                <a:solidFill>
                  <a:srgbClr val="D4D4D4"/>
                </a:solidFill>
                <a:effectLst/>
                <a:latin typeface="Cadman Regular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8CECB-2050-4DA6-B80C-78DEF2D46E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56581"/>
            <a:ext cx="8596668" cy="3880773"/>
          </a:xfrm>
        </p:spPr>
        <p:txBody>
          <a:bodyPr>
            <a:normAutofit/>
          </a:bodyPr>
          <a:lstStyle/>
          <a:p>
            <a:r>
              <a:rPr lang="en-IN" sz="1600" b="0" dirty="0">
                <a:solidFill>
                  <a:srgbClr val="FF0000"/>
                </a:solidFill>
                <a:effectLst/>
                <a:latin typeface="Cadman Regular"/>
              </a:rPr>
              <a:t>&lt;!– this is html comments  --&gt;</a:t>
            </a:r>
          </a:p>
          <a:p>
            <a:endParaRPr lang="en-IN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984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Straight Connector 73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C93FE0B-2812-42D2-83F3-F19AAB95F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anchor="ctr">
            <a:normAutofit/>
          </a:bodyPr>
          <a:lstStyle/>
          <a:p>
            <a:r>
              <a:rPr lang="en-IN" b="1" dirty="0">
                <a:latin typeface="Cadman" panose="020B0603020202020004" pitchFamily="34" charset="0"/>
              </a:rPr>
              <a:t>Web Design &amp; Development Course</a:t>
            </a:r>
          </a:p>
        </p:txBody>
      </p:sp>
      <p:sp>
        <p:nvSpPr>
          <p:cNvPr id="69" name="Content Placeholder 2">
            <a:extLst>
              <a:ext uri="{FF2B5EF4-FFF2-40B4-BE49-F238E27FC236}">
                <a16:creationId xmlns:a16="http://schemas.microsoft.com/office/drawing/2014/main" id="{78D27743-C3B0-451C-A09A-F19B30654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4" y="816638"/>
            <a:ext cx="5680941" cy="5224724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IN" sz="1500" dirty="0">
                <a:highlight>
                  <a:srgbClr val="00FFFF"/>
                </a:highlight>
              </a:rPr>
              <a:t>Html5</a:t>
            </a:r>
          </a:p>
          <a:p>
            <a:pPr>
              <a:lnSpc>
                <a:spcPct val="90000"/>
              </a:lnSpc>
            </a:pPr>
            <a:r>
              <a:rPr lang="en-IN" sz="1500" dirty="0">
                <a:highlight>
                  <a:srgbClr val="00FFFF"/>
                </a:highlight>
              </a:rPr>
              <a:t>Css3</a:t>
            </a:r>
          </a:p>
          <a:p>
            <a:pPr>
              <a:lnSpc>
                <a:spcPct val="90000"/>
              </a:lnSpc>
            </a:pPr>
            <a:r>
              <a:rPr lang="en-IN" sz="1500" dirty="0">
                <a:highlight>
                  <a:srgbClr val="00FFFF"/>
                </a:highlight>
              </a:rPr>
              <a:t>Media Queries</a:t>
            </a:r>
          </a:p>
          <a:p>
            <a:pPr>
              <a:lnSpc>
                <a:spcPct val="90000"/>
              </a:lnSpc>
            </a:pPr>
            <a:r>
              <a:rPr lang="en-IN" sz="1500" dirty="0">
                <a:highlight>
                  <a:srgbClr val="00FFFF"/>
                </a:highlight>
              </a:rPr>
              <a:t>12 Column Custom CSS Grid - Float</a:t>
            </a:r>
          </a:p>
          <a:p>
            <a:pPr>
              <a:lnSpc>
                <a:spcPct val="90000"/>
              </a:lnSpc>
            </a:pPr>
            <a:r>
              <a:rPr lang="en-IN" sz="1500" dirty="0">
                <a:highlight>
                  <a:srgbClr val="00FFFF"/>
                </a:highlight>
              </a:rPr>
              <a:t>Photoshop – (basic)</a:t>
            </a:r>
          </a:p>
          <a:p>
            <a:pPr>
              <a:lnSpc>
                <a:spcPct val="90000"/>
              </a:lnSpc>
            </a:pPr>
            <a:r>
              <a:rPr lang="en-IN" sz="1500" dirty="0">
                <a:highlight>
                  <a:srgbClr val="00FFFF"/>
                </a:highlight>
              </a:rPr>
              <a:t>Project – </a:t>
            </a:r>
            <a:r>
              <a:rPr lang="en-IN" sz="1500" dirty="0" err="1">
                <a:highlight>
                  <a:srgbClr val="00FFFF"/>
                </a:highlight>
              </a:rPr>
              <a:t>psd</a:t>
            </a:r>
            <a:r>
              <a:rPr lang="en-IN" sz="1500" dirty="0">
                <a:highlight>
                  <a:srgbClr val="00FFFF"/>
                </a:highlight>
              </a:rPr>
              <a:t> to html - Float</a:t>
            </a:r>
          </a:p>
          <a:p>
            <a:pPr>
              <a:lnSpc>
                <a:spcPct val="90000"/>
              </a:lnSpc>
            </a:pPr>
            <a:r>
              <a:rPr lang="en-IN" sz="1500" dirty="0" err="1">
                <a:highlight>
                  <a:srgbClr val="00FFFF"/>
                </a:highlight>
              </a:rPr>
              <a:t>Jquery</a:t>
            </a:r>
            <a:r>
              <a:rPr lang="en-IN" sz="1500" dirty="0">
                <a:highlight>
                  <a:srgbClr val="00FFFF"/>
                </a:highlight>
              </a:rPr>
              <a:t> - Plugins</a:t>
            </a:r>
          </a:p>
          <a:p>
            <a:pPr>
              <a:lnSpc>
                <a:spcPct val="90000"/>
              </a:lnSpc>
            </a:pPr>
            <a:r>
              <a:rPr lang="en-IN" sz="1500" dirty="0">
                <a:highlight>
                  <a:srgbClr val="FFFF00"/>
                </a:highlight>
              </a:rPr>
              <a:t>Flexbox</a:t>
            </a:r>
          </a:p>
          <a:p>
            <a:pPr>
              <a:lnSpc>
                <a:spcPct val="90000"/>
              </a:lnSpc>
            </a:pPr>
            <a:r>
              <a:rPr lang="en-IN" sz="1500" dirty="0">
                <a:highlight>
                  <a:srgbClr val="FFFF00"/>
                </a:highlight>
              </a:rPr>
              <a:t>12 Column Custom Grid with Flexbox</a:t>
            </a:r>
          </a:p>
          <a:p>
            <a:pPr>
              <a:lnSpc>
                <a:spcPct val="90000"/>
              </a:lnSpc>
            </a:pPr>
            <a:r>
              <a:rPr lang="en-IN" sz="1500" dirty="0">
                <a:highlight>
                  <a:srgbClr val="FFFF00"/>
                </a:highlight>
              </a:rPr>
              <a:t>Project – </a:t>
            </a:r>
            <a:r>
              <a:rPr lang="en-IN" sz="1500" dirty="0" err="1">
                <a:highlight>
                  <a:srgbClr val="FFFF00"/>
                </a:highlight>
              </a:rPr>
              <a:t>psd</a:t>
            </a:r>
            <a:r>
              <a:rPr lang="en-IN" sz="1500" dirty="0">
                <a:highlight>
                  <a:srgbClr val="FFFF00"/>
                </a:highlight>
              </a:rPr>
              <a:t> to html - Flexbox</a:t>
            </a:r>
          </a:p>
          <a:p>
            <a:pPr>
              <a:lnSpc>
                <a:spcPct val="90000"/>
              </a:lnSpc>
            </a:pPr>
            <a:r>
              <a:rPr lang="en-IN" sz="1500" dirty="0">
                <a:highlight>
                  <a:srgbClr val="00FF00"/>
                </a:highlight>
              </a:rPr>
              <a:t>Bootstrap 5 – Css Framework</a:t>
            </a:r>
          </a:p>
          <a:p>
            <a:pPr>
              <a:lnSpc>
                <a:spcPct val="90000"/>
              </a:lnSpc>
            </a:pPr>
            <a:r>
              <a:rPr lang="en-IN" sz="1500" dirty="0">
                <a:highlight>
                  <a:srgbClr val="00FF00"/>
                </a:highlight>
              </a:rPr>
              <a:t>Project – </a:t>
            </a:r>
            <a:r>
              <a:rPr lang="en-IN" sz="1500" dirty="0" err="1">
                <a:highlight>
                  <a:srgbClr val="00FF00"/>
                </a:highlight>
              </a:rPr>
              <a:t>psd</a:t>
            </a:r>
            <a:r>
              <a:rPr lang="en-IN" sz="1500" dirty="0">
                <a:highlight>
                  <a:srgbClr val="00FF00"/>
                </a:highlight>
              </a:rPr>
              <a:t> to html – Bootstrap 5</a:t>
            </a:r>
          </a:p>
          <a:p>
            <a:pPr>
              <a:lnSpc>
                <a:spcPct val="90000"/>
              </a:lnSpc>
            </a:pPr>
            <a:r>
              <a:rPr lang="en-IN" sz="1500" dirty="0" err="1"/>
              <a:t>Javascript</a:t>
            </a:r>
            <a:r>
              <a:rPr lang="en-IN" sz="1500" dirty="0"/>
              <a:t> – (fundamentals)</a:t>
            </a:r>
          </a:p>
          <a:p>
            <a:pPr>
              <a:lnSpc>
                <a:spcPct val="90000"/>
              </a:lnSpc>
            </a:pPr>
            <a:r>
              <a:rPr lang="en-IN" sz="1500" dirty="0"/>
              <a:t>Firebase Hosting</a:t>
            </a:r>
          </a:p>
        </p:txBody>
      </p:sp>
    </p:spTree>
    <p:extLst>
      <p:ext uri="{BB962C8B-B14F-4D97-AF65-F5344CB8AC3E}">
        <p14:creationId xmlns:p14="http://schemas.microsoft.com/office/powerpoint/2010/main" val="28815378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F7F25-5D0C-4440-92A5-7056C70C0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0" dirty="0">
                <a:solidFill>
                  <a:srgbClr val="6A9955"/>
                </a:solidFill>
                <a:effectLst/>
                <a:latin typeface="Cadman Regular"/>
              </a:rPr>
              <a:t>HTML Links - Hyperlinks</a:t>
            </a:r>
            <a:br>
              <a:rPr lang="en-IN" b="0" dirty="0">
                <a:solidFill>
                  <a:srgbClr val="D4D4D4"/>
                </a:solidFill>
                <a:effectLst/>
                <a:latin typeface="Cadman Regular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92F21-EC5F-405C-8D1E-801A06FAE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>
            <a:normAutofit/>
          </a:bodyPr>
          <a:lstStyle/>
          <a:p>
            <a:r>
              <a:rPr lang="en-IN" sz="1600" b="0" dirty="0">
                <a:solidFill>
                  <a:srgbClr val="FF0000"/>
                </a:solidFill>
                <a:effectLst/>
                <a:latin typeface="Cadman Regular"/>
              </a:rPr>
              <a:t>target - _self _blank</a:t>
            </a:r>
          </a:p>
          <a:p>
            <a:r>
              <a:rPr lang="en-IN" sz="1600" b="0" dirty="0" err="1">
                <a:solidFill>
                  <a:srgbClr val="FF0000"/>
                </a:solidFill>
                <a:effectLst/>
                <a:latin typeface="Cadman Regular"/>
              </a:rPr>
              <a:t>href</a:t>
            </a:r>
            <a:r>
              <a:rPr lang="en-IN" sz="1600" b="0" dirty="0">
                <a:solidFill>
                  <a:srgbClr val="FF0000"/>
                </a:solidFill>
                <a:effectLst/>
                <a:latin typeface="Cadman Regular"/>
              </a:rPr>
              <a:t> - https://www.youtube.com/channel/UCyVcIanSFREZjACuBEdwmwg</a:t>
            </a:r>
          </a:p>
          <a:p>
            <a:r>
              <a:rPr lang="en-IN" sz="1600" b="0" dirty="0" err="1">
                <a:solidFill>
                  <a:srgbClr val="FF0000"/>
                </a:solidFill>
                <a:effectLst/>
                <a:latin typeface="Cadman Regular"/>
              </a:rPr>
              <a:t>mailto</a:t>
            </a:r>
            <a:r>
              <a:rPr lang="en-IN" sz="1600" b="0" dirty="0">
                <a:solidFill>
                  <a:srgbClr val="FF0000"/>
                </a:solidFill>
                <a:effectLst/>
                <a:latin typeface="Cadman Regular"/>
              </a:rPr>
              <a:t> - </a:t>
            </a:r>
            <a:r>
              <a:rPr lang="en-IN" sz="1600" b="0" dirty="0" err="1">
                <a:solidFill>
                  <a:srgbClr val="FF0000"/>
                </a:solidFill>
                <a:effectLst/>
                <a:latin typeface="Cadman Regular"/>
              </a:rPr>
              <a:t>href</a:t>
            </a:r>
            <a:r>
              <a:rPr lang="en-IN" sz="1600" b="0" dirty="0">
                <a:solidFill>
                  <a:srgbClr val="FF0000"/>
                </a:solidFill>
                <a:effectLst/>
                <a:latin typeface="Cadman Regular"/>
              </a:rPr>
              <a:t>="mailto:someone@example.com"</a:t>
            </a:r>
          </a:p>
        </p:txBody>
      </p:sp>
    </p:spTree>
    <p:extLst>
      <p:ext uri="{BB962C8B-B14F-4D97-AF65-F5344CB8AC3E}">
        <p14:creationId xmlns:p14="http://schemas.microsoft.com/office/powerpoint/2010/main" val="30228853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EA761-E829-439B-8848-F97AEC19A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0" dirty="0">
                <a:solidFill>
                  <a:srgbClr val="6A9955"/>
                </a:solidFill>
                <a:effectLst/>
                <a:latin typeface="Cadman Regular"/>
              </a:rPr>
              <a:t>HTML images</a:t>
            </a:r>
            <a:br>
              <a:rPr lang="en-IN" b="0" dirty="0">
                <a:solidFill>
                  <a:srgbClr val="D4D4D4"/>
                </a:solidFill>
                <a:effectLst/>
                <a:latin typeface="Cadman Regular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26CBA9-CBD1-4430-AFDC-0C851308D2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>
            <a:normAutofit/>
          </a:bodyPr>
          <a:lstStyle/>
          <a:p>
            <a:r>
              <a:rPr lang="en-IN" sz="1600" b="0" dirty="0" err="1">
                <a:solidFill>
                  <a:srgbClr val="FF0000"/>
                </a:solidFill>
                <a:effectLst/>
                <a:latin typeface="Cadman Regular"/>
              </a:rPr>
              <a:t>src</a:t>
            </a:r>
            <a:endParaRPr lang="en-IN" sz="1600" b="0" dirty="0">
              <a:solidFill>
                <a:srgbClr val="FF0000"/>
              </a:solidFill>
              <a:effectLst/>
              <a:latin typeface="Cadman Regular"/>
            </a:endParaRPr>
          </a:p>
          <a:p>
            <a:r>
              <a:rPr lang="en-IN" sz="1600" b="0" dirty="0">
                <a:solidFill>
                  <a:srgbClr val="FF0000"/>
                </a:solidFill>
                <a:effectLst/>
                <a:latin typeface="Cadman Regular"/>
              </a:rPr>
              <a:t>alt</a:t>
            </a:r>
          </a:p>
          <a:p>
            <a:r>
              <a:rPr lang="en-IN" sz="1600" b="0" dirty="0">
                <a:solidFill>
                  <a:srgbClr val="FF0000"/>
                </a:solidFill>
                <a:effectLst/>
                <a:latin typeface="Cadman Regular"/>
              </a:rPr>
              <a:t>width</a:t>
            </a:r>
          </a:p>
          <a:p>
            <a:r>
              <a:rPr lang="en-IN" sz="1600" b="0" dirty="0">
                <a:solidFill>
                  <a:srgbClr val="FF0000"/>
                </a:solidFill>
                <a:effectLst/>
                <a:latin typeface="Cadman Regular"/>
              </a:rPr>
              <a:t>height</a:t>
            </a:r>
          </a:p>
          <a:p>
            <a:endParaRPr lang="en-IN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02342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955D5-644E-4F1F-A2F2-3DCB97958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0" dirty="0">
                <a:solidFill>
                  <a:srgbClr val="6A9955"/>
                </a:solidFill>
                <a:effectLst/>
                <a:latin typeface="Cadman Regular"/>
              </a:rPr>
              <a:t>HTML image map</a:t>
            </a:r>
            <a:br>
              <a:rPr lang="en-IN" b="0" dirty="0">
                <a:solidFill>
                  <a:srgbClr val="D4D4D4"/>
                </a:solidFill>
                <a:effectLst/>
                <a:latin typeface="Cadman Regular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3E42C-30EB-448B-B1FE-969A43E221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70000"/>
            <a:ext cx="9565624" cy="3880773"/>
          </a:xfrm>
        </p:spPr>
        <p:txBody>
          <a:bodyPr>
            <a:noAutofit/>
          </a:bodyPr>
          <a:lstStyle/>
          <a:p>
            <a:r>
              <a:rPr lang="en-IN" sz="1600" b="0" dirty="0">
                <a:solidFill>
                  <a:srgbClr val="FF0000"/>
                </a:solidFill>
                <a:effectLst/>
                <a:latin typeface="Cadman Regular"/>
              </a:rPr>
              <a:t>&lt;map&gt;</a:t>
            </a:r>
          </a:p>
          <a:p>
            <a:r>
              <a:rPr lang="en-IN" sz="1600" b="0" dirty="0">
                <a:solidFill>
                  <a:srgbClr val="FF0000"/>
                </a:solidFill>
                <a:effectLst/>
                <a:latin typeface="Cadman Regular"/>
              </a:rPr>
              <a:t>&lt;area&gt;</a:t>
            </a:r>
          </a:p>
          <a:p>
            <a:r>
              <a:rPr lang="en-IN" sz="1600" b="0" dirty="0" err="1">
                <a:solidFill>
                  <a:srgbClr val="FF0000"/>
                </a:solidFill>
                <a:effectLst/>
                <a:latin typeface="Cadman Regular"/>
              </a:rPr>
              <a:t>usemap</a:t>
            </a:r>
            <a:endParaRPr lang="en-IN" sz="1600" b="0" dirty="0">
              <a:solidFill>
                <a:srgbClr val="FF0000"/>
              </a:solidFill>
              <a:effectLst/>
              <a:latin typeface="Cadman Regular"/>
            </a:endParaRPr>
          </a:p>
          <a:p>
            <a:r>
              <a:rPr lang="en-IN" sz="1600" b="0" dirty="0">
                <a:solidFill>
                  <a:srgbClr val="FF0000"/>
                </a:solidFill>
                <a:effectLst/>
                <a:latin typeface="Cadman Regular"/>
              </a:rPr>
              <a:t>The HTML &lt;map&gt; tag defines an image map. An image map is an image with clickable areas. The areas are defined with one or more &lt;area&gt; tags.</a:t>
            </a:r>
          </a:p>
          <a:p>
            <a:r>
              <a:rPr lang="en-IN" sz="1600" b="0" dirty="0">
                <a:solidFill>
                  <a:srgbClr val="FF0000"/>
                </a:solidFill>
                <a:effectLst/>
                <a:latin typeface="Cadman Regular"/>
              </a:rPr>
              <a:t>&lt;</a:t>
            </a:r>
            <a:r>
              <a:rPr lang="en-IN" sz="1600" b="0" dirty="0" err="1">
                <a:solidFill>
                  <a:srgbClr val="FF0000"/>
                </a:solidFill>
                <a:effectLst/>
                <a:latin typeface="Cadman Regular"/>
              </a:rPr>
              <a:t>img</a:t>
            </a:r>
            <a:r>
              <a:rPr lang="en-IN" sz="1600" b="0" dirty="0">
                <a:solidFill>
                  <a:srgbClr val="FF0000"/>
                </a:solidFill>
                <a:effectLst/>
                <a:latin typeface="Cadman Regular"/>
              </a:rPr>
              <a:t> </a:t>
            </a:r>
            <a:r>
              <a:rPr lang="en-IN" sz="1600" b="0" dirty="0" err="1">
                <a:solidFill>
                  <a:srgbClr val="FF0000"/>
                </a:solidFill>
                <a:effectLst/>
                <a:latin typeface="Cadman Regular"/>
              </a:rPr>
              <a:t>src</a:t>
            </a:r>
            <a:r>
              <a:rPr lang="en-IN" sz="1600" b="0" dirty="0">
                <a:solidFill>
                  <a:srgbClr val="FF0000"/>
                </a:solidFill>
                <a:effectLst/>
                <a:latin typeface="Cadman Regular"/>
              </a:rPr>
              <a:t>="" alt="Workplace" </a:t>
            </a:r>
            <a:r>
              <a:rPr lang="en-IN" sz="1600" b="0" dirty="0" err="1">
                <a:solidFill>
                  <a:srgbClr val="FF0000"/>
                </a:solidFill>
                <a:effectLst/>
                <a:latin typeface="Cadman Regular"/>
              </a:rPr>
              <a:t>usemap</a:t>
            </a:r>
            <a:r>
              <a:rPr lang="en-IN" sz="1600" b="0" dirty="0">
                <a:solidFill>
                  <a:srgbClr val="FF0000"/>
                </a:solidFill>
                <a:effectLst/>
                <a:latin typeface="Cadman Regular"/>
              </a:rPr>
              <a:t>="#</a:t>
            </a:r>
            <a:r>
              <a:rPr lang="en-IN" sz="1600" b="0" dirty="0" err="1">
                <a:solidFill>
                  <a:srgbClr val="FF0000"/>
                </a:solidFill>
                <a:effectLst/>
                <a:latin typeface="Cadman Regular"/>
              </a:rPr>
              <a:t>workmap</a:t>
            </a:r>
            <a:r>
              <a:rPr lang="en-IN" sz="1600" b="0" dirty="0">
                <a:solidFill>
                  <a:srgbClr val="FF0000"/>
                </a:solidFill>
                <a:effectLst/>
                <a:latin typeface="Cadman Regular"/>
              </a:rPr>
              <a:t>" width="400" height="379"&gt;</a:t>
            </a:r>
          </a:p>
          <a:p>
            <a:r>
              <a:rPr lang="en-IN" sz="1600" b="0" dirty="0">
                <a:solidFill>
                  <a:srgbClr val="FF0000"/>
                </a:solidFill>
                <a:effectLst/>
                <a:latin typeface="Cadman Regular"/>
              </a:rPr>
              <a:t>&lt;map name="</a:t>
            </a:r>
            <a:r>
              <a:rPr lang="en-IN" sz="1600" b="0" dirty="0" err="1">
                <a:solidFill>
                  <a:srgbClr val="FF0000"/>
                </a:solidFill>
                <a:effectLst/>
                <a:latin typeface="Cadman Regular"/>
              </a:rPr>
              <a:t>workmap</a:t>
            </a:r>
            <a:r>
              <a:rPr lang="en-IN" sz="1600" b="0" dirty="0">
                <a:solidFill>
                  <a:srgbClr val="FF0000"/>
                </a:solidFill>
                <a:effectLst/>
                <a:latin typeface="Cadman Regular"/>
              </a:rPr>
              <a:t>"&gt;</a:t>
            </a:r>
          </a:p>
          <a:p>
            <a:r>
              <a:rPr lang="en-IN" sz="1600" b="0" dirty="0">
                <a:solidFill>
                  <a:srgbClr val="FF0000"/>
                </a:solidFill>
                <a:effectLst/>
                <a:latin typeface="Cadman Regular"/>
              </a:rPr>
              <a:t>&lt;area shape="</a:t>
            </a:r>
            <a:r>
              <a:rPr lang="en-IN" sz="1600" b="0" dirty="0" err="1">
                <a:solidFill>
                  <a:srgbClr val="FF0000"/>
                </a:solidFill>
                <a:effectLst/>
                <a:latin typeface="Cadman Regular"/>
              </a:rPr>
              <a:t>rect</a:t>
            </a:r>
            <a:r>
              <a:rPr lang="en-IN" sz="1600" b="0" dirty="0">
                <a:solidFill>
                  <a:srgbClr val="FF0000"/>
                </a:solidFill>
                <a:effectLst/>
                <a:latin typeface="Cadman Regular"/>
              </a:rPr>
              <a:t>" </a:t>
            </a:r>
            <a:r>
              <a:rPr lang="en-IN" sz="1600" b="0" dirty="0" err="1">
                <a:solidFill>
                  <a:srgbClr val="FF0000"/>
                </a:solidFill>
                <a:effectLst/>
                <a:latin typeface="Cadman Regular"/>
              </a:rPr>
              <a:t>coords</a:t>
            </a:r>
            <a:r>
              <a:rPr lang="en-IN" sz="1600" b="0" dirty="0">
                <a:solidFill>
                  <a:srgbClr val="FF0000"/>
                </a:solidFill>
                <a:effectLst/>
                <a:latin typeface="Cadman Regular"/>
              </a:rPr>
              <a:t>="34,44,270,350" alt="Computer" </a:t>
            </a:r>
            <a:r>
              <a:rPr lang="en-IN" sz="1600" b="0" dirty="0" err="1">
                <a:solidFill>
                  <a:srgbClr val="FF0000"/>
                </a:solidFill>
                <a:effectLst/>
                <a:latin typeface="Cadman Regular"/>
              </a:rPr>
              <a:t>href</a:t>
            </a:r>
            <a:r>
              <a:rPr lang="en-IN" sz="1600" b="0" dirty="0">
                <a:solidFill>
                  <a:srgbClr val="FF0000"/>
                </a:solidFill>
                <a:effectLst/>
                <a:latin typeface="Cadman Regular"/>
              </a:rPr>
              <a:t>="computer.htm"&gt;</a:t>
            </a:r>
          </a:p>
          <a:p>
            <a:r>
              <a:rPr lang="en-IN" sz="1600" b="0" dirty="0">
                <a:solidFill>
                  <a:srgbClr val="FF0000"/>
                </a:solidFill>
                <a:effectLst/>
                <a:latin typeface="Cadman Regular"/>
              </a:rPr>
              <a:t>&lt;/map&gt;</a:t>
            </a:r>
          </a:p>
          <a:p>
            <a:r>
              <a:rPr lang="en-IN" sz="1600" b="0" dirty="0" err="1">
                <a:solidFill>
                  <a:srgbClr val="FF0000"/>
                </a:solidFill>
                <a:effectLst/>
                <a:latin typeface="Cadman Regular"/>
              </a:rPr>
              <a:t>rect</a:t>
            </a:r>
            <a:r>
              <a:rPr lang="en-IN" sz="1600" b="0" dirty="0">
                <a:solidFill>
                  <a:srgbClr val="FF0000"/>
                </a:solidFill>
                <a:effectLst/>
                <a:latin typeface="Cadman Regular"/>
              </a:rPr>
              <a:t> - defines a rectangular region</a:t>
            </a:r>
          </a:p>
          <a:p>
            <a:r>
              <a:rPr lang="en-IN" sz="1600" b="0" dirty="0">
                <a:solidFill>
                  <a:srgbClr val="FF0000"/>
                </a:solidFill>
                <a:effectLst/>
                <a:latin typeface="Cadman Regular"/>
              </a:rPr>
              <a:t>circle - defines a circular region</a:t>
            </a:r>
          </a:p>
          <a:p>
            <a:r>
              <a:rPr lang="en-IN" sz="1600" b="0" dirty="0">
                <a:solidFill>
                  <a:srgbClr val="FF0000"/>
                </a:solidFill>
                <a:effectLst/>
                <a:latin typeface="Cadman Regular"/>
              </a:rPr>
              <a:t>poly - defines a polygonal region</a:t>
            </a:r>
          </a:p>
          <a:p>
            <a:r>
              <a:rPr lang="en-IN" sz="1600" b="0" dirty="0">
                <a:solidFill>
                  <a:srgbClr val="FF0000"/>
                </a:solidFill>
                <a:effectLst/>
                <a:latin typeface="Cadman Regular"/>
              </a:rPr>
              <a:t>default - defines the entire region</a:t>
            </a:r>
          </a:p>
          <a:p>
            <a:r>
              <a:rPr lang="en-IN" sz="1600" b="0" dirty="0">
                <a:solidFill>
                  <a:srgbClr val="FF0000"/>
                </a:solidFill>
                <a:effectLst/>
                <a:latin typeface="Cadman Regular"/>
              </a:rPr>
              <a:t>for reference generator - https://www.image-map.net/</a:t>
            </a:r>
          </a:p>
          <a:p>
            <a:endParaRPr lang="en-IN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5476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729C4-E267-4BB5-AC19-71D826249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0" dirty="0">
                <a:solidFill>
                  <a:srgbClr val="6A9955"/>
                </a:solidFill>
                <a:effectLst/>
                <a:latin typeface="Cadman Regular"/>
              </a:rPr>
              <a:t>HTML tables</a:t>
            </a:r>
            <a:br>
              <a:rPr lang="en-IN" b="0" dirty="0">
                <a:solidFill>
                  <a:srgbClr val="D4D4D4"/>
                </a:solidFill>
                <a:effectLst/>
                <a:latin typeface="Cadman Regular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4BAD0C-AA04-4DCE-84BD-7586CD712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70000"/>
            <a:ext cx="8596668" cy="3880773"/>
          </a:xfrm>
        </p:spPr>
        <p:txBody>
          <a:bodyPr>
            <a:noAutofit/>
          </a:bodyPr>
          <a:lstStyle/>
          <a:p>
            <a:r>
              <a:rPr lang="en-US" sz="1600" b="0" dirty="0" err="1">
                <a:solidFill>
                  <a:srgbClr val="FF0000"/>
                </a:solidFill>
                <a:effectLst/>
                <a:latin typeface="Cadman Regular"/>
              </a:rPr>
              <a:t>colspan</a:t>
            </a:r>
            <a:endParaRPr lang="en-US" sz="1600" b="0" dirty="0">
              <a:solidFill>
                <a:srgbClr val="FF0000"/>
              </a:solidFill>
              <a:effectLst/>
              <a:latin typeface="Cadman Regular"/>
            </a:endParaRPr>
          </a:p>
          <a:p>
            <a:r>
              <a:rPr lang="en-US" sz="1600" b="0" dirty="0">
                <a:solidFill>
                  <a:srgbClr val="FF0000"/>
                </a:solidFill>
                <a:effectLst/>
                <a:latin typeface="Cadman Regular"/>
              </a:rPr>
              <a:t>    </a:t>
            </a:r>
            <a:r>
              <a:rPr lang="en-US" sz="1600" b="0" dirty="0" err="1">
                <a:solidFill>
                  <a:srgbClr val="FF0000"/>
                </a:solidFill>
                <a:effectLst/>
                <a:latin typeface="Cadman Regular"/>
              </a:rPr>
              <a:t>rowspan</a:t>
            </a:r>
            <a:endParaRPr lang="en-US" sz="1600" b="0" dirty="0">
              <a:solidFill>
                <a:srgbClr val="FF0000"/>
              </a:solidFill>
              <a:effectLst/>
              <a:latin typeface="Cadman Regular"/>
            </a:endParaRPr>
          </a:p>
          <a:p>
            <a:r>
              <a:rPr lang="en-US" sz="1600" b="0" dirty="0">
                <a:solidFill>
                  <a:srgbClr val="FF0000"/>
                </a:solidFill>
                <a:effectLst/>
                <a:latin typeface="Cadman Regular"/>
              </a:rPr>
              <a:t>    &lt;table style="width:100%"&gt;</a:t>
            </a:r>
          </a:p>
          <a:p>
            <a:r>
              <a:rPr lang="en-US" sz="1600" b="0" dirty="0">
                <a:solidFill>
                  <a:srgbClr val="FF0000"/>
                </a:solidFill>
                <a:effectLst/>
                <a:latin typeface="Cadman Regular"/>
              </a:rPr>
              <a:t>        &lt;</a:t>
            </a:r>
            <a:r>
              <a:rPr lang="en-US" sz="1600" b="0" dirty="0" err="1">
                <a:solidFill>
                  <a:srgbClr val="FF0000"/>
                </a:solidFill>
                <a:effectLst/>
                <a:latin typeface="Cadman Regular"/>
              </a:rPr>
              <a:t>thead</a:t>
            </a:r>
            <a:r>
              <a:rPr lang="en-US" sz="1600" b="0" dirty="0">
                <a:solidFill>
                  <a:srgbClr val="FF0000"/>
                </a:solidFill>
                <a:effectLst/>
                <a:latin typeface="Cadman Regular"/>
              </a:rPr>
              <a:t>&gt;</a:t>
            </a:r>
          </a:p>
          <a:p>
            <a:r>
              <a:rPr lang="en-US" sz="1600" b="0" dirty="0">
                <a:solidFill>
                  <a:srgbClr val="FF0000"/>
                </a:solidFill>
                <a:effectLst/>
                <a:latin typeface="Cadman Regular"/>
              </a:rPr>
              <a:t>            &lt;tr&gt;</a:t>
            </a:r>
          </a:p>
          <a:p>
            <a:r>
              <a:rPr lang="en-US" sz="1600" b="0" dirty="0">
                <a:solidFill>
                  <a:srgbClr val="FF0000"/>
                </a:solidFill>
                <a:effectLst/>
                <a:latin typeface="Cadman Regular"/>
              </a:rPr>
              <a:t>                &lt;</a:t>
            </a:r>
            <a:r>
              <a:rPr lang="en-US" sz="1600" b="0" dirty="0" err="1">
                <a:solidFill>
                  <a:srgbClr val="FF0000"/>
                </a:solidFill>
                <a:effectLst/>
                <a:latin typeface="Cadman Regular"/>
              </a:rPr>
              <a:t>th</a:t>
            </a:r>
            <a:r>
              <a:rPr lang="en-US" sz="1600" b="0" dirty="0">
                <a:solidFill>
                  <a:srgbClr val="FF0000"/>
                </a:solidFill>
                <a:effectLst/>
                <a:latin typeface="Cadman Regular"/>
              </a:rPr>
              <a:t>&gt;</a:t>
            </a:r>
            <a:r>
              <a:rPr lang="en-US" sz="1600" b="0" dirty="0" err="1">
                <a:solidFill>
                  <a:srgbClr val="FF0000"/>
                </a:solidFill>
                <a:effectLst/>
                <a:latin typeface="Cadman Regular"/>
              </a:rPr>
              <a:t>Firstname</a:t>
            </a:r>
            <a:r>
              <a:rPr lang="en-US" sz="1600" b="0" dirty="0">
                <a:solidFill>
                  <a:srgbClr val="FF0000"/>
                </a:solidFill>
                <a:effectLst/>
                <a:latin typeface="Cadman Regular"/>
              </a:rPr>
              <a:t>&lt;/</a:t>
            </a:r>
            <a:r>
              <a:rPr lang="en-US" sz="1600" b="0" dirty="0" err="1">
                <a:solidFill>
                  <a:srgbClr val="FF0000"/>
                </a:solidFill>
                <a:effectLst/>
                <a:latin typeface="Cadman Regular"/>
              </a:rPr>
              <a:t>th</a:t>
            </a:r>
            <a:r>
              <a:rPr lang="en-US" sz="1600" b="0" dirty="0">
                <a:solidFill>
                  <a:srgbClr val="FF0000"/>
                </a:solidFill>
                <a:effectLst/>
                <a:latin typeface="Cadman Regular"/>
              </a:rPr>
              <a:t>&gt;</a:t>
            </a:r>
          </a:p>
          <a:p>
            <a:r>
              <a:rPr lang="en-US" sz="1600" b="0" dirty="0">
                <a:solidFill>
                  <a:srgbClr val="FF0000"/>
                </a:solidFill>
                <a:effectLst/>
                <a:latin typeface="Cadman Regular"/>
              </a:rPr>
              <a:t>                &lt;</a:t>
            </a:r>
            <a:r>
              <a:rPr lang="en-US" sz="1600" b="0" dirty="0" err="1">
                <a:solidFill>
                  <a:srgbClr val="FF0000"/>
                </a:solidFill>
                <a:effectLst/>
                <a:latin typeface="Cadman Regular"/>
              </a:rPr>
              <a:t>th</a:t>
            </a:r>
            <a:r>
              <a:rPr lang="en-US" sz="1600" b="0" dirty="0">
                <a:solidFill>
                  <a:srgbClr val="FF0000"/>
                </a:solidFill>
                <a:effectLst/>
                <a:latin typeface="Cadman Regular"/>
              </a:rPr>
              <a:t>&gt;</a:t>
            </a:r>
            <a:r>
              <a:rPr lang="en-US" sz="1600" b="0" dirty="0" err="1">
                <a:solidFill>
                  <a:srgbClr val="FF0000"/>
                </a:solidFill>
                <a:effectLst/>
                <a:latin typeface="Cadman Regular"/>
              </a:rPr>
              <a:t>Lastname</a:t>
            </a:r>
            <a:r>
              <a:rPr lang="en-US" sz="1600" b="0" dirty="0">
                <a:solidFill>
                  <a:srgbClr val="FF0000"/>
                </a:solidFill>
                <a:effectLst/>
                <a:latin typeface="Cadman Regular"/>
              </a:rPr>
              <a:t>&lt;/</a:t>
            </a:r>
            <a:r>
              <a:rPr lang="en-US" sz="1600" b="0" dirty="0" err="1">
                <a:solidFill>
                  <a:srgbClr val="FF0000"/>
                </a:solidFill>
                <a:effectLst/>
                <a:latin typeface="Cadman Regular"/>
              </a:rPr>
              <a:t>th</a:t>
            </a:r>
            <a:r>
              <a:rPr lang="en-US" sz="1600" b="0" dirty="0">
                <a:solidFill>
                  <a:srgbClr val="FF0000"/>
                </a:solidFill>
                <a:effectLst/>
                <a:latin typeface="Cadman Regular"/>
              </a:rPr>
              <a:t>&gt;</a:t>
            </a:r>
          </a:p>
          <a:p>
            <a:r>
              <a:rPr lang="en-US" sz="1600" b="0" dirty="0">
                <a:solidFill>
                  <a:srgbClr val="FF0000"/>
                </a:solidFill>
                <a:effectLst/>
                <a:latin typeface="Cadman Regular"/>
              </a:rPr>
              <a:t>                &lt;</a:t>
            </a:r>
            <a:r>
              <a:rPr lang="en-US" sz="1600" b="0" dirty="0" err="1">
                <a:solidFill>
                  <a:srgbClr val="FF0000"/>
                </a:solidFill>
                <a:effectLst/>
                <a:latin typeface="Cadman Regular"/>
              </a:rPr>
              <a:t>th</a:t>
            </a:r>
            <a:r>
              <a:rPr lang="en-US" sz="1600" b="0" dirty="0">
                <a:solidFill>
                  <a:srgbClr val="FF0000"/>
                </a:solidFill>
                <a:effectLst/>
                <a:latin typeface="Cadman Regular"/>
              </a:rPr>
              <a:t>&gt;Age&lt;/</a:t>
            </a:r>
            <a:r>
              <a:rPr lang="en-US" sz="1600" b="0" dirty="0" err="1">
                <a:solidFill>
                  <a:srgbClr val="FF0000"/>
                </a:solidFill>
                <a:effectLst/>
                <a:latin typeface="Cadman Regular"/>
              </a:rPr>
              <a:t>th</a:t>
            </a:r>
            <a:r>
              <a:rPr lang="en-US" sz="1600" b="0" dirty="0">
                <a:solidFill>
                  <a:srgbClr val="FF0000"/>
                </a:solidFill>
                <a:effectLst/>
                <a:latin typeface="Cadman Regular"/>
              </a:rPr>
              <a:t>&gt;</a:t>
            </a:r>
          </a:p>
          <a:p>
            <a:r>
              <a:rPr lang="en-US" sz="1600" b="0" dirty="0">
                <a:solidFill>
                  <a:srgbClr val="FF0000"/>
                </a:solidFill>
                <a:effectLst/>
                <a:latin typeface="Cadman Regular"/>
              </a:rPr>
              <a:t>            &lt;/tr&gt;</a:t>
            </a:r>
          </a:p>
          <a:p>
            <a:r>
              <a:rPr lang="en-US" sz="1600" b="0" dirty="0">
                <a:solidFill>
                  <a:srgbClr val="FF0000"/>
                </a:solidFill>
                <a:effectLst/>
                <a:latin typeface="Cadman Regular"/>
              </a:rPr>
              <a:t>        &lt;/</a:t>
            </a:r>
            <a:r>
              <a:rPr lang="en-US" sz="1600" b="0" dirty="0" err="1">
                <a:solidFill>
                  <a:srgbClr val="FF0000"/>
                </a:solidFill>
                <a:effectLst/>
                <a:latin typeface="Cadman Regular"/>
              </a:rPr>
              <a:t>thead</a:t>
            </a:r>
            <a:r>
              <a:rPr lang="en-US" sz="1600" b="0" dirty="0">
                <a:solidFill>
                  <a:srgbClr val="FF0000"/>
                </a:solidFill>
                <a:effectLst/>
                <a:latin typeface="Cadman Regular"/>
              </a:rPr>
              <a:t>&gt;</a:t>
            </a:r>
          </a:p>
          <a:p>
            <a:r>
              <a:rPr lang="en-US" sz="1600" b="0" dirty="0">
                <a:solidFill>
                  <a:srgbClr val="FF0000"/>
                </a:solidFill>
                <a:effectLst/>
                <a:latin typeface="Cadman Regular"/>
              </a:rPr>
              <a:t>        &lt;</a:t>
            </a:r>
            <a:r>
              <a:rPr lang="en-US" sz="1600" b="0" dirty="0" err="1">
                <a:solidFill>
                  <a:srgbClr val="FF0000"/>
                </a:solidFill>
                <a:effectLst/>
                <a:latin typeface="Cadman Regular"/>
              </a:rPr>
              <a:t>tbody</a:t>
            </a:r>
            <a:r>
              <a:rPr lang="en-US" sz="1600" b="0" dirty="0">
                <a:solidFill>
                  <a:srgbClr val="FF0000"/>
                </a:solidFill>
                <a:effectLst/>
                <a:latin typeface="Cadman Regular"/>
              </a:rPr>
              <a:t>&gt;</a:t>
            </a:r>
          </a:p>
          <a:p>
            <a:r>
              <a:rPr lang="en-US" sz="1600" b="0" dirty="0">
                <a:solidFill>
                  <a:srgbClr val="FF0000"/>
                </a:solidFill>
                <a:effectLst/>
                <a:latin typeface="Cadman Regular"/>
              </a:rPr>
              <a:t>            &lt;tr&gt;</a:t>
            </a:r>
          </a:p>
          <a:p>
            <a:r>
              <a:rPr lang="en-US" sz="1600" b="0" dirty="0">
                <a:solidFill>
                  <a:srgbClr val="FF0000"/>
                </a:solidFill>
                <a:effectLst/>
                <a:latin typeface="Cadman Regular"/>
              </a:rPr>
              <a:t>                &lt;td&gt;Jill&lt;/td&gt;</a:t>
            </a:r>
          </a:p>
          <a:p>
            <a:r>
              <a:rPr lang="en-US" sz="1600" b="0" dirty="0">
                <a:solidFill>
                  <a:srgbClr val="FF0000"/>
                </a:solidFill>
                <a:effectLst/>
                <a:latin typeface="Cadman Regular"/>
              </a:rPr>
              <a:t>                &lt;td&gt;Smith&lt;/td&gt;</a:t>
            </a:r>
          </a:p>
          <a:p>
            <a:r>
              <a:rPr lang="en-US" sz="1600" b="0" dirty="0">
                <a:solidFill>
                  <a:srgbClr val="FF0000"/>
                </a:solidFill>
                <a:effectLst/>
                <a:latin typeface="Cadman Regular"/>
              </a:rPr>
              <a:t>                &lt;td&gt;50&lt;/td&gt;</a:t>
            </a:r>
          </a:p>
          <a:p>
            <a:r>
              <a:rPr lang="en-US" sz="1600" b="0" dirty="0">
                <a:solidFill>
                  <a:srgbClr val="FF0000"/>
                </a:solidFill>
                <a:effectLst/>
                <a:latin typeface="Cadman Regular"/>
              </a:rPr>
              <a:t>            &lt;/tr&gt;</a:t>
            </a:r>
          </a:p>
          <a:p>
            <a:r>
              <a:rPr lang="en-US" sz="1600" b="0" dirty="0">
                <a:solidFill>
                  <a:srgbClr val="FF0000"/>
                </a:solidFill>
                <a:effectLst/>
                <a:latin typeface="Cadman Regular"/>
              </a:rPr>
              <a:t>            &lt;tr&gt;</a:t>
            </a:r>
          </a:p>
          <a:p>
            <a:r>
              <a:rPr lang="en-US" sz="1600" b="0" dirty="0">
                <a:solidFill>
                  <a:srgbClr val="FF0000"/>
                </a:solidFill>
                <a:effectLst/>
                <a:latin typeface="Cadman Regular"/>
              </a:rPr>
              <a:t>                &lt;td&gt;Eve&lt;/td&gt;</a:t>
            </a:r>
          </a:p>
          <a:p>
            <a:r>
              <a:rPr lang="en-US" sz="1600" b="0" dirty="0">
                <a:solidFill>
                  <a:srgbClr val="FF0000"/>
                </a:solidFill>
                <a:effectLst/>
                <a:latin typeface="Cadman Regular"/>
              </a:rPr>
              <a:t>                &lt;td&gt;Jackson&lt;/td&gt;</a:t>
            </a:r>
          </a:p>
          <a:p>
            <a:r>
              <a:rPr lang="en-US" sz="1600" b="0" dirty="0">
                <a:solidFill>
                  <a:srgbClr val="FF0000"/>
                </a:solidFill>
                <a:effectLst/>
                <a:latin typeface="Cadman Regular"/>
              </a:rPr>
              <a:t>                &lt;td&gt;94&lt;/td&gt;</a:t>
            </a:r>
          </a:p>
          <a:p>
            <a:r>
              <a:rPr lang="en-US" sz="1600" b="0" dirty="0">
                <a:solidFill>
                  <a:srgbClr val="FF0000"/>
                </a:solidFill>
                <a:effectLst/>
                <a:latin typeface="Cadman Regular"/>
              </a:rPr>
              <a:t>            &lt;/tr&gt;</a:t>
            </a:r>
          </a:p>
          <a:p>
            <a:r>
              <a:rPr lang="en-US" sz="1600" b="0" dirty="0">
                <a:solidFill>
                  <a:srgbClr val="FF0000"/>
                </a:solidFill>
                <a:effectLst/>
                <a:latin typeface="Cadman Regular"/>
              </a:rPr>
              <a:t>        &lt;/</a:t>
            </a:r>
            <a:r>
              <a:rPr lang="en-US" sz="1600" b="0" dirty="0" err="1">
                <a:solidFill>
                  <a:srgbClr val="FF0000"/>
                </a:solidFill>
                <a:effectLst/>
                <a:latin typeface="Cadman Regular"/>
              </a:rPr>
              <a:t>tbody</a:t>
            </a:r>
            <a:r>
              <a:rPr lang="en-US" sz="1600" b="0" dirty="0">
                <a:solidFill>
                  <a:srgbClr val="FF0000"/>
                </a:solidFill>
                <a:effectLst/>
                <a:latin typeface="Cadman Regular"/>
              </a:rPr>
              <a:t>&gt;</a:t>
            </a:r>
          </a:p>
          <a:p>
            <a:r>
              <a:rPr lang="en-US" sz="1600" b="0" dirty="0">
                <a:solidFill>
                  <a:srgbClr val="FF0000"/>
                </a:solidFill>
                <a:effectLst/>
                <a:latin typeface="Cadman Regular"/>
              </a:rPr>
              <a:t>&lt;/table&gt;</a:t>
            </a:r>
          </a:p>
          <a:p>
            <a:endParaRPr lang="en-IN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03574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69837-68C3-4DE6-9668-813B1F3E9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0" dirty="0">
                <a:solidFill>
                  <a:srgbClr val="6A9955"/>
                </a:solidFill>
                <a:effectLst/>
                <a:latin typeface="Cadman Regular"/>
              </a:rPr>
              <a:t>HTML Lists</a:t>
            </a:r>
            <a:br>
              <a:rPr lang="en-IN" b="0" dirty="0">
                <a:solidFill>
                  <a:srgbClr val="D4D4D4"/>
                </a:solidFill>
                <a:effectLst/>
                <a:latin typeface="Cadman Regular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E6D110-9A5C-4EC2-A430-99E2B1BFA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>
            <a:normAutofit/>
          </a:bodyPr>
          <a:lstStyle/>
          <a:p>
            <a:r>
              <a:rPr lang="it-IT" sz="1600" b="0" dirty="0">
                <a:solidFill>
                  <a:srgbClr val="FF0000"/>
                </a:solidFill>
                <a:effectLst/>
                <a:latin typeface="Cadman Regular"/>
              </a:rPr>
              <a:t>&lt;ul&gt;</a:t>
            </a:r>
          </a:p>
          <a:p>
            <a:r>
              <a:rPr lang="it-IT" sz="1600" b="0" dirty="0">
                <a:solidFill>
                  <a:srgbClr val="FF0000"/>
                </a:solidFill>
                <a:effectLst/>
                <a:latin typeface="Cadman Regular"/>
              </a:rPr>
              <a:t>  &lt;li&gt;Coffee&lt;/li&gt;</a:t>
            </a:r>
          </a:p>
          <a:p>
            <a:r>
              <a:rPr lang="it-IT" sz="1600" b="0" dirty="0">
                <a:solidFill>
                  <a:srgbClr val="FF0000"/>
                </a:solidFill>
                <a:effectLst/>
                <a:latin typeface="Cadman Regular"/>
              </a:rPr>
              <a:t>  &lt;li&gt;Tea&lt;/li&gt;</a:t>
            </a:r>
          </a:p>
          <a:p>
            <a:r>
              <a:rPr lang="it-IT" sz="1600" b="0" dirty="0">
                <a:solidFill>
                  <a:srgbClr val="FF0000"/>
                </a:solidFill>
                <a:effectLst/>
                <a:latin typeface="Cadman Regular"/>
              </a:rPr>
              <a:t>  &lt;li&gt;Milk&lt;/li&gt;</a:t>
            </a:r>
          </a:p>
          <a:p>
            <a:r>
              <a:rPr lang="it-IT" sz="1600" b="0" dirty="0">
                <a:solidFill>
                  <a:srgbClr val="FF0000"/>
                </a:solidFill>
                <a:effectLst/>
                <a:latin typeface="Cadman Regular"/>
              </a:rPr>
              <a:t>&lt;/ul&gt;</a:t>
            </a:r>
          </a:p>
          <a:p>
            <a:r>
              <a:rPr lang="it-IT" sz="1600" b="0" dirty="0">
                <a:solidFill>
                  <a:srgbClr val="FF0000"/>
                </a:solidFill>
                <a:effectLst/>
                <a:latin typeface="Cadman Regular"/>
              </a:rPr>
              <a:t>&lt;ol&gt;</a:t>
            </a:r>
          </a:p>
          <a:p>
            <a:r>
              <a:rPr lang="it-IT" sz="1600" b="0" dirty="0">
                <a:solidFill>
                  <a:srgbClr val="FF0000"/>
                </a:solidFill>
                <a:effectLst/>
                <a:latin typeface="Cadman Regular"/>
              </a:rPr>
              <a:t>  &lt;li&gt;Coffee&lt;/li&gt;</a:t>
            </a:r>
          </a:p>
          <a:p>
            <a:r>
              <a:rPr lang="it-IT" sz="1600" b="0" dirty="0">
                <a:solidFill>
                  <a:srgbClr val="FF0000"/>
                </a:solidFill>
                <a:effectLst/>
                <a:latin typeface="Cadman Regular"/>
              </a:rPr>
              <a:t>  &lt;li&gt;Tea&lt;/li&gt;</a:t>
            </a:r>
          </a:p>
          <a:p>
            <a:r>
              <a:rPr lang="it-IT" sz="1600" b="0" dirty="0">
                <a:solidFill>
                  <a:srgbClr val="FF0000"/>
                </a:solidFill>
                <a:effectLst/>
                <a:latin typeface="Cadman Regular"/>
              </a:rPr>
              <a:t>  &lt;li&gt;Milk&lt;/li&gt;</a:t>
            </a:r>
          </a:p>
          <a:p>
            <a:r>
              <a:rPr lang="it-IT" sz="1600" b="0" dirty="0">
                <a:solidFill>
                  <a:srgbClr val="FF0000"/>
                </a:solidFill>
                <a:effectLst/>
                <a:latin typeface="Cadman Regular"/>
              </a:rPr>
              <a:t>&lt;/ol&gt;</a:t>
            </a:r>
          </a:p>
          <a:p>
            <a:endParaRPr lang="en-IN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05211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DF448-0D52-41FC-B4EB-26C3B2C5B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Cadman Regular"/>
              </a:rPr>
              <a:t>HTML Block and Inline Elements</a:t>
            </a:r>
            <a:br>
              <a:rPr lang="en-US" b="0" dirty="0">
                <a:solidFill>
                  <a:srgbClr val="D4D4D4"/>
                </a:solidFill>
                <a:effectLst/>
                <a:latin typeface="Cadman Regular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8ABDE9-4C54-47BD-A97E-85E87A964F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9423012" cy="3880773"/>
          </a:xfrm>
        </p:spPr>
        <p:txBody>
          <a:bodyPr>
            <a:normAutofit/>
          </a:bodyPr>
          <a:lstStyle/>
          <a:p>
            <a:r>
              <a:rPr lang="en-IN" sz="1600" b="0" dirty="0">
                <a:solidFill>
                  <a:srgbClr val="6A9955"/>
                </a:solidFill>
                <a:effectLst/>
                <a:latin typeface="Cadman Regular"/>
              </a:rPr>
              <a:t>The </a:t>
            </a:r>
            <a:r>
              <a:rPr lang="en-IN" sz="1600" b="0" dirty="0">
                <a:solidFill>
                  <a:srgbClr val="FF0000"/>
                </a:solidFill>
                <a:effectLst/>
                <a:latin typeface="Cadman Regular"/>
              </a:rPr>
              <a:t>&lt;div&gt; </a:t>
            </a:r>
            <a:r>
              <a:rPr lang="en-IN" sz="1600" b="0" dirty="0">
                <a:solidFill>
                  <a:srgbClr val="6A9955"/>
                </a:solidFill>
                <a:effectLst/>
                <a:latin typeface="Cadman Regular"/>
              </a:rPr>
              <a:t>element is often used as a container for other HTML elements.</a:t>
            </a:r>
            <a:endParaRPr lang="en-IN" sz="1600" b="0" dirty="0">
              <a:solidFill>
                <a:srgbClr val="D4D4D4"/>
              </a:solidFill>
              <a:effectLst/>
              <a:latin typeface="Cadman Regular"/>
            </a:endParaRPr>
          </a:p>
          <a:p>
            <a:r>
              <a:rPr lang="en-IN" sz="1600" b="0" dirty="0">
                <a:solidFill>
                  <a:srgbClr val="6A9955"/>
                </a:solidFill>
                <a:effectLst/>
                <a:latin typeface="Cadman Regular"/>
              </a:rPr>
              <a:t>The </a:t>
            </a:r>
            <a:r>
              <a:rPr lang="en-IN" sz="1600" b="0" dirty="0">
                <a:solidFill>
                  <a:srgbClr val="FF0000"/>
                </a:solidFill>
                <a:effectLst/>
                <a:latin typeface="Cadman Regular"/>
              </a:rPr>
              <a:t>&lt;div&gt; </a:t>
            </a:r>
            <a:r>
              <a:rPr lang="en-IN" sz="1600" b="0" dirty="0">
                <a:solidFill>
                  <a:srgbClr val="6A9955"/>
                </a:solidFill>
                <a:effectLst/>
                <a:latin typeface="Cadman Regular"/>
              </a:rPr>
              <a:t>element has no required attributes, but style, class and id are common.</a:t>
            </a:r>
            <a:endParaRPr lang="en-IN" sz="1600" b="0" dirty="0">
              <a:solidFill>
                <a:srgbClr val="D4D4D4"/>
              </a:solidFill>
              <a:effectLst/>
              <a:latin typeface="Cadman Regular"/>
            </a:endParaRPr>
          </a:p>
          <a:p>
            <a:r>
              <a:rPr lang="en-IN" sz="1600" b="0" dirty="0">
                <a:solidFill>
                  <a:srgbClr val="6A9955"/>
                </a:solidFill>
                <a:effectLst/>
                <a:latin typeface="Cadman Regular"/>
              </a:rPr>
              <a:t>The </a:t>
            </a:r>
            <a:r>
              <a:rPr lang="en-IN" sz="1600" b="0" dirty="0">
                <a:solidFill>
                  <a:srgbClr val="FF0000"/>
                </a:solidFill>
                <a:effectLst/>
                <a:latin typeface="Cadman Regular"/>
              </a:rPr>
              <a:t>&lt;div&gt; </a:t>
            </a:r>
            <a:r>
              <a:rPr lang="en-IN" sz="1600" b="0" dirty="0">
                <a:solidFill>
                  <a:srgbClr val="6A9955"/>
                </a:solidFill>
                <a:effectLst/>
                <a:latin typeface="Cadman Regular"/>
              </a:rPr>
              <a:t>element is a block-level element.</a:t>
            </a:r>
            <a:endParaRPr lang="en-IN" sz="1600" b="0" dirty="0">
              <a:solidFill>
                <a:srgbClr val="D4D4D4"/>
              </a:solidFill>
              <a:effectLst/>
              <a:latin typeface="Cadman Regular"/>
            </a:endParaRPr>
          </a:p>
          <a:p>
            <a:r>
              <a:rPr lang="en-IN" sz="1600" b="0" dirty="0">
                <a:solidFill>
                  <a:srgbClr val="6A9955"/>
                </a:solidFill>
                <a:effectLst/>
                <a:latin typeface="Cadman Regular"/>
              </a:rPr>
              <a:t>This is a </a:t>
            </a:r>
            <a:r>
              <a:rPr lang="en-IN" sz="1600" b="0" dirty="0">
                <a:solidFill>
                  <a:srgbClr val="FF0000"/>
                </a:solidFill>
                <a:effectLst/>
                <a:latin typeface="Cadman Regular"/>
              </a:rPr>
              <a:t>&lt;span&gt; </a:t>
            </a:r>
            <a:r>
              <a:rPr lang="en-IN" sz="1600" b="0" dirty="0">
                <a:solidFill>
                  <a:srgbClr val="6A9955"/>
                </a:solidFill>
                <a:effectLst/>
                <a:latin typeface="Cadman Regular"/>
              </a:rPr>
              <a:t>element which is inline element.</a:t>
            </a:r>
            <a:endParaRPr lang="en-IN" sz="1600" b="0" dirty="0">
              <a:solidFill>
                <a:srgbClr val="FF0000"/>
              </a:solidFill>
              <a:effectLst/>
              <a:latin typeface="Cadman Regular"/>
            </a:endParaRPr>
          </a:p>
          <a:p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3855291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42DA5-9422-44D2-908B-2E8384A0F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0" dirty="0">
                <a:solidFill>
                  <a:srgbClr val="6A9955"/>
                </a:solidFill>
                <a:effectLst/>
                <a:latin typeface="Cadman Regular"/>
              </a:rPr>
              <a:t>HTML iframes</a:t>
            </a:r>
            <a:br>
              <a:rPr lang="en-IN" b="0" dirty="0">
                <a:solidFill>
                  <a:srgbClr val="D4D4D4"/>
                </a:solidFill>
                <a:effectLst/>
                <a:latin typeface="Cadman Regular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273D7-6DB7-4273-915A-81320B319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488613"/>
            <a:ext cx="9087451" cy="3880773"/>
          </a:xfrm>
        </p:spPr>
        <p:txBody>
          <a:bodyPr>
            <a:normAutofit/>
          </a:bodyPr>
          <a:lstStyle/>
          <a:p>
            <a:r>
              <a:rPr lang="en-US" sz="1600" b="0" dirty="0">
                <a:solidFill>
                  <a:srgbClr val="6A9955"/>
                </a:solidFill>
                <a:effectLst/>
                <a:latin typeface="Cadman Regular"/>
              </a:rPr>
              <a:t>An HTML </a:t>
            </a:r>
            <a:r>
              <a:rPr lang="en-US" sz="1600" b="0" dirty="0">
                <a:solidFill>
                  <a:srgbClr val="FF0000"/>
                </a:solidFill>
                <a:effectLst/>
                <a:latin typeface="Cadman Regular"/>
              </a:rPr>
              <a:t>iframe</a:t>
            </a:r>
            <a:r>
              <a:rPr lang="en-US" sz="1600" b="0" dirty="0">
                <a:solidFill>
                  <a:srgbClr val="6A9955"/>
                </a:solidFill>
                <a:effectLst/>
                <a:latin typeface="Cadman Regular"/>
              </a:rPr>
              <a:t> is used to display a web page or </a:t>
            </a:r>
            <a:r>
              <a:rPr lang="en-US" sz="1600" b="0" dirty="0" err="1">
                <a:solidFill>
                  <a:srgbClr val="6A9955"/>
                </a:solidFill>
                <a:effectLst/>
                <a:latin typeface="Cadman Regular"/>
              </a:rPr>
              <a:t>youtube</a:t>
            </a:r>
            <a:r>
              <a:rPr lang="en-US" sz="1600" b="0" dirty="0">
                <a:solidFill>
                  <a:srgbClr val="6A9955"/>
                </a:solidFill>
                <a:effectLst/>
                <a:latin typeface="Cadman Regular"/>
              </a:rPr>
              <a:t> videos or any other outside page within a web page.</a:t>
            </a:r>
            <a:endParaRPr lang="en-US" sz="1600" b="0" dirty="0">
              <a:solidFill>
                <a:srgbClr val="D4D4D4"/>
              </a:solidFill>
              <a:effectLst/>
              <a:latin typeface="Cadman Regular"/>
            </a:endParaRPr>
          </a:p>
          <a:p>
            <a:r>
              <a:rPr lang="en-US" sz="1600" b="0" dirty="0">
                <a:solidFill>
                  <a:srgbClr val="6A9955"/>
                </a:solidFill>
                <a:effectLst/>
                <a:latin typeface="Cadman Regular"/>
              </a:rPr>
              <a:t>The </a:t>
            </a:r>
            <a:r>
              <a:rPr lang="en-US" sz="1600" b="0" dirty="0" err="1">
                <a:solidFill>
                  <a:srgbClr val="FF0000"/>
                </a:solidFill>
                <a:effectLst/>
                <a:latin typeface="Cadman Regular"/>
              </a:rPr>
              <a:t>src</a:t>
            </a:r>
            <a:r>
              <a:rPr lang="en-US" sz="1600" b="0" dirty="0">
                <a:solidFill>
                  <a:srgbClr val="6A9955"/>
                </a:solidFill>
                <a:effectLst/>
                <a:latin typeface="Cadman Regular"/>
              </a:rPr>
              <a:t> attribute defines the URL of the page to embed</a:t>
            </a:r>
            <a:endParaRPr lang="en-US" sz="1600" b="0" dirty="0">
              <a:solidFill>
                <a:srgbClr val="D4D4D4"/>
              </a:solidFill>
              <a:effectLst/>
              <a:latin typeface="Cadman Regular"/>
            </a:endParaRPr>
          </a:p>
          <a:p>
            <a:r>
              <a:rPr lang="en-US" sz="1600" b="0" dirty="0">
                <a:solidFill>
                  <a:srgbClr val="6A9955"/>
                </a:solidFill>
                <a:effectLst/>
                <a:latin typeface="Cadman Regular"/>
              </a:rPr>
              <a:t>Always include a </a:t>
            </a:r>
            <a:r>
              <a:rPr lang="en-US" sz="1600" b="0" dirty="0">
                <a:solidFill>
                  <a:srgbClr val="FF0000"/>
                </a:solidFill>
                <a:effectLst/>
                <a:latin typeface="Cadman Regular"/>
              </a:rPr>
              <a:t>title</a:t>
            </a:r>
            <a:r>
              <a:rPr lang="en-US" sz="1600" b="0" dirty="0">
                <a:solidFill>
                  <a:srgbClr val="6A9955"/>
                </a:solidFill>
                <a:effectLst/>
                <a:latin typeface="Cadman Regular"/>
              </a:rPr>
              <a:t> attribute (for screen readers)</a:t>
            </a:r>
            <a:endParaRPr lang="en-US" sz="1600" b="0" dirty="0">
              <a:solidFill>
                <a:srgbClr val="D4D4D4"/>
              </a:solidFill>
              <a:effectLst/>
              <a:latin typeface="Cadman Regular"/>
            </a:endParaRPr>
          </a:p>
          <a:p>
            <a:r>
              <a:rPr lang="en-US" sz="1600" b="0" dirty="0">
                <a:solidFill>
                  <a:srgbClr val="6A9955"/>
                </a:solidFill>
                <a:effectLst/>
                <a:latin typeface="Cadman Regular"/>
              </a:rPr>
              <a:t>The </a:t>
            </a:r>
            <a:r>
              <a:rPr lang="en-US" sz="1600" b="0" dirty="0">
                <a:solidFill>
                  <a:srgbClr val="FF0000"/>
                </a:solidFill>
                <a:effectLst/>
                <a:latin typeface="Cadman Regular"/>
              </a:rPr>
              <a:t>height</a:t>
            </a:r>
            <a:r>
              <a:rPr lang="en-US" sz="1600" b="0" dirty="0">
                <a:solidFill>
                  <a:srgbClr val="6A9955"/>
                </a:solidFill>
                <a:effectLst/>
                <a:latin typeface="Cadman Regular"/>
              </a:rPr>
              <a:t> and </a:t>
            </a:r>
            <a:r>
              <a:rPr lang="en-US" sz="1600" b="0" dirty="0">
                <a:solidFill>
                  <a:srgbClr val="FF0000"/>
                </a:solidFill>
                <a:effectLst/>
                <a:latin typeface="Cadman Regular"/>
              </a:rPr>
              <a:t>width</a:t>
            </a:r>
            <a:r>
              <a:rPr lang="en-US" sz="1600" b="0" dirty="0">
                <a:solidFill>
                  <a:srgbClr val="6A9955"/>
                </a:solidFill>
                <a:effectLst/>
                <a:latin typeface="Cadman Regular"/>
              </a:rPr>
              <a:t> attributes specifies the size of the iframe</a:t>
            </a:r>
            <a:endParaRPr lang="en-US" sz="1600" b="0" dirty="0">
              <a:solidFill>
                <a:srgbClr val="D4D4D4"/>
              </a:solidFill>
              <a:effectLst/>
              <a:latin typeface="Cadman Regular"/>
            </a:endParaRPr>
          </a:p>
          <a:p>
            <a:r>
              <a:rPr lang="en-US" sz="1600" b="0" dirty="0">
                <a:solidFill>
                  <a:srgbClr val="6A9955"/>
                </a:solidFill>
                <a:effectLst/>
                <a:latin typeface="Cadman Regular"/>
              </a:rPr>
              <a:t>Use </a:t>
            </a:r>
            <a:r>
              <a:rPr lang="en-US" sz="1600" b="0" dirty="0" err="1">
                <a:solidFill>
                  <a:srgbClr val="FF0000"/>
                </a:solidFill>
                <a:effectLst/>
                <a:latin typeface="Cadman Regular"/>
              </a:rPr>
              <a:t>border:none</a:t>
            </a:r>
            <a:r>
              <a:rPr lang="en-US" sz="1600" b="0" dirty="0">
                <a:solidFill>
                  <a:srgbClr val="FF0000"/>
                </a:solidFill>
                <a:effectLst/>
                <a:latin typeface="Cadman Regular"/>
              </a:rPr>
              <a:t>;</a:t>
            </a:r>
            <a:r>
              <a:rPr lang="en-US" sz="1600" b="0" dirty="0">
                <a:solidFill>
                  <a:srgbClr val="6A9955"/>
                </a:solidFill>
                <a:effectLst/>
                <a:latin typeface="Cadman Regular"/>
              </a:rPr>
              <a:t> to remove the border around the iframe</a:t>
            </a:r>
            <a:endParaRPr lang="en-US" sz="1600" b="0" dirty="0">
              <a:solidFill>
                <a:srgbClr val="D4D4D4"/>
              </a:solidFill>
              <a:effectLst/>
              <a:latin typeface="Cadman Regular"/>
            </a:endParaRPr>
          </a:p>
          <a:p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8096689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A251E-4353-4BE8-AC15-549DA6654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0" dirty="0">
                <a:solidFill>
                  <a:srgbClr val="6A9955"/>
                </a:solidFill>
                <a:effectLst/>
                <a:latin typeface="Cadman Regular"/>
              </a:rPr>
              <a:t>HTML Forms</a:t>
            </a:r>
            <a:br>
              <a:rPr lang="en-IN" b="0" dirty="0">
                <a:solidFill>
                  <a:srgbClr val="D4D4D4"/>
                </a:solidFill>
                <a:effectLst/>
                <a:latin typeface="Cadman Regular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B820B-885C-49C4-92C3-C775A2A0A3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>
            <a:normAutofit/>
          </a:bodyPr>
          <a:lstStyle/>
          <a:p>
            <a:r>
              <a:rPr lang="en-US" sz="1600" b="0" dirty="0">
                <a:solidFill>
                  <a:srgbClr val="6A9955"/>
                </a:solidFill>
                <a:effectLst/>
                <a:latin typeface="Cadman Regular"/>
              </a:rPr>
              <a:t>An HTML </a:t>
            </a:r>
            <a:r>
              <a:rPr lang="en-US" sz="1600" b="0" dirty="0">
                <a:solidFill>
                  <a:srgbClr val="FF0000"/>
                </a:solidFill>
                <a:effectLst/>
                <a:latin typeface="Cadman Regular"/>
              </a:rPr>
              <a:t>form</a:t>
            </a:r>
            <a:r>
              <a:rPr lang="en-US" sz="1600" b="0" dirty="0">
                <a:solidFill>
                  <a:srgbClr val="6A9955"/>
                </a:solidFill>
                <a:effectLst/>
                <a:latin typeface="Cadman Regular"/>
              </a:rPr>
              <a:t> is used to collect user input. The user input is most often sent to a server for processing.</a:t>
            </a:r>
            <a:endParaRPr lang="en-US" sz="1600" b="0" dirty="0">
              <a:solidFill>
                <a:srgbClr val="D4D4D4"/>
              </a:solidFill>
              <a:effectLst/>
              <a:latin typeface="Cadman Regular"/>
            </a:endParaRPr>
          </a:p>
          <a:p>
            <a:r>
              <a:rPr lang="en-US" sz="1600" b="0" dirty="0">
                <a:solidFill>
                  <a:srgbClr val="FF0000"/>
                </a:solidFill>
                <a:effectLst/>
                <a:latin typeface="Cadman Regular"/>
              </a:rPr>
              <a:t>form</a:t>
            </a:r>
          </a:p>
          <a:p>
            <a:r>
              <a:rPr lang="en-US" sz="1600" b="0" dirty="0">
                <a:solidFill>
                  <a:srgbClr val="FF0000"/>
                </a:solidFill>
                <a:effectLst/>
                <a:latin typeface="Cadman Regular"/>
              </a:rPr>
              <a:t>label</a:t>
            </a:r>
          </a:p>
          <a:p>
            <a:r>
              <a:rPr lang="en-US" sz="1600" b="0" dirty="0">
                <a:solidFill>
                  <a:srgbClr val="FF0000"/>
                </a:solidFill>
                <a:effectLst/>
                <a:latin typeface="Cadman Regular"/>
              </a:rPr>
              <a:t>input</a:t>
            </a:r>
          </a:p>
          <a:p>
            <a:r>
              <a:rPr lang="en-US" sz="1600" b="0" dirty="0" err="1">
                <a:solidFill>
                  <a:srgbClr val="FF0000"/>
                </a:solidFill>
                <a:effectLst/>
                <a:latin typeface="Cadman Regular"/>
              </a:rPr>
              <a:t>textarea</a:t>
            </a:r>
            <a:r>
              <a:rPr lang="en-US" sz="1600" b="0" dirty="0">
                <a:solidFill>
                  <a:srgbClr val="FF0000"/>
                </a:solidFill>
                <a:effectLst/>
                <a:latin typeface="Cadman Regular"/>
              </a:rPr>
              <a:t> - rows cols</a:t>
            </a:r>
          </a:p>
          <a:p>
            <a:r>
              <a:rPr lang="en-US" sz="1600" b="0" dirty="0">
                <a:solidFill>
                  <a:srgbClr val="FF0000"/>
                </a:solidFill>
                <a:effectLst/>
                <a:latin typeface="Cadman Regular"/>
              </a:rPr>
              <a:t>select - option</a:t>
            </a:r>
          </a:p>
          <a:p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9657355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1E036-B10D-43CE-B4C3-1C0B541D2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A9CA60-C978-4593-BC84-4B223F4718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4141370"/>
          </a:xfrm>
        </p:spPr>
        <p:txBody>
          <a:bodyPr>
            <a:noAutofit/>
          </a:bodyPr>
          <a:lstStyle/>
          <a:p>
            <a:r>
              <a:rPr lang="en-US" sz="1600" b="0" dirty="0">
                <a:solidFill>
                  <a:srgbClr val="FF0000"/>
                </a:solidFill>
                <a:effectLst/>
                <a:latin typeface="Cadman Regular"/>
              </a:rPr>
              <a:t>checkbox</a:t>
            </a:r>
          </a:p>
          <a:p>
            <a:r>
              <a:rPr lang="en-US" sz="1600" b="0" dirty="0">
                <a:solidFill>
                  <a:srgbClr val="FF0000"/>
                </a:solidFill>
                <a:effectLst/>
                <a:latin typeface="Cadman Regular"/>
              </a:rPr>
              <a:t>radio</a:t>
            </a:r>
          </a:p>
          <a:p>
            <a:r>
              <a:rPr lang="en-US" sz="1600" b="0" dirty="0">
                <a:solidFill>
                  <a:srgbClr val="FF0000"/>
                </a:solidFill>
                <a:effectLst/>
                <a:latin typeface="Cadman Regular"/>
              </a:rPr>
              <a:t>date</a:t>
            </a:r>
          </a:p>
          <a:p>
            <a:r>
              <a:rPr lang="en-US" sz="1600" b="0" dirty="0">
                <a:solidFill>
                  <a:srgbClr val="FF0000"/>
                </a:solidFill>
                <a:effectLst/>
                <a:latin typeface="Cadman Regular"/>
              </a:rPr>
              <a:t>number</a:t>
            </a:r>
          </a:p>
          <a:p>
            <a:r>
              <a:rPr lang="en-US" sz="1600" b="0" dirty="0">
                <a:solidFill>
                  <a:srgbClr val="FF0000"/>
                </a:solidFill>
                <a:effectLst/>
                <a:latin typeface="Cadman Regular"/>
              </a:rPr>
              <a:t>text</a:t>
            </a:r>
          </a:p>
          <a:p>
            <a:r>
              <a:rPr lang="en-US" sz="1600" b="0" dirty="0">
                <a:solidFill>
                  <a:srgbClr val="FF0000"/>
                </a:solidFill>
                <a:effectLst/>
                <a:latin typeface="Cadman Regular"/>
              </a:rPr>
              <a:t>file</a:t>
            </a:r>
          </a:p>
          <a:p>
            <a:r>
              <a:rPr lang="en-US" sz="1600" b="0" dirty="0">
                <a:solidFill>
                  <a:srgbClr val="FF0000"/>
                </a:solidFill>
                <a:effectLst/>
                <a:latin typeface="Cadman Regular"/>
              </a:rPr>
              <a:t>password</a:t>
            </a:r>
          </a:p>
          <a:p>
            <a:r>
              <a:rPr lang="en-US" sz="1600" b="0" dirty="0">
                <a:solidFill>
                  <a:srgbClr val="FF0000"/>
                </a:solidFill>
                <a:effectLst/>
                <a:latin typeface="Cadman Regular"/>
              </a:rPr>
              <a:t>range</a:t>
            </a:r>
          </a:p>
          <a:p>
            <a:r>
              <a:rPr lang="en-US" sz="1600" b="0" dirty="0">
                <a:solidFill>
                  <a:srgbClr val="FF0000"/>
                </a:solidFill>
                <a:effectLst/>
                <a:latin typeface="Cadman Regular"/>
              </a:rPr>
              <a:t>time</a:t>
            </a:r>
          </a:p>
          <a:p>
            <a:r>
              <a:rPr lang="en-US" sz="1600" b="0" dirty="0">
                <a:solidFill>
                  <a:srgbClr val="FF0000"/>
                </a:solidFill>
                <a:effectLst/>
                <a:latin typeface="Cadman Regular"/>
              </a:rPr>
              <a:t>submit</a:t>
            </a:r>
          </a:p>
          <a:p>
            <a:r>
              <a:rPr lang="en-US" sz="1600" b="0" dirty="0">
                <a:solidFill>
                  <a:srgbClr val="FF0000"/>
                </a:solidFill>
                <a:effectLst/>
                <a:latin typeface="Cadman Regular"/>
              </a:rPr>
              <a:t>button</a:t>
            </a:r>
          </a:p>
          <a:p>
            <a:endParaRPr lang="en-IN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43433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BD360-DB04-45E6-8C20-79929F8DB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0" dirty="0">
                <a:solidFill>
                  <a:srgbClr val="6A9955"/>
                </a:solidFill>
                <a:effectLst/>
                <a:latin typeface="Cadman Regular"/>
              </a:rPr>
              <a:t>Form &amp; Input attributes</a:t>
            </a:r>
            <a:br>
              <a:rPr lang="en-IN" b="0" dirty="0">
                <a:solidFill>
                  <a:srgbClr val="D4D4D4"/>
                </a:solidFill>
                <a:effectLst/>
                <a:latin typeface="Cadman Regular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D00B9-99F8-41DA-A20E-E01E018269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/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Cadman Regular"/>
              </a:rPr>
              <a:t>Form attributes - </a:t>
            </a:r>
            <a:r>
              <a:rPr lang="en-US" b="0" dirty="0">
                <a:solidFill>
                  <a:srgbClr val="FF0000"/>
                </a:solidFill>
                <a:effectLst/>
                <a:latin typeface="Cadman Regular"/>
              </a:rPr>
              <a:t>action, method, target, autocomplete</a:t>
            </a:r>
          </a:p>
          <a:p>
            <a:r>
              <a:rPr lang="en-US" b="0" dirty="0">
                <a:solidFill>
                  <a:srgbClr val="6A9955"/>
                </a:solidFill>
                <a:effectLst/>
                <a:latin typeface="Cadman Regular"/>
              </a:rPr>
              <a:t>Input attributes - </a:t>
            </a:r>
            <a:r>
              <a:rPr lang="en-US" b="0" dirty="0">
                <a:solidFill>
                  <a:srgbClr val="FF0000"/>
                </a:solidFill>
                <a:effectLst/>
                <a:latin typeface="Cadman Regular"/>
              </a:rPr>
              <a:t>value, </a:t>
            </a:r>
            <a:r>
              <a:rPr lang="en-US" b="0" dirty="0" err="1">
                <a:solidFill>
                  <a:srgbClr val="FF0000"/>
                </a:solidFill>
                <a:effectLst/>
                <a:latin typeface="Cadman Regular"/>
              </a:rPr>
              <a:t>readonly</a:t>
            </a:r>
            <a:r>
              <a:rPr lang="en-US" b="0" dirty="0">
                <a:solidFill>
                  <a:srgbClr val="FF0000"/>
                </a:solidFill>
                <a:effectLst/>
                <a:latin typeface="Cadman Regular"/>
              </a:rPr>
              <a:t>, disabled, size, </a:t>
            </a:r>
            <a:r>
              <a:rPr lang="en-US" b="0" dirty="0" err="1">
                <a:solidFill>
                  <a:srgbClr val="FF0000"/>
                </a:solidFill>
                <a:effectLst/>
                <a:latin typeface="Cadman Regular"/>
              </a:rPr>
              <a:t>maxlength</a:t>
            </a:r>
            <a:r>
              <a:rPr lang="en-US" b="0" dirty="0">
                <a:solidFill>
                  <a:srgbClr val="FF0000"/>
                </a:solidFill>
                <a:effectLst/>
                <a:latin typeface="Cadman Regular"/>
              </a:rPr>
              <a:t>, min, max, multiple with select and file, placeholder, required, height, width,</a:t>
            </a:r>
          </a:p>
        </p:txBody>
      </p:sp>
    </p:spTree>
    <p:extLst>
      <p:ext uri="{BB962C8B-B14F-4D97-AF65-F5344CB8AC3E}">
        <p14:creationId xmlns:p14="http://schemas.microsoft.com/office/powerpoint/2010/main" val="3948726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AE8A1-E286-4C04-BD05-CAF47E542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dirty="0">
                <a:solidFill>
                  <a:srgbClr val="6A9955"/>
                </a:solidFill>
                <a:effectLst/>
                <a:latin typeface="Cadman Regular"/>
              </a:rPr>
              <a:t>1. What is HTML?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663615-9AFE-434A-9721-B68790C34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>
            <a:normAutofit/>
          </a:bodyPr>
          <a:lstStyle/>
          <a:p>
            <a:r>
              <a:rPr lang="en-US" sz="1600" b="0" dirty="0">
                <a:solidFill>
                  <a:srgbClr val="6A9955"/>
                </a:solidFill>
                <a:effectLst/>
                <a:latin typeface="Cadman Regular"/>
              </a:rPr>
              <a:t>    HTML stands for Hyper Text Markup Language</a:t>
            </a:r>
            <a:endParaRPr lang="en-US" sz="1600" b="0" dirty="0">
              <a:solidFill>
                <a:srgbClr val="D4D4D4"/>
              </a:solidFill>
              <a:effectLst/>
              <a:latin typeface="Cadman Regular"/>
            </a:endParaRPr>
          </a:p>
          <a:p>
            <a:r>
              <a:rPr lang="en-US" sz="1600" b="0" dirty="0">
                <a:solidFill>
                  <a:srgbClr val="6A9955"/>
                </a:solidFill>
                <a:effectLst/>
                <a:latin typeface="Cadman Regular"/>
              </a:rPr>
              <a:t>    HTML is the standard markup language for creating Web pages</a:t>
            </a:r>
            <a:endParaRPr lang="en-US" sz="1600" b="0" dirty="0">
              <a:solidFill>
                <a:srgbClr val="D4D4D4"/>
              </a:solidFill>
              <a:effectLst/>
              <a:latin typeface="Cadman Regular"/>
            </a:endParaRPr>
          </a:p>
          <a:p>
            <a:r>
              <a:rPr lang="en-US" sz="1600" b="0" dirty="0">
                <a:solidFill>
                  <a:srgbClr val="6A9955"/>
                </a:solidFill>
                <a:effectLst/>
                <a:latin typeface="Cadman Regular"/>
              </a:rPr>
              <a:t>    HTML describes the structure of a Web page</a:t>
            </a:r>
            <a:endParaRPr lang="en-US" sz="1600" b="0" dirty="0">
              <a:solidFill>
                <a:srgbClr val="D4D4D4"/>
              </a:solidFill>
              <a:effectLst/>
              <a:latin typeface="Cadman Regular"/>
            </a:endParaRPr>
          </a:p>
          <a:p>
            <a:r>
              <a:rPr lang="en-US" sz="1600" b="0" dirty="0">
                <a:solidFill>
                  <a:srgbClr val="6A9955"/>
                </a:solidFill>
                <a:effectLst/>
                <a:latin typeface="Cadman Regular"/>
              </a:rPr>
              <a:t>    HTML consists of a series of elements or tags</a:t>
            </a:r>
            <a:endParaRPr lang="en-US" sz="1600" b="0" dirty="0">
              <a:solidFill>
                <a:srgbClr val="D4D4D4"/>
              </a:solidFill>
              <a:effectLst/>
              <a:latin typeface="Cadman Regular"/>
            </a:endParaRPr>
          </a:p>
          <a:p>
            <a:r>
              <a:rPr lang="en-US" sz="1600" b="0" dirty="0">
                <a:solidFill>
                  <a:srgbClr val="6A9955"/>
                </a:solidFill>
                <a:effectLst/>
                <a:latin typeface="Cadman Regular"/>
              </a:rPr>
              <a:t>    HTML elements or tags tells the browser how to display the content</a:t>
            </a:r>
            <a:endParaRPr lang="en-US" sz="1600" b="0" dirty="0">
              <a:solidFill>
                <a:srgbClr val="D4D4D4"/>
              </a:solidFill>
              <a:effectLst/>
              <a:latin typeface="Cadman Regular"/>
            </a:endParaRPr>
          </a:p>
          <a:p>
            <a:r>
              <a:rPr lang="en-US" sz="1600" b="0" dirty="0">
                <a:solidFill>
                  <a:srgbClr val="6A9955"/>
                </a:solidFill>
                <a:effectLst/>
                <a:latin typeface="Cadman Regular"/>
              </a:rPr>
              <a:t>    HTML elements contains piece of content such as "this is a heading", "this is a paragraph", "this is a link", etc.</a:t>
            </a:r>
            <a:endParaRPr lang="en-US" sz="1600" b="0" dirty="0">
              <a:solidFill>
                <a:srgbClr val="D4D4D4"/>
              </a:solidFill>
              <a:effectLst/>
              <a:latin typeface="Cadman Regular"/>
            </a:endParaRPr>
          </a:p>
          <a:p>
            <a:endParaRPr lang="en-IN" sz="1600" dirty="0"/>
          </a:p>
          <a:p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7926094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8E561-A1C4-4A5D-A1F0-299134207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Cadman Regular"/>
              </a:rPr>
              <a:t>Here are the different input types you     can use in HTML:</a:t>
            </a:r>
            <a:br>
              <a:rPr lang="en-US" b="0" dirty="0">
                <a:solidFill>
                  <a:srgbClr val="D4D4D4"/>
                </a:solidFill>
                <a:effectLst/>
                <a:latin typeface="Cadman Regular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05FCA-733B-4BC4-97D8-FA213B6200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92053"/>
            <a:ext cx="8596668" cy="4920344"/>
          </a:xfrm>
        </p:spPr>
        <p:txBody>
          <a:bodyPr>
            <a:noAutofit/>
          </a:bodyPr>
          <a:lstStyle/>
          <a:p>
            <a:r>
              <a:rPr lang="en-IN" sz="1600" b="0" dirty="0">
                <a:solidFill>
                  <a:srgbClr val="FF0000"/>
                </a:solidFill>
                <a:effectLst/>
                <a:latin typeface="Cadman Regular"/>
              </a:rPr>
              <a:t>&lt;input type="button"&gt;</a:t>
            </a:r>
          </a:p>
          <a:p>
            <a:r>
              <a:rPr lang="en-IN" sz="1600" b="0" dirty="0">
                <a:solidFill>
                  <a:srgbClr val="FF0000"/>
                </a:solidFill>
                <a:effectLst/>
                <a:latin typeface="Cadman Regular"/>
              </a:rPr>
              <a:t>&lt;input type="checkbox"&gt;</a:t>
            </a:r>
          </a:p>
          <a:p>
            <a:r>
              <a:rPr lang="en-IN" sz="1600" b="0" dirty="0">
                <a:solidFill>
                  <a:srgbClr val="FF0000"/>
                </a:solidFill>
                <a:effectLst/>
                <a:latin typeface="Cadman Regular"/>
              </a:rPr>
              <a:t>&lt;input type="color"&gt;</a:t>
            </a:r>
          </a:p>
          <a:p>
            <a:r>
              <a:rPr lang="en-IN" sz="1600" b="0" dirty="0">
                <a:solidFill>
                  <a:srgbClr val="FF0000"/>
                </a:solidFill>
                <a:effectLst/>
                <a:latin typeface="Cadman Regular"/>
              </a:rPr>
              <a:t>&lt;input type="date"&gt;</a:t>
            </a:r>
          </a:p>
          <a:p>
            <a:r>
              <a:rPr lang="en-IN" sz="1600" b="0" dirty="0">
                <a:solidFill>
                  <a:srgbClr val="FF0000"/>
                </a:solidFill>
                <a:effectLst/>
                <a:latin typeface="Cadman Regular"/>
              </a:rPr>
              <a:t>&lt;input type="datetime-local"&gt;</a:t>
            </a:r>
          </a:p>
          <a:p>
            <a:r>
              <a:rPr lang="en-IN" sz="1600" b="0" dirty="0">
                <a:solidFill>
                  <a:srgbClr val="FF0000"/>
                </a:solidFill>
                <a:effectLst/>
                <a:latin typeface="Cadman Regular"/>
              </a:rPr>
              <a:t>&lt;input type="email"&gt;</a:t>
            </a:r>
          </a:p>
          <a:p>
            <a:r>
              <a:rPr lang="en-IN" sz="1600" b="0" dirty="0">
                <a:solidFill>
                  <a:srgbClr val="FF0000"/>
                </a:solidFill>
                <a:effectLst/>
                <a:latin typeface="Cadman Regular"/>
              </a:rPr>
              <a:t>&lt;input type="file"&gt;</a:t>
            </a:r>
          </a:p>
          <a:p>
            <a:r>
              <a:rPr lang="en-IN" sz="1600" b="0" dirty="0">
                <a:solidFill>
                  <a:srgbClr val="FF0000"/>
                </a:solidFill>
                <a:effectLst/>
                <a:latin typeface="Cadman Regular"/>
              </a:rPr>
              <a:t>&lt;input type="hidden"&gt;</a:t>
            </a:r>
          </a:p>
          <a:p>
            <a:r>
              <a:rPr lang="en-IN" sz="1600" b="0" dirty="0">
                <a:solidFill>
                  <a:srgbClr val="FF0000"/>
                </a:solidFill>
                <a:effectLst/>
                <a:latin typeface="Cadman Regular"/>
              </a:rPr>
              <a:t>&lt;input type="image"&gt;</a:t>
            </a:r>
          </a:p>
          <a:p>
            <a:r>
              <a:rPr lang="en-IN" sz="1600" b="0" dirty="0">
                <a:solidFill>
                  <a:srgbClr val="FF0000"/>
                </a:solidFill>
                <a:effectLst/>
                <a:latin typeface="Cadman Regular"/>
              </a:rPr>
              <a:t>&lt;input type="month"&gt;</a:t>
            </a:r>
          </a:p>
          <a:p>
            <a:r>
              <a:rPr lang="en-IN" sz="1600" b="0" dirty="0">
                <a:solidFill>
                  <a:srgbClr val="FF0000"/>
                </a:solidFill>
                <a:effectLst/>
                <a:latin typeface="Cadman Regular"/>
              </a:rPr>
              <a:t>&lt;input type="number"&gt;</a:t>
            </a:r>
          </a:p>
          <a:p>
            <a:r>
              <a:rPr lang="en-IN" sz="1600" b="0" dirty="0">
                <a:solidFill>
                  <a:srgbClr val="FF0000"/>
                </a:solidFill>
                <a:effectLst/>
                <a:latin typeface="Cadman Regular"/>
              </a:rPr>
              <a:t>&lt;input type="password"&gt;</a:t>
            </a:r>
          </a:p>
          <a:p>
            <a:r>
              <a:rPr lang="en-IN" sz="1600" b="0" dirty="0">
                <a:solidFill>
                  <a:srgbClr val="FF0000"/>
                </a:solidFill>
                <a:effectLst/>
                <a:latin typeface="Cadman Regular"/>
              </a:rPr>
              <a:t>&lt;input type="radio"&gt;</a:t>
            </a:r>
          </a:p>
          <a:p>
            <a:r>
              <a:rPr lang="en-IN" sz="1600" b="0" dirty="0">
                <a:solidFill>
                  <a:srgbClr val="FF0000"/>
                </a:solidFill>
                <a:effectLst/>
                <a:latin typeface="Cadman Regular"/>
              </a:rPr>
              <a:t>&lt;input type="range"&gt;</a:t>
            </a:r>
          </a:p>
          <a:p>
            <a:r>
              <a:rPr lang="en-IN" sz="1600" b="0" dirty="0">
                <a:solidFill>
                  <a:srgbClr val="FF0000"/>
                </a:solidFill>
                <a:effectLst/>
                <a:latin typeface="Cadman Regular"/>
              </a:rPr>
              <a:t>&lt;input type="reset"&gt;</a:t>
            </a:r>
          </a:p>
          <a:p>
            <a:r>
              <a:rPr lang="en-IN" sz="1600" b="0" dirty="0">
                <a:solidFill>
                  <a:srgbClr val="FF0000"/>
                </a:solidFill>
                <a:effectLst/>
                <a:latin typeface="Cadman Regular"/>
              </a:rPr>
              <a:t>&lt;input type="search"&gt;</a:t>
            </a:r>
          </a:p>
          <a:p>
            <a:r>
              <a:rPr lang="en-IN" sz="1600" b="0" dirty="0">
                <a:solidFill>
                  <a:srgbClr val="FF0000"/>
                </a:solidFill>
                <a:effectLst/>
                <a:latin typeface="Cadman Regular"/>
              </a:rPr>
              <a:t>&lt;input type="submit"&gt;</a:t>
            </a:r>
          </a:p>
          <a:p>
            <a:r>
              <a:rPr lang="en-IN" sz="1600" b="0" dirty="0">
                <a:solidFill>
                  <a:srgbClr val="FF0000"/>
                </a:solidFill>
                <a:effectLst/>
                <a:latin typeface="Cadman Regular"/>
              </a:rPr>
              <a:t>&lt;input type="</a:t>
            </a:r>
            <a:r>
              <a:rPr lang="en-IN" sz="1600" b="0" dirty="0" err="1">
                <a:solidFill>
                  <a:srgbClr val="FF0000"/>
                </a:solidFill>
                <a:effectLst/>
                <a:latin typeface="Cadman Regular"/>
              </a:rPr>
              <a:t>tel</a:t>
            </a:r>
            <a:r>
              <a:rPr lang="en-IN" sz="1600" b="0" dirty="0">
                <a:solidFill>
                  <a:srgbClr val="FF0000"/>
                </a:solidFill>
                <a:effectLst/>
                <a:latin typeface="Cadman Regular"/>
              </a:rPr>
              <a:t>"&gt;</a:t>
            </a:r>
          </a:p>
          <a:p>
            <a:r>
              <a:rPr lang="en-IN" sz="1600" b="0" dirty="0">
                <a:solidFill>
                  <a:srgbClr val="FF0000"/>
                </a:solidFill>
                <a:effectLst/>
                <a:latin typeface="Cadman Regular"/>
              </a:rPr>
              <a:t>&lt;input type="text"&gt;</a:t>
            </a:r>
          </a:p>
          <a:p>
            <a:r>
              <a:rPr lang="en-IN" sz="1600" b="0" dirty="0">
                <a:solidFill>
                  <a:srgbClr val="FF0000"/>
                </a:solidFill>
                <a:effectLst/>
                <a:latin typeface="Cadman Regular"/>
              </a:rPr>
              <a:t>&lt;input type="time"&gt;</a:t>
            </a:r>
          </a:p>
          <a:p>
            <a:r>
              <a:rPr lang="en-IN" sz="1600" b="0" dirty="0">
                <a:solidFill>
                  <a:srgbClr val="FF0000"/>
                </a:solidFill>
                <a:effectLst/>
                <a:latin typeface="Cadman Regular"/>
              </a:rPr>
              <a:t>&lt;input type="</a:t>
            </a:r>
            <a:r>
              <a:rPr lang="en-IN" sz="1600" b="0" dirty="0" err="1">
                <a:solidFill>
                  <a:srgbClr val="FF0000"/>
                </a:solidFill>
                <a:effectLst/>
                <a:latin typeface="Cadman Regular"/>
              </a:rPr>
              <a:t>url</a:t>
            </a:r>
            <a:r>
              <a:rPr lang="en-IN" sz="1600" b="0" dirty="0">
                <a:solidFill>
                  <a:srgbClr val="FF0000"/>
                </a:solidFill>
                <a:effectLst/>
                <a:latin typeface="Cadman Regular"/>
              </a:rPr>
              <a:t>"&gt;</a:t>
            </a:r>
          </a:p>
          <a:p>
            <a:r>
              <a:rPr lang="en-IN" sz="1600" b="0" dirty="0">
                <a:solidFill>
                  <a:srgbClr val="FF0000"/>
                </a:solidFill>
                <a:effectLst/>
                <a:latin typeface="Cadman Regular"/>
              </a:rPr>
              <a:t>&lt;input type="week"&gt;</a:t>
            </a:r>
          </a:p>
          <a:p>
            <a:endParaRPr lang="en-IN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29019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D7199-8679-4EF6-A9ED-D712A67D1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0" dirty="0">
                <a:solidFill>
                  <a:srgbClr val="6A9955"/>
                </a:solidFill>
                <a:effectLst/>
                <a:latin typeface="Cadman Regular"/>
              </a:rPr>
              <a:t>HTML Multimedia</a:t>
            </a:r>
            <a:br>
              <a:rPr lang="en-IN" b="0" dirty="0">
                <a:solidFill>
                  <a:srgbClr val="D4D4D4"/>
                </a:solidFill>
                <a:effectLst/>
                <a:latin typeface="Cadman Regular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53B2F3-AF94-4986-AAD2-6EE14FE81D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20000"/>
            <a:ext cx="8995658" cy="5131940"/>
          </a:xfrm>
        </p:spPr>
        <p:txBody>
          <a:bodyPr>
            <a:noAutofit/>
          </a:bodyPr>
          <a:lstStyle/>
          <a:p>
            <a:r>
              <a:rPr lang="en-US" sz="1400" b="0" dirty="0">
                <a:solidFill>
                  <a:srgbClr val="6A9955"/>
                </a:solidFill>
                <a:effectLst/>
                <a:latin typeface="Cadman Regular"/>
              </a:rPr>
              <a:t>Multimedia comes in many different formats. It can be almost anything you can hear or see, like images, music, sound, videos, records, films, animations, and more.</a:t>
            </a:r>
            <a:endParaRPr lang="en-US" sz="1400" b="0" dirty="0">
              <a:solidFill>
                <a:srgbClr val="D4D4D4"/>
              </a:solidFill>
              <a:effectLst/>
              <a:latin typeface="Cadman Regular"/>
            </a:endParaRPr>
          </a:p>
          <a:p>
            <a:r>
              <a:rPr lang="en-US" sz="1400" b="0" dirty="0">
                <a:solidFill>
                  <a:srgbClr val="6A9955"/>
                </a:solidFill>
                <a:effectLst/>
                <a:latin typeface="Cadman Regular"/>
              </a:rPr>
              <a:t>Web pages often contain multimedia elements of different types and formats.</a:t>
            </a:r>
            <a:endParaRPr lang="en-US" sz="1400" b="0" dirty="0">
              <a:solidFill>
                <a:srgbClr val="D4D4D4"/>
              </a:solidFill>
              <a:effectLst/>
              <a:latin typeface="Cadman Regular"/>
            </a:endParaRPr>
          </a:p>
          <a:p>
            <a:r>
              <a:rPr lang="en-US" sz="1400" b="0" dirty="0">
                <a:solidFill>
                  <a:srgbClr val="6A9955"/>
                </a:solidFill>
                <a:effectLst/>
                <a:latin typeface="Cadman Regular"/>
              </a:rPr>
              <a:t>There are many video formats out there.</a:t>
            </a:r>
            <a:endParaRPr lang="en-US" sz="1400" b="0" dirty="0">
              <a:solidFill>
                <a:srgbClr val="D4D4D4"/>
              </a:solidFill>
              <a:effectLst/>
              <a:latin typeface="Cadman Regular"/>
            </a:endParaRPr>
          </a:p>
          <a:p>
            <a:r>
              <a:rPr lang="en-US" sz="1400" b="0" dirty="0">
                <a:solidFill>
                  <a:srgbClr val="6A9955"/>
                </a:solidFill>
                <a:effectLst/>
                <a:latin typeface="Cadman Regular"/>
              </a:rPr>
              <a:t>The </a:t>
            </a:r>
            <a:r>
              <a:rPr lang="en-US" sz="1400" b="0" dirty="0">
                <a:solidFill>
                  <a:srgbClr val="FF0000"/>
                </a:solidFill>
                <a:effectLst/>
                <a:latin typeface="Cadman Regular"/>
              </a:rPr>
              <a:t>MP4, </a:t>
            </a:r>
            <a:r>
              <a:rPr lang="en-US" sz="1400" b="0" dirty="0" err="1">
                <a:solidFill>
                  <a:srgbClr val="FF0000"/>
                </a:solidFill>
                <a:effectLst/>
                <a:latin typeface="Cadman Regular"/>
              </a:rPr>
              <a:t>WebM</a:t>
            </a:r>
            <a:r>
              <a:rPr lang="en-US" sz="1400" b="0" dirty="0">
                <a:solidFill>
                  <a:srgbClr val="FF0000"/>
                </a:solidFill>
                <a:effectLst/>
                <a:latin typeface="Cadman Regular"/>
              </a:rPr>
              <a:t>,</a:t>
            </a:r>
            <a:r>
              <a:rPr lang="en-US" sz="1400" b="0" dirty="0">
                <a:solidFill>
                  <a:srgbClr val="6A9955"/>
                </a:solidFill>
                <a:effectLst/>
                <a:latin typeface="Cadman Regular"/>
              </a:rPr>
              <a:t> and </a:t>
            </a:r>
            <a:r>
              <a:rPr lang="en-US" sz="1400" b="0" dirty="0" err="1">
                <a:solidFill>
                  <a:srgbClr val="FF0000"/>
                </a:solidFill>
                <a:effectLst/>
                <a:latin typeface="Cadman Regular"/>
              </a:rPr>
              <a:t>Ogg</a:t>
            </a:r>
            <a:r>
              <a:rPr lang="en-US" sz="1400" b="0" dirty="0">
                <a:solidFill>
                  <a:srgbClr val="6A9955"/>
                </a:solidFill>
                <a:effectLst/>
                <a:latin typeface="Cadman Regular"/>
              </a:rPr>
              <a:t> formats are supported by HTML.</a:t>
            </a:r>
            <a:endParaRPr lang="en-US" sz="1400" b="0" dirty="0">
              <a:solidFill>
                <a:srgbClr val="D4D4D4"/>
              </a:solidFill>
              <a:effectLst/>
              <a:latin typeface="Cadman Regular"/>
            </a:endParaRPr>
          </a:p>
          <a:p>
            <a:r>
              <a:rPr lang="en-US" sz="1400" b="0" dirty="0">
                <a:solidFill>
                  <a:srgbClr val="6A9955"/>
                </a:solidFill>
                <a:effectLst/>
                <a:latin typeface="Cadman Regular"/>
              </a:rPr>
              <a:t>The </a:t>
            </a:r>
            <a:r>
              <a:rPr lang="en-US" sz="1400" b="0" dirty="0">
                <a:solidFill>
                  <a:srgbClr val="FF0000"/>
                </a:solidFill>
                <a:effectLst/>
                <a:latin typeface="Cadman Regular"/>
              </a:rPr>
              <a:t>MP4</a:t>
            </a:r>
            <a:r>
              <a:rPr lang="en-US" sz="1400" b="0" dirty="0">
                <a:solidFill>
                  <a:srgbClr val="6A9955"/>
                </a:solidFill>
                <a:effectLst/>
                <a:latin typeface="Cadman Regular"/>
              </a:rPr>
              <a:t> format is recommended by YouTube.</a:t>
            </a:r>
            <a:endParaRPr lang="en-US" sz="1400" b="0" dirty="0">
              <a:solidFill>
                <a:srgbClr val="D4D4D4"/>
              </a:solidFill>
              <a:effectLst/>
              <a:latin typeface="Cadman Regular"/>
            </a:endParaRPr>
          </a:p>
          <a:p>
            <a:r>
              <a:rPr lang="en-US" sz="1400" b="0" dirty="0">
                <a:solidFill>
                  <a:srgbClr val="6A9955"/>
                </a:solidFill>
                <a:effectLst/>
                <a:latin typeface="Cadman Regular"/>
              </a:rPr>
              <a:t>Note: Only </a:t>
            </a:r>
            <a:r>
              <a:rPr lang="en-US" sz="1400" b="0" dirty="0">
                <a:solidFill>
                  <a:srgbClr val="FF0000"/>
                </a:solidFill>
                <a:effectLst/>
                <a:latin typeface="Cadman Regular"/>
              </a:rPr>
              <a:t>MP4, </a:t>
            </a:r>
            <a:r>
              <a:rPr lang="en-US" sz="1400" b="0" dirty="0" err="1">
                <a:solidFill>
                  <a:srgbClr val="FF0000"/>
                </a:solidFill>
                <a:effectLst/>
                <a:latin typeface="Cadman Regular"/>
              </a:rPr>
              <a:t>WebM</a:t>
            </a:r>
            <a:r>
              <a:rPr lang="en-US" sz="1400" b="0" dirty="0">
                <a:solidFill>
                  <a:srgbClr val="6A9955"/>
                </a:solidFill>
                <a:effectLst/>
                <a:latin typeface="Cadman Regular"/>
              </a:rPr>
              <a:t>, and </a:t>
            </a:r>
            <a:r>
              <a:rPr lang="en-US" sz="1400" b="0" dirty="0" err="1">
                <a:solidFill>
                  <a:srgbClr val="FF0000"/>
                </a:solidFill>
                <a:effectLst/>
                <a:latin typeface="Cadman Regular"/>
              </a:rPr>
              <a:t>Ogg</a:t>
            </a:r>
            <a:r>
              <a:rPr lang="en-US" sz="1400" b="0" dirty="0">
                <a:solidFill>
                  <a:srgbClr val="6A9955"/>
                </a:solidFill>
                <a:effectLst/>
                <a:latin typeface="Cadman Regular"/>
              </a:rPr>
              <a:t> video are supported by the HTML standard.</a:t>
            </a:r>
            <a:endParaRPr lang="en-US" sz="1400" b="0" dirty="0">
              <a:solidFill>
                <a:srgbClr val="D4D4D4"/>
              </a:solidFill>
              <a:effectLst/>
              <a:latin typeface="Cadman Regular"/>
            </a:endParaRPr>
          </a:p>
          <a:p>
            <a:r>
              <a:rPr lang="en-US" sz="1400" b="0" dirty="0">
                <a:solidFill>
                  <a:srgbClr val="6A9955"/>
                </a:solidFill>
                <a:effectLst/>
                <a:latin typeface="Cadman Regular"/>
              </a:rPr>
              <a:t>Video syntax:</a:t>
            </a:r>
            <a:endParaRPr lang="en-US" sz="1400" b="0" dirty="0">
              <a:solidFill>
                <a:srgbClr val="D4D4D4"/>
              </a:solidFill>
              <a:effectLst/>
              <a:latin typeface="Cadman Regular"/>
            </a:endParaRPr>
          </a:p>
          <a:p>
            <a:r>
              <a:rPr lang="en-US" sz="1400" b="0" dirty="0">
                <a:solidFill>
                  <a:srgbClr val="FF0000"/>
                </a:solidFill>
                <a:effectLst/>
                <a:latin typeface="Cadman Regular"/>
              </a:rPr>
              <a:t>&lt;video width="320" height="240" </a:t>
            </a:r>
            <a:r>
              <a:rPr lang="en-US" sz="1400" b="0" dirty="0" err="1">
                <a:solidFill>
                  <a:srgbClr val="FF0000"/>
                </a:solidFill>
                <a:effectLst/>
                <a:latin typeface="Cadman Regular"/>
              </a:rPr>
              <a:t>autoplay</a:t>
            </a:r>
            <a:r>
              <a:rPr lang="en-US" sz="1400" b="0" dirty="0">
                <a:solidFill>
                  <a:srgbClr val="FF0000"/>
                </a:solidFill>
                <a:effectLst/>
                <a:latin typeface="Cadman Regular"/>
              </a:rPr>
              <a:t> controls&gt;</a:t>
            </a:r>
          </a:p>
          <a:p>
            <a:r>
              <a:rPr lang="en-US" sz="1400" b="0" dirty="0">
                <a:solidFill>
                  <a:srgbClr val="FF0000"/>
                </a:solidFill>
                <a:effectLst/>
                <a:latin typeface="Cadman Regular"/>
              </a:rPr>
              <a:t>  &lt;source </a:t>
            </a:r>
            <a:r>
              <a:rPr lang="en-US" sz="1400" b="0" dirty="0" err="1">
                <a:solidFill>
                  <a:srgbClr val="FF0000"/>
                </a:solidFill>
                <a:effectLst/>
                <a:latin typeface="Cadman Regular"/>
              </a:rPr>
              <a:t>src</a:t>
            </a:r>
            <a:r>
              <a:rPr lang="en-US" sz="1400" b="0" dirty="0">
                <a:solidFill>
                  <a:srgbClr val="FF0000"/>
                </a:solidFill>
                <a:effectLst/>
                <a:latin typeface="Cadman Regular"/>
              </a:rPr>
              <a:t>="movie.mp4" type="video/mp4"&gt;</a:t>
            </a:r>
          </a:p>
          <a:p>
            <a:r>
              <a:rPr lang="en-US" sz="1400" b="0" dirty="0">
                <a:solidFill>
                  <a:srgbClr val="FF0000"/>
                </a:solidFill>
                <a:effectLst/>
                <a:latin typeface="Cadman Regular"/>
              </a:rPr>
              <a:t>  &lt;source </a:t>
            </a:r>
            <a:r>
              <a:rPr lang="en-US" sz="1400" b="0" dirty="0" err="1">
                <a:solidFill>
                  <a:srgbClr val="FF0000"/>
                </a:solidFill>
                <a:effectLst/>
                <a:latin typeface="Cadman Regular"/>
              </a:rPr>
              <a:t>src</a:t>
            </a:r>
            <a:r>
              <a:rPr lang="en-US" sz="1400" b="0" dirty="0">
                <a:solidFill>
                  <a:srgbClr val="FF0000"/>
                </a:solidFill>
                <a:effectLst/>
                <a:latin typeface="Cadman Regular"/>
              </a:rPr>
              <a:t>="movie.ogg" type="video/</a:t>
            </a:r>
            <a:r>
              <a:rPr lang="en-US" sz="1400" b="0" dirty="0" err="1">
                <a:solidFill>
                  <a:srgbClr val="FF0000"/>
                </a:solidFill>
                <a:effectLst/>
                <a:latin typeface="Cadman Regular"/>
              </a:rPr>
              <a:t>ogg</a:t>
            </a:r>
            <a:r>
              <a:rPr lang="en-US" sz="1400" b="0" dirty="0">
                <a:solidFill>
                  <a:srgbClr val="FF0000"/>
                </a:solidFill>
                <a:effectLst/>
                <a:latin typeface="Cadman Regular"/>
              </a:rPr>
              <a:t>"&gt;</a:t>
            </a:r>
          </a:p>
          <a:p>
            <a:r>
              <a:rPr lang="en-US" sz="1400" b="0" dirty="0">
                <a:solidFill>
                  <a:srgbClr val="FF0000"/>
                </a:solidFill>
                <a:effectLst/>
                <a:latin typeface="Cadman Regular"/>
              </a:rPr>
              <a:t>  Your browser does not support the video tag.</a:t>
            </a:r>
          </a:p>
          <a:p>
            <a:r>
              <a:rPr lang="en-US" sz="1400" b="0" dirty="0">
                <a:solidFill>
                  <a:srgbClr val="FF0000"/>
                </a:solidFill>
                <a:effectLst/>
                <a:latin typeface="Cadman Regular"/>
              </a:rPr>
              <a:t>&lt;/video&gt;</a:t>
            </a:r>
          </a:p>
          <a:p>
            <a:r>
              <a:rPr lang="en-US" sz="1400" b="0" dirty="0">
                <a:solidFill>
                  <a:srgbClr val="6A9955"/>
                </a:solidFill>
                <a:effectLst/>
                <a:latin typeface="Cadman Regular"/>
              </a:rPr>
              <a:t>Note: The </a:t>
            </a:r>
            <a:r>
              <a:rPr lang="en-US" sz="1400" b="0" dirty="0" err="1">
                <a:solidFill>
                  <a:srgbClr val="FF0000"/>
                </a:solidFill>
                <a:effectLst/>
                <a:latin typeface="Cadman Regular"/>
              </a:rPr>
              <a:t>autoplay</a:t>
            </a:r>
            <a:r>
              <a:rPr lang="en-US" sz="1400" b="0" dirty="0">
                <a:solidFill>
                  <a:srgbClr val="6A9955"/>
                </a:solidFill>
                <a:effectLst/>
                <a:latin typeface="Cadman Regular"/>
              </a:rPr>
              <a:t> attribute does not work in mobile devices like iPad and iPhone.</a:t>
            </a:r>
            <a:endParaRPr lang="en-US" sz="1400" b="0" dirty="0">
              <a:solidFill>
                <a:srgbClr val="D4D4D4"/>
              </a:solidFill>
              <a:effectLst/>
              <a:latin typeface="Cadman Regular"/>
            </a:endParaRPr>
          </a:p>
          <a:p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29278168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94CCC-45C0-46CA-8CB4-03259AE55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0" dirty="0">
                <a:solidFill>
                  <a:srgbClr val="6A9955"/>
                </a:solidFill>
                <a:effectLst/>
                <a:latin typeface="Cadman Regular"/>
              </a:rPr>
              <a:t>Audio syntax:</a:t>
            </a:r>
            <a:br>
              <a:rPr lang="en-IN" b="0" dirty="0">
                <a:solidFill>
                  <a:srgbClr val="D4D4D4"/>
                </a:solidFill>
                <a:effectLst/>
                <a:latin typeface="Cadman Regular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41856-D3D1-4E6C-9D5B-92F8985245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/>
          <a:lstStyle/>
          <a:p>
            <a:r>
              <a:rPr lang="en-IN" b="0" dirty="0">
                <a:solidFill>
                  <a:srgbClr val="FF0000"/>
                </a:solidFill>
                <a:effectLst/>
                <a:latin typeface="Cadman Regular"/>
              </a:rPr>
              <a:t>&lt;audio controls&gt;</a:t>
            </a:r>
          </a:p>
          <a:p>
            <a:r>
              <a:rPr lang="en-IN" b="0" dirty="0">
                <a:solidFill>
                  <a:srgbClr val="FF0000"/>
                </a:solidFill>
                <a:effectLst/>
                <a:latin typeface="Cadman Regular"/>
              </a:rPr>
              <a:t>  &lt;source </a:t>
            </a:r>
            <a:r>
              <a:rPr lang="en-IN" b="0" dirty="0" err="1">
                <a:solidFill>
                  <a:srgbClr val="FF0000"/>
                </a:solidFill>
                <a:effectLst/>
                <a:latin typeface="Cadman Regular"/>
              </a:rPr>
              <a:t>src</a:t>
            </a:r>
            <a:r>
              <a:rPr lang="en-IN" b="0" dirty="0">
                <a:solidFill>
                  <a:srgbClr val="FF0000"/>
                </a:solidFill>
                <a:effectLst/>
                <a:latin typeface="Cadman Regular"/>
              </a:rPr>
              <a:t>="horse.ogg" type="audio/</a:t>
            </a:r>
            <a:r>
              <a:rPr lang="en-IN" b="0" dirty="0" err="1">
                <a:solidFill>
                  <a:srgbClr val="FF0000"/>
                </a:solidFill>
                <a:effectLst/>
                <a:latin typeface="Cadman Regular"/>
              </a:rPr>
              <a:t>ogg</a:t>
            </a:r>
            <a:r>
              <a:rPr lang="en-IN" b="0" dirty="0">
                <a:solidFill>
                  <a:srgbClr val="FF0000"/>
                </a:solidFill>
                <a:effectLst/>
                <a:latin typeface="Cadman Regular"/>
              </a:rPr>
              <a:t>"&gt;</a:t>
            </a:r>
          </a:p>
          <a:p>
            <a:r>
              <a:rPr lang="en-IN" b="0" dirty="0">
                <a:solidFill>
                  <a:srgbClr val="FF0000"/>
                </a:solidFill>
                <a:effectLst/>
                <a:latin typeface="Cadman Regular"/>
              </a:rPr>
              <a:t>  &lt;source </a:t>
            </a:r>
            <a:r>
              <a:rPr lang="en-IN" b="0" dirty="0" err="1">
                <a:solidFill>
                  <a:srgbClr val="FF0000"/>
                </a:solidFill>
                <a:effectLst/>
                <a:latin typeface="Cadman Regular"/>
              </a:rPr>
              <a:t>src</a:t>
            </a:r>
            <a:r>
              <a:rPr lang="en-IN" b="0" dirty="0">
                <a:solidFill>
                  <a:srgbClr val="FF0000"/>
                </a:solidFill>
                <a:effectLst/>
                <a:latin typeface="Cadman Regular"/>
              </a:rPr>
              <a:t>="horse.mp3" type="audio/mpeg"&gt;</a:t>
            </a:r>
          </a:p>
          <a:p>
            <a:r>
              <a:rPr lang="en-IN" b="0" dirty="0">
                <a:solidFill>
                  <a:srgbClr val="FF0000"/>
                </a:solidFill>
                <a:effectLst/>
                <a:latin typeface="Cadman Regular"/>
              </a:rPr>
              <a:t>Your browser does not support the audio element.</a:t>
            </a:r>
          </a:p>
          <a:p>
            <a:r>
              <a:rPr lang="en-IN" b="0" dirty="0">
                <a:solidFill>
                  <a:srgbClr val="FF0000"/>
                </a:solidFill>
                <a:effectLst/>
                <a:latin typeface="Cadman Regular"/>
              </a:rPr>
              <a:t>&lt;/audio&gt;</a:t>
            </a:r>
          </a:p>
          <a:p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30760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6E014-4198-4674-BC28-67421108C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0" dirty="0" err="1">
                <a:solidFill>
                  <a:srgbClr val="6A9955"/>
                </a:solidFill>
                <a:effectLst/>
                <a:latin typeface="Cadman Regular"/>
              </a:rPr>
              <a:t>Youtube</a:t>
            </a:r>
            <a:r>
              <a:rPr lang="en-IN" b="0" dirty="0">
                <a:solidFill>
                  <a:srgbClr val="6A9955"/>
                </a:solidFill>
                <a:effectLst/>
                <a:latin typeface="Cadman Regular"/>
              </a:rPr>
              <a:t> Syntax:</a:t>
            </a:r>
            <a:br>
              <a:rPr lang="en-IN" b="0" dirty="0">
                <a:solidFill>
                  <a:srgbClr val="D4D4D4"/>
                </a:solidFill>
                <a:effectLst/>
                <a:latin typeface="Cadman Regular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E8988-4FFC-446E-B922-907EF24C4D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0" dirty="0">
                <a:solidFill>
                  <a:srgbClr val="FF0000"/>
                </a:solidFill>
                <a:effectLst/>
                <a:latin typeface="Cadman Regular"/>
              </a:rPr>
              <a:t>&lt;iframe width="560" height="315" </a:t>
            </a:r>
            <a:r>
              <a:rPr lang="en-IN" b="0" dirty="0" err="1">
                <a:solidFill>
                  <a:srgbClr val="FF0000"/>
                </a:solidFill>
                <a:effectLst/>
                <a:latin typeface="Cadman Regular"/>
              </a:rPr>
              <a:t>src</a:t>
            </a:r>
            <a:r>
              <a:rPr lang="en-IN" b="0" dirty="0">
                <a:solidFill>
                  <a:srgbClr val="FF0000"/>
                </a:solidFill>
                <a:effectLst/>
                <a:latin typeface="Cadman Regular"/>
              </a:rPr>
              <a:t>="https://www.youtube.com/embed/NZqXvPl7BOw" frameborder="0" allow="accelerometer; </a:t>
            </a:r>
            <a:r>
              <a:rPr lang="en-IN" b="0" dirty="0" err="1">
                <a:solidFill>
                  <a:srgbClr val="FF0000"/>
                </a:solidFill>
                <a:effectLst/>
                <a:latin typeface="Cadman Regular"/>
              </a:rPr>
              <a:t>autoplay</a:t>
            </a:r>
            <a:r>
              <a:rPr lang="en-IN" b="0" dirty="0">
                <a:solidFill>
                  <a:srgbClr val="FF0000"/>
                </a:solidFill>
                <a:effectLst/>
                <a:latin typeface="Cadman Regular"/>
              </a:rPr>
              <a:t>; clipboard-write; encrypted-media; gyroscope; picture-in-picture" </a:t>
            </a:r>
            <a:r>
              <a:rPr lang="en-IN" b="0" dirty="0" err="1">
                <a:solidFill>
                  <a:srgbClr val="FF0000"/>
                </a:solidFill>
                <a:effectLst/>
                <a:latin typeface="Cadman Regular"/>
              </a:rPr>
              <a:t>allowfullscreen</a:t>
            </a:r>
            <a:r>
              <a:rPr lang="en-IN" b="0" dirty="0">
                <a:solidFill>
                  <a:srgbClr val="FF0000"/>
                </a:solidFill>
                <a:effectLst/>
                <a:latin typeface="Cadman Regular"/>
              </a:rPr>
              <a:t>&gt;&lt;/iframe&gt;</a:t>
            </a:r>
          </a:p>
          <a:p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90852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24CDC-E679-44FF-98D5-BBA23DFA7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0" dirty="0">
                <a:solidFill>
                  <a:srgbClr val="6A9955"/>
                </a:solidFill>
                <a:effectLst/>
                <a:latin typeface="Cadman Regular"/>
              </a:rPr>
              <a:t>HTML Entities &amp; HTML Symbol Entities</a:t>
            </a:r>
            <a:br>
              <a:rPr lang="en-IN" b="0" dirty="0">
                <a:solidFill>
                  <a:srgbClr val="D4D4D4"/>
                </a:solidFill>
                <a:effectLst/>
                <a:latin typeface="Cadman Regular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9228B-C239-4048-BE09-6AD13A76CA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488613"/>
            <a:ext cx="9414623" cy="5088356"/>
          </a:xfrm>
        </p:spPr>
        <p:txBody>
          <a:bodyPr>
            <a:noAutofit/>
          </a:bodyPr>
          <a:lstStyle/>
          <a:p>
            <a:r>
              <a:rPr lang="en-IN" sz="1600" b="0" dirty="0">
                <a:solidFill>
                  <a:srgbClr val="6A9955"/>
                </a:solidFill>
                <a:effectLst/>
                <a:latin typeface="Cadman Regular"/>
              </a:rPr>
              <a:t>Some characters are reserved in HTML.</a:t>
            </a:r>
            <a:endParaRPr lang="en-IN" sz="1600" b="0" dirty="0">
              <a:solidFill>
                <a:srgbClr val="D4D4D4"/>
              </a:solidFill>
              <a:effectLst/>
              <a:latin typeface="Cadman Regular"/>
            </a:endParaRPr>
          </a:p>
          <a:p>
            <a:r>
              <a:rPr lang="en-IN" sz="1600" b="0" dirty="0">
                <a:solidFill>
                  <a:srgbClr val="6A9955"/>
                </a:solidFill>
                <a:effectLst/>
                <a:latin typeface="Cadman Regular"/>
              </a:rPr>
              <a:t>If you use the less than </a:t>
            </a:r>
            <a:r>
              <a:rPr lang="en-IN" sz="1600" b="0" dirty="0">
                <a:solidFill>
                  <a:srgbClr val="FF0000"/>
                </a:solidFill>
                <a:effectLst/>
                <a:latin typeface="Cadman Regular"/>
              </a:rPr>
              <a:t>(&lt;)</a:t>
            </a:r>
            <a:r>
              <a:rPr lang="en-IN" sz="1600" b="0" dirty="0">
                <a:solidFill>
                  <a:srgbClr val="6A9955"/>
                </a:solidFill>
                <a:effectLst/>
                <a:latin typeface="Cadman Regular"/>
              </a:rPr>
              <a:t> or greater than</a:t>
            </a:r>
            <a:r>
              <a:rPr lang="en-IN" sz="1600" b="0" dirty="0">
                <a:solidFill>
                  <a:srgbClr val="FF0000"/>
                </a:solidFill>
                <a:effectLst/>
                <a:latin typeface="Cadman Regular"/>
              </a:rPr>
              <a:t> (&gt;) </a:t>
            </a:r>
            <a:r>
              <a:rPr lang="en-IN" sz="1600" b="0" dirty="0">
                <a:solidFill>
                  <a:srgbClr val="6A9955"/>
                </a:solidFill>
                <a:effectLst/>
                <a:latin typeface="Cadman Regular"/>
              </a:rPr>
              <a:t>signs in your text, the browser might mix them with tags.</a:t>
            </a:r>
            <a:endParaRPr lang="en-IN" sz="1600" b="0" dirty="0">
              <a:solidFill>
                <a:srgbClr val="D4D4D4"/>
              </a:solidFill>
              <a:effectLst/>
              <a:latin typeface="Cadman Regular"/>
            </a:endParaRPr>
          </a:p>
          <a:p>
            <a:r>
              <a:rPr lang="en-IN" sz="1600" b="0" dirty="0">
                <a:solidFill>
                  <a:srgbClr val="6A9955"/>
                </a:solidFill>
                <a:effectLst/>
                <a:latin typeface="Cadman Regular"/>
              </a:rPr>
              <a:t>Character entities are used to display reserved characters in HTML.</a:t>
            </a:r>
            <a:endParaRPr lang="en-IN" sz="1600" b="0" dirty="0">
              <a:solidFill>
                <a:srgbClr val="D4D4D4"/>
              </a:solidFill>
              <a:effectLst/>
              <a:latin typeface="Cadman Regular"/>
            </a:endParaRPr>
          </a:p>
          <a:p>
            <a:r>
              <a:rPr lang="en-IN" sz="1600" b="0" dirty="0">
                <a:solidFill>
                  <a:srgbClr val="6A9955"/>
                </a:solidFill>
                <a:effectLst/>
                <a:latin typeface="Cadman Regular"/>
              </a:rPr>
              <a:t>To display a less than sign </a:t>
            </a:r>
            <a:r>
              <a:rPr lang="en-IN" sz="1600" b="0" dirty="0">
                <a:solidFill>
                  <a:srgbClr val="FF0000"/>
                </a:solidFill>
                <a:effectLst/>
                <a:latin typeface="Cadman Regular"/>
              </a:rPr>
              <a:t>(&lt;)</a:t>
            </a:r>
            <a:r>
              <a:rPr lang="en-IN" sz="1600" b="0" dirty="0">
                <a:solidFill>
                  <a:srgbClr val="6A9955"/>
                </a:solidFill>
                <a:effectLst/>
                <a:latin typeface="Cadman Regular"/>
              </a:rPr>
              <a:t> we must write: </a:t>
            </a:r>
            <a:r>
              <a:rPr lang="en-IN" sz="1600" b="0" dirty="0">
                <a:solidFill>
                  <a:srgbClr val="FF0000"/>
                </a:solidFill>
                <a:effectLst/>
                <a:latin typeface="Cadman Regular"/>
              </a:rPr>
              <a:t>&amp;</a:t>
            </a:r>
            <a:r>
              <a:rPr lang="en-IN" sz="1600" b="0" dirty="0" err="1">
                <a:solidFill>
                  <a:srgbClr val="FF0000"/>
                </a:solidFill>
                <a:effectLst/>
                <a:latin typeface="Cadman Regular"/>
              </a:rPr>
              <a:t>lt</a:t>
            </a:r>
            <a:r>
              <a:rPr lang="en-IN" sz="1600" b="0" dirty="0">
                <a:solidFill>
                  <a:srgbClr val="FF0000"/>
                </a:solidFill>
                <a:effectLst/>
                <a:latin typeface="Cadman Regular"/>
              </a:rPr>
              <a:t>; </a:t>
            </a:r>
            <a:r>
              <a:rPr lang="en-IN" sz="1600" b="0" dirty="0">
                <a:solidFill>
                  <a:srgbClr val="6A9955"/>
                </a:solidFill>
                <a:effectLst/>
                <a:latin typeface="Cadman Regular"/>
              </a:rPr>
              <a:t>or </a:t>
            </a:r>
            <a:r>
              <a:rPr lang="en-IN" sz="1600" b="0" dirty="0">
                <a:solidFill>
                  <a:srgbClr val="FF0000"/>
                </a:solidFill>
                <a:effectLst/>
                <a:latin typeface="Cadman Regular"/>
              </a:rPr>
              <a:t>&amp;#60;</a:t>
            </a:r>
          </a:p>
          <a:p>
            <a:r>
              <a:rPr lang="en-IN" sz="1600" b="0" dirty="0">
                <a:solidFill>
                  <a:srgbClr val="6A9955"/>
                </a:solidFill>
                <a:effectLst/>
                <a:latin typeface="Cadman Regular"/>
              </a:rPr>
              <a:t>Character Entities:</a:t>
            </a:r>
            <a:endParaRPr lang="en-IN" sz="1600" b="0" dirty="0">
              <a:solidFill>
                <a:srgbClr val="D4D4D4"/>
              </a:solidFill>
              <a:effectLst/>
              <a:latin typeface="Cadman Regular"/>
            </a:endParaRPr>
          </a:p>
          <a:p>
            <a:r>
              <a:rPr lang="en-IN" sz="1600" b="0" dirty="0">
                <a:solidFill>
                  <a:srgbClr val="FF0000"/>
                </a:solidFill>
                <a:effectLst/>
                <a:latin typeface="Cadman Regular"/>
              </a:rPr>
              <a:t>https://www.w3schools.com/html/html_entities.asp</a:t>
            </a:r>
          </a:p>
          <a:p>
            <a:r>
              <a:rPr lang="en-IN" sz="1600" b="0" dirty="0">
                <a:solidFill>
                  <a:srgbClr val="6A9955"/>
                </a:solidFill>
                <a:effectLst/>
                <a:latin typeface="Cadman Regular"/>
              </a:rPr>
              <a:t>Miscellaneous Symbols</a:t>
            </a:r>
            <a:endParaRPr lang="en-IN" sz="1600" b="0" dirty="0">
              <a:solidFill>
                <a:srgbClr val="D4D4D4"/>
              </a:solidFill>
              <a:effectLst/>
              <a:latin typeface="Cadman Regular"/>
            </a:endParaRPr>
          </a:p>
          <a:p>
            <a:r>
              <a:rPr lang="en-IN" sz="1600" b="0" dirty="0">
                <a:solidFill>
                  <a:srgbClr val="FF0000"/>
                </a:solidFill>
                <a:effectLst/>
                <a:latin typeface="Cadman Regular"/>
              </a:rPr>
              <a:t>https://www.w3schools.com/charsets/ref_utf_symbols.asp</a:t>
            </a:r>
          </a:p>
          <a:p>
            <a:r>
              <a:rPr lang="en-IN" sz="1600" b="0" dirty="0">
                <a:solidFill>
                  <a:srgbClr val="6A9955"/>
                </a:solidFill>
                <a:effectLst/>
                <a:latin typeface="Cadman Regular"/>
              </a:rPr>
              <a:t>Arrows</a:t>
            </a:r>
            <a:endParaRPr lang="en-IN" sz="1600" b="0" dirty="0">
              <a:solidFill>
                <a:srgbClr val="D4D4D4"/>
              </a:solidFill>
              <a:effectLst/>
              <a:latin typeface="Cadman Regular"/>
            </a:endParaRPr>
          </a:p>
          <a:p>
            <a:r>
              <a:rPr lang="en-IN" sz="1600" b="0" dirty="0">
                <a:solidFill>
                  <a:srgbClr val="FF0000"/>
                </a:solidFill>
                <a:effectLst/>
                <a:latin typeface="Cadman Regular"/>
              </a:rPr>
              <a:t>https://www.w3schools.com/charsets/ref_utf_arrows.asp</a:t>
            </a:r>
          </a:p>
          <a:p>
            <a:r>
              <a:rPr lang="en-IN" sz="1600" b="0" dirty="0">
                <a:solidFill>
                  <a:srgbClr val="6A9955"/>
                </a:solidFill>
                <a:effectLst/>
                <a:latin typeface="Cadman Regular"/>
              </a:rPr>
              <a:t>Currency Symbols</a:t>
            </a:r>
            <a:endParaRPr lang="en-IN" sz="1600" b="0" dirty="0">
              <a:solidFill>
                <a:srgbClr val="D4D4D4"/>
              </a:solidFill>
              <a:effectLst/>
              <a:latin typeface="Cadman Regular"/>
            </a:endParaRPr>
          </a:p>
          <a:p>
            <a:r>
              <a:rPr lang="en-IN" sz="1600" b="0" dirty="0">
                <a:solidFill>
                  <a:srgbClr val="FF0000"/>
                </a:solidFill>
                <a:effectLst/>
                <a:latin typeface="Cadman Regular"/>
              </a:rPr>
              <a:t>https://www.w3schools.com/charsets/ref_utf_currency.asp</a:t>
            </a:r>
          </a:p>
          <a:p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1022785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692DC-B354-4CD0-BEAE-89FF430DC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dirty="0" err="1">
                <a:solidFill>
                  <a:srgbClr val="6A9955"/>
                </a:solidFill>
                <a:effectLst/>
                <a:latin typeface="Cadman Regular"/>
              </a:rPr>
              <a:t>FontAwesome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3F6AD-0866-4261-B9D4-82617D2A5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https://fontawesome.com/v4.7.0/icons/</a:t>
            </a:r>
            <a:endParaRPr lang="en-IN" dirty="0"/>
          </a:p>
          <a:p>
            <a:r>
              <a:rPr lang="en-IN" dirty="0">
                <a:hlinkClick r:id="rId3"/>
              </a:rPr>
              <a:t>https://stackpath.bootstrapcdn.com/font-awesome/4.7.0/css/font-awesome.min.css</a:t>
            </a:r>
            <a:endParaRPr lang="en-IN" dirty="0"/>
          </a:p>
          <a:p>
            <a:endParaRPr lang="en-IN" dirty="0"/>
          </a:p>
          <a:p>
            <a:r>
              <a:rPr lang="en-IN" dirty="0"/>
              <a:t>https://fontawesome.com/icons?d=gallery</a:t>
            </a:r>
          </a:p>
          <a:p>
            <a:r>
              <a:rPr lang="en-IN" dirty="0"/>
              <a:t>https://pro.fontawesome.com/releases/v5.10.0/css/all.css</a:t>
            </a:r>
          </a:p>
        </p:txBody>
      </p:sp>
    </p:spTree>
    <p:extLst>
      <p:ext uri="{BB962C8B-B14F-4D97-AF65-F5344CB8AC3E}">
        <p14:creationId xmlns:p14="http://schemas.microsoft.com/office/powerpoint/2010/main" val="676470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921CE-F404-4B12-8C67-7B28BEC05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Cadman Regular"/>
              </a:rPr>
              <a:t>2. What </a:t>
            </a:r>
            <a:r>
              <a:rPr lang="en-US" b="0">
                <a:solidFill>
                  <a:srgbClr val="6A9955"/>
                </a:solidFill>
                <a:effectLst/>
                <a:latin typeface="Cadman Regular"/>
              </a:rPr>
              <a:t>is Html tag</a:t>
            </a:r>
            <a:r>
              <a:rPr lang="en-US" b="0" dirty="0">
                <a:solidFill>
                  <a:srgbClr val="6A9955"/>
                </a:solidFill>
                <a:effectLst/>
                <a:latin typeface="Cadman Regular"/>
              </a:rPr>
              <a:t>?</a:t>
            </a:r>
            <a:endParaRPr lang="en-US" b="0" dirty="0">
              <a:solidFill>
                <a:srgbClr val="D4D4D4"/>
              </a:solidFill>
              <a:effectLst/>
              <a:latin typeface="Cadman Regular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D7D99C-8AE0-4681-87E4-1E45850C84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>
            <a:normAutofit/>
          </a:bodyPr>
          <a:lstStyle/>
          <a:p>
            <a:r>
              <a:rPr lang="en-US" sz="1600" b="0" dirty="0">
                <a:solidFill>
                  <a:srgbClr val="6A9955"/>
                </a:solidFill>
                <a:effectLst/>
                <a:latin typeface="Cadman Regular"/>
              </a:rPr>
              <a:t>The HTML element is everything from the start tag to the end tag.</a:t>
            </a:r>
          </a:p>
          <a:p>
            <a:r>
              <a:rPr lang="en-US" sz="1600" b="0" dirty="0">
                <a:solidFill>
                  <a:srgbClr val="FF0000"/>
                </a:solidFill>
                <a:effectLst/>
                <a:latin typeface="Cadman Regular"/>
              </a:rPr>
              <a:t>&lt;p&gt;My first paragraph.&lt;/p&gt;</a:t>
            </a:r>
          </a:p>
          <a:p>
            <a:endParaRPr lang="en-US" sz="1600" b="0" dirty="0">
              <a:solidFill>
                <a:srgbClr val="D4D4D4"/>
              </a:solidFill>
              <a:effectLst/>
              <a:latin typeface="Cadman Regular"/>
            </a:endParaRPr>
          </a:p>
          <a:p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935403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AACDD-CD6F-4637-8961-19CB516EB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Cadman Regular"/>
              </a:rPr>
              <a:t>3. What are Web Browsers?</a:t>
            </a:r>
            <a:br>
              <a:rPr lang="en-US" b="0" dirty="0">
                <a:solidFill>
                  <a:srgbClr val="D4D4D4"/>
                </a:solidFill>
                <a:effectLst/>
                <a:latin typeface="Cadman Regular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63D0D-F27A-47B9-8A0D-4AEF68EE5B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41002"/>
            <a:ext cx="8428881" cy="3880773"/>
          </a:xfrm>
        </p:spPr>
        <p:txBody>
          <a:bodyPr>
            <a:normAutofit/>
          </a:bodyPr>
          <a:lstStyle/>
          <a:p>
            <a:r>
              <a:rPr lang="en-US" sz="1600" b="0" dirty="0">
                <a:solidFill>
                  <a:srgbClr val="6A9955"/>
                </a:solidFill>
                <a:effectLst/>
                <a:latin typeface="Cadman Regular"/>
              </a:rPr>
              <a:t>The purpose of a web browser (Chrome, Edge, Firefox, Safari) is to read HTML documents and display them correctly.</a:t>
            </a:r>
            <a:endParaRPr lang="en-US" sz="1600" b="0" dirty="0">
              <a:solidFill>
                <a:srgbClr val="D4D4D4"/>
              </a:solidFill>
              <a:effectLst/>
              <a:latin typeface="Cadman Regular"/>
            </a:endParaRPr>
          </a:p>
          <a:p>
            <a:r>
              <a:rPr lang="en-US" sz="1600" b="0" dirty="0">
                <a:solidFill>
                  <a:srgbClr val="6A9955"/>
                </a:solidFill>
                <a:effectLst/>
                <a:latin typeface="Cadman Regular"/>
              </a:rPr>
              <a:t>A browser does not display the HTML tags, but uses them to determine how to display the document:</a:t>
            </a:r>
          </a:p>
          <a:p>
            <a:r>
              <a:rPr lang="en-US" sz="1600" b="0" dirty="0">
                <a:solidFill>
                  <a:srgbClr val="FF0000"/>
                </a:solidFill>
                <a:effectLst/>
                <a:latin typeface="Cadman Regular"/>
              </a:rPr>
              <a:t>&lt;p&gt;My first paragraph.&lt;/p&gt;</a:t>
            </a:r>
          </a:p>
          <a:p>
            <a:endParaRPr lang="en-US" sz="1600" b="0" dirty="0">
              <a:solidFill>
                <a:srgbClr val="D4D4D4"/>
              </a:solidFill>
              <a:effectLst/>
              <a:latin typeface="Cadman Regular"/>
            </a:endParaRPr>
          </a:p>
          <a:p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12485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CFA9B-005E-46EA-9C8A-A3648B713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0" dirty="0">
                <a:solidFill>
                  <a:srgbClr val="6A9955"/>
                </a:solidFill>
                <a:effectLst/>
                <a:latin typeface="Cadman Regular"/>
              </a:rPr>
              <a:t>HTML5 Page Structure?</a:t>
            </a:r>
            <a:br>
              <a:rPr lang="en-IN" b="0" dirty="0">
                <a:solidFill>
                  <a:srgbClr val="D4D4D4"/>
                </a:solidFill>
                <a:effectLst/>
                <a:latin typeface="Cadman Regular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1A3539-2D6C-44FE-9D67-13C377DFF4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400" b="0" dirty="0">
                <a:solidFill>
                  <a:srgbClr val="FF0000"/>
                </a:solidFill>
                <a:effectLst/>
                <a:latin typeface="Cadman Regular"/>
              </a:rPr>
              <a:t>&lt;!DOCTYPE html&gt;</a:t>
            </a:r>
          </a:p>
          <a:p>
            <a:pPr marL="0" indent="0">
              <a:buNone/>
            </a:pPr>
            <a:r>
              <a:rPr lang="en-IN" sz="1400" b="0" dirty="0">
                <a:solidFill>
                  <a:srgbClr val="FF0000"/>
                </a:solidFill>
                <a:effectLst/>
                <a:latin typeface="Cadman Regular"/>
              </a:rPr>
              <a:t>&lt;html lang="</a:t>
            </a:r>
            <a:r>
              <a:rPr lang="en-IN" sz="1400" b="0" dirty="0" err="1">
                <a:solidFill>
                  <a:srgbClr val="FF0000"/>
                </a:solidFill>
                <a:effectLst/>
                <a:latin typeface="Cadman Regular"/>
              </a:rPr>
              <a:t>en</a:t>
            </a:r>
            <a:r>
              <a:rPr lang="en-IN" sz="1400" b="0" dirty="0">
                <a:solidFill>
                  <a:srgbClr val="FF0000"/>
                </a:solidFill>
                <a:effectLst/>
                <a:latin typeface="Cadman Regular"/>
              </a:rPr>
              <a:t>"&gt;</a:t>
            </a:r>
          </a:p>
          <a:p>
            <a:pPr marL="0" indent="0">
              <a:buNone/>
            </a:pPr>
            <a:r>
              <a:rPr lang="en-IN" sz="1400" b="0" dirty="0">
                <a:solidFill>
                  <a:srgbClr val="FF0000"/>
                </a:solidFill>
                <a:effectLst/>
                <a:latin typeface="Cadman Regular"/>
              </a:rPr>
              <a:t>&lt;head&gt;</a:t>
            </a:r>
          </a:p>
          <a:p>
            <a:pPr marL="0" indent="0">
              <a:buNone/>
            </a:pPr>
            <a:r>
              <a:rPr lang="en-IN" sz="1400" b="0" dirty="0">
                <a:solidFill>
                  <a:srgbClr val="FF0000"/>
                </a:solidFill>
                <a:effectLst/>
                <a:latin typeface="Cadman Regular"/>
              </a:rPr>
              <a:t>    &lt;meta charset="UTF-8"&gt;</a:t>
            </a:r>
          </a:p>
          <a:p>
            <a:pPr marL="0" indent="0">
              <a:buNone/>
            </a:pPr>
            <a:r>
              <a:rPr lang="en-IN" sz="1400" b="0" dirty="0">
                <a:solidFill>
                  <a:srgbClr val="FF0000"/>
                </a:solidFill>
                <a:effectLst/>
                <a:latin typeface="Cadman Regular"/>
              </a:rPr>
              <a:t>    &lt;meta name="viewport" content="width=device-width, initial-scale=1.0"&gt;</a:t>
            </a:r>
          </a:p>
          <a:p>
            <a:pPr marL="0" indent="0">
              <a:buNone/>
            </a:pPr>
            <a:r>
              <a:rPr lang="en-IN" sz="1400" b="0" dirty="0">
                <a:solidFill>
                  <a:srgbClr val="FF0000"/>
                </a:solidFill>
                <a:effectLst/>
                <a:latin typeface="Cadman Regular"/>
              </a:rPr>
              <a:t>    &lt;title&gt;Document&lt;/title&gt;</a:t>
            </a:r>
          </a:p>
          <a:p>
            <a:pPr marL="0" indent="0">
              <a:buNone/>
            </a:pPr>
            <a:r>
              <a:rPr lang="en-IN" sz="1400" b="0" dirty="0">
                <a:solidFill>
                  <a:srgbClr val="FF0000"/>
                </a:solidFill>
                <a:effectLst/>
                <a:latin typeface="Cadman Regular"/>
              </a:rPr>
              <a:t>&lt;/head&gt;</a:t>
            </a:r>
          </a:p>
          <a:p>
            <a:pPr marL="0" indent="0">
              <a:buNone/>
            </a:pPr>
            <a:r>
              <a:rPr lang="en-IN" sz="1400" b="0" dirty="0">
                <a:solidFill>
                  <a:srgbClr val="FF0000"/>
                </a:solidFill>
                <a:effectLst/>
                <a:latin typeface="Cadman Regular"/>
              </a:rPr>
              <a:t>&lt;body&gt;</a:t>
            </a:r>
          </a:p>
          <a:p>
            <a:pPr marL="0" indent="0">
              <a:buNone/>
            </a:pPr>
            <a:r>
              <a:rPr lang="en-IN" sz="1400" b="0" dirty="0">
                <a:solidFill>
                  <a:srgbClr val="FF0000"/>
                </a:solidFill>
                <a:effectLst/>
                <a:latin typeface="Cadman Regular"/>
              </a:rPr>
              <a:t>    </a:t>
            </a:r>
          </a:p>
          <a:p>
            <a:pPr marL="0" indent="0">
              <a:buNone/>
            </a:pPr>
            <a:r>
              <a:rPr lang="en-IN" sz="1400" b="0" dirty="0">
                <a:solidFill>
                  <a:srgbClr val="FF0000"/>
                </a:solidFill>
                <a:effectLst/>
                <a:latin typeface="Cadman Regular"/>
              </a:rPr>
              <a:t>&lt;/body&gt;</a:t>
            </a:r>
          </a:p>
          <a:p>
            <a:pPr marL="0" indent="0">
              <a:buNone/>
            </a:pPr>
            <a:r>
              <a:rPr lang="en-IN" sz="1400" b="0" dirty="0">
                <a:solidFill>
                  <a:srgbClr val="FF0000"/>
                </a:solidFill>
                <a:effectLst/>
                <a:latin typeface="Cadman Regular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906925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4883C-F767-4171-AACA-2A32050BE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0" dirty="0">
                <a:solidFill>
                  <a:srgbClr val="6A9955"/>
                </a:solidFill>
                <a:effectLst/>
                <a:latin typeface="Cadman Regular"/>
              </a:rPr>
              <a:t>HTML History?</a:t>
            </a:r>
            <a:br>
              <a:rPr lang="en-IN" b="0" dirty="0">
                <a:solidFill>
                  <a:srgbClr val="D4D4D4"/>
                </a:solidFill>
                <a:effectLst/>
                <a:latin typeface="Cadman Regular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C4542A-C31F-4683-AF1B-DEDBE7C010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>
            <a:normAutofit/>
          </a:bodyPr>
          <a:lstStyle/>
          <a:p>
            <a:r>
              <a:rPr lang="en-US" sz="1600" b="0" dirty="0">
                <a:solidFill>
                  <a:srgbClr val="6A9955"/>
                </a:solidFill>
                <a:effectLst/>
                <a:latin typeface="Cadman Regular"/>
              </a:rPr>
              <a:t>Since the early days of the World Wide Web, there have been many versions of HTML:</a:t>
            </a:r>
            <a:endParaRPr lang="en-US" sz="1600" b="0" dirty="0">
              <a:solidFill>
                <a:srgbClr val="D4D4D4"/>
              </a:solidFill>
              <a:effectLst/>
              <a:latin typeface="Cadman Regular"/>
            </a:endParaRPr>
          </a:p>
          <a:p>
            <a:r>
              <a:rPr lang="en-US" sz="1600" b="0" dirty="0">
                <a:solidFill>
                  <a:srgbClr val="6A9955"/>
                </a:solidFill>
                <a:effectLst/>
                <a:latin typeface="Cadman Regular"/>
              </a:rPr>
              <a:t>1989 - 2017</a:t>
            </a:r>
            <a:endParaRPr lang="en-US" sz="1600" b="0" dirty="0">
              <a:solidFill>
                <a:srgbClr val="D4D4D4"/>
              </a:solidFill>
              <a:effectLst/>
              <a:latin typeface="Cadman Regular"/>
            </a:endParaRPr>
          </a:p>
          <a:p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740050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6A753-345F-47A0-ACD4-BE9880F15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Cadman Regular"/>
              </a:rPr>
              <a:t>Learn HTML Using Text Editor: </a:t>
            </a:r>
            <a:r>
              <a:rPr lang="en-US" b="0" dirty="0" err="1">
                <a:solidFill>
                  <a:srgbClr val="6A9955"/>
                </a:solidFill>
                <a:effectLst/>
                <a:latin typeface="Cadman Regular"/>
              </a:rPr>
              <a:t>VsCode</a:t>
            </a:r>
            <a:r>
              <a:rPr lang="en-US" b="0" dirty="0">
                <a:solidFill>
                  <a:srgbClr val="6A9955"/>
                </a:solidFill>
                <a:effectLst/>
                <a:latin typeface="Cadman Regular"/>
              </a:rPr>
              <a:t>, Notepad++, Sublime, etc.</a:t>
            </a:r>
            <a:br>
              <a:rPr lang="en-US" b="0" dirty="0">
                <a:solidFill>
                  <a:srgbClr val="D4D4D4"/>
                </a:solidFill>
                <a:effectLst/>
                <a:latin typeface="Cadman Regular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F1A90-BC4B-4599-B87E-11E66E53D3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421324" cy="3880773"/>
          </a:xfrm>
        </p:spPr>
        <p:txBody>
          <a:bodyPr>
            <a:normAutofit/>
          </a:bodyPr>
          <a:lstStyle/>
          <a:p>
            <a:r>
              <a:rPr lang="en-US" sz="1600" b="0" dirty="0">
                <a:solidFill>
                  <a:srgbClr val="6A9955"/>
                </a:solidFill>
                <a:effectLst/>
                <a:latin typeface="Cadman Regular"/>
              </a:rPr>
              <a:t>Web pages can be created and modified by using professional HTML editors.</a:t>
            </a:r>
            <a:endParaRPr lang="en-US" sz="1600" b="0" dirty="0">
              <a:solidFill>
                <a:srgbClr val="D4D4D4"/>
              </a:solidFill>
              <a:effectLst/>
              <a:latin typeface="Cadman Regular"/>
            </a:endParaRPr>
          </a:p>
          <a:p>
            <a:r>
              <a:rPr lang="en-US" sz="1600" b="0" dirty="0">
                <a:solidFill>
                  <a:srgbClr val="6A9955"/>
                </a:solidFill>
                <a:effectLst/>
                <a:latin typeface="Cadman Regular"/>
              </a:rPr>
              <a:t>Create a folder and create a file with .html extension and open it in your text editor. </a:t>
            </a:r>
            <a:endParaRPr lang="en-US" sz="1600" b="0" dirty="0">
              <a:solidFill>
                <a:srgbClr val="D4D4D4"/>
              </a:solidFill>
              <a:effectLst/>
              <a:latin typeface="Cadman Regular"/>
            </a:endParaRPr>
          </a:p>
          <a:p>
            <a:r>
              <a:rPr lang="en-US" sz="1600" b="0" dirty="0">
                <a:solidFill>
                  <a:srgbClr val="6A9955"/>
                </a:solidFill>
                <a:effectLst/>
                <a:latin typeface="Cadman Regular"/>
              </a:rPr>
              <a:t>View that HTML file or Page in Your Browser.</a:t>
            </a:r>
            <a:endParaRPr lang="en-US" sz="1600" b="0" dirty="0">
              <a:solidFill>
                <a:srgbClr val="D4D4D4"/>
              </a:solidFill>
              <a:effectLst/>
              <a:latin typeface="Cadman Regular"/>
            </a:endParaRPr>
          </a:p>
          <a:p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266680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ECEE0-799C-4268-8EAC-521F57DA3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0" dirty="0">
                <a:solidFill>
                  <a:srgbClr val="6A9955"/>
                </a:solidFill>
                <a:effectLst/>
                <a:latin typeface="Cadman Regular"/>
              </a:rPr>
              <a:t>Html Documents</a:t>
            </a:r>
            <a:br>
              <a:rPr lang="en-IN" b="0" dirty="0">
                <a:solidFill>
                  <a:srgbClr val="D4D4D4"/>
                </a:solidFill>
                <a:effectLst/>
                <a:latin typeface="Cadman Regular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795597-C697-486C-B12A-DEC3D23C9B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761390" cy="4635350"/>
          </a:xfrm>
        </p:spPr>
        <p:txBody>
          <a:bodyPr>
            <a:normAutofit/>
          </a:bodyPr>
          <a:lstStyle/>
          <a:p>
            <a:r>
              <a:rPr lang="en-US" sz="1600" b="0" dirty="0">
                <a:solidFill>
                  <a:srgbClr val="6A9955"/>
                </a:solidFill>
                <a:effectLst/>
                <a:latin typeface="Cadman Regular"/>
              </a:rPr>
              <a:t>All HTML documents must start with a document type declaration: &lt;!DOCTYPE html&gt;.</a:t>
            </a:r>
            <a:endParaRPr lang="en-US" sz="1600" b="0" dirty="0">
              <a:solidFill>
                <a:srgbClr val="D4D4D4"/>
              </a:solidFill>
              <a:effectLst/>
              <a:latin typeface="Cadman Regular"/>
            </a:endParaRPr>
          </a:p>
          <a:p>
            <a:r>
              <a:rPr lang="en-US" sz="1600" b="0" dirty="0">
                <a:solidFill>
                  <a:srgbClr val="6A9955"/>
                </a:solidFill>
                <a:effectLst/>
                <a:latin typeface="Cadman Regular"/>
              </a:rPr>
              <a:t>The HTML document itself begins with &lt;html&gt; and ends with &lt;/html&gt;.</a:t>
            </a:r>
            <a:endParaRPr lang="en-US" sz="1600" b="0" dirty="0">
              <a:solidFill>
                <a:srgbClr val="D4D4D4"/>
              </a:solidFill>
              <a:effectLst/>
              <a:latin typeface="Cadman Regular"/>
            </a:endParaRPr>
          </a:p>
          <a:p>
            <a:r>
              <a:rPr lang="en-US" sz="1600" b="0" dirty="0">
                <a:solidFill>
                  <a:srgbClr val="6A9955"/>
                </a:solidFill>
                <a:effectLst/>
                <a:latin typeface="Cadman Regular"/>
              </a:rPr>
              <a:t>The visible part of the HTML document is between &lt;body&gt; and &lt;/body&gt;.</a:t>
            </a:r>
            <a:endParaRPr lang="en-US" sz="1600" b="0" dirty="0">
              <a:solidFill>
                <a:srgbClr val="D4D4D4"/>
              </a:solidFill>
              <a:effectLst/>
              <a:latin typeface="Cadman Regular"/>
            </a:endParaRPr>
          </a:p>
          <a:p>
            <a:r>
              <a:rPr lang="en-US" sz="1600" b="0" dirty="0">
                <a:solidFill>
                  <a:srgbClr val="6A9955"/>
                </a:solidFill>
                <a:effectLst/>
                <a:latin typeface="Cadman Regular"/>
              </a:rPr>
              <a:t>The &lt;!DOCTYPE&gt; declaration represents the document type, and helps browsers to display web pages correctly.</a:t>
            </a:r>
            <a:endParaRPr lang="en-US" sz="1600" b="0" dirty="0">
              <a:solidFill>
                <a:srgbClr val="D4D4D4"/>
              </a:solidFill>
              <a:effectLst/>
              <a:latin typeface="Cadman Regular"/>
            </a:endParaRPr>
          </a:p>
          <a:p>
            <a:r>
              <a:rPr lang="en-US" sz="1600" b="0" dirty="0">
                <a:solidFill>
                  <a:srgbClr val="6A9955"/>
                </a:solidFill>
                <a:effectLst/>
                <a:latin typeface="Cadman Regular"/>
              </a:rPr>
              <a:t>It must only appear once, at the top of the page (before any HTML tags).</a:t>
            </a:r>
            <a:endParaRPr lang="en-US" sz="1600" b="0" dirty="0">
              <a:solidFill>
                <a:srgbClr val="D4D4D4"/>
              </a:solidFill>
              <a:effectLst/>
              <a:latin typeface="Cadman Regular"/>
            </a:endParaRPr>
          </a:p>
          <a:p>
            <a:r>
              <a:rPr lang="en-US" sz="1600" b="0" dirty="0">
                <a:solidFill>
                  <a:srgbClr val="6A9955"/>
                </a:solidFill>
                <a:effectLst/>
                <a:latin typeface="Cadman Regular"/>
              </a:rPr>
              <a:t>The &lt;!DOCTYPE&gt; declaration is not case sensitive.</a:t>
            </a:r>
            <a:endParaRPr lang="en-US" sz="1600" b="0" dirty="0">
              <a:solidFill>
                <a:srgbClr val="D4D4D4"/>
              </a:solidFill>
              <a:effectLst/>
              <a:latin typeface="Cadman Regular"/>
            </a:endParaRPr>
          </a:p>
          <a:p>
            <a:r>
              <a:rPr lang="en-US" sz="1600" b="0" dirty="0">
                <a:solidFill>
                  <a:srgbClr val="6A9955"/>
                </a:solidFill>
                <a:effectLst/>
                <a:latin typeface="Cadman Regular"/>
              </a:rPr>
              <a:t>The &lt;!DOCTYPE&gt; declaration for HTML5.</a:t>
            </a:r>
            <a:endParaRPr lang="en-US" sz="1600" b="0" dirty="0">
              <a:solidFill>
                <a:srgbClr val="D4D4D4"/>
              </a:solidFill>
              <a:effectLst/>
              <a:latin typeface="Cadman Regular"/>
            </a:endParaRPr>
          </a:p>
          <a:p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83297587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523</TotalTime>
  <Words>2609</Words>
  <Application>Microsoft Office PowerPoint</Application>
  <PresentationFormat>Widescreen</PresentationFormat>
  <Paragraphs>270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Arial</vt:lpstr>
      <vt:lpstr>Cadman</vt:lpstr>
      <vt:lpstr>Cadman Regular</vt:lpstr>
      <vt:lpstr>Trebuchet MS</vt:lpstr>
      <vt:lpstr>Wingdings 3</vt:lpstr>
      <vt:lpstr>Facet</vt:lpstr>
      <vt:lpstr>Web Design &amp; Development Course Kishori tutorials</vt:lpstr>
      <vt:lpstr>Web Design &amp; Development Course</vt:lpstr>
      <vt:lpstr>1. What is HTML?</vt:lpstr>
      <vt:lpstr>2. What is Html tag?</vt:lpstr>
      <vt:lpstr>3. What are Web Browsers? </vt:lpstr>
      <vt:lpstr>HTML5 Page Structure? </vt:lpstr>
      <vt:lpstr>HTML History? </vt:lpstr>
      <vt:lpstr>Learn HTML Using Text Editor: VsCode, Notepad++, Sublime, etc. </vt:lpstr>
      <vt:lpstr>Html Documents </vt:lpstr>
      <vt:lpstr>Meta Tags </vt:lpstr>
      <vt:lpstr>Setting the Viewport</vt:lpstr>
      <vt:lpstr>Html Attributes basic</vt:lpstr>
      <vt:lpstr>How to View HTML Source?</vt:lpstr>
      <vt:lpstr>HTML headings </vt:lpstr>
      <vt:lpstr>HTML paragraphs </vt:lpstr>
      <vt:lpstr>Empty elements or Self closing elements </vt:lpstr>
      <vt:lpstr>HTML Formatting Elements </vt:lpstr>
      <vt:lpstr>HTML Quotation </vt:lpstr>
      <vt:lpstr>HTML Comment Tags </vt:lpstr>
      <vt:lpstr>HTML Links - Hyperlinks </vt:lpstr>
      <vt:lpstr>HTML images </vt:lpstr>
      <vt:lpstr>HTML image map </vt:lpstr>
      <vt:lpstr>HTML tables </vt:lpstr>
      <vt:lpstr>HTML Lists </vt:lpstr>
      <vt:lpstr>HTML Block and Inline Elements </vt:lpstr>
      <vt:lpstr>HTML iframes </vt:lpstr>
      <vt:lpstr>HTML Forms </vt:lpstr>
      <vt:lpstr>types</vt:lpstr>
      <vt:lpstr>Form &amp; Input attributes </vt:lpstr>
      <vt:lpstr>Here are the different input types you     can use in HTML: </vt:lpstr>
      <vt:lpstr>HTML Multimedia </vt:lpstr>
      <vt:lpstr>Audio syntax: </vt:lpstr>
      <vt:lpstr>Youtube Syntax: </vt:lpstr>
      <vt:lpstr>HTML Entities &amp; HTML Symbol Entities </vt:lpstr>
      <vt:lpstr>FontAwesome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Design &amp; Development Course      Kishori Tutorials</dc:title>
  <dc:creator>Amey</dc:creator>
  <cp:lastModifiedBy>Amey</cp:lastModifiedBy>
  <cp:revision>29</cp:revision>
  <dcterms:created xsi:type="dcterms:W3CDTF">2020-11-18T11:29:32Z</dcterms:created>
  <dcterms:modified xsi:type="dcterms:W3CDTF">2020-11-20T18:07:10Z</dcterms:modified>
</cp:coreProperties>
</file>