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3" r:id="rId10"/>
    <p:sldId id="265" r:id="rId11"/>
    <p:sldId id="280" r:id="rId12"/>
    <p:sldId id="281" r:id="rId13"/>
    <p:sldId id="282" r:id="rId14"/>
    <p:sldId id="283" r:id="rId15"/>
    <p:sldId id="266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67" r:id="rId28"/>
    <p:sldId id="268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DC72-9F70-441C-AF0E-78FC65CF20EA}" type="datetimeFigureOut">
              <a:rPr lang="en-IN" smtClean="0"/>
              <a:t>18-04-2017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30D0-87E5-4528-BC23-B7CF5F9A72F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17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DC72-9F70-441C-AF0E-78FC65CF20EA}" type="datetimeFigureOut">
              <a:rPr lang="en-IN" smtClean="0"/>
              <a:t>18-04-2017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30D0-87E5-4528-BC23-B7CF5F9A7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31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DC72-9F70-441C-AF0E-78FC65CF20EA}" type="datetimeFigureOut">
              <a:rPr lang="en-IN" smtClean="0"/>
              <a:t>18-04-2017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30D0-87E5-4528-BC23-B7CF5F9A7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03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DC72-9F70-441C-AF0E-78FC65CF20EA}" type="datetimeFigureOut">
              <a:rPr lang="en-IN" smtClean="0"/>
              <a:t>18-04-2017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30D0-87E5-4528-BC23-B7CF5F9A7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66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DC72-9F70-441C-AF0E-78FC65CF20EA}" type="datetimeFigureOut">
              <a:rPr lang="en-IN" smtClean="0"/>
              <a:t>18-04-2017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30D0-87E5-4528-BC23-B7CF5F9A72F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57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DC72-9F70-441C-AF0E-78FC65CF20EA}" type="datetimeFigureOut">
              <a:rPr lang="en-IN" smtClean="0"/>
              <a:t>18-04-2017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30D0-87E5-4528-BC23-B7CF5F9A7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09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DC72-9F70-441C-AF0E-78FC65CF20EA}" type="datetimeFigureOut">
              <a:rPr lang="en-IN" smtClean="0"/>
              <a:t>18-04-2017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30D0-87E5-4528-BC23-B7CF5F9A7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42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DC72-9F70-441C-AF0E-78FC65CF20EA}" type="datetimeFigureOut">
              <a:rPr lang="en-IN" smtClean="0"/>
              <a:t>18-04-2017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30D0-87E5-4528-BC23-B7CF5F9A7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46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DC72-9F70-441C-AF0E-78FC65CF20EA}" type="datetimeFigureOut">
              <a:rPr lang="en-IN" smtClean="0"/>
              <a:t>18-04-2017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30D0-87E5-4528-BC23-B7CF5F9A7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10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01DC72-9F70-441C-AF0E-78FC65CF20EA}" type="datetimeFigureOut">
              <a:rPr lang="en-IN" smtClean="0"/>
              <a:t>18-04-2017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0E30D0-87E5-4528-BC23-B7CF5F9A7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23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DC72-9F70-441C-AF0E-78FC65CF20EA}" type="datetimeFigureOut">
              <a:rPr lang="en-IN" smtClean="0"/>
              <a:t>18-04-2017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30D0-87E5-4528-BC23-B7CF5F9A7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27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01DC72-9F70-441C-AF0E-78FC65CF20EA}" type="datetimeFigureOut">
              <a:rPr lang="en-IN" smtClean="0"/>
              <a:t>18-04-2017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0E30D0-87E5-4528-BC23-B7CF5F9A72F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23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8884"/>
            <a:ext cx="9144000" cy="1153129"/>
          </a:xfrm>
        </p:spPr>
        <p:txBody>
          <a:bodyPr>
            <a:normAutofit fontScale="90000"/>
          </a:bodyPr>
          <a:lstStyle/>
          <a:p>
            <a:r>
              <a:rPr lang="en-IN" sz="3600" dirty="0" smtClean="0"/>
              <a:t>A STUDY ON MULTI-ROBOT SYSTEMS IN STRUCTURED ENVIRONMENTS</a:t>
            </a:r>
            <a:br>
              <a:rPr lang="en-IN" sz="3600" dirty="0" smtClean="0"/>
            </a:br>
            <a:r>
              <a:rPr lang="en-IN" sz="2200" dirty="0" smtClean="0"/>
              <a:t>18/04/2017</a:t>
            </a:r>
            <a:endParaRPr lang="en-IN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IN" dirty="0" smtClean="0"/>
              <a:t>-</a:t>
            </a:r>
            <a:r>
              <a:rPr lang="en-IN" dirty="0"/>
              <a:t>HARIKRISHNAN RADHAKRISHNAN (13ME230)</a:t>
            </a:r>
          </a:p>
          <a:p>
            <a:pPr algn="r"/>
            <a:r>
              <a:rPr lang="en-IN" dirty="0"/>
              <a:t>AKSHAY KUMAR V (13ME208)</a:t>
            </a:r>
          </a:p>
          <a:p>
            <a:pPr algn="r"/>
            <a:r>
              <a:rPr lang="en-IN" dirty="0"/>
              <a:t>AMEY S KULKARNI (13ME212)</a:t>
            </a:r>
          </a:p>
          <a:p>
            <a:pPr algn="r"/>
            <a:r>
              <a:rPr lang="en-IN" dirty="0"/>
              <a:t>ADITYA R B (13ME108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000778" y="707376"/>
            <a:ext cx="592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Major Project Review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6368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Multi Robot Simulator</a:t>
            </a:r>
            <a:br>
              <a:rPr lang="en-IN" dirty="0" smtClean="0"/>
            </a:br>
            <a:r>
              <a:rPr lang="en-IN" dirty="0" smtClean="0"/>
              <a:t>Simulation in MATLAB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Two wheel differential drive robots having 2 DOF are assumed.</a:t>
            </a:r>
          </a:p>
          <a:p>
            <a:endParaRPr lang="en-IN" dirty="0" smtClean="0"/>
          </a:p>
          <a:p>
            <a:r>
              <a:rPr lang="en-IN" dirty="0" smtClean="0"/>
              <a:t>The simulation implements the following features which are essential for the multiple robots</a:t>
            </a:r>
          </a:p>
          <a:p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Kinematic model for differential drive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Structured map of the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Path planning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Task allocation</a:t>
            </a:r>
          </a:p>
          <a:p>
            <a:pPr marL="0" indent="0">
              <a:buNone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60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Robot Hardware Design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Components </a:t>
            </a:r>
          </a:p>
          <a:p>
            <a:pPr lvl="1"/>
            <a:r>
              <a:rPr lang="en-GB" dirty="0"/>
              <a:t>Arduino Mega Microcontroller (1</a:t>
            </a:r>
            <a:r>
              <a:rPr lang="en-GB" dirty="0" smtClean="0"/>
              <a:t>).</a:t>
            </a:r>
          </a:p>
          <a:p>
            <a:pPr lvl="1"/>
            <a:r>
              <a:rPr lang="en-GB" dirty="0" smtClean="0"/>
              <a:t>Infra-red </a:t>
            </a:r>
            <a:r>
              <a:rPr lang="en-GB" dirty="0"/>
              <a:t>Emitter-Detector IC (3</a:t>
            </a:r>
            <a:r>
              <a:rPr lang="en-GB" dirty="0" smtClean="0"/>
              <a:t>).</a:t>
            </a:r>
          </a:p>
          <a:p>
            <a:pPr lvl="1"/>
            <a:r>
              <a:rPr lang="en-GB" dirty="0" smtClean="0"/>
              <a:t>L293D </a:t>
            </a:r>
            <a:r>
              <a:rPr lang="en-GB" dirty="0"/>
              <a:t>Motor Driver IC (1</a:t>
            </a:r>
            <a:r>
              <a:rPr lang="en-GB" dirty="0" smtClean="0"/>
              <a:t>).</a:t>
            </a:r>
          </a:p>
          <a:p>
            <a:pPr lvl="1"/>
            <a:r>
              <a:rPr lang="en-GB" dirty="0" err="1" smtClean="0"/>
              <a:t>Xbee</a:t>
            </a:r>
            <a:r>
              <a:rPr lang="en-GB" dirty="0" smtClean="0"/>
              <a:t> </a:t>
            </a:r>
            <a:r>
              <a:rPr lang="en-GB" dirty="0" err="1"/>
              <a:t>Transciever</a:t>
            </a:r>
            <a:r>
              <a:rPr lang="en-GB" dirty="0"/>
              <a:t> + Adapter (1</a:t>
            </a:r>
            <a:r>
              <a:rPr lang="en-GB" dirty="0" smtClean="0"/>
              <a:t>).</a:t>
            </a:r>
          </a:p>
          <a:p>
            <a:pPr lvl="1"/>
            <a:r>
              <a:rPr lang="en-GB" dirty="0" smtClean="0"/>
              <a:t>MOC7811 </a:t>
            </a:r>
            <a:r>
              <a:rPr lang="en-GB" dirty="0"/>
              <a:t>Optical Encoder (2</a:t>
            </a:r>
            <a:r>
              <a:rPr lang="en-GB" dirty="0" smtClean="0"/>
              <a:t>).</a:t>
            </a:r>
          </a:p>
          <a:p>
            <a:pPr lvl="1"/>
            <a:r>
              <a:rPr lang="en-GB" dirty="0" smtClean="0"/>
              <a:t>MPU9250 </a:t>
            </a:r>
            <a:r>
              <a:rPr lang="en-GB" dirty="0"/>
              <a:t>Inertial Measurement Unit [</a:t>
            </a:r>
            <a:r>
              <a:rPr lang="en-GB" dirty="0" err="1"/>
              <a:t>Accelerometer+Gyroscope</a:t>
            </a:r>
            <a:r>
              <a:rPr lang="en-GB" dirty="0"/>
              <a:t>] (1</a:t>
            </a:r>
            <a:r>
              <a:rPr lang="en-GB" dirty="0" smtClean="0"/>
              <a:t>).</a:t>
            </a:r>
          </a:p>
          <a:p>
            <a:pPr lvl="1"/>
            <a:r>
              <a:rPr lang="en-GB" dirty="0" smtClean="0"/>
              <a:t>1000mAh </a:t>
            </a:r>
            <a:r>
              <a:rPr lang="en-GB" dirty="0"/>
              <a:t>3S 30C/60C Lithium polymer(</a:t>
            </a:r>
            <a:r>
              <a:rPr lang="en-GB" dirty="0" err="1"/>
              <a:t>Lipo</a:t>
            </a:r>
            <a:r>
              <a:rPr lang="en-GB" dirty="0"/>
              <a:t>) battery Pack (1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BO </a:t>
            </a:r>
            <a:r>
              <a:rPr lang="en-GB" dirty="0"/>
              <a:t>100RPM Motors + Wheels (2</a:t>
            </a:r>
            <a:r>
              <a:rPr lang="en-GB" dirty="0" smtClean="0"/>
              <a:t>).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3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0"/>
            <a:ext cx="10515600" cy="1325563"/>
          </a:xfrm>
        </p:spPr>
        <p:txBody>
          <a:bodyPr/>
          <a:lstStyle/>
          <a:p>
            <a:r>
              <a:rPr lang="en-GB" dirty="0" smtClean="0"/>
              <a:t>Robot hardware design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0134" y="1999331"/>
            <a:ext cx="11183471" cy="5405717"/>
          </a:xfrm>
        </p:spPr>
        <p:txBody>
          <a:bodyPr>
            <a:normAutofit/>
          </a:bodyPr>
          <a:lstStyle/>
          <a:p>
            <a:r>
              <a:rPr lang="en-GB" dirty="0"/>
              <a:t>The chassis design for the robot was an iterative process. The final pentagonal </a:t>
            </a:r>
            <a:r>
              <a:rPr lang="en-GB" dirty="0" smtClean="0"/>
              <a:t>design facilitates </a:t>
            </a:r>
            <a:r>
              <a:rPr lang="en-GB" dirty="0"/>
              <a:t>easy mounting of IR sensors in the front of the robot and helps in making </a:t>
            </a:r>
            <a:r>
              <a:rPr lang="en-GB" dirty="0" smtClean="0"/>
              <a:t>the code </a:t>
            </a:r>
            <a:r>
              <a:rPr lang="en-GB" dirty="0"/>
              <a:t>for obstacle avoidance </a:t>
            </a:r>
            <a:r>
              <a:rPr lang="en-GB" dirty="0" smtClean="0"/>
              <a:t>easier.</a:t>
            </a:r>
          </a:p>
          <a:p>
            <a:r>
              <a:rPr lang="en-GB" dirty="0" smtClean="0"/>
              <a:t>Material Used : Plexiglas</a:t>
            </a:r>
            <a:r>
              <a:rPr lang="en-GB" i="1" dirty="0" smtClean="0"/>
              <a:t> </a:t>
            </a:r>
            <a:r>
              <a:rPr lang="en-GB" i="1" dirty="0"/>
              <a:t>acrylic </a:t>
            </a:r>
            <a:r>
              <a:rPr lang="en-GB" i="1" dirty="0" smtClean="0"/>
              <a:t>sheet (P</a:t>
            </a:r>
            <a:r>
              <a:rPr lang="en-GB" dirty="0" smtClean="0"/>
              <a:t>oly </a:t>
            </a:r>
            <a:r>
              <a:rPr lang="en-GB" dirty="0"/>
              <a:t>methyl </a:t>
            </a:r>
            <a:r>
              <a:rPr lang="en-GB" dirty="0" smtClean="0"/>
              <a:t>methacrylate).</a:t>
            </a:r>
          </a:p>
          <a:p>
            <a:r>
              <a:rPr lang="en-GB" dirty="0" smtClean="0"/>
              <a:t>Choice of Material</a:t>
            </a:r>
            <a:r>
              <a:rPr lang="en-GB" dirty="0"/>
              <a:t/>
            </a:r>
            <a:br>
              <a:rPr lang="en-GB" dirty="0"/>
            </a:br>
            <a:r>
              <a:rPr lang="en-GB" i="1" dirty="0"/>
              <a:t>• </a:t>
            </a:r>
            <a:r>
              <a:rPr lang="en-GB" dirty="0"/>
              <a:t>It is easily </a:t>
            </a:r>
            <a:r>
              <a:rPr lang="en-GB" dirty="0" err="1"/>
              <a:t>machinable</a:t>
            </a:r>
            <a:r>
              <a:rPr lang="en-GB" dirty="0"/>
              <a:t>.</a:t>
            </a:r>
            <a:br>
              <a:rPr lang="en-GB" dirty="0"/>
            </a:br>
            <a:r>
              <a:rPr lang="en-GB" i="1" dirty="0"/>
              <a:t>• </a:t>
            </a:r>
            <a:r>
              <a:rPr lang="en-GB" dirty="0"/>
              <a:t>It is strong, tough and light in weight.</a:t>
            </a:r>
            <a:br>
              <a:rPr lang="en-GB" dirty="0"/>
            </a:br>
            <a:r>
              <a:rPr lang="en-GB" i="1" dirty="0"/>
              <a:t>• </a:t>
            </a:r>
            <a:r>
              <a:rPr lang="en-GB" dirty="0"/>
              <a:t>It is shatter-resistant</a:t>
            </a:r>
            <a:r>
              <a:rPr lang="en-GB" dirty="0" smtClean="0"/>
              <a:t>.</a:t>
            </a:r>
          </a:p>
          <a:p>
            <a:r>
              <a:rPr lang="en-GB" dirty="0" smtClean="0"/>
              <a:t>Manufacturing </a:t>
            </a:r>
            <a:r>
              <a:rPr lang="en-GB" dirty="0"/>
              <a:t>Process: Laser Cutting.</a:t>
            </a:r>
          </a:p>
          <a:p>
            <a:r>
              <a:rPr lang="en-GB" dirty="0" smtClean="0"/>
              <a:t>The design is easily adaptable to new components, </a:t>
            </a:r>
            <a:r>
              <a:rPr lang="en-GB" dirty="0" smtClean="0"/>
              <a:t>hence these </a:t>
            </a:r>
            <a:r>
              <a:rPr lang="en-GB" dirty="0"/>
              <a:t>design ergonomics make the robots </a:t>
            </a:r>
            <a:r>
              <a:rPr lang="en-GB" dirty="0" smtClean="0"/>
              <a:t>an amateur </a:t>
            </a:r>
            <a:r>
              <a:rPr lang="en-GB" dirty="0"/>
              <a:t>development kit to explore multi-robot research further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8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48" y="0"/>
            <a:ext cx="10726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Experimental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4492"/>
            <a:ext cx="10058400" cy="4023360"/>
          </a:xfrm>
        </p:spPr>
        <p:txBody>
          <a:bodyPr>
            <a:normAutofit/>
          </a:bodyPr>
          <a:lstStyle/>
          <a:p>
            <a:r>
              <a:rPr lang="en-GB" dirty="0" smtClean="0"/>
              <a:t>The Setup consisted of 3 identical robots that are identical in both hardware and software aspects.</a:t>
            </a:r>
          </a:p>
          <a:p>
            <a:r>
              <a:rPr lang="en-GB" dirty="0" smtClean="0"/>
              <a:t>Server Side Machine: </a:t>
            </a:r>
            <a:r>
              <a:rPr lang="it-IT" dirty="0"/>
              <a:t>Core i7 Quad Core, Ubuntu </a:t>
            </a:r>
            <a:r>
              <a:rPr lang="it-IT" dirty="0" smtClean="0"/>
              <a:t>14.04</a:t>
            </a:r>
          </a:p>
          <a:p>
            <a:r>
              <a:rPr lang="it-IT" dirty="0" smtClean="0"/>
              <a:t>Communication: All the robots and the server machine is equipped with an Xbee Transceiver.</a:t>
            </a:r>
          </a:p>
          <a:p>
            <a:r>
              <a:rPr lang="it-IT" dirty="0" smtClean="0"/>
              <a:t>Mapping paradigm: A grid based paradigm was choosen to simplify the path planning process</a:t>
            </a:r>
          </a:p>
          <a:p>
            <a:r>
              <a:rPr lang="it-IT" dirty="0" smtClean="0"/>
              <a:t>Path planning algorithm: Depth first search Algorithm was used to find the shortest path in a </a:t>
            </a:r>
            <a:r>
              <a:rPr lang="it-IT" dirty="0" smtClean="0"/>
              <a:t>given </a:t>
            </a:r>
            <a:r>
              <a:rPr lang="it-IT" dirty="0" smtClean="0"/>
              <a:t>map, with least computational complexity.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91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6. Algorithm implementation-PATH PLANNING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An initial point and a goal is chosen. </a:t>
            </a:r>
          </a:p>
          <a:p>
            <a:endParaRPr lang="en-IN" dirty="0" smtClean="0"/>
          </a:p>
          <a:p>
            <a:r>
              <a:rPr lang="en-IN" dirty="0" smtClean="0"/>
              <a:t>A python script was written to find the shortest distance path(least number of grids encountered) to the goal from the initial point using </a:t>
            </a:r>
            <a:r>
              <a:rPr lang="en-IN" dirty="0" err="1" smtClean="0"/>
              <a:t>Dijkstra’s</a:t>
            </a:r>
            <a:r>
              <a:rPr lang="en-IN" dirty="0" smtClean="0"/>
              <a:t> algorithm.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01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implementation-TASK ALLOCATION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2407"/>
            <a:ext cx="10058400" cy="40233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Random allocation of goals</a:t>
            </a:r>
          </a:p>
          <a:p>
            <a:r>
              <a:rPr lang="en-IN" dirty="0" smtClean="0"/>
              <a:t>The goal destination for each robot is allocated randomly by the computer or the user. This goal will not necessarily be nearest goal.</a:t>
            </a:r>
          </a:p>
          <a:p>
            <a:endParaRPr lang="en-IN" dirty="0" smtClean="0"/>
          </a:p>
          <a:p>
            <a:pPr marL="514350" indent="-514350">
              <a:buAutoNum type="arabicPeriod" startAt="2"/>
            </a:pPr>
            <a:r>
              <a:rPr lang="en-IN" b="1" dirty="0" smtClean="0"/>
              <a:t>Nearest goals assigned to each robot</a:t>
            </a:r>
          </a:p>
          <a:p>
            <a:r>
              <a:rPr lang="en-IN" dirty="0" smtClean="0"/>
              <a:t>Using the </a:t>
            </a:r>
            <a:r>
              <a:rPr lang="en-IN" dirty="0" err="1" smtClean="0"/>
              <a:t>Dijkstra’s</a:t>
            </a:r>
            <a:r>
              <a:rPr lang="en-IN" dirty="0" smtClean="0"/>
              <a:t> algorithm, the nearest goals to each robot were found and assigned.</a:t>
            </a:r>
          </a:p>
          <a:p>
            <a:r>
              <a:rPr lang="en-IN" dirty="0" smtClean="0"/>
              <a:t>This improved the time of the task and battery usage is reduced.</a:t>
            </a:r>
          </a:p>
        </p:txBody>
      </p:sp>
    </p:spTree>
    <p:extLst>
      <p:ext uri="{BB962C8B-B14F-4D97-AF65-F5344CB8AC3E}">
        <p14:creationId xmlns:p14="http://schemas.microsoft.com/office/powerpoint/2010/main" val="23110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implementation-YAW CORRECTION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7360"/>
            <a:ext cx="10515600" cy="38613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 smtClean="0"/>
              <a:t>1. Encoder correction</a:t>
            </a:r>
          </a:p>
          <a:p>
            <a:pPr lvl="1"/>
            <a:r>
              <a:rPr lang="en-IN" sz="2400" dirty="0" smtClean="0"/>
              <a:t>The values of two encoders on each robot is compared and if they are not equal, a proportional controller is used to control the speed of wheels so that the robot moves steadily in the given direction.</a:t>
            </a:r>
          </a:p>
          <a:p>
            <a:pPr marL="0" indent="0">
              <a:buNone/>
            </a:pPr>
            <a:r>
              <a:rPr lang="en-IN" sz="2800" dirty="0" smtClean="0"/>
              <a:t>2</a:t>
            </a:r>
            <a:r>
              <a:rPr lang="en-IN" sz="2800" dirty="0"/>
              <a:t>. IMU usage</a:t>
            </a:r>
          </a:p>
          <a:p>
            <a:pPr lvl="1"/>
            <a:r>
              <a:rPr lang="en-IN" sz="2400" dirty="0"/>
              <a:t>The magnetometer of the IMU is used to find the degree turn of each robot and this is compared to the encoder yaw detected.</a:t>
            </a:r>
          </a:p>
          <a:p>
            <a:endParaRPr lang="en-IN" sz="2800" dirty="0" smtClean="0"/>
          </a:p>
          <a:p>
            <a:pPr lvl="1"/>
            <a:endParaRPr lang="en-IN" sz="2400" dirty="0"/>
          </a:p>
          <a:p>
            <a:pPr lvl="1"/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28963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7. Results and Discussions-Single Robot 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45946" cy="435133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Adjacent is the map generated to test all the robots.</a:t>
            </a:r>
          </a:p>
          <a:p>
            <a:endParaRPr lang="en-IN" sz="2400" dirty="0" smtClean="0"/>
          </a:p>
          <a:p>
            <a:r>
              <a:rPr lang="en-IN" sz="2400" dirty="0"/>
              <a:t>The symbol '+' indicates the generated path</a:t>
            </a:r>
            <a:r>
              <a:rPr lang="en-IN" sz="2400" dirty="0" smtClean="0"/>
              <a:t>. 'S</a:t>
            </a:r>
            <a:r>
              <a:rPr lang="en-IN" sz="2400" dirty="0"/>
              <a:t>' and 'E' are the starting and end </a:t>
            </a:r>
            <a:r>
              <a:rPr lang="en-IN" sz="2400" dirty="0" smtClean="0"/>
              <a:t>point respectively</a:t>
            </a:r>
            <a:r>
              <a:rPr lang="en-IN" sz="2400" dirty="0"/>
              <a:t>. The symbol # represents the obstacles in the map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Each robot is given the same map and same path to test the motion and efficiency of each robot.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693" y="1690688"/>
            <a:ext cx="2815107" cy="499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185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Single Robot 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5915"/>
            <a:ext cx="10515600" cy="5211048"/>
          </a:xfrm>
        </p:spPr>
        <p:txBody>
          <a:bodyPr/>
          <a:lstStyle/>
          <a:p>
            <a:r>
              <a:rPr lang="en-IN" dirty="0" smtClean="0"/>
              <a:t>Each robot is used to move along the same path in the map and their motion is analysed. The following graph shows the deviation from target of the Robot alpha.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088" y="1822491"/>
            <a:ext cx="7373823" cy="435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776" y="176866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823272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Kinematic model of differential drive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 Robot Simulator- Simulation in MATLAB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implementation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7742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51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Single Robot Performance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59" y="1017430"/>
            <a:ext cx="9664881" cy="537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Single Robot Performance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797" y="1146221"/>
            <a:ext cx="9407742" cy="515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2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39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Single Robot Performance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93" y="901522"/>
            <a:ext cx="9329455" cy="541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4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51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Multi Robot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0"/>
            <a:ext cx="10515600" cy="7180086"/>
          </a:xfrm>
        </p:spPr>
        <p:txBody>
          <a:bodyPr>
            <a:normAutofit/>
          </a:bodyPr>
          <a:lstStyle/>
          <a:p>
            <a:r>
              <a:rPr lang="en-IN" dirty="0" smtClean="0"/>
              <a:t>Initially </a:t>
            </a:r>
            <a:r>
              <a:rPr lang="en-IN" dirty="0"/>
              <a:t>the goals were assigned manually to each robot</a:t>
            </a:r>
            <a:r>
              <a:rPr lang="en-IN" dirty="0" smtClean="0"/>
              <a:t>. </a:t>
            </a:r>
            <a:r>
              <a:rPr lang="en-IN" dirty="0" smtClean="0"/>
              <a:t>Following are maps for alpha, beta and gamma robots respectively.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The robots </a:t>
            </a:r>
            <a:r>
              <a:rPr lang="en-IN" dirty="0" smtClean="0"/>
              <a:t>simultaneously moved </a:t>
            </a:r>
            <a:r>
              <a:rPr lang="en-IN" dirty="0"/>
              <a:t>to their goals location in 119 seconds.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237" y="1897634"/>
            <a:ext cx="5169526" cy="365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5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Multi Robot 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038"/>
            <a:ext cx="10515600" cy="5589430"/>
          </a:xfrm>
        </p:spPr>
        <p:txBody>
          <a:bodyPr>
            <a:normAutofit/>
          </a:bodyPr>
          <a:lstStyle/>
          <a:p>
            <a:r>
              <a:rPr lang="en-IN" dirty="0"/>
              <a:t>In the second attempt, </a:t>
            </a:r>
            <a:r>
              <a:rPr lang="en-IN" dirty="0" err="1" smtClean="0"/>
              <a:t>Dijkstras’s</a:t>
            </a:r>
            <a:r>
              <a:rPr lang="en-IN" dirty="0" smtClean="0"/>
              <a:t> </a:t>
            </a:r>
            <a:r>
              <a:rPr lang="en-IN" dirty="0"/>
              <a:t>algorithm was used to assign the nearest goal to the </a:t>
            </a:r>
            <a:r>
              <a:rPr lang="en-IN" dirty="0" smtClean="0"/>
              <a:t>each robot. Following are maps for alpha, beta and gamma robots respectively.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total time taken for all the robots to reach the nearest calculated </a:t>
            </a:r>
            <a:r>
              <a:rPr lang="en-IN" dirty="0" smtClean="0"/>
              <a:t>destination was </a:t>
            </a:r>
            <a:r>
              <a:rPr lang="en-IN" dirty="0"/>
              <a:t>70 seconds.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201" y="1814692"/>
            <a:ext cx="4504251" cy="329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4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 Robot Performance-IMU </a:t>
            </a:r>
            <a:r>
              <a:rPr lang="en-IN" dirty="0"/>
              <a:t>Yaw Correction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380" y="1816540"/>
            <a:ext cx="8261175" cy="461374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35168" y="9144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The following are the IMU values when the robot is stationary. The values are erratic and we need to stabilise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202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 Robot Performance-IMU Yaw Correction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4560"/>
            <a:ext cx="10515600" cy="4351338"/>
          </a:xfrm>
        </p:spPr>
        <p:txBody>
          <a:bodyPr/>
          <a:lstStyle/>
          <a:p>
            <a:r>
              <a:rPr lang="en-IN" dirty="0" smtClean="0"/>
              <a:t>A moving average filter was used to stabilise the erratic IMU yaw values so that they can be used.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971" y="1951740"/>
            <a:ext cx="7691626" cy="44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7.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Algorithms were designed for map design, path planning, obstacle detection and task allocation to successfully control the navigation of the robot in a known environment.</a:t>
            </a:r>
          </a:p>
          <a:p>
            <a:endParaRPr lang="en-IN" dirty="0" smtClean="0"/>
          </a:p>
          <a:p>
            <a:r>
              <a:rPr lang="en-IN" dirty="0" smtClean="0"/>
              <a:t>Simulation was carried out to test and correct the designed algorithms.</a:t>
            </a:r>
          </a:p>
          <a:p>
            <a:endParaRPr lang="en-IN" dirty="0" smtClean="0"/>
          </a:p>
          <a:p>
            <a:r>
              <a:rPr lang="en-IN" dirty="0" smtClean="0"/>
              <a:t>Three identical differentially driven robots having the features of simulated robots were fabricated and all the algorithms were implemented on them.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4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7.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Control of movement of robot is done using Inertial Measurement Unit and encoders. Proportional controller was used on the encoder values to stabilise the motion of robots.</a:t>
            </a:r>
          </a:p>
          <a:p>
            <a:endParaRPr lang="en-IN" dirty="0" smtClean="0"/>
          </a:p>
          <a:p>
            <a:r>
              <a:rPr lang="en-IN" dirty="0" smtClean="0"/>
              <a:t>Communication was facilitated using </a:t>
            </a:r>
            <a:r>
              <a:rPr lang="en-IN" dirty="0" err="1" smtClean="0"/>
              <a:t>zigbee</a:t>
            </a:r>
            <a:r>
              <a:rPr lang="en-IN" dirty="0" smtClean="0"/>
              <a:t> modules and a centralised system architecture was followed.</a:t>
            </a:r>
          </a:p>
          <a:p>
            <a:endParaRPr lang="en-IN" dirty="0" smtClean="0"/>
          </a:p>
          <a:p>
            <a:r>
              <a:rPr lang="en-IN" dirty="0" smtClean="0"/>
              <a:t>The task allocation algorithms made the multi robot system more efficient by choosing the nearest goal for each robot.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09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thank you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54" y="168442"/>
            <a:ext cx="10077614" cy="668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61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1. Objective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66576"/>
            <a:ext cx="10058400" cy="4023360"/>
          </a:xfrm>
        </p:spPr>
        <p:txBody>
          <a:bodyPr>
            <a:normAutofit/>
          </a:bodyPr>
          <a:lstStyle/>
          <a:p>
            <a:r>
              <a:rPr lang="en-IN" sz="2000" dirty="0"/>
              <a:t>Develop an algorithm for successful navigation and control of a multi-robot system.</a:t>
            </a:r>
          </a:p>
          <a:p>
            <a:r>
              <a:rPr lang="en-IN" sz="2000" dirty="0"/>
              <a:t> Achieve localization through sensor fusion.</a:t>
            </a:r>
          </a:p>
          <a:p>
            <a:r>
              <a:rPr lang="en-IN" sz="2000" dirty="0"/>
              <a:t> Demonstrate obstacle </a:t>
            </a:r>
            <a:r>
              <a:rPr lang="en-IN" sz="2000" dirty="0" smtClean="0"/>
              <a:t>detection, </a:t>
            </a:r>
            <a:r>
              <a:rPr lang="en-IN" sz="2000" dirty="0"/>
              <a:t>path planning and </a:t>
            </a:r>
            <a:r>
              <a:rPr lang="en-IN" sz="2000" dirty="0" smtClean="0"/>
              <a:t>system </a:t>
            </a:r>
            <a:r>
              <a:rPr lang="en-IN" sz="2000" dirty="0"/>
              <a:t>architecture.</a:t>
            </a:r>
          </a:p>
          <a:p>
            <a:r>
              <a:rPr lang="en-IN" sz="2000" dirty="0"/>
              <a:t> Carry out a simulation of the </a:t>
            </a:r>
            <a:r>
              <a:rPr lang="en-IN" sz="2000" dirty="0" smtClean="0"/>
              <a:t>algorithm to test and correct the algorithms.</a:t>
            </a:r>
            <a:endParaRPr lang="en-IN" sz="2000" dirty="0"/>
          </a:p>
          <a:p>
            <a:r>
              <a:rPr lang="en-IN" sz="2000" dirty="0"/>
              <a:t> Design and fabricate the mobile robots.</a:t>
            </a:r>
          </a:p>
          <a:p>
            <a:r>
              <a:rPr lang="en-IN" sz="2000" dirty="0"/>
              <a:t> Implement the algorithm on the fabricated </a:t>
            </a:r>
            <a:r>
              <a:rPr lang="en-IN" sz="2000" dirty="0" smtClean="0"/>
              <a:t>robots.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42671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968"/>
            <a:ext cx="10515600" cy="806852"/>
          </a:xfrm>
        </p:spPr>
        <p:txBody>
          <a:bodyPr/>
          <a:lstStyle/>
          <a:p>
            <a:r>
              <a:rPr lang="en-IN" dirty="0" smtClean="0"/>
              <a:t>2.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5895"/>
            <a:ext cx="10515600" cy="4348163"/>
          </a:xfrm>
        </p:spPr>
        <p:txBody>
          <a:bodyPr/>
          <a:lstStyle/>
          <a:p>
            <a:r>
              <a:rPr lang="en-IN" dirty="0"/>
              <a:t>Multi-Robot System can be characterized as a set of </a:t>
            </a:r>
            <a:r>
              <a:rPr lang="en-IN" dirty="0" smtClean="0"/>
              <a:t>robots operating </a:t>
            </a:r>
            <a:r>
              <a:rPr lang="en-IN" dirty="0"/>
              <a:t>in the same </a:t>
            </a:r>
            <a:r>
              <a:rPr lang="en-IN" dirty="0" smtClean="0"/>
              <a:t>environment- inspired by swarm of bees and ant colony.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Multi Robot systems are classified into –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Cooperation level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Knowledge level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Coordination level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Organization level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32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33" y="1210614"/>
            <a:ext cx="6524020" cy="50227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5971" y="496502"/>
            <a:ext cx="5827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Taxonomy of Multi-Robot systems</a:t>
            </a:r>
            <a:endParaRPr lang="en-IN" sz="3200" dirty="0"/>
          </a:p>
        </p:txBody>
      </p:sp>
      <p:pic>
        <p:nvPicPr>
          <p:cNvPr id="2050" name="Picture 2" descr="Image result for multi robot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473" y="2331077"/>
            <a:ext cx="4773685" cy="311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7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08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Domains of Relevance and practical applications of Multi Robot Systems</a:t>
            </a:r>
            <a:endParaRPr lang="en-IN" dirty="0"/>
          </a:p>
        </p:txBody>
      </p:sp>
      <p:pic>
        <p:nvPicPr>
          <p:cNvPr id="1026" name="Picture 2" descr="Image result for Multiple mobile robots in industr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629" y="4240058"/>
            <a:ext cx="3236666" cy="183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57744" y="6398516"/>
            <a:ext cx="247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Exploration and Flocking</a:t>
            </a:r>
            <a:endParaRPr lang="en-IN" dirty="0"/>
          </a:p>
        </p:txBody>
      </p:sp>
      <p:pic>
        <p:nvPicPr>
          <p:cNvPr id="1028" name="Picture 4" descr="Image result for amazon ground robo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2" y="1537517"/>
            <a:ext cx="4145968" cy="241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19706" y="4207966"/>
            <a:ext cx="22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Foraging and coverage</a:t>
            </a:r>
            <a:endParaRPr lang="en-IN" dirty="0"/>
          </a:p>
        </p:txBody>
      </p:sp>
      <p:pic>
        <p:nvPicPr>
          <p:cNvPr id="1030" name="Picture 6" descr="Image result for multi robot sys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626" y="1352210"/>
            <a:ext cx="3813803" cy="270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4147" y="4207966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Multi Target Observation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74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Literature 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Task Planning, Architecture and </a:t>
            </a:r>
            <a:r>
              <a:rPr lang="en-IN" dirty="0" smtClean="0"/>
              <a:t>Control</a:t>
            </a:r>
          </a:p>
          <a:p>
            <a:endParaRPr lang="en-IN" dirty="0" smtClean="0"/>
          </a:p>
          <a:p>
            <a:r>
              <a:rPr lang="en-IN" dirty="0"/>
              <a:t>Localization and Sensor </a:t>
            </a:r>
            <a:r>
              <a:rPr lang="en-IN" dirty="0" smtClean="0"/>
              <a:t>Fusion</a:t>
            </a:r>
          </a:p>
          <a:p>
            <a:endParaRPr lang="en-IN" dirty="0" smtClean="0"/>
          </a:p>
          <a:p>
            <a:r>
              <a:rPr lang="en-IN" dirty="0" smtClean="0"/>
              <a:t>Obstacle Avoidance</a:t>
            </a:r>
          </a:p>
          <a:p>
            <a:endParaRPr lang="en-IN" dirty="0" smtClean="0"/>
          </a:p>
          <a:p>
            <a:r>
              <a:rPr lang="en-IN" dirty="0"/>
              <a:t>Path </a:t>
            </a:r>
            <a:r>
              <a:rPr lang="en-IN" dirty="0" smtClean="0"/>
              <a:t>Planning</a:t>
            </a:r>
          </a:p>
          <a:p>
            <a:endParaRPr lang="en-IN" dirty="0" smtClean="0"/>
          </a:p>
          <a:p>
            <a:r>
              <a:rPr lang="en-IN" dirty="0"/>
              <a:t>Communication and Robot Sensor </a:t>
            </a:r>
            <a:r>
              <a:rPr lang="en-IN" dirty="0" smtClean="0"/>
              <a:t>Network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07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 Kinematic model of Differential Drive of Robots</a:t>
            </a:r>
            <a:endParaRPr lang="en-I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0512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492311"/>
              </p:ext>
            </p:extLst>
          </p:nvPr>
        </p:nvGraphicFramePr>
        <p:xfrm>
          <a:off x="4746554" y="4778062"/>
          <a:ext cx="2182813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787320" imgH="685800" progId="Equation.3">
                  <p:embed/>
                </p:oleObj>
              </mc:Choice>
              <mc:Fallback>
                <p:oleObj name="Equation" r:id="rId3" imgW="787320" imgH="685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554" y="4778062"/>
                        <a:ext cx="2182813" cy="184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46" y="1737360"/>
            <a:ext cx="3351839" cy="308737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842" y="1511682"/>
            <a:ext cx="3358127" cy="34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5. Multi Robot Simulator</a:t>
            </a:r>
            <a:br>
              <a:rPr lang="en-IN" dirty="0" smtClean="0"/>
            </a:br>
            <a:r>
              <a:rPr lang="en-IN" dirty="0" smtClean="0"/>
              <a:t>Simulation in MATLAB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85" y="1974600"/>
            <a:ext cx="7157977" cy="40227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" y="2228045"/>
            <a:ext cx="3812147" cy="292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0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577</TotalTime>
  <Words>1041</Words>
  <Application>Microsoft Office PowerPoint</Application>
  <PresentationFormat>Widescreen</PresentationFormat>
  <Paragraphs>147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Retrospect</vt:lpstr>
      <vt:lpstr>Microsoft Equation 3.0</vt:lpstr>
      <vt:lpstr>A STUDY ON MULTI-ROBOT SYSTEMS IN STRUCTURED ENVIRONMENTS 18/04/2017</vt:lpstr>
      <vt:lpstr>Contents</vt:lpstr>
      <vt:lpstr>1. Objective</vt:lpstr>
      <vt:lpstr>2. Introduction</vt:lpstr>
      <vt:lpstr>PowerPoint Presentation</vt:lpstr>
      <vt:lpstr>Domains of Relevance and practical applications of Multi Robot Systems</vt:lpstr>
      <vt:lpstr>3. Literature Review</vt:lpstr>
      <vt:lpstr>4. Kinematic model of Differential Drive of Robots</vt:lpstr>
      <vt:lpstr>5. Multi Robot Simulator Simulation in MATLAB</vt:lpstr>
      <vt:lpstr>Multi Robot Simulator Simulation in MATLAB</vt:lpstr>
      <vt:lpstr>Robot Hardware Design </vt:lpstr>
      <vt:lpstr>Robot hardware design</vt:lpstr>
      <vt:lpstr>PowerPoint Presentation</vt:lpstr>
      <vt:lpstr>Experimental Setup</vt:lpstr>
      <vt:lpstr>6. Algorithm implementation-PATH PLANNING</vt:lpstr>
      <vt:lpstr>Algorithm implementation-TASK ALLOCATION</vt:lpstr>
      <vt:lpstr>Algorithm implementation-YAW CORRECTION</vt:lpstr>
      <vt:lpstr>7. Results and Discussions-Single Robot Performance</vt:lpstr>
      <vt:lpstr>Single Robot Performance</vt:lpstr>
      <vt:lpstr>Single Robot Performance</vt:lpstr>
      <vt:lpstr>Single Robot Performance</vt:lpstr>
      <vt:lpstr>Single Robot Performance</vt:lpstr>
      <vt:lpstr>Multi Robot Performance</vt:lpstr>
      <vt:lpstr>Multi Robot Performance</vt:lpstr>
      <vt:lpstr>Multi Robot Performance-IMU Yaw Correction</vt:lpstr>
      <vt:lpstr>Multi Robot Performance-IMU Yaw Correction</vt:lpstr>
      <vt:lpstr>7. Conclusion</vt:lpstr>
      <vt:lpstr>7. Conclusion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MULTI-ROBOT SYSTEMS IN STRUCTURED ENVIRONMENTS</dc:title>
  <dc:creator>AMEY SUNIL KULKARNI</dc:creator>
  <cp:lastModifiedBy>AMEY SUNIL KULKARNI</cp:lastModifiedBy>
  <cp:revision>19</cp:revision>
  <dcterms:created xsi:type="dcterms:W3CDTF">2017-04-17T21:30:00Z</dcterms:created>
  <dcterms:modified xsi:type="dcterms:W3CDTF">2017-04-18T07:07:07Z</dcterms:modified>
</cp:coreProperties>
</file>