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15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8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C72769-724C-4934-9533-2AAAD9BE6EFE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94457C-259A-4BF7-999E-502A38DA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xmlns="" id="{19B315F0-2F2E-4749-9C08-6F2B59723F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035A481B-C639-4892-B0EF-4D8373A9B0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052BD58B-6284-459E-9FF4-A97F3A569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xmlns="" id="{E1911703-8F76-418B-A5BE-312E5FF98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683E51D0-80D2-4A0E-BC33-FC2854416D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6DDC556-F181-4330-9D5E-06CD9B5F75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1744895-D69C-4B43-BBB6-644C78E572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547E019-B61B-46EA-8987-B3A661CFBB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A95601E-850C-471E-B37C-61C13AB1C1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02055-793A-417B-9EE3-2C40DE5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 dirty="0"/>
              <a:t>Ratings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840458-7BED-4912-A11D-65FD7F32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0827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tested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Decision tree classifier</a:t>
            </a:r>
          </a:p>
          <a:p>
            <a:r>
              <a:rPr lang="en-IN" dirty="0" smtClean="0"/>
              <a:t>Random forest classifier</a:t>
            </a:r>
          </a:p>
          <a:p>
            <a:r>
              <a:rPr lang="en-IN" dirty="0" smtClean="0"/>
              <a:t>Switched vector classifier</a:t>
            </a:r>
          </a:p>
          <a:p>
            <a:r>
              <a:rPr lang="en-IN" dirty="0" smtClean="0"/>
              <a:t>A DL model with </a:t>
            </a:r>
            <a:r>
              <a:rPr lang="en-IN" dirty="0" err="1" smtClean="0"/>
              <a:t>with</a:t>
            </a:r>
            <a:r>
              <a:rPr lang="en-IN" dirty="0" smtClean="0"/>
              <a:t> </a:t>
            </a:r>
            <a:r>
              <a:rPr lang="en-IN" dirty="0" err="1" smtClean="0"/>
              <a:t>relu</a:t>
            </a:r>
            <a:r>
              <a:rPr lang="en-IN" dirty="0" smtClean="0"/>
              <a:t> for input layer and </a:t>
            </a:r>
            <a:r>
              <a:rPr lang="en-IN" dirty="0" err="1" smtClean="0"/>
              <a:t>softmax</a:t>
            </a:r>
            <a:r>
              <a:rPr lang="en-IN" dirty="0" smtClean="0"/>
              <a:t> for next layers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83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5031030"/>
            <a:ext cx="8534400" cy="1507067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263956"/>
              </p:ext>
            </p:extLst>
          </p:nvPr>
        </p:nvGraphicFramePr>
        <p:xfrm>
          <a:off x="1589901" y="726989"/>
          <a:ext cx="80900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06"/>
                <a:gridCol w="1618006"/>
                <a:gridCol w="1618006"/>
                <a:gridCol w="1618006"/>
                <a:gridCol w="1618006"/>
              </a:tblGrid>
              <a:tr h="277104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Accuracy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Precision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Recall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F1-score</a:t>
                      </a:r>
                    </a:p>
                  </a:txBody>
                  <a:tcPr/>
                </a:tc>
              </a:tr>
              <a:tr h="1108416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DTC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0.71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0.71</a:t>
                      </a:r>
                    </a:p>
                    <a:p>
                      <a:r>
                        <a:rPr lang="en-IN" sz="1400" dirty="0" smtClean="0"/>
                        <a:t>2: 0.49</a:t>
                      </a:r>
                    </a:p>
                    <a:p>
                      <a:r>
                        <a:rPr lang="en-IN" sz="1400" dirty="0" smtClean="0"/>
                        <a:t>3: 0.48</a:t>
                      </a:r>
                    </a:p>
                    <a:p>
                      <a:r>
                        <a:rPr lang="en-IN" sz="1400" dirty="0" smtClean="0"/>
                        <a:t>4: 0.59</a:t>
                      </a:r>
                    </a:p>
                    <a:p>
                      <a:r>
                        <a:rPr lang="en-IN" sz="1400" dirty="0" smtClean="0"/>
                        <a:t>5: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0.73</a:t>
                      </a:r>
                    </a:p>
                    <a:p>
                      <a:r>
                        <a:rPr lang="en-IN" sz="1400" dirty="0" smtClean="0"/>
                        <a:t>2: 0.38</a:t>
                      </a:r>
                    </a:p>
                    <a:p>
                      <a:r>
                        <a:rPr lang="en-IN" sz="1400" dirty="0" smtClean="0"/>
                        <a:t>3: 0.47</a:t>
                      </a:r>
                    </a:p>
                    <a:p>
                      <a:r>
                        <a:rPr lang="en-IN" sz="1400" dirty="0" smtClean="0"/>
                        <a:t>4: 0.51</a:t>
                      </a:r>
                    </a:p>
                    <a:p>
                      <a:r>
                        <a:rPr lang="en-IN" sz="1400" dirty="0" smtClean="0"/>
                        <a:t>5: 0.84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0.73</a:t>
                      </a:r>
                    </a:p>
                    <a:p>
                      <a:r>
                        <a:rPr lang="en-IN" sz="1400" dirty="0" smtClean="0"/>
                        <a:t>2: 0.43</a:t>
                      </a:r>
                    </a:p>
                    <a:p>
                      <a:r>
                        <a:rPr lang="en-IN" sz="1400" dirty="0" smtClean="0"/>
                        <a:t>3: 0.47</a:t>
                      </a:r>
                    </a:p>
                    <a:p>
                      <a:r>
                        <a:rPr lang="en-IN" sz="1400" dirty="0" smtClean="0"/>
                        <a:t>4: 0.55</a:t>
                      </a:r>
                    </a:p>
                    <a:p>
                      <a:r>
                        <a:rPr lang="en-IN" sz="1400" dirty="0" smtClean="0"/>
                        <a:t>5: 0.82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131624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RFC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0.76686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0.82</a:t>
                      </a:r>
                    </a:p>
                    <a:p>
                      <a:r>
                        <a:rPr lang="en-IN" sz="1400" dirty="0" smtClean="0"/>
                        <a:t>2: 0.95</a:t>
                      </a:r>
                    </a:p>
                    <a:p>
                      <a:r>
                        <a:rPr lang="en-IN" sz="1400" dirty="0" smtClean="0"/>
                        <a:t>3: 0.96</a:t>
                      </a:r>
                    </a:p>
                    <a:p>
                      <a:r>
                        <a:rPr lang="en-IN" sz="1400" dirty="0" smtClean="0"/>
                        <a:t>4: 0.92</a:t>
                      </a:r>
                    </a:p>
                    <a:p>
                      <a:r>
                        <a:rPr lang="en-IN" sz="1400" dirty="0" smtClean="0"/>
                        <a:t>5: 0.72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0.83</a:t>
                      </a:r>
                    </a:p>
                    <a:p>
                      <a:r>
                        <a:rPr lang="en-IN" sz="1400" dirty="0" smtClean="0"/>
                        <a:t>2: 0.33</a:t>
                      </a:r>
                    </a:p>
                    <a:p>
                      <a:r>
                        <a:rPr lang="en-IN" sz="1400" dirty="0" smtClean="0"/>
                        <a:t>3: 0.40</a:t>
                      </a:r>
                    </a:p>
                    <a:p>
                      <a:r>
                        <a:rPr lang="en-IN" sz="1400" dirty="0" smtClean="0"/>
                        <a:t>4: 0.38</a:t>
                      </a:r>
                    </a:p>
                    <a:p>
                      <a:r>
                        <a:rPr lang="en-IN" sz="1400" dirty="0" smtClean="0"/>
                        <a:t>5: 0.98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0.82</a:t>
                      </a:r>
                    </a:p>
                    <a:p>
                      <a:r>
                        <a:rPr lang="en-IN" sz="1400" dirty="0" smtClean="0"/>
                        <a:t>2: 0.49</a:t>
                      </a:r>
                    </a:p>
                    <a:p>
                      <a:r>
                        <a:rPr lang="en-IN" sz="1400" dirty="0" smtClean="0"/>
                        <a:t>3: 0.56</a:t>
                      </a:r>
                    </a:p>
                    <a:p>
                      <a:r>
                        <a:rPr lang="en-IN" sz="1400" dirty="0" smtClean="0"/>
                        <a:t>4: 0.53</a:t>
                      </a:r>
                    </a:p>
                    <a:p>
                      <a:r>
                        <a:rPr lang="en-IN" sz="1400" dirty="0" smtClean="0"/>
                        <a:t>5: 0.83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131624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SVC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0.76686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0.78</a:t>
                      </a:r>
                    </a:p>
                    <a:p>
                      <a:r>
                        <a:rPr lang="en-IN" sz="1400" dirty="0" smtClean="0"/>
                        <a:t>2: 0.95</a:t>
                      </a:r>
                    </a:p>
                    <a:p>
                      <a:r>
                        <a:rPr lang="en-IN" sz="1400" dirty="0" smtClean="0"/>
                        <a:t>3: 0.81</a:t>
                      </a:r>
                    </a:p>
                    <a:p>
                      <a:r>
                        <a:rPr lang="en-IN" sz="1400" dirty="0" smtClean="0"/>
                        <a:t>4: 0.80</a:t>
                      </a:r>
                    </a:p>
                    <a:p>
                      <a:r>
                        <a:rPr lang="en-IN" sz="1400" dirty="0" smtClean="0"/>
                        <a:t>5: 0.75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0.89</a:t>
                      </a:r>
                    </a:p>
                    <a:p>
                      <a:r>
                        <a:rPr lang="en-IN" sz="1400" dirty="0" smtClean="0"/>
                        <a:t>2: 0.22</a:t>
                      </a:r>
                    </a:p>
                    <a:p>
                      <a:r>
                        <a:rPr lang="en-IN" sz="1400" dirty="0" smtClean="0"/>
                        <a:t>3: 0.36</a:t>
                      </a:r>
                    </a:p>
                    <a:p>
                      <a:r>
                        <a:rPr lang="en-IN" sz="1400" dirty="0" smtClean="0"/>
                        <a:t>4: 0.39</a:t>
                      </a:r>
                    </a:p>
                    <a:p>
                      <a:r>
                        <a:rPr lang="en-IN" sz="1400" dirty="0" smtClean="0"/>
                        <a:t>5: 0.97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1: 0.83</a:t>
                      </a:r>
                    </a:p>
                    <a:p>
                      <a:r>
                        <a:rPr lang="en-IN" sz="1400" dirty="0" smtClean="0"/>
                        <a:t>2: 0.36</a:t>
                      </a:r>
                    </a:p>
                    <a:p>
                      <a:r>
                        <a:rPr lang="en-IN" sz="1400" dirty="0" smtClean="0"/>
                        <a:t>3: 0.50</a:t>
                      </a:r>
                    </a:p>
                    <a:p>
                      <a:r>
                        <a:rPr lang="en-IN" sz="1400" dirty="0" smtClean="0"/>
                        <a:t>4: 0.52</a:t>
                      </a:r>
                    </a:p>
                    <a:p>
                      <a:r>
                        <a:rPr lang="en-IN" sz="1400" dirty="0" smtClean="0"/>
                        <a:t>5: 0.85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94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from scores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 performs best on the reviews data</a:t>
            </a:r>
          </a:p>
          <a:p>
            <a:r>
              <a:rPr lang="en-US" dirty="0"/>
              <a:t>SVC and RFC have better abilities to predict less abundant values.</a:t>
            </a:r>
          </a:p>
          <a:p>
            <a:r>
              <a:rPr lang="en-US" dirty="0"/>
              <a:t>considering higher accuracy and minor differences in </a:t>
            </a:r>
            <a:r>
              <a:rPr lang="en-US" dirty="0" err="1"/>
              <a:t>preiction</a:t>
            </a:r>
            <a:r>
              <a:rPr lang="en-US" dirty="0"/>
              <a:t> capabilities SVC can be finalized.</a:t>
            </a:r>
          </a:p>
          <a:p>
            <a:r>
              <a:rPr lang="en-US" dirty="0"/>
              <a:t>hyper parameter tuning does not result into good results considering text data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32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Sentiment analysis proves to be a better approach when dealing with multiple classes in </a:t>
            </a:r>
            <a:r>
              <a:rPr lang="en-IN" dirty="0" smtClean="0"/>
              <a:t>text</a:t>
            </a:r>
          </a:p>
          <a:p>
            <a:r>
              <a:rPr lang="en-IN" dirty="0"/>
              <a:t>Comparison of predicted and actual results help greatly to get an idea of model performance</a:t>
            </a:r>
          </a:p>
          <a:p>
            <a:r>
              <a:rPr lang="en-IN" dirty="0"/>
              <a:t>Visualization of the frequently occurring words in text data greatly helps to get an idea of how a particular class might look and helps the model to better recognize the provided data.</a:t>
            </a:r>
          </a:p>
          <a:p>
            <a:r>
              <a:rPr lang="en-IN" dirty="0"/>
              <a:t>Data cleaning helps reduce the processing time in case of text data.</a:t>
            </a:r>
          </a:p>
          <a:p>
            <a:r>
              <a:rPr lang="en-IN" dirty="0"/>
              <a:t>Visualization of results must be done to get an idea of model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81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34FE0-66A4-4FB6-BCA2-DE8FA044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F60C4E-3EBB-4D7A-B33A-75142979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an application which can predict the rating by seeing the review.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Analyse the text in the data</a:t>
            </a:r>
          </a:p>
          <a:p>
            <a:r>
              <a:rPr lang="en-IN" dirty="0" smtClean="0"/>
              <a:t>Provide insights for every class</a:t>
            </a:r>
          </a:p>
          <a:p>
            <a:r>
              <a:rPr lang="en-IN" dirty="0" smtClean="0"/>
              <a:t>Predict the star rating of each review.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Symbols and whitespaces were cleaned</a:t>
            </a:r>
          </a:p>
          <a:p>
            <a:r>
              <a:rPr lang="en-IN" dirty="0"/>
              <a:t>Irrelevant </a:t>
            </a:r>
            <a:r>
              <a:rPr lang="en-IN" dirty="0" smtClean="0"/>
              <a:t>columns dropped.</a:t>
            </a:r>
          </a:p>
          <a:p>
            <a:r>
              <a:rPr lang="en-IN" dirty="0" smtClean="0"/>
              <a:t>Sliced rating strings to just the first character.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89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Countplots</a:t>
            </a:r>
            <a:r>
              <a:rPr lang="en-IN" dirty="0" smtClean="0"/>
              <a:t> used to check occurrence of each class and sentiments</a:t>
            </a:r>
          </a:p>
          <a:p>
            <a:r>
              <a:rPr lang="en-IN" dirty="0" err="1" smtClean="0"/>
              <a:t>Wordclouds</a:t>
            </a:r>
            <a:r>
              <a:rPr lang="en-IN" dirty="0" smtClean="0"/>
              <a:t> are used to get an idea of loud 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96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reviews were cleaned of the newlines first.</a:t>
            </a:r>
          </a:p>
          <a:p>
            <a:r>
              <a:rPr lang="en-IN" dirty="0" smtClean="0"/>
              <a:t>The unnecessary whitespaces and symbols were cleaned post that</a:t>
            </a:r>
          </a:p>
          <a:p>
            <a:r>
              <a:rPr lang="en-IN" dirty="0" smtClean="0"/>
              <a:t>The ratings were sliced to show only first character.</a:t>
            </a:r>
            <a:endParaRPr lang="en-IN" dirty="0"/>
          </a:p>
          <a:p>
            <a:r>
              <a:rPr lang="en-IN" dirty="0" smtClean="0"/>
              <a:t>Stop words cleaning cannot be employed here as words like not, don’t will be removed which will be an important part of negative 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71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320" y="514026"/>
            <a:ext cx="4852086" cy="688699"/>
          </a:xfrm>
        </p:spPr>
        <p:txBody>
          <a:bodyPr>
            <a:normAutofit fontScale="90000"/>
          </a:bodyPr>
          <a:lstStyle/>
          <a:p>
            <a:r>
              <a:rPr lang="en-IN" sz="2400" cap="none" dirty="0" smtClean="0"/>
              <a:t>Counts of star column</a:t>
            </a:r>
            <a:br>
              <a:rPr lang="en-IN" sz="2400" cap="none" dirty="0" smtClean="0"/>
            </a:br>
            <a:endParaRPr lang="en-IN" sz="24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64" y="341031"/>
            <a:ext cx="5306165" cy="340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83" y="3221278"/>
            <a:ext cx="5691599" cy="3199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664" y="4967417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Counts of each sentiments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614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8" y="124446"/>
            <a:ext cx="5552310" cy="2322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7" y="4114815"/>
            <a:ext cx="5499981" cy="23518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568" y="2256602"/>
            <a:ext cx="5600279" cy="24207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9505" y="5506076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Loud words of rating 3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06844" y="309765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Loud words of rating 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209505" y="1058562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Loud words of rating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59" y="512805"/>
            <a:ext cx="5673383" cy="2461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98" y="3428663"/>
            <a:ext cx="6097275" cy="2634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9827" y="1558985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Loud words of rating 4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03406" y="4561189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Loud words of rating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7009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</TotalTime>
  <Words>478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Ratings Prediction</vt:lpstr>
      <vt:lpstr>Problem Statement</vt:lpstr>
      <vt:lpstr>Requirements</vt:lpstr>
      <vt:lpstr>Preprocessing and cleaning</vt:lpstr>
      <vt:lpstr>Visualizations</vt:lpstr>
      <vt:lpstr>Data Pre-processing</vt:lpstr>
      <vt:lpstr>Counts of star column </vt:lpstr>
      <vt:lpstr>PowerPoint Presentation</vt:lpstr>
      <vt:lpstr>PowerPoint Presentation</vt:lpstr>
      <vt:lpstr>Algorithms tested</vt:lpstr>
      <vt:lpstr>Results</vt:lpstr>
      <vt:lpstr>observations from scores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</dc:title>
  <dc:creator>Amey Takle</dc:creator>
  <cp:lastModifiedBy>amey takle</cp:lastModifiedBy>
  <cp:revision>13</cp:revision>
  <dcterms:created xsi:type="dcterms:W3CDTF">2021-06-06T14:18:21Z</dcterms:created>
  <dcterms:modified xsi:type="dcterms:W3CDTF">2021-06-06T17:47:16Z</dcterms:modified>
</cp:coreProperties>
</file>