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ey Utpat" userId="ce15b250-96cb-469b-9ca0-f77260bef06f" providerId="ADAL" clId="{EC0C1403-BDB2-4A53-9428-49648E7A0A2C}"/>
    <pc:docChg chg="modSld sldOrd">
      <pc:chgData name="Amey Utpat" userId="ce15b250-96cb-469b-9ca0-f77260bef06f" providerId="ADAL" clId="{EC0C1403-BDB2-4A53-9428-49648E7A0A2C}" dt="2022-11-14T08:11:12.197" v="3"/>
      <pc:docMkLst>
        <pc:docMk/>
      </pc:docMkLst>
      <pc:sldChg chg="ord">
        <pc:chgData name="Amey Utpat" userId="ce15b250-96cb-469b-9ca0-f77260bef06f" providerId="ADAL" clId="{EC0C1403-BDB2-4A53-9428-49648E7A0A2C}" dt="2022-11-14T08:11:12.197" v="3"/>
        <pc:sldMkLst>
          <pc:docMk/>
          <pc:sldMk cId="2864020321"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6AFA-8180-47FA-87FE-A4F67A81D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C7571C-0E53-44C9-AC92-7FC25C9DEA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142C2D-11FE-4E16-A97E-008E3088AC86}"/>
              </a:ext>
            </a:extLst>
          </p:cNvPr>
          <p:cNvSpPr>
            <a:spLocks noGrp="1"/>
          </p:cNvSpPr>
          <p:nvPr>
            <p:ph type="dt" sz="half" idx="10"/>
          </p:nvPr>
        </p:nvSpPr>
        <p:spPr/>
        <p:txBody>
          <a:bodyPr/>
          <a:lstStyle/>
          <a:p>
            <a:fld id="{0A427CDE-AD9D-44E2-AF06-9A100D694382}" type="datetimeFigureOut">
              <a:rPr lang="en-US" smtClean="0"/>
              <a:t>11/14/2022</a:t>
            </a:fld>
            <a:endParaRPr lang="en-US"/>
          </a:p>
        </p:txBody>
      </p:sp>
      <p:sp>
        <p:nvSpPr>
          <p:cNvPr id="5" name="Footer Placeholder 4">
            <a:extLst>
              <a:ext uri="{FF2B5EF4-FFF2-40B4-BE49-F238E27FC236}">
                <a16:creationId xmlns:a16="http://schemas.microsoft.com/office/drawing/2014/main" id="{E3C8DD2C-F94E-478C-83FC-2E6BC5C6C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DC8DC-E95D-469C-8A65-2DA62FE1E989}"/>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46987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A80B9-26F6-4DF4-A95B-5BAFB71CB0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1FEE1A-3C1A-4166-92A8-6542FB1ECA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C65DD-FC53-4A13-ABE0-D756AA85118A}"/>
              </a:ext>
            </a:extLst>
          </p:cNvPr>
          <p:cNvSpPr>
            <a:spLocks noGrp="1"/>
          </p:cNvSpPr>
          <p:nvPr>
            <p:ph type="dt" sz="half" idx="10"/>
          </p:nvPr>
        </p:nvSpPr>
        <p:spPr/>
        <p:txBody>
          <a:bodyPr/>
          <a:lstStyle/>
          <a:p>
            <a:fld id="{0A427CDE-AD9D-44E2-AF06-9A100D694382}" type="datetimeFigureOut">
              <a:rPr lang="en-US" smtClean="0"/>
              <a:t>11/14/2022</a:t>
            </a:fld>
            <a:endParaRPr lang="en-US"/>
          </a:p>
        </p:txBody>
      </p:sp>
      <p:sp>
        <p:nvSpPr>
          <p:cNvPr id="5" name="Footer Placeholder 4">
            <a:extLst>
              <a:ext uri="{FF2B5EF4-FFF2-40B4-BE49-F238E27FC236}">
                <a16:creationId xmlns:a16="http://schemas.microsoft.com/office/drawing/2014/main" id="{833486ED-CB99-4E7D-8C2E-D4B0DDA92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74918-40B6-41FE-8446-93F23FF91CFA}"/>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2173116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417B77-B7C3-404E-BE1E-E3A252B41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3E1281-4BDC-4DBA-9496-44B941305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88011-5012-4DC2-99E1-5DCB61094AF7}"/>
              </a:ext>
            </a:extLst>
          </p:cNvPr>
          <p:cNvSpPr>
            <a:spLocks noGrp="1"/>
          </p:cNvSpPr>
          <p:nvPr>
            <p:ph type="dt" sz="half" idx="10"/>
          </p:nvPr>
        </p:nvSpPr>
        <p:spPr/>
        <p:txBody>
          <a:bodyPr/>
          <a:lstStyle/>
          <a:p>
            <a:fld id="{0A427CDE-AD9D-44E2-AF06-9A100D694382}" type="datetimeFigureOut">
              <a:rPr lang="en-US" smtClean="0"/>
              <a:t>11/14/2022</a:t>
            </a:fld>
            <a:endParaRPr lang="en-US"/>
          </a:p>
        </p:txBody>
      </p:sp>
      <p:sp>
        <p:nvSpPr>
          <p:cNvPr id="5" name="Footer Placeholder 4">
            <a:extLst>
              <a:ext uri="{FF2B5EF4-FFF2-40B4-BE49-F238E27FC236}">
                <a16:creationId xmlns:a16="http://schemas.microsoft.com/office/drawing/2014/main" id="{E3763003-8D33-4CA3-97B3-8CD77A43B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AE84D8-4452-41D7-8CC1-3B4DF2FD77D5}"/>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311505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7D3D-61D8-4EC1-9C35-B0A417302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CBC90-C872-4936-A195-BA78819AAD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948F8-8F26-4CAC-B57D-E42AA1000581}"/>
              </a:ext>
            </a:extLst>
          </p:cNvPr>
          <p:cNvSpPr>
            <a:spLocks noGrp="1"/>
          </p:cNvSpPr>
          <p:nvPr>
            <p:ph type="dt" sz="half" idx="10"/>
          </p:nvPr>
        </p:nvSpPr>
        <p:spPr/>
        <p:txBody>
          <a:bodyPr/>
          <a:lstStyle/>
          <a:p>
            <a:fld id="{0A427CDE-AD9D-44E2-AF06-9A100D694382}" type="datetimeFigureOut">
              <a:rPr lang="en-US" smtClean="0"/>
              <a:t>11/14/2022</a:t>
            </a:fld>
            <a:endParaRPr lang="en-US"/>
          </a:p>
        </p:txBody>
      </p:sp>
      <p:sp>
        <p:nvSpPr>
          <p:cNvPr id="5" name="Footer Placeholder 4">
            <a:extLst>
              <a:ext uri="{FF2B5EF4-FFF2-40B4-BE49-F238E27FC236}">
                <a16:creationId xmlns:a16="http://schemas.microsoft.com/office/drawing/2014/main" id="{4F3217CA-C41E-48A7-90C9-8C3F7CE9F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01641-1643-42EB-9A91-582ABA863C8F}"/>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266241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B86A-516D-4A19-B81A-814FA9E2D1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71E5EB-9963-4BD0-8A24-1D30AFA260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283476-FB8B-4313-866E-4F028325B6E9}"/>
              </a:ext>
            </a:extLst>
          </p:cNvPr>
          <p:cNvSpPr>
            <a:spLocks noGrp="1"/>
          </p:cNvSpPr>
          <p:nvPr>
            <p:ph type="dt" sz="half" idx="10"/>
          </p:nvPr>
        </p:nvSpPr>
        <p:spPr/>
        <p:txBody>
          <a:bodyPr/>
          <a:lstStyle/>
          <a:p>
            <a:fld id="{0A427CDE-AD9D-44E2-AF06-9A100D694382}" type="datetimeFigureOut">
              <a:rPr lang="en-US" smtClean="0"/>
              <a:t>11/14/2022</a:t>
            </a:fld>
            <a:endParaRPr lang="en-US"/>
          </a:p>
        </p:txBody>
      </p:sp>
      <p:sp>
        <p:nvSpPr>
          <p:cNvPr id="5" name="Footer Placeholder 4">
            <a:extLst>
              <a:ext uri="{FF2B5EF4-FFF2-40B4-BE49-F238E27FC236}">
                <a16:creationId xmlns:a16="http://schemas.microsoft.com/office/drawing/2014/main" id="{0CEEB967-8C2D-4E07-A678-87403740A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EE137-191C-4CC7-803C-F8088C5FDE56}"/>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335361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EDEE-224B-4B97-BDF4-641CBD0D17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4F8788-0946-4806-B890-7FEB372600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1E49AD-D645-4AE0-AF5B-C3123B3776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342BA2-2872-47CA-8D15-9752706440CA}"/>
              </a:ext>
            </a:extLst>
          </p:cNvPr>
          <p:cNvSpPr>
            <a:spLocks noGrp="1"/>
          </p:cNvSpPr>
          <p:nvPr>
            <p:ph type="dt" sz="half" idx="10"/>
          </p:nvPr>
        </p:nvSpPr>
        <p:spPr/>
        <p:txBody>
          <a:bodyPr/>
          <a:lstStyle/>
          <a:p>
            <a:fld id="{0A427CDE-AD9D-44E2-AF06-9A100D694382}" type="datetimeFigureOut">
              <a:rPr lang="en-US" smtClean="0"/>
              <a:t>11/14/2022</a:t>
            </a:fld>
            <a:endParaRPr lang="en-US"/>
          </a:p>
        </p:txBody>
      </p:sp>
      <p:sp>
        <p:nvSpPr>
          <p:cNvPr id="6" name="Footer Placeholder 5">
            <a:extLst>
              <a:ext uri="{FF2B5EF4-FFF2-40B4-BE49-F238E27FC236}">
                <a16:creationId xmlns:a16="http://schemas.microsoft.com/office/drawing/2014/main" id="{CBE3DC9E-DE0A-4256-9727-66386EF54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736B17-ED57-4031-B418-EDACA8CE4CD8}"/>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172739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3197-971B-4290-A77F-8AB65A756D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7A8407-3DFE-444F-AB81-7DA6642931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CD7C39-EE06-41A9-853A-7A5A898F61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162527-DB6F-4976-B81E-C5ED5B1717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F16D17-2F36-4EA9-BE2A-9521C09D2E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E6A5C0-323A-40FA-9F0D-C265C4050C15}"/>
              </a:ext>
            </a:extLst>
          </p:cNvPr>
          <p:cNvSpPr>
            <a:spLocks noGrp="1"/>
          </p:cNvSpPr>
          <p:nvPr>
            <p:ph type="dt" sz="half" idx="10"/>
          </p:nvPr>
        </p:nvSpPr>
        <p:spPr/>
        <p:txBody>
          <a:bodyPr/>
          <a:lstStyle/>
          <a:p>
            <a:fld id="{0A427CDE-AD9D-44E2-AF06-9A100D694382}" type="datetimeFigureOut">
              <a:rPr lang="en-US" smtClean="0"/>
              <a:t>11/14/2022</a:t>
            </a:fld>
            <a:endParaRPr lang="en-US"/>
          </a:p>
        </p:txBody>
      </p:sp>
      <p:sp>
        <p:nvSpPr>
          <p:cNvPr id="8" name="Footer Placeholder 7">
            <a:extLst>
              <a:ext uri="{FF2B5EF4-FFF2-40B4-BE49-F238E27FC236}">
                <a16:creationId xmlns:a16="http://schemas.microsoft.com/office/drawing/2014/main" id="{277B614D-5E01-45B4-B008-DF310BF8AA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78D78D-FAF4-4D75-9356-B189FB21CBBA}"/>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126928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20173-781D-417B-A7C8-6856266D79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71B5A-D8A9-465D-9E57-16B132A19646}"/>
              </a:ext>
            </a:extLst>
          </p:cNvPr>
          <p:cNvSpPr>
            <a:spLocks noGrp="1"/>
          </p:cNvSpPr>
          <p:nvPr>
            <p:ph type="dt" sz="half" idx="10"/>
          </p:nvPr>
        </p:nvSpPr>
        <p:spPr/>
        <p:txBody>
          <a:bodyPr/>
          <a:lstStyle/>
          <a:p>
            <a:fld id="{0A427CDE-AD9D-44E2-AF06-9A100D694382}" type="datetimeFigureOut">
              <a:rPr lang="en-US" smtClean="0"/>
              <a:t>11/14/2022</a:t>
            </a:fld>
            <a:endParaRPr lang="en-US"/>
          </a:p>
        </p:txBody>
      </p:sp>
      <p:sp>
        <p:nvSpPr>
          <p:cNvPr id="4" name="Footer Placeholder 3">
            <a:extLst>
              <a:ext uri="{FF2B5EF4-FFF2-40B4-BE49-F238E27FC236}">
                <a16:creationId xmlns:a16="http://schemas.microsoft.com/office/drawing/2014/main" id="{50F7410F-6ECA-4CEA-ABB7-C1845EE5EA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FBFA30-3FE6-4410-B31A-5E2A4DE29C6A}"/>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13715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443A42-5E18-4118-9C4D-2C185D6CA80B}"/>
              </a:ext>
            </a:extLst>
          </p:cNvPr>
          <p:cNvSpPr>
            <a:spLocks noGrp="1"/>
          </p:cNvSpPr>
          <p:nvPr>
            <p:ph type="dt" sz="half" idx="10"/>
          </p:nvPr>
        </p:nvSpPr>
        <p:spPr/>
        <p:txBody>
          <a:bodyPr/>
          <a:lstStyle/>
          <a:p>
            <a:fld id="{0A427CDE-AD9D-44E2-AF06-9A100D694382}" type="datetimeFigureOut">
              <a:rPr lang="en-US" smtClean="0"/>
              <a:t>11/14/2022</a:t>
            </a:fld>
            <a:endParaRPr lang="en-US"/>
          </a:p>
        </p:txBody>
      </p:sp>
      <p:sp>
        <p:nvSpPr>
          <p:cNvPr id="3" name="Footer Placeholder 2">
            <a:extLst>
              <a:ext uri="{FF2B5EF4-FFF2-40B4-BE49-F238E27FC236}">
                <a16:creationId xmlns:a16="http://schemas.microsoft.com/office/drawing/2014/main" id="{CF6DADA0-D0B1-4198-8041-0810228294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FAAF16-0105-4F56-86AE-618AC1DD5A93}"/>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410596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EB12-82CA-4D2D-8F99-FBA6F2994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16D59C-1B0D-4558-AD0A-78433C15B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7DCFB9-C4C7-4DC0-B7A6-2F267A2EB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5BBB88-9652-49E6-AD9A-11E04CDC3D4B}"/>
              </a:ext>
            </a:extLst>
          </p:cNvPr>
          <p:cNvSpPr>
            <a:spLocks noGrp="1"/>
          </p:cNvSpPr>
          <p:nvPr>
            <p:ph type="dt" sz="half" idx="10"/>
          </p:nvPr>
        </p:nvSpPr>
        <p:spPr/>
        <p:txBody>
          <a:bodyPr/>
          <a:lstStyle/>
          <a:p>
            <a:fld id="{0A427CDE-AD9D-44E2-AF06-9A100D694382}" type="datetimeFigureOut">
              <a:rPr lang="en-US" smtClean="0"/>
              <a:t>11/14/2022</a:t>
            </a:fld>
            <a:endParaRPr lang="en-US"/>
          </a:p>
        </p:txBody>
      </p:sp>
      <p:sp>
        <p:nvSpPr>
          <p:cNvPr id="6" name="Footer Placeholder 5">
            <a:extLst>
              <a:ext uri="{FF2B5EF4-FFF2-40B4-BE49-F238E27FC236}">
                <a16:creationId xmlns:a16="http://schemas.microsoft.com/office/drawing/2014/main" id="{14A1C58A-9474-4565-8496-80EF07745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AD9649-5678-4117-B99D-7913BBD5EF32}"/>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3735289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E4D3-07F2-4F93-9E95-827F9CAD8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BF42D7-A256-46AF-BED2-B9A6C09F26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854EBD-BC91-43B8-B6D1-5301FDD16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732D9F-588A-4FC4-BA5C-0CAA3453B22D}"/>
              </a:ext>
            </a:extLst>
          </p:cNvPr>
          <p:cNvSpPr>
            <a:spLocks noGrp="1"/>
          </p:cNvSpPr>
          <p:nvPr>
            <p:ph type="dt" sz="half" idx="10"/>
          </p:nvPr>
        </p:nvSpPr>
        <p:spPr/>
        <p:txBody>
          <a:bodyPr/>
          <a:lstStyle/>
          <a:p>
            <a:fld id="{0A427CDE-AD9D-44E2-AF06-9A100D694382}" type="datetimeFigureOut">
              <a:rPr lang="en-US" smtClean="0"/>
              <a:t>11/14/2022</a:t>
            </a:fld>
            <a:endParaRPr lang="en-US"/>
          </a:p>
        </p:txBody>
      </p:sp>
      <p:sp>
        <p:nvSpPr>
          <p:cNvPr id="6" name="Footer Placeholder 5">
            <a:extLst>
              <a:ext uri="{FF2B5EF4-FFF2-40B4-BE49-F238E27FC236}">
                <a16:creationId xmlns:a16="http://schemas.microsoft.com/office/drawing/2014/main" id="{422496D9-3702-43E2-8242-56B709B13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16E3B5-3B86-4785-8286-D7A934F177F9}"/>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192357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BBA9A7-BA50-4E87-AAB2-70B96108BF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350CAB-F71C-4A7C-BEFB-ACC95070B8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CA28C-6468-492E-9F66-E35CDDE90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427CDE-AD9D-44E2-AF06-9A100D694382}" type="datetimeFigureOut">
              <a:rPr lang="en-US" smtClean="0"/>
              <a:t>11/14/2022</a:t>
            </a:fld>
            <a:endParaRPr lang="en-US"/>
          </a:p>
        </p:txBody>
      </p:sp>
      <p:sp>
        <p:nvSpPr>
          <p:cNvPr id="5" name="Footer Placeholder 4">
            <a:extLst>
              <a:ext uri="{FF2B5EF4-FFF2-40B4-BE49-F238E27FC236}">
                <a16:creationId xmlns:a16="http://schemas.microsoft.com/office/drawing/2014/main" id="{43256957-8E2C-436B-B098-7470ED98C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088C56-5038-4D45-A969-E1D886DA6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6FDD1-A109-4F34-AB9E-07764668629A}" type="slidenum">
              <a:rPr lang="en-US" smtClean="0"/>
              <a:t>‹#›</a:t>
            </a:fld>
            <a:endParaRPr lang="en-US"/>
          </a:p>
        </p:txBody>
      </p:sp>
    </p:spTree>
    <p:extLst>
      <p:ext uri="{BB962C8B-B14F-4D97-AF65-F5344CB8AC3E}">
        <p14:creationId xmlns:p14="http://schemas.microsoft.com/office/powerpoint/2010/main" val="1384196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Linus_Torvalds" TargetMode="External"/><Relationship Id="rId3" Type="http://schemas.openxmlformats.org/officeDocument/2006/relationships/hyperlink" Target="https://en.wikipedia.org/wiki/Distributed_version_control" TargetMode="External"/><Relationship Id="rId7" Type="http://schemas.openxmlformats.org/officeDocument/2006/relationships/hyperlink" Target="https://en.wikipedia.org/wiki/Software_development" TargetMode="External"/><Relationship Id="rId2" Type="http://schemas.openxmlformats.org/officeDocument/2006/relationships/hyperlink" Target="https://en.wikipedia.org/wiki/Free_and_open_source_software" TargetMode="External"/><Relationship Id="rId1" Type="http://schemas.openxmlformats.org/officeDocument/2006/relationships/slideLayout" Target="../slideLayouts/slideLayout2.xml"/><Relationship Id="rId6" Type="http://schemas.openxmlformats.org/officeDocument/2006/relationships/hyperlink" Target="https://en.wikipedia.org/wiki/Source_code" TargetMode="External"/><Relationship Id="rId5" Type="http://schemas.openxmlformats.org/officeDocument/2006/relationships/hyperlink" Target="https://en.wikipedia.org/wiki/Programmer" TargetMode="External"/><Relationship Id="rId4" Type="http://schemas.openxmlformats.org/officeDocument/2006/relationships/hyperlink" Target="https://en.wikipedia.org/wiki/Computer_file" TargetMode="External"/><Relationship Id="rId9" Type="http://schemas.openxmlformats.org/officeDocument/2006/relationships/hyperlink" Target="https://www.youtube.com/redirect?event=video_description&amp;redir_token=QUFFLUhqbFZRVnZCU3lXN1Bndmh4ZTVzTkpad3NPakVLUXxBQ3Jtc0treUx5akk2WmJFMnhtcFBWY3ZsRXF4LUhsOUNjc1JoSURDNHk2MkRRQ1o4bWZIUlRMTHoyZmhiNnNnN0lOSUpMa3Axb3BHdlJYbXRpUV95eDVzcE5OdzBUQ3hFTWMtZFlJMWgyMjRjQnlWZnV3RXZPcw&amp;q=https%3A%2F%2Fgit-scm.com%2Fdownloads&amp;v=apGV9Kg7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5F4A-9E40-4BCC-BB89-318D37208E60}"/>
              </a:ext>
            </a:extLst>
          </p:cNvPr>
          <p:cNvSpPr>
            <a:spLocks noGrp="1"/>
          </p:cNvSpPr>
          <p:nvPr>
            <p:ph type="ctrTitle"/>
          </p:nvPr>
        </p:nvSpPr>
        <p:spPr/>
        <p:txBody>
          <a:bodyPr/>
          <a:lstStyle/>
          <a:p>
            <a:r>
              <a:rPr lang="en-US" dirty="0"/>
              <a:t>Git and GitHub</a:t>
            </a:r>
          </a:p>
        </p:txBody>
      </p:sp>
      <p:sp>
        <p:nvSpPr>
          <p:cNvPr id="3" name="Subtitle 2">
            <a:extLst>
              <a:ext uri="{FF2B5EF4-FFF2-40B4-BE49-F238E27FC236}">
                <a16:creationId xmlns:a16="http://schemas.microsoft.com/office/drawing/2014/main" id="{80DCC80D-11D4-4508-8BCF-0C5785700C3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520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6C79-0A3A-483C-86D5-6BDE030EE55B}"/>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37BCD279-2C5A-4031-8C7E-2883AF5EBC1D}"/>
              </a:ext>
            </a:extLst>
          </p:cNvPr>
          <p:cNvSpPr>
            <a:spLocks noGrp="1"/>
          </p:cNvSpPr>
          <p:nvPr>
            <p:ph idx="1"/>
          </p:nvPr>
        </p:nvSpPr>
        <p:spPr/>
        <p:txBody>
          <a:bodyPr>
            <a:normAutofit/>
          </a:bodyPr>
          <a:lstStyle/>
          <a:p>
            <a:r>
              <a:rPr lang="en-US" sz="1800" dirty="0"/>
              <a:t>Git </a:t>
            </a:r>
            <a:r>
              <a:rPr lang="en-US" sz="1800" b="0" i="0" dirty="0">
                <a:solidFill>
                  <a:srgbClr val="202122"/>
                </a:solidFill>
                <a:effectLst/>
                <a:latin typeface="Arial" panose="020B0604020202020204" pitchFamily="34" charset="0"/>
              </a:rPr>
              <a:t>is </a:t>
            </a:r>
            <a:r>
              <a:rPr lang="en-US" sz="1800" b="0" i="0" u="none" strike="noStrike" dirty="0">
                <a:solidFill>
                  <a:srgbClr val="0645AD"/>
                </a:solidFill>
                <a:effectLst/>
                <a:latin typeface="Arial" panose="020B0604020202020204" pitchFamily="34" charset="0"/>
                <a:hlinkClick r:id="rId2" tooltip="Free and open source software"/>
              </a:rPr>
              <a:t>free and open source software</a:t>
            </a:r>
            <a:r>
              <a:rPr lang="en-US" sz="1800" b="0" i="0" dirty="0">
                <a:solidFill>
                  <a:srgbClr val="202122"/>
                </a:solidFill>
                <a:effectLst/>
                <a:latin typeface="Arial" panose="020B0604020202020204" pitchFamily="34" charset="0"/>
              </a:rPr>
              <a:t> for </a:t>
            </a:r>
            <a:r>
              <a:rPr lang="en-US" sz="1800" b="0" i="0" u="none" strike="noStrike" dirty="0">
                <a:solidFill>
                  <a:srgbClr val="0645AD"/>
                </a:solidFill>
                <a:effectLst/>
                <a:latin typeface="Arial" panose="020B0604020202020204" pitchFamily="34" charset="0"/>
                <a:hlinkClick r:id="rId3" tooltip="Distributed version control"/>
              </a:rPr>
              <a:t>distributed version control</a:t>
            </a:r>
            <a:r>
              <a:rPr lang="en-US" sz="1800" b="0" i="0" dirty="0">
                <a:solidFill>
                  <a:srgbClr val="202122"/>
                </a:solidFill>
                <a:effectLst/>
                <a:latin typeface="Arial" panose="020B0604020202020204" pitchFamily="34" charset="0"/>
              </a:rPr>
              <a:t>: tracking changes in any set of </a:t>
            </a:r>
            <a:r>
              <a:rPr lang="en-US" sz="1800" b="0" i="0" u="none" strike="noStrike" dirty="0">
                <a:solidFill>
                  <a:srgbClr val="0645AD"/>
                </a:solidFill>
                <a:effectLst/>
                <a:latin typeface="Arial" panose="020B0604020202020204" pitchFamily="34" charset="0"/>
                <a:hlinkClick r:id="rId4" tooltip="Computer file"/>
              </a:rPr>
              <a:t>files</a:t>
            </a:r>
            <a:r>
              <a:rPr lang="en-US" sz="1800" b="0" i="0" dirty="0">
                <a:solidFill>
                  <a:srgbClr val="202122"/>
                </a:solidFill>
                <a:effectLst/>
                <a:latin typeface="Arial" panose="020B0604020202020204" pitchFamily="34" charset="0"/>
              </a:rPr>
              <a:t>, usually used for coordinating work among </a:t>
            </a:r>
            <a:r>
              <a:rPr lang="en-US" sz="1800" b="0" i="0" u="none" strike="noStrike" dirty="0">
                <a:solidFill>
                  <a:srgbClr val="0645AD"/>
                </a:solidFill>
                <a:effectLst/>
                <a:latin typeface="Arial" panose="020B0604020202020204" pitchFamily="34" charset="0"/>
                <a:hlinkClick r:id="rId5" tooltip="Programmer"/>
              </a:rPr>
              <a:t>programmers</a:t>
            </a:r>
            <a:r>
              <a:rPr lang="en-US" sz="1800" b="0" i="0" dirty="0">
                <a:solidFill>
                  <a:srgbClr val="202122"/>
                </a:solidFill>
                <a:effectLst/>
                <a:latin typeface="Arial" panose="020B0604020202020204" pitchFamily="34" charset="0"/>
              </a:rPr>
              <a:t> collaboratively developing </a:t>
            </a:r>
            <a:r>
              <a:rPr lang="en-US" sz="1800" b="0" i="0" u="none" strike="noStrike" dirty="0">
                <a:solidFill>
                  <a:srgbClr val="0645AD"/>
                </a:solidFill>
                <a:effectLst/>
                <a:latin typeface="Arial" panose="020B0604020202020204" pitchFamily="34" charset="0"/>
                <a:hlinkClick r:id="rId6" tooltip="Source code"/>
              </a:rPr>
              <a:t>source code</a:t>
            </a:r>
            <a:r>
              <a:rPr lang="en-US" sz="1800" b="0" i="0" dirty="0">
                <a:solidFill>
                  <a:srgbClr val="202122"/>
                </a:solidFill>
                <a:effectLst/>
                <a:latin typeface="Arial" panose="020B0604020202020204" pitchFamily="34" charset="0"/>
              </a:rPr>
              <a:t> during </a:t>
            </a:r>
            <a:r>
              <a:rPr lang="en-US" sz="1800" b="0" i="0" u="none" strike="noStrike" dirty="0">
                <a:solidFill>
                  <a:srgbClr val="0645AD"/>
                </a:solidFill>
                <a:effectLst/>
                <a:latin typeface="Arial" panose="020B0604020202020204" pitchFamily="34" charset="0"/>
                <a:hlinkClick r:id="rId7" tooltip="Software development"/>
              </a:rPr>
              <a:t>software development</a:t>
            </a:r>
            <a:r>
              <a:rPr lang="en-US" sz="1800" b="0" i="0" dirty="0">
                <a:solidFill>
                  <a:srgbClr val="202122"/>
                </a:solidFill>
                <a:effectLst/>
                <a:latin typeface="Arial" panose="020B0604020202020204" pitchFamily="34" charset="0"/>
              </a:rPr>
              <a:t>. </a:t>
            </a:r>
          </a:p>
          <a:p>
            <a:r>
              <a:rPr lang="en-US" sz="1800" b="0" i="0" dirty="0">
                <a:solidFill>
                  <a:srgbClr val="202122"/>
                </a:solidFill>
                <a:effectLst/>
                <a:latin typeface="Arial" panose="020B0604020202020204" pitchFamily="34" charset="0"/>
              </a:rPr>
              <a:t>Git was originally authored by </a:t>
            </a:r>
            <a:r>
              <a:rPr lang="en-US" sz="1800" b="0" i="0" u="none" strike="noStrike" dirty="0">
                <a:solidFill>
                  <a:srgbClr val="0645AD"/>
                </a:solidFill>
                <a:effectLst/>
                <a:latin typeface="Arial" panose="020B0604020202020204" pitchFamily="34" charset="0"/>
                <a:hlinkClick r:id="rId8" tooltip="Linus Torvalds"/>
              </a:rPr>
              <a:t>Linus Torvalds</a:t>
            </a:r>
            <a:r>
              <a:rPr lang="en-US" sz="1800" b="0" i="0" dirty="0">
                <a:solidFill>
                  <a:srgbClr val="202122"/>
                </a:solidFill>
                <a:effectLst/>
                <a:latin typeface="Arial" panose="020B0604020202020204" pitchFamily="34" charset="0"/>
              </a:rPr>
              <a:t> in 2005</a:t>
            </a:r>
          </a:p>
          <a:p>
            <a:r>
              <a:rPr lang="en-US" sz="1800" dirty="0">
                <a:solidFill>
                  <a:srgbClr val="202122"/>
                </a:solidFill>
                <a:latin typeface="Arial" panose="020B0604020202020204" pitchFamily="34" charset="0"/>
              </a:rPr>
              <a:t>Git Download link :</a:t>
            </a:r>
            <a:r>
              <a:rPr lang="en-US" sz="2000" dirty="0">
                <a:solidFill>
                  <a:srgbClr val="202122"/>
                </a:solidFill>
                <a:latin typeface="Arial" panose="020B0604020202020204" pitchFamily="34" charset="0"/>
              </a:rPr>
              <a:t> </a:t>
            </a:r>
            <a:r>
              <a:rPr lang="en-US" sz="2000" b="0" i="0" u="none" strike="noStrike" dirty="0">
                <a:effectLst/>
                <a:latin typeface="Roboto" panose="02000000000000000000" pitchFamily="2" charset="0"/>
                <a:hlinkClick r:id="rId9"/>
              </a:rPr>
              <a:t>https://git-scm.com/downloads</a:t>
            </a:r>
            <a:endParaRPr lang="en-US" sz="2000" dirty="0"/>
          </a:p>
        </p:txBody>
      </p:sp>
    </p:spTree>
    <p:extLst>
      <p:ext uri="{BB962C8B-B14F-4D97-AF65-F5344CB8AC3E}">
        <p14:creationId xmlns:p14="http://schemas.microsoft.com/office/powerpoint/2010/main" val="152677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61D8-A645-4153-8B72-48262279819F}"/>
              </a:ext>
            </a:extLst>
          </p:cNvPr>
          <p:cNvSpPr>
            <a:spLocks noGrp="1"/>
          </p:cNvSpPr>
          <p:nvPr>
            <p:ph type="title"/>
          </p:nvPr>
        </p:nvSpPr>
        <p:spPr/>
        <p:txBody>
          <a:bodyPr/>
          <a:lstStyle/>
          <a:p>
            <a:r>
              <a:rPr lang="en-US" dirty="0"/>
              <a:t>GitHub</a:t>
            </a:r>
          </a:p>
        </p:txBody>
      </p:sp>
      <p:sp>
        <p:nvSpPr>
          <p:cNvPr id="3" name="Content Placeholder 2">
            <a:extLst>
              <a:ext uri="{FF2B5EF4-FFF2-40B4-BE49-F238E27FC236}">
                <a16:creationId xmlns:a16="http://schemas.microsoft.com/office/drawing/2014/main" id="{9CBE41F8-02D0-4E71-8FFD-06B1E1E91B40}"/>
              </a:ext>
            </a:extLst>
          </p:cNvPr>
          <p:cNvSpPr>
            <a:spLocks noGrp="1"/>
          </p:cNvSpPr>
          <p:nvPr>
            <p:ph idx="1"/>
          </p:nvPr>
        </p:nvSpPr>
        <p:spPr/>
        <p:txBody>
          <a:bodyPr>
            <a:normAutofit/>
          </a:bodyPr>
          <a:lstStyle/>
          <a:p>
            <a:r>
              <a:rPr lang="en-US" sz="1800" b="0" i="0" dirty="0">
                <a:solidFill>
                  <a:srgbClr val="4D5156"/>
                </a:solidFill>
                <a:effectLst/>
                <a:latin typeface="arial" panose="020B0604020202020204" pitchFamily="34" charset="0"/>
              </a:rPr>
              <a:t>GitHub, Inc. is an Internet hosting service for software development and version control using Git. It provides the distributed version control of Git plus access control, bug tracking, software feature requests, task management, continuous integration, and wikis for every project.</a:t>
            </a:r>
            <a:endParaRPr lang="en-US" sz="1800" dirty="0"/>
          </a:p>
        </p:txBody>
      </p:sp>
    </p:spTree>
    <p:extLst>
      <p:ext uri="{BB962C8B-B14F-4D97-AF65-F5344CB8AC3E}">
        <p14:creationId xmlns:p14="http://schemas.microsoft.com/office/powerpoint/2010/main" val="232313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CE929B0-8CE5-4814-A381-B1335653A65D}"/>
              </a:ext>
            </a:extLst>
          </p:cNvPr>
          <p:cNvPicPr>
            <a:picLocks noChangeAspect="1"/>
          </p:cNvPicPr>
          <p:nvPr/>
        </p:nvPicPr>
        <p:blipFill rotWithShape="1">
          <a:blip r:embed="rId2"/>
          <a:srcRect r="24918"/>
          <a:stretch/>
        </p:blipFill>
        <p:spPr>
          <a:xfrm>
            <a:off x="1" y="10"/>
            <a:ext cx="9669642" cy="6857990"/>
          </a:xfrm>
          <a:prstGeom prst="rect">
            <a:avLst/>
          </a:prstGeom>
        </p:spPr>
      </p:pic>
      <p:sp>
        <p:nvSpPr>
          <p:cNvPr id="32" name="Rectangle 3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13">
            <a:extLst>
              <a:ext uri="{FF2B5EF4-FFF2-40B4-BE49-F238E27FC236}">
                <a16:creationId xmlns:a16="http://schemas.microsoft.com/office/drawing/2014/main" id="{8ACBF9BA-7F86-1413-2BB9-709DD166C807}"/>
              </a:ext>
            </a:extLst>
          </p:cNvPr>
          <p:cNvSpPr>
            <a:spLocks noGrp="1"/>
          </p:cNvSpPr>
          <p:nvPr>
            <p:ph idx="1"/>
          </p:nvPr>
        </p:nvSpPr>
        <p:spPr>
          <a:xfrm>
            <a:off x="7531610" y="2434201"/>
            <a:ext cx="3822189" cy="3742762"/>
          </a:xfrm>
        </p:spPr>
        <p:txBody>
          <a:bodyPr>
            <a:normAutofit/>
          </a:bodyPr>
          <a:lstStyle/>
          <a:p>
            <a:r>
              <a:rPr lang="en-US" sz="4000" dirty="0"/>
              <a:t>Type “git” on </a:t>
            </a:r>
            <a:r>
              <a:rPr lang="en-US" sz="4000" dirty="0" err="1"/>
              <a:t>cmd</a:t>
            </a:r>
            <a:r>
              <a:rPr lang="en-US" sz="4000" dirty="0"/>
              <a:t> after installation</a:t>
            </a:r>
          </a:p>
        </p:txBody>
      </p:sp>
    </p:spTree>
    <p:extLst>
      <p:ext uri="{BB962C8B-B14F-4D97-AF65-F5344CB8AC3E}">
        <p14:creationId xmlns:p14="http://schemas.microsoft.com/office/powerpoint/2010/main" val="2864020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05DC-EE57-47C2-B2EB-525540F0B870}"/>
              </a:ext>
            </a:extLst>
          </p:cNvPr>
          <p:cNvSpPr>
            <a:spLocks noGrp="1"/>
          </p:cNvSpPr>
          <p:nvPr>
            <p:ph type="title"/>
          </p:nvPr>
        </p:nvSpPr>
        <p:spPr/>
        <p:txBody>
          <a:bodyPr/>
          <a:lstStyle/>
          <a:p>
            <a:r>
              <a:rPr lang="en-US" dirty="0"/>
              <a:t> git </a:t>
            </a:r>
            <a:r>
              <a:rPr lang="en-US" dirty="0" err="1"/>
              <a:t>init</a:t>
            </a:r>
            <a:endParaRPr lang="en-US" dirty="0"/>
          </a:p>
        </p:txBody>
      </p:sp>
      <p:sp>
        <p:nvSpPr>
          <p:cNvPr id="3" name="Content Placeholder 2">
            <a:extLst>
              <a:ext uri="{FF2B5EF4-FFF2-40B4-BE49-F238E27FC236}">
                <a16:creationId xmlns:a16="http://schemas.microsoft.com/office/drawing/2014/main" id="{68CE9DFF-0736-4177-AE66-D6BE9ECB7523}"/>
              </a:ext>
            </a:extLst>
          </p:cNvPr>
          <p:cNvSpPr>
            <a:spLocks noGrp="1"/>
          </p:cNvSpPr>
          <p:nvPr>
            <p:ph idx="1"/>
          </p:nvPr>
        </p:nvSpPr>
        <p:spPr/>
        <p:txBody>
          <a:bodyPr/>
          <a:lstStyle/>
          <a:p>
            <a:r>
              <a:rPr lang="en-US" b="0" i="0" dirty="0">
                <a:solidFill>
                  <a:srgbClr val="333333"/>
                </a:solidFill>
                <a:effectLst/>
                <a:latin typeface="inter-regular"/>
              </a:rPr>
              <a:t>The git </a:t>
            </a:r>
            <a:r>
              <a:rPr lang="en-US" b="0" i="0" dirty="0" err="1">
                <a:solidFill>
                  <a:srgbClr val="333333"/>
                </a:solidFill>
                <a:effectLst/>
                <a:latin typeface="inter-regular"/>
              </a:rPr>
              <a:t>init</a:t>
            </a:r>
            <a:r>
              <a:rPr lang="en-US" b="0" i="0" dirty="0">
                <a:solidFill>
                  <a:srgbClr val="333333"/>
                </a:solidFill>
                <a:effectLst/>
                <a:latin typeface="inter-regular"/>
              </a:rPr>
              <a:t> command is the first command that you will run on Git. The git </a:t>
            </a:r>
            <a:r>
              <a:rPr lang="en-US" b="0" i="0" dirty="0" err="1">
                <a:solidFill>
                  <a:srgbClr val="333333"/>
                </a:solidFill>
                <a:effectLst/>
                <a:latin typeface="inter-regular"/>
              </a:rPr>
              <a:t>init</a:t>
            </a:r>
            <a:r>
              <a:rPr lang="en-US" b="0" i="0" dirty="0">
                <a:solidFill>
                  <a:srgbClr val="333333"/>
                </a:solidFill>
                <a:effectLst/>
                <a:latin typeface="inter-regular"/>
              </a:rPr>
              <a:t> command is used to create a new blank repository. It is used to make an existing project as a Git project. Several Git commands run inside the repository, but </a:t>
            </a:r>
            <a:r>
              <a:rPr lang="en-US" b="0" i="0" dirty="0" err="1">
                <a:solidFill>
                  <a:srgbClr val="333333"/>
                </a:solidFill>
                <a:effectLst/>
                <a:latin typeface="inter-regular"/>
              </a:rPr>
              <a:t>init</a:t>
            </a:r>
            <a:r>
              <a:rPr lang="en-US" b="0" i="0" dirty="0">
                <a:solidFill>
                  <a:srgbClr val="333333"/>
                </a:solidFill>
                <a:effectLst/>
                <a:latin typeface="inter-regular"/>
              </a:rPr>
              <a:t> command can be run outside of the repository.</a:t>
            </a:r>
          </a:p>
          <a:p>
            <a:r>
              <a:rPr lang="en-US" b="0" i="0" dirty="0">
                <a:solidFill>
                  <a:srgbClr val="333333"/>
                </a:solidFill>
                <a:effectLst/>
                <a:latin typeface="inter-regular"/>
              </a:rPr>
              <a:t>The git </a:t>
            </a:r>
            <a:r>
              <a:rPr lang="en-US" b="0" i="0" dirty="0" err="1">
                <a:solidFill>
                  <a:srgbClr val="333333"/>
                </a:solidFill>
                <a:effectLst/>
                <a:latin typeface="inter-regular"/>
              </a:rPr>
              <a:t>init</a:t>
            </a:r>
            <a:r>
              <a:rPr lang="en-US" b="0" i="0" dirty="0">
                <a:solidFill>
                  <a:srgbClr val="333333"/>
                </a:solidFill>
                <a:effectLst/>
                <a:latin typeface="inter-regular"/>
              </a:rPr>
              <a:t> command creates a .git subdirectory in the current working directory. This newly created subdirectory contains all of the necessary metadata. These metadata can be categorized into objects, refs, and temp files. It also initializes a HEAD pointer for the master branch of the repository.</a:t>
            </a:r>
            <a:endParaRPr lang="en-US" dirty="0"/>
          </a:p>
        </p:txBody>
      </p:sp>
    </p:spTree>
    <p:extLst>
      <p:ext uri="{BB962C8B-B14F-4D97-AF65-F5344CB8AC3E}">
        <p14:creationId xmlns:p14="http://schemas.microsoft.com/office/powerpoint/2010/main" val="28865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ECE1DA53-9811-4831-9BFB-3E8658F08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8AFC1-73AA-45AB-8618-DD84DE3A01A1}"/>
              </a:ext>
            </a:extLst>
          </p:cNvPr>
          <p:cNvSpPr>
            <a:spLocks noGrp="1"/>
          </p:cNvSpPr>
          <p:nvPr>
            <p:ph type="title"/>
          </p:nvPr>
        </p:nvSpPr>
        <p:spPr>
          <a:xfrm>
            <a:off x="838199" y="552906"/>
            <a:ext cx="5162891" cy="1674904"/>
          </a:xfrm>
        </p:spPr>
        <p:txBody>
          <a:bodyPr anchor="ctr">
            <a:normAutofit/>
          </a:bodyPr>
          <a:lstStyle/>
          <a:p>
            <a:r>
              <a:rPr lang="en-US" b="1" dirty="0"/>
              <a:t>git </a:t>
            </a:r>
            <a:r>
              <a:rPr lang="en-US" b="1" dirty="0" err="1"/>
              <a:t>init</a:t>
            </a:r>
            <a:endParaRPr lang="en-US" b="1" dirty="0"/>
          </a:p>
        </p:txBody>
      </p:sp>
      <p:sp>
        <p:nvSpPr>
          <p:cNvPr id="17" name="Content Placeholder 8">
            <a:extLst>
              <a:ext uri="{FF2B5EF4-FFF2-40B4-BE49-F238E27FC236}">
                <a16:creationId xmlns:a16="http://schemas.microsoft.com/office/drawing/2014/main" id="{81313C3D-5E18-B539-7A44-B9932517A5D9}"/>
              </a:ext>
            </a:extLst>
          </p:cNvPr>
          <p:cNvSpPr>
            <a:spLocks noGrp="1"/>
          </p:cNvSpPr>
          <p:nvPr>
            <p:ph idx="1"/>
          </p:nvPr>
        </p:nvSpPr>
        <p:spPr>
          <a:xfrm>
            <a:off x="2667000" y="552906"/>
            <a:ext cx="8516816" cy="1674905"/>
          </a:xfrm>
        </p:spPr>
        <p:txBody>
          <a:bodyPr anchor="ctr">
            <a:normAutofit/>
          </a:bodyPr>
          <a:lstStyle/>
          <a:p>
            <a:r>
              <a:rPr lang="en-US" b="0" i="0" dirty="0">
                <a:solidFill>
                  <a:srgbClr val="333333"/>
                </a:solidFill>
                <a:effectLst/>
                <a:latin typeface="inter-regular"/>
              </a:rPr>
              <a:t>The below command will initialize a </a:t>
            </a:r>
            <a:r>
              <a:rPr lang="en-US" b="1" i="0" dirty="0">
                <a:solidFill>
                  <a:srgbClr val="333333"/>
                </a:solidFill>
                <a:effectLst/>
                <a:latin typeface="inter-bold"/>
              </a:rPr>
              <a:t>.git</a:t>
            </a:r>
            <a:r>
              <a:rPr lang="en-US" b="0" i="0" dirty="0">
                <a:solidFill>
                  <a:srgbClr val="333333"/>
                </a:solidFill>
                <a:effectLst/>
                <a:latin typeface="inter-regular"/>
              </a:rPr>
              <a:t> repository on the desktop. Now we can create and add files on this repository for version control.</a:t>
            </a:r>
            <a:endParaRPr lang="en-US" dirty="0"/>
          </a:p>
        </p:txBody>
      </p:sp>
      <p:pic>
        <p:nvPicPr>
          <p:cNvPr id="5" name="Content Placeholder 4">
            <a:extLst>
              <a:ext uri="{FF2B5EF4-FFF2-40B4-BE49-F238E27FC236}">
                <a16:creationId xmlns:a16="http://schemas.microsoft.com/office/drawing/2014/main" id="{F262D3A0-2B50-462C-AA05-C7C3772805B6}"/>
              </a:ext>
            </a:extLst>
          </p:cNvPr>
          <p:cNvPicPr>
            <a:picLocks noChangeAspect="1"/>
          </p:cNvPicPr>
          <p:nvPr/>
        </p:nvPicPr>
        <p:blipFill rotWithShape="1">
          <a:blip r:embed="rId2"/>
          <a:srcRect r="46758"/>
          <a:stretch/>
        </p:blipFill>
        <p:spPr>
          <a:xfrm>
            <a:off x="182881" y="2405149"/>
            <a:ext cx="11834494" cy="4278819"/>
          </a:xfrm>
          <a:prstGeom prst="rect">
            <a:avLst/>
          </a:prstGeom>
        </p:spPr>
      </p:pic>
    </p:spTree>
    <p:extLst>
      <p:ext uri="{BB962C8B-B14F-4D97-AF65-F5344CB8AC3E}">
        <p14:creationId xmlns:p14="http://schemas.microsoft.com/office/powerpoint/2010/main" val="2085692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2582-9891-4DCE-9FCE-EFE2E5F864C8}"/>
              </a:ext>
            </a:extLst>
          </p:cNvPr>
          <p:cNvSpPr>
            <a:spLocks noGrp="1"/>
          </p:cNvSpPr>
          <p:nvPr>
            <p:ph type="title"/>
          </p:nvPr>
        </p:nvSpPr>
        <p:spPr>
          <a:xfrm>
            <a:off x="481013" y="3752849"/>
            <a:ext cx="3290887" cy="2452687"/>
          </a:xfrm>
        </p:spPr>
        <p:txBody>
          <a:bodyPr anchor="ctr">
            <a:normAutofit fontScale="90000"/>
          </a:bodyPr>
          <a:lstStyle/>
          <a:p>
            <a:r>
              <a:rPr lang="en-US" sz="3600" dirty="0"/>
              <a:t>Tried to use some git commands in non git repository</a:t>
            </a:r>
          </a:p>
        </p:txBody>
      </p:sp>
      <p:pic>
        <p:nvPicPr>
          <p:cNvPr id="5" name="Content Placeholder 4">
            <a:extLst>
              <a:ext uri="{FF2B5EF4-FFF2-40B4-BE49-F238E27FC236}">
                <a16:creationId xmlns:a16="http://schemas.microsoft.com/office/drawing/2014/main" id="{66973A99-3BD2-420D-A367-6DCF61505A2E}"/>
              </a:ext>
            </a:extLst>
          </p:cNvPr>
          <p:cNvPicPr>
            <a:picLocks noChangeAspect="1"/>
          </p:cNvPicPr>
          <p:nvPr/>
        </p:nvPicPr>
        <p:blipFill rotWithShape="1">
          <a:blip r:embed="rId2"/>
          <a:srcRect b="1718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9" name="Content Placeholder 8">
            <a:extLst>
              <a:ext uri="{FF2B5EF4-FFF2-40B4-BE49-F238E27FC236}">
                <a16:creationId xmlns:a16="http://schemas.microsoft.com/office/drawing/2014/main" id="{02292E93-7A3E-F4A9-2484-F8725F680827}"/>
              </a:ext>
            </a:extLst>
          </p:cNvPr>
          <p:cNvSpPr>
            <a:spLocks noGrp="1"/>
          </p:cNvSpPr>
          <p:nvPr>
            <p:ph idx="1"/>
          </p:nvPr>
        </p:nvSpPr>
        <p:spPr>
          <a:xfrm>
            <a:off x="4223982" y="3752850"/>
            <a:ext cx="7485413" cy="2452687"/>
          </a:xfrm>
        </p:spPr>
        <p:txBody>
          <a:bodyPr anchor="ctr">
            <a:normAutofit/>
          </a:bodyPr>
          <a:lstStyle/>
          <a:p>
            <a:endParaRPr lang="en-US" sz="1800"/>
          </a:p>
        </p:txBody>
      </p:sp>
    </p:spTree>
    <p:extLst>
      <p:ext uri="{BB962C8B-B14F-4D97-AF65-F5344CB8AC3E}">
        <p14:creationId xmlns:p14="http://schemas.microsoft.com/office/powerpoint/2010/main" val="118017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0BE042-32FE-4BBC-BEE7-F97867F65FFB}"/>
              </a:ext>
            </a:extLst>
          </p:cNvPr>
          <p:cNvSpPr>
            <a:spLocks noGrp="1"/>
          </p:cNvSpPr>
          <p:nvPr>
            <p:ph type="title"/>
          </p:nvPr>
        </p:nvSpPr>
        <p:spPr>
          <a:xfrm>
            <a:off x="1008184" y="174032"/>
            <a:ext cx="10175631" cy="1111843"/>
          </a:xfrm>
        </p:spPr>
        <p:txBody>
          <a:bodyPr anchor="ctr">
            <a:normAutofit/>
          </a:bodyPr>
          <a:lstStyle/>
          <a:p>
            <a:pPr algn="ctr"/>
            <a:r>
              <a:rPr lang="en-US" sz="4000" b="0" i="0" dirty="0">
                <a:effectLst/>
                <a:latin typeface="inter-regular"/>
              </a:rPr>
              <a:t>git status</a:t>
            </a:r>
            <a:endParaRPr lang="en-US" sz="4000" dirty="0"/>
          </a:p>
        </p:txBody>
      </p:sp>
      <p:sp>
        <p:nvSpPr>
          <p:cNvPr id="9" name="Content Placeholder 8">
            <a:extLst>
              <a:ext uri="{FF2B5EF4-FFF2-40B4-BE49-F238E27FC236}">
                <a16:creationId xmlns:a16="http://schemas.microsoft.com/office/drawing/2014/main" id="{DBD1D697-5171-4AA4-23D9-396833399C6B}"/>
              </a:ext>
            </a:extLst>
          </p:cNvPr>
          <p:cNvSpPr>
            <a:spLocks noGrp="1"/>
          </p:cNvSpPr>
          <p:nvPr>
            <p:ph idx="1"/>
          </p:nvPr>
        </p:nvSpPr>
        <p:spPr>
          <a:xfrm>
            <a:off x="1008184" y="1459907"/>
            <a:ext cx="10175630" cy="767904"/>
          </a:xfrm>
        </p:spPr>
        <p:txBody>
          <a:bodyPr anchor="ctr">
            <a:normAutofit/>
          </a:bodyPr>
          <a:lstStyle/>
          <a:p>
            <a:pPr marL="0" indent="0" algn="ctr">
              <a:buNone/>
            </a:pPr>
            <a:r>
              <a:rPr lang="en-US" sz="2400" b="0" i="0" dirty="0">
                <a:solidFill>
                  <a:srgbClr val="333333"/>
                </a:solidFill>
                <a:effectLst/>
                <a:latin typeface="inter-regular"/>
              </a:rPr>
              <a:t>We can list all the untracked files by git status command.</a:t>
            </a:r>
            <a:endParaRPr lang="en-US" sz="2400" dirty="0"/>
          </a:p>
        </p:txBody>
      </p:sp>
      <p:pic>
        <p:nvPicPr>
          <p:cNvPr id="5" name="Content Placeholder 4" descr="Text&#10;&#10;Description automatically generated">
            <a:extLst>
              <a:ext uri="{FF2B5EF4-FFF2-40B4-BE49-F238E27FC236}">
                <a16:creationId xmlns:a16="http://schemas.microsoft.com/office/drawing/2014/main" id="{2CD8DBBB-B696-434D-925E-B90EFE42793D}"/>
              </a:ext>
            </a:extLst>
          </p:cNvPr>
          <p:cNvPicPr>
            <a:picLocks noChangeAspect="1"/>
          </p:cNvPicPr>
          <p:nvPr/>
        </p:nvPicPr>
        <p:blipFill>
          <a:blip r:embed="rId2"/>
          <a:stretch>
            <a:fillRect/>
          </a:stretch>
        </p:blipFill>
        <p:spPr>
          <a:xfrm>
            <a:off x="835154" y="2401843"/>
            <a:ext cx="10515595" cy="4160882"/>
          </a:xfrm>
          <a:prstGeom prst="rect">
            <a:avLst/>
          </a:prstGeom>
        </p:spPr>
      </p:pic>
    </p:spTree>
    <p:extLst>
      <p:ext uri="{BB962C8B-B14F-4D97-AF65-F5344CB8AC3E}">
        <p14:creationId xmlns:p14="http://schemas.microsoft.com/office/powerpoint/2010/main" val="350508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047F2-554D-461D-85B0-D327494411AA}"/>
              </a:ext>
            </a:extLst>
          </p:cNvPr>
          <p:cNvSpPr>
            <a:spLocks noGrp="1"/>
          </p:cNvSpPr>
          <p:nvPr>
            <p:ph type="title"/>
          </p:nvPr>
        </p:nvSpPr>
        <p:spPr>
          <a:xfrm>
            <a:off x="835155" y="552906"/>
            <a:ext cx="5165936" cy="1674904"/>
          </a:xfrm>
        </p:spPr>
        <p:txBody>
          <a:bodyPr anchor="ctr">
            <a:normAutofit/>
          </a:bodyPr>
          <a:lstStyle/>
          <a:p>
            <a:endParaRPr lang="en-US" sz="4000"/>
          </a:p>
        </p:txBody>
      </p:sp>
      <p:sp>
        <p:nvSpPr>
          <p:cNvPr id="9" name="Content Placeholder 8">
            <a:extLst>
              <a:ext uri="{FF2B5EF4-FFF2-40B4-BE49-F238E27FC236}">
                <a16:creationId xmlns:a16="http://schemas.microsoft.com/office/drawing/2014/main" id="{CCCC2D9A-BE14-D22A-6127-B3E41800F35F}"/>
              </a:ext>
            </a:extLst>
          </p:cNvPr>
          <p:cNvSpPr>
            <a:spLocks noGrp="1"/>
          </p:cNvSpPr>
          <p:nvPr>
            <p:ph idx="1"/>
          </p:nvPr>
        </p:nvSpPr>
        <p:spPr>
          <a:xfrm>
            <a:off x="6190909" y="552906"/>
            <a:ext cx="5159825" cy="1674905"/>
          </a:xfrm>
        </p:spPr>
        <p:txBody>
          <a:bodyPr anchor="ctr">
            <a:normAutofit/>
          </a:bodyPr>
          <a:lstStyle/>
          <a:p>
            <a:endParaRPr lang="en-US" sz="2000"/>
          </a:p>
        </p:txBody>
      </p:sp>
      <p:pic>
        <p:nvPicPr>
          <p:cNvPr id="5" name="Content Placeholder 4">
            <a:extLst>
              <a:ext uri="{FF2B5EF4-FFF2-40B4-BE49-F238E27FC236}">
                <a16:creationId xmlns:a16="http://schemas.microsoft.com/office/drawing/2014/main" id="{66C9E006-0D30-45C8-88EC-0BCD348B251A}"/>
              </a:ext>
            </a:extLst>
          </p:cNvPr>
          <p:cNvPicPr>
            <a:picLocks noChangeAspect="1"/>
          </p:cNvPicPr>
          <p:nvPr/>
        </p:nvPicPr>
        <p:blipFill>
          <a:blip r:embed="rId2"/>
          <a:stretch>
            <a:fillRect/>
          </a:stretch>
        </p:blipFill>
        <p:spPr>
          <a:xfrm>
            <a:off x="0" y="2227811"/>
            <a:ext cx="11744960" cy="4416830"/>
          </a:xfrm>
          <a:prstGeom prst="rect">
            <a:avLst/>
          </a:prstGeom>
        </p:spPr>
      </p:pic>
    </p:spTree>
    <p:extLst>
      <p:ext uri="{BB962C8B-B14F-4D97-AF65-F5344CB8AC3E}">
        <p14:creationId xmlns:p14="http://schemas.microsoft.com/office/powerpoint/2010/main" val="2706442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287</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vt:lpstr>
      <vt:lpstr>Calibri</vt:lpstr>
      <vt:lpstr>Calibri Light</vt:lpstr>
      <vt:lpstr>inter-bold</vt:lpstr>
      <vt:lpstr>inter-regular</vt:lpstr>
      <vt:lpstr>Roboto</vt:lpstr>
      <vt:lpstr>Office Theme</vt:lpstr>
      <vt:lpstr>Git and GitHub</vt:lpstr>
      <vt:lpstr>Git</vt:lpstr>
      <vt:lpstr>GitHub</vt:lpstr>
      <vt:lpstr>PowerPoint Presentation</vt:lpstr>
      <vt:lpstr> git init</vt:lpstr>
      <vt:lpstr>git init</vt:lpstr>
      <vt:lpstr>Tried to use some git commands in non git repository</vt:lpstr>
      <vt:lpstr>git status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Amey Utpat</dc:creator>
  <cp:lastModifiedBy>Amey Utpat</cp:lastModifiedBy>
  <cp:revision>6</cp:revision>
  <dcterms:created xsi:type="dcterms:W3CDTF">2022-11-14T04:00:47Z</dcterms:created>
  <dcterms:modified xsi:type="dcterms:W3CDTF">2022-11-14T08:11:16Z</dcterms:modified>
</cp:coreProperties>
</file>