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 id="30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y Utpat" userId="ce15b250-96cb-469b-9ca0-f77260bef06f" providerId="ADAL" clId="{EC0C1403-BDB2-4A53-9428-49648E7A0A2C}"/>
    <pc:docChg chg="modSld sldOrd">
      <pc:chgData name="Amey Utpat" userId="ce15b250-96cb-469b-9ca0-f77260bef06f" providerId="ADAL" clId="{EC0C1403-BDB2-4A53-9428-49648E7A0A2C}" dt="2022-11-14T08:11:12.197" v="3"/>
      <pc:docMkLst>
        <pc:docMk/>
      </pc:docMkLst>
      <pc:sldChg chg="ord">
        <pc:chgData name="Amey Utpat" userId="ce15b250-96cb-469b-9ca0-f77260bef06f" providerId="ADAL" clId="{EC0C1403-BDB2-4A53-9428-49648E7A0A2C}" dt="2022-11-14T08:11:12.197" v="3"/>
        <pc:sldMkLst>
          <pc:docMk/>
          <pc:sldMk cId="2864020321"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6AFA-8180-47FA-87FE-A4F67A81D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C7571C-0E53-44C9-AC92-7FC25C9DEA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142C2D-11FE-4E16-A97E-008E3088AC86}"/>
              </a:ext>
            </a:extLst>
          </p:cNvPr>
          <p:cNvSpPr>
            <a:spLocks noGrp="1"/>
          </p:cNvSpPr>
          <p:nvPr>
            <p:ph type="dt" sz="half" idx="10"/>
          </p:nvPr>
        </p:nvSpPr>
        <p:spPr/>
        <p:txBody>
          <a:bodyPr/>
          <a:lstStyle/>
          <a:p>
            <a:fld id="{0A427CDE-AD9D-44E2-AF06-9A100D694382}" type="datetimeFigureOut">
              <a:rPr lang="en-US" smtClean="0"/>
              <a:t>11/17/2022</a:t>
            </a:fld>
            <a:endParaRPr lang="en-US"/>
          </a:p>
        </p:txBody>
      </p:sp>
      <p:sp>
        <p:nvSpPr>
          <p:cNvPr id="5" name="Footer Placeholder 4">
            <a:extLst>
              <a:ext uri="{FF2B5EF4-FFF2-40B4-BE49-F238E27FC236}">
                <a16:creationId xmlns:a16="http://schemas.microsoft.com/office/drawing/2014/main" id="{E3C8DD2C-F94E-478C-83FC-2E6BC5C6C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DC8DC-E95D-469C-8A65-2DA62FE1E989}"/>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46987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A80B9-26F6-4DF4-A95B-5BAFB71CB0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1FEE1A-3C1A-4166-92A8-6542FB1ECA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C65DD-FC53-4A13-ABE0-D756AA85118A}"/>
              </a:ext>
            </a:extLst>
          </p:cNvPr>
          <p:cNvSpPr>
            <a:spLocks noGrp="1"/>
          </p:cNvSpPr>
          <p:nvPr>
            <p:ph type="dt" sz="half" idx="10"/>
          </p:nvPr>
        </p:nvSpPr>
        <p:spPr/>
        <p:txBody>
          <a:bodyPr/>
          <a:lstStyle/>
          <a:p>
            <a:fld id="{0A427CDE-AD9D-44E2-AF06-9A100D694382}" type="datetimeFigureOut">
              <a:rPr lang="en-US" smtClean="0"/>
              <a:t>11/17/2022</a:t>
            </a:fld>
            <a:endParaRPr lang="en-US"/>
          </a:p>
        </p:txBody>
      </p:sp>
      <p:sp>
        <p:nvSpPr>
          <p:cNvPr id="5" name="Footer Placeholder 4">
            <a:extLst>
              <a:ext uri="{FF2B5EF4-FFF2-40B4-BE49-F238E27FC236}">
                <a16:creationId xmlns:a16="http://schemas.microsoft.com/office/drawing/2014/main" id="{833486ED-CB99-4E7D-8C2E-D4B0DDA92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74918-40B6-41FE-8446-93F23FF91CFA}"/>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217311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417B77-B7C3-404E-BE1E-E3A252B41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3E1281-4BDC-4DBA-9496-44B941305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88011-5012-4DC2-99E1-5DCB61094AF7}"/>
              </a:ext>
            </a:extLst>
          </p:cNvPr>
          <p:cNvSpPr>
            <a:spLocks noGrp="1"/>
          </p:cNvSpPr>
          <p:nvPr>
            <p:ph type="dt" sz="half" idx="10"/>
          </p:nvPr>
        </p:nvSpPr>
        <p:spPr/>
        <p:txBody>
          <a:bodyPr/>
          <a:lstStyle/>
          <a:p>
            <a:fld id="{0A427CDE-AD9D-44E2-AF06-9A100D694382}" type="datetimeFigureOut">
              <a:rPr lang="en-US" smtClean="0"/>
              <a:t>11/17/2022</a:t>
            </a:fld>
            <a:endParaRPr lang="en-US"/>
          </a:p>
        </p:txBody>
      </p:sp>
      <p:sp>
        <p:nvSpPr>
          <p:cNvPr id="5" name="Footer Placeholder 4">
            <a:extLst>
              <a:ext uri="{FF2B5EF4-FFF2-40B4-BE49-F238E27FC236}">
                <a16:creationId xmlns:a16="http://schemas.microsoft.com/office/drawing/2014/main" id="{E3763003-8D33-4CA3-97B3-8CD77A43B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AE84D8-4452-41D7-8CC1-3B4DF2FD77D5}"/>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311505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7D3D-61D8-4EC1-9C35-B0A417302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CBC90-C872-4936-A195-BA78819AAD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948F8-8F26-4CAC-B57D-E42AA1000581}"/>
              </a:ext>
            </a:extLst>
          </p:cNvPr>
          <p:cNvSpPr>
            <a:spLocks noGrp="1"/>
          </p:cNvSpPr>
          <p:nvPr>
            <p:ph type="dt" sz="half" idx="10"/>
          </p:nvPr>
        </p:nvSpPr>
        <p:spPr/>
        <p:txBody>
          <a:bodyPr/>
          <a:lstStyle/>
          <a:p>
            <a:fld id="{0A427CDE-AD9D-44E2-AF06-9A100D694382}" type="datetimeFigureOut">
              <a:rPr lang="en-US" smtClean="0"/>
              <a:t>11/17/2022</a:t>
            </a:fld>
            <a:endParaRPr lang="en-US"/>
          </a:p>
        </p:txBody>
      </p:sp>
      <p:sp>
        <p:nvSpPr>
          <p:cNvPr id="5" name="Footer Placeholder 4">
            <a:extLst>
              <a:ext uri="{FF2B5EF4-FFF2-40B4-BE49-F238E27FC236}">
                <a16:creationId xmlns:a16="http://schemas.microsoft.com/office/drawing/2014/main" id="{4F3217CA-C41E-48A7-90C9-8C3F7CE9F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01641-1643-42EB-9A91-582ABA863C8F}"/>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266241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B86A-516D-4A19-B81A-814FA9E2D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71E5EB-9963-4BD0-8A24-1D30AFA26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283476-FB8B-4313-866E-4F028325B6E9}"/>
              </a:ext>
            </a:extLst>
          </p:cNvPr>
          <p:cNvSpPr>
            <a:spLocks noGrp="1"/>
          </p:cNvSpPr>
          <p:nvPr>
            <p:ph type="dt" sz="half" idx="10"/>
          </p:nvPr>
        </p:nvSpPr>
        <p:spPr/>
        <p:txBody>
          <a:bodyPr/>
          <a:lstStyle/>
          <a:p>
            <a:fld id="{0A427CDE-AD9D-44E2-AF06-9A100D694382}" type="datetimeFigureOut">
              <a:rPr lang="en-US" smtClean="0"/>
              <a:t>11/17/2022</a:t>
            </a:fld>
            <a:endParaRPr lang="en-US"/>
          </a:p>
        </p:txBody>
      </p:sp>
      <p:sp>
        <p:nvSpPr>
          <p:cNvPr id="5" name="Footer Placeholder 4">
            <a:extLst>
              <a:ext uri="{FF2B5EF4-FFF2-40B4-BE49-F238E27FC236}">
                <a16:creationId xmlns:a16="http://schemas.microsoft.com/office/drawing/2014/main" id="{0CEEB967-8C2D-4E07-A678-87403740A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EE137-191C-4CC7-803C-F8088C5FDE56}"/>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335361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EDEE-224B-4B97-BDF4-641CBD0D17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4F8788-0946-4806-B890-7FEB372600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1E49AD-D645-4AE0-AF5B-C3123B3776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342BA2-2872-47CA-8D15-9752706440CA}"/>
              </a:ext>
            </a:extLst>
          </p:cNvPr>
          <p:cNvSpPr>
            <a:spLocks noGrp="1"/>
          </p:cNvSpPr>
          <p:nvPr>
            <p:ph type="dt" sz="half" idx="10"/>
          </p:nvPr>
        </p:nvSpPr>
        <p:spPr/>
        <p:txBody>
          <a:bodyPr/>
          <a:lstStyle/>
          <a:p>
            <a:fld id="{0A427CDE-AD9D-44E2-AF06-9A100D694382}" type="datetimeFigureOut">
              <a:rPr lang="en-US" smtClean="0"/>
              <a:t>11/17/2022</a:t>
            </a:fld>
            <a:endParaRPr lang="en-US"/>
          </a:p>
        </p:txBody>
      </p:sp>
      <p:sp>
        <p:nvSpPr>
          <p:cNvPr id="6" name="Footer Placeholder 5">
            <a:extLst>
              <a:ext uri="{FF2B5EF4-FFF2-40B4-BE49-F238E27FC236}">
                <a16:creationId xmlns:a16="http://schemas.microsoft.com/office/drawing/2014/main" id="{CBE3DC9E-DE0A-4256-9727-66386EF54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736B17-ED57-4031-B418-EDACA8CE4CD8}"/>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172739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3197-971B-4290-A77F-8AB65A756D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7A8407-3DFE-444F-AB81-7DA6642931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CD7C39-EE06-41A9-853A-7A5A898F61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162527-DB6F-4976-B81E-C5ED5B171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F16D17-2F36-4EA9-BE2A-9521C09D2E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E6A5C0-323A-40FA-9F0D-C265C4050C15}"/>
              </a:ext>
            </a:extLst>
          </p:cNvPr>
          <p:cNvSpPr>
            <a:spLocks noGrp="1"/>
          </p:cNvSpPr>
          <p:nvPr>
            <p:ph type="dt" sz="half" idx="10"/>
          </p:nvPr>
        </p:nvSpPr>
        <p:spPr/>
        <p:txBody>
          <a:bodyPr/>
          <a:lstStyle/>
          <a:p>
            <a:fld id="{0A427CDE-AD9D-44E2-AF06-9A100D694382}" type="datetimeFigureOut">
              <a:rPr lang="en-US" smtClean="0"/>
              <a:t>11/17/2022</a:t>
            </a:fld>
            <a:endParaRPr lang="en-US"/>
          </a:p>
        </p:txBody>
      </p:sp>
      <p:sp>
        <p:nvSpPr>
          <p:cNvPr id="8" name="Footer Placeholder 7">
            <a:extLst>
              <a:ext uri="{FF2B5EF4-FFF2-40B4-BE49-F238E27FC236}">
                <a16:creationId xmlns:a16="http://schemas.microsoft.com/office/drawing/2014/main" id="{277B614D-5E01-45B4-B008-DF310BF8AA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78D78D-FAF4-4D75-9356-B189FB21CBBA}"/>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126928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0173-781D-417B-A7C8-6856266D79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71B5A-D8A9-465D-9E57-16B132A19646}"/>
              </a:ext>
            </a:extLst>
          </p:cNvPr>
          <p:cNvSpPr>
            <a:spLocks noGrp="1"/>
          </p:cNvSpPr>
          <p:nvPr>
            <p:ph type="dt" sz="half" idx="10"/>
          </p:nvPr>
        </p:nvSpPr>
        <p:spPr/>
        <p:txBody>
          <a:bodyPr/>
          <a:lstStyle/>
          <a:p>
            <a:fld id="{0A427CDE-AD9D-44E2-AF06-9A100D694382}" type="datetimeFigureOut">
              <a:rPr lang="en-US" smtClean="0"/>
              <a:t>11/17/2022</a:t>
            </a:fld>
            <a:endParaRPr lang="en-US"/>
          </a:p>
        </p:txBody>
      </p:sp>
      <p:sp>
        <p:nvSpPr>
          <p:cNvPr id="4" name="Footer Placeholder 3">
            <a:extLst>
              <a:ext uri="{FF2B5EF4-FFF2-40B4-BE49-F238E27FC236}">
                <a16:creationId xmlns:a16="http://schemas.microsoft.com/office/drawing/2014/main" id="{50F7410F-6ECA-4CEA-ABB7-C1845EE5EA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FBFA30-3FE6-4410-B31A-5E2A4DE29C6A}"/>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13715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443A42-5E18-4118-9C4D-2C185D6CA80B}"/>
              </a:ext>
            </a:extLst>
          </p:cNvPr>
          <p:cNvSpPr>
            <a:spLocks noGrp="1"/>
          </p:cNvSpPr>
          <p:nvPr>
            <p:ph type="dt" sz="half" idx="10"/>
          </p:nvPr>
        </p:nvSpPr>
        <p:spPr/>
        <p:txBody>
          <a:bodyPr/>
          <a:lstStyle/>
          <a:p>
            <a:fld id="{0A427CDE-AD9D-44E2-AF06-9A100D694382}" type="datetimeFigureOut">
              <a:rPr lang="en-US" smtClean="0"/>
              <a:t>11/17/2022</a:t>
            </a:fld>
            <a:endParaRPr lang="en-US"/>
          </a:p>
        </p:txBody>
      </p:sp>
      <p:sp>
        <p:nvSpPr>
          <p:cNvPr id="3" name="Footer Placeholder 2">
            <a:extLst>
              <a:ext uri="{FF2B5EF4-FFF2-40B4-BE49-F238E27FC236}">
                <a16:creationId xmlns:a16="http://schemas.microsoft.com/office/drawing/2014/main" id="{CF6DADA0-D0B1-4198-8041-0810228294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FAAF16-0105-4F56-86AE-618AC1DD5A93}"/>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410596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EB12-82CA-4D2D-8F99-FBA6F2994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16D59C-1B0D-4558-AD0A-78433C15B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7DCFB9-C4C7-4DC0-B7A6-2F267A2EB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BBB88-9652-49E6-AD9A-11E04CDC3D4B}"/>
              </a:ext>
            </a:extLst>
          </p:cNvPr>
          <p:cNvSpPr>
            <a:spLocks noGrp="1"/>
          </p:cNvSpPr>
          <p:nvPr>
            <p:ph type="dt" sz="half" idx="10"/>
          </p:nvPr>
        </p:nvSpPr>
        <p:spPr/>
        <p:txBody>
          <a:bodyPr/>
          <a:lstStyle/>
          <a:p>
            <a:fld id="{0A427CDE-AD9D-44E2-AF06-9A100D694382}" type="datetimeFigureOut">
              <a:rPr lang="en-US" smtClean="0"/>
              <a:t>11/17/2022</a:t>
            </a:fld>
            <a:endParaRPr lang="en-US"/>
          </a:p>
        </p:txBody>
      </p:sp>
      <p:sp>
        <p:nvSpPr>
          <p:cNvPr id="6" name="Footer Placeholder 5">
            <a:extLst>
              <a:ext uri="{FF2B5EF4-FFF2-40B4-BE49-F238E27FC236}">
                <a16:creationId xmlns:a16="http://schemas.microsoft.com/office/drawing/2014/main" id="{14A1C58A-9474-4565-8496-80EF07745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AD9649-5678-4117-B99D-7913BBD5EF32}"/>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3735289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E4D3-07F2-4F93-9E95-827F9CAD8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BF42D7-A256-46AF-BED2-B9A6C09F2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854EBD-BC91-43B8-B6D1-5301FDD16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732D9F-588A-4FC4-BA5C-0CAA3453B22D}"/>
              </a:ext>
            </a:extLst>
          </p:cNvPr>
          <p:cNvSpPr>
            <a:spLocks noGrp="1"/>
          </p:cNvSpPr>
          <p:nvPr>
            <p:ph type="dt" sz="half" idx="10"/>
          </p:nvPr>
        </p:nvSpPr>
        <p:spPr/>
        <p:txBody>
          <a:bodyPr/>
          <a:lstStyle/>
          <a:p>
            <a:fld id="{0A427CDE-AD9D-44E2-AF06-9A100D694382}" type="datetimeFigureOut">
              <a:rPr lang="en-US" smtClean="0"/>
              <a:t>11/17/2022</a:t>
            </a:fld>
            <a:endParaRPr lang="en-US"/>
          </a:p>
        </p:txBody>
      </p:sp>
      <p:sp>
        <p:nvSpPr>
          <p:cNvPr id="6" name="Footer Placeholder 5">
            <a:extLst>
              <a:ext uri="{FF2B5EF4-FFF2-40B4-BE49-F238E27FC236}">
                <a16:creationId xmlns:a16="http://schemas.microsoft.com/office/drawing/2014/main" id="{422496D9-3702-43E2-8242-56B709B13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16E3B5-3B86-4785-8286-D7A934F177F9}"/>
              </a:ext>
            </a:extLst>
          </p:cNvPr>
          <p:cNvSpPr>
            <a:spLocks noGrp="1"/>
          </p:cNvSpPr>
          <p:nvPr>
            <p:ph type="sldNum" sz="quarter" idx="12"/>
          </p:nvPr>
        </p:nvSpPr>
        <p:spPr/>
        <p:txBody>
          <a:bodyPr/>
          <a:lstStyle/>
          <a:p>
            <a:fld id="{2D46FDD1-A109-4F34-AB9E-07764668629A}" type="slidenum">
              <a:rPr lang="en-US" smtClean="0"/>
              <a:t>‹#›</a:t>
            </a:fld>
            <a:endParaRPr lang="en-US"/>
          </a:p>
        </p:txBody>
      </p:sp>
    </p:spTree>
    <p:extLst>
      <p:ext uri="{BB962C8B-B14F-4D97-AF65-F5344CB8AC3E}">
        <p14:creationId xmlns:p14="http://schemas.microsoft.com/office/powerpoint/2010/main" val="192357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BBA9A7-BA50-4E87-AAB2-70B96108BF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350CAB-F71C-4A7C-BEFB-ACC95070B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CA28C-6468-492E-9F66-E35CDDE90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27CDE-AD9D-44E2-AF06-9A100D694382}" type="datetimeFigureOut">
              <a:rPr lang="en-US" smtClean="0"/>
              <a:t>11/17/2022</a:t>
            </a:fld>
            <a:endParaRPr lang="en-US"/>
          </a:p>
        </p:txBody>
      </p:sp>
      <p:sp>
        <p:nvSpPr>
          <p:cNvPr id="5" name="Footer Placeholder 4">
            <a:extLst>
              <a:ext uri="{FF2B5EF4-FFF2-40B4-BE49-F238E27FC236}">
                <a16:creationId xmlns:a16="http://schemas.microsoft.com/office/drawing/2014/main" id="{43256957-8E2C-436B-B098-7470ED98C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088C56-5038-4D45-A969-E1D886DA6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6FDD1-A109-4F34-AB9E-07764668629A}" type="slidenum">
              <a:rPr lang="en-US" smtClean="0"/>
              <a:t>‹#›</a:t>
            </a:fld>
            <a:endParaRPr lang="en-US"/>
          </a:p>
        </p:txBody>
      </p:sp>
    </p:spTree>
    <p:extLst>
      <p:ext uri="{BB962C8B-B14F-4D97-AF65-F5344CB8AC3E}">
        <p14:creationId xmlns:p14="http://schemas.microsoft.com/office/powerpoint/2010/main" val="1384196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Linus_Torvalds" TargetMode="External"/><Relationship Id="rId3" Type="http://schemas.openxmlformats.org/officeDocument/2006/relationships/hyperlink" Target="https://en.wikipedia.org/wiki/Distributed_version_control" TargetMode="External"/><Relationship Id="rId7" Type="http://schemas.openxmlformats.org/officeDocument/2006/relationships/hyperlink" Target="https://en.wikipedia.org/wiki/Software_development" TargetMode="External"/><Relationship Id="rId2" Type="http://schemas.openxmlformats.org/officeDocument/2006/relationships/hyperlink" Target="https://en.wikipedia.org/wiki/Free_and_open_source_software" TargetMode="External"/><Relationship Id="rId1" Type="http://schemas.openxmlformats.org/officeDocument/2006/relationships/slideLayout" Target="../slideLayouts/slideLayout2.xml"/><Relationship Id="rId6" Type="http://schemas.openxmlformats.org/officeDocument/2006/relationships/hyperlink" Target="https://en.wikipedia.org/wiki/Source_code" TargetMode="External"/><Relationship Id="rId5" Type="http://schemas.openxmlformats.org/officeDocument/2006/relationships/hyperlink" Target="https://en.wikipedia.org/wiki/Programmer" TargetMode="External"/><Relationship Id="rId4" Type="http://schemas.openxmlformats.org/officeDocument/2006/relationships/hyperlink" Target="https://en.wikipedia.org/wiki/Computer_file" TargetMode="External"/><Relationship Id="rId9" Type="http://schemas.openxmlformats.org/officeDocument/2006/relationships/hyperlink" Target="https://www.youtube.com/redirect?event=video_description&amp;redir_token=QUFFLUhqbFZRVnZCU3lXN1Bndmh4ZTVzTkpad3NPakVLUXxBQ3Jtc0treUx5akk2WmJFMnhtcFBWY3ZsRXF4LUhsOUNjc1JoSURDNHk2MkRRQ1o4bWZIUlRMTHoyZmhiNnNnN0lOSUpMa3Axb3BHdlJYbXRpUV95eDVzcE5OdzBUQ3hFTWMtZFlJMWgyMjRjQnlWZnV3RXZPcw&amp;q=https%3A%2F%2Fgit-scm.com%2Fdownloads&amp;v=apGV9Kg7ic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5F4A-9E40-4BCC-BB89-318D37208E60}"/>
              </a:ext>
            </a:extLst>
          </p:cNvPr>
          <p:cNvSpPr>
            <a:spLocks noGrp="1"/>
          </p:cNvSpPr>
          <p:nvPr>
            <p:ph type="ctrTitle"/>
          </p:nvPr>
        </p:nvSpPr>
        <p:spPr/>
        <p:txBody>
          <a:bodyPr/>
          <a:lstStyle/>
          <a:p>
            <a:r>
              <a:rPr lang="en-US" dirty="0"/>
              <a:t>Git and GitHub</a:t>
            </a:r>
          </a:p>
        </p:txBody>
      </p:sp>
      <p:sp>
        <p:nvSpPr>
          <p:cNvPr id="3" name="Subtitle 2">
            <a:extLst>
              <a:ext uri="{FF2B5EF4-FFF2-40B4-BE49-F238E27FC236}">
                <a16:creationId xmlns:a16="http://schemas.microsoft.com/office/drawing/2014/main" id="{80DCC80D-11D4-4508-8BCF-0C5785700C3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5204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15C3-E29D-44CA-B7BB-9A388178D50C}"/>
              </a:ext>
            </a:extLst>
          </p:cNvPr>
          <p:cNvSpPr>
            <a:spLocks noGrp="1"/>
          </p:cNvSpPr>
          <p:nvPr>
            <p:ph type="title"/>
          </p:nvPr>
        </p:nvSpPr>
        <p:spPr/>
        <p:txBody>
          <a:bodyPr/>
          <a:lstStyle/>
          <a:p>
            <a:r>
              <a:rPr lang="en-US" dirty="0"/>
              <a:t>Git add .</a:t>
            </a:r>
          </a:p>
        </p:txBody>
      </p:sp>
      <p:pic>
        <p:nvPicPr>
          <p:cNvPr id="14" name="Content Placeholder 13">
            <a:extLst>
              <a:ext uri="{FF2B5EF4-FFF2-40B4-BE49-F238E27FC236}">
                <a16:creationId xmlns:a16="http://schemas.microsoft.com/office/drawing/2014/main" id="{2647D048-7596-45B1-A493-8BA75875BD50}"/>
              </a:ext>
            </a:extLst>
          </p:cNvPr>
          <p:cNvPicPr>
            <a:picLocks noGrp="1" noChangeAspect="1"/>
          </p:cNvPicPr>
          <p:nvPr>
            <p:ph idx="1"/>
          </p:nvPr>
        </p:nvPicPr>
        <p:blipFill>
          <a:blip r:embed="rId2"/>
          <a:stretch>
            <a:fillRect/>
          </a:stretch>
        </p:blipFill>
        <p:spPr>
          <a:xfrm>
            <a:off x="731520" y="1534160"/>
            <a:ext cx="11084560" cy="4958715"/>
          </a:xfrm>
        </p:spPr>
      </p:pic>
      <p:sp>
        <p:nvSpPr>
          <p:cNvPr id="15" name="TextBox 14">
            <a:extLst>
              <a:ext uri="{FF2B5EF4-FFF2-40B4-BE49-F238E27FC236}">
                <a16:creationId xmlns:a16="http://schemas.microsoft.com/office/drawing/2014/main" id="{80BA1153-1B94-4B50-9FC0-DB658FA89F67}"/>
              </a:ext>
            </a:extLst>
          </p:cNvPr>
          <p:cNvSpPr txBox="1"/>
          <p:nvPr/>
        </p:nvSpPr>
        <p:spPr>
          <a:xfrm>
            <a:off x="3180080" y="457200"/>
            <a:ext cx="8280400" cy="646331"/>
          </a:xfrm>
          <a:prstGeom prst="rect">
            <a:avLst/>
          </a:prstGeom>
          <a:noFill/>
        </p:spPr>
        <p:txBody>
          <a:bodyPr wrap="square" rtlCol="0">
            <a:spAutoFit/>
          </a:bodyPr>
          <a:lstStyle/>
          <a:p>
            <a:r>
              <a:rPr lang="en-US" b="0" i="0" dirty="0">
                <a:solidFill>
                  <a:srgbClr val="333333"/>
                </a:solidFill>
                <a:effectLst/>
                <a:latin typeface="inter-regular"/>
              </a:rPr>
              <a:t>Git add command is a straightforward command. It adds files to the staging area. We can add single or multiple files at once in the staging area. </a:t>
            </a:r>
            <a:endParaRPr lang="en-US" dirty="0"/>
          </a:p>
        </p:txBody>
      </p:sp>
    </p:spTree>
    <p:extLst>
      <p:ext uri="{BB962C8B-B14F-4D97-AF65-F5344CB8AC3E}">
        <p14:creationId xmlns:p14="http://schemas.microsoft.com/office/powerpoint/2010/main" val="182758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3094-03CF-49BB-9E49-AB273B0035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821F47F-FF7C-4E7A-A29B-B251AF631171}"/>
              </a:ext>
            </a:extLst>
          </p:cNvPr>
          <p:cNvSpPr>
            <a:spLocks noGrp="1"/>
          </p:cNvSpPr>
          <p:nvPr>
            <p:ph idx="1"/>
          </p:nvPr>
        </p:nvSpPr>
        <p:spPr/>
        <p:txBody>
          <a:bodyPr/>
          <a:lstStyle/>
          <a:p>
            <a:pPr algn="just"/>
            <a:r>
              <a:rPr lang="en-US" b="0" i="0" dirty="0">
                <a:solidFill>
                  <a:srgbClr val="610B38"/>
                </a:solidFill>
                <a:effectLst/>
                <a:latin typeface="erdana"/>
              </a:rPr>
              <a:t>Removing Files from the Staging Area</a:t>
            </a:r>
          </a:p>
          <a:p>
            <a:pPr algn="just"/>
            <a:r>
              <a:rPr lang="en-US" b="0" i="0" dirty="0">
                <a:solidFill>
                  <a:srgbClr val="333333"/>
                </a:solidFill>
                <a:effectLst/>
                <a:latin typeface="inter-regular"/>
              </a:rPr>
              <a:t>The git add command is also used to remove files from the staging area. If we delete a file from the repository, then it is available to our repository as an untracked file. The add command is used to remove it from the staging area. It sounds strange, but Git can do it. Consider the below scenario:</a:t>
            </a:r>
          </a:p>
          <a:p>
            <a:pPr algn="just"/>
            <a:r>
              <a:rPr lang="en-US" b="0" i="0" dirty="0">
                <a:solidFill>
                  <a:srgbClr val="333333"/>
                </a:solidFill>
                <a:effectLst/>
                <a:latin typeface="inter-regular"/>
              </a:rPr>
              <a:t>We have deleted the </a:t>
            </a:r>
            <a:r>
              <a:rPr lang="en-US" b="1" i="0" dirty="0">
                <a:solidFill>
                  <a:srgbClr val="333333"/>
                </a:solidFill>
                <a:effectLst/>
                <a:latin typeface="inter-bold"/>
              </a:rPr>
              <a:t>newfile.txt</a:t>
            </a:r>
            <a:r>
              <a:rPr lang="en-US" b="0" i="0" dirty="0">
                <a:solidFill>
                  <a:srgbClr val="333333"/>
                </a:solidFill>
                <a:effectLst/>
                <a:latin typeface="inter-regular"/>
              </a:rPr>
              <a:t> from the repository. The status of the repository after deleting the file is as follows:</a:t>
            </a:r>
          </a:p>
          <a:p>
            <a:endParaRPr lang="en-US" dirty="0"/>
          </a:p>
        </p:txBody>
      </p:sp>
    </p:spTree>
    <p:extLst>
      <p:ext uri="{BB962C8B-B14F-4D97-AF65-F5344CB8AC3E}">
        <p14:creationId xmlns:p14="http://schemas.microsoft.com/office/powerpoint/2010/main" val="3373529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CCD0F2-07F0-43DD-A0DB-EC97194F5BDC}"/>
              </a:ext>
            </a:extLst>
          </p:cNvPr>
          <p:cNvPicPr>
            <a:picLocks noChangeAspect="1"/>
          </p:cNvPicPr>
          <p:nvPr/>
        </p:nvPicPr>
        <p:blipFill>
          <a:blip r:embed="rId2"/>
          <a:stretch>
            <a:fillRect/>
          </a:stretch>
        </p:blipFill>
        <p:spPr>
          <a:xfrm>
            <a:off x="1026161" y="71437"/>
            <a:ext cx="9284652" cy="6715125"/>
          </a:xfrm>
          <a:prstGeom prst="rect">
            <a:avLst/>
          </a:prstGeom>
        </p:spPr>
      </p:pic>
    </p:spTree>
    <p:extLst>
      <p:ext uri="{BB962C8B-B14F-4D97-AF65-F5344CB8AC3E}">
        <p14:creationId xmlns:p14="http://schemas.microsoft.com/office/powerpoint/2010/main" val="3314526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FD8743-E8AA-4712-81F4-31F9212B90D5}"/>
              </a:ext>
            </a:extLst>
          </p:cNvPr>
          <p:cNvSpPr>
            <a:spLocks noGrp="1"/>
          </p:cNvSpPr>
          <p:nvPr>
            <p:ph type="title"/>
          </p:nvPr>
        </p:nvSpPr>
        <p:spPr>
          <a:xfrm>
            <a:off x="966952" y="1204108"/>
            <a:ext cx="2669406" cy="1781175"/>
          </a:xfrm>
        </p:spPr>
        <p:txBody>
          <a:bodyPr vert="horz" lIns="91440" tIns="45720" rIns="91440" bIns="45720" rtlCol="0">
            <a:normAutofit/>
          </a:bodyPr>
          <a:lstStyle/>
          <a:p>
            <a:r>
              <a:rPr lang="en-US" sz="3200" kern="1200">
                <a:solidFill>
                  <a:srgbClr val="FFFFFF"/>
                </a:solidFill>
                <a:latin typeface="+mj-lt"/>
                <a:ea typeface="+mj-ea"/>
                <a:cs typeface="+mj-cs"/>
              </a:rPr>
              <a:t>Git reset</a:t>
            </a:r>
          </a:p>
        </p:txBody>
      </p:sp>
      <p:sp>
        <p:nvSpPr>
          <p:cNvPr id="16" name="Content Placeholder 15">
            <a:extLst>
              <a:ext uri="{FF2B5EF4-FFF2-40B4-BE49-F238E27FC236}">
                <a16:creationId xmlns:a16="http://schemas.microsoft.com/office/drawing/2014/main" id="{EA372E41-9877-4DE2-4EBE-69A1D5118AB4}"/>
              </a:ext>
            </a:extLst>
          </p:cNvPr>
          <p:cNvSpPr>
            <a:spLocks noGrp="1"/>
          </p:cNvSpPr>
          <p:nvPr>
            <p:ph idx="1"/>
          </p:nvPr>
        </p:nvSpPr>
        <p:spPr>
          <a:xfrm>
            <a:off x="966951" y="3355130"/>
            <a:ext cx="2669407" cy="2427333"/>
          </a:xfrm>
        </p:spPr>
        <p:txBody>
          <a:bodyPr>
            <a:normAutofit/>
          </a:bodyPr>
          <a:lstStyle/>
          <a:p>
            <a:r>
              <a:rPr lang="en-US" sz="2400" b="0" i="0" dirty="0">
                <a:solidFill>
                  <a:srgbClr val="333333"/>
                </a:solidFill>
                <a:effectLst/>
                <a:latin typeface="inter-regular"/>
              </a:rPr>
              <a:t>We can undo a git add operation using git reset command.</a:t>
            </a:r>
            <a:endParaRPr lang="en-US" sz="2400" dirty="0"/>
          </a:p>
        </p:txBody>
      </p:sp>
      <p:pic>
        <p:nvPicPr>
          <p:cNvPr id="4" name="Content Placeholder 3">
            <a:extLst>
              <a:ext uri="{FF2B5EF4-FFF2-40B4-BE49-F238E27FC236}">
                <a16:creationId xmlns:a16="http://schemas.microsoft.com/office/drawing/2014/main" id="{1CCA3591-9DEE-49C5-BFFB-0D0D5418B37B}"/>
              </a:ext>
            </a:extLst>
          </p:cNvPr>
          <p:cNvPicPr>
            <a:picLocks noChangeAspect="1"/>
          </p:cNvPicPr>
          <p:nvPr/>
        </p:nvPicPr>
        <p:blipFill>
          <a:blip r:embed="rId2"/>
          <a:stretch>
            <a:fillRect/>
          </a:stretch>
        </p:blipFill>
        <p:spPr>
          <a:xfrm>
            <a:off x="4782955" y="952500"/>
            <a:ext cx="6662017" cy="4829963"/>
          </a:xfrm>
          <a:prstGeom prst="rect">
            <a:avLst/>
          </a:prstGeom>
        </p:spPr>
      </p:pic>
    </p:spTree>
    <p:extLst>
      <p:ext uri="{BB962C8B-B14F-4D97-AF65-F5344CB8AC3E}">
        <p14:creationId xmlns:p14="http://schemas.microsoft.com/office/powerpoint/2010/main" val="2474735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2106C-3C72-4CEE-9EDD-9C723713B4B8}"/>
              </a:ext>
            </a:extLst>
          </p:cNvPr>
          <p:cNvSpPr>
            <a:spLocks noGrp="1"/>
          </p:cNvSpPr>
          <p:nvPr>
            <p:ph type="title"/>
          </p:nvPr>
        </p:nvSpPr>
        <p:spPr/>
        <p:txBody>
          <a:bodyPr/>
          <a:lstStyle/>
          <a:p>
            <a:r>
              <a:rPr lang="en-US" dirty="0"/>
              <a:t>Git Commit</a:t>
            </a:r>
          </a:p>
        </p:txBody>
      </p:sp>
      <p:sp>
        <p:nvSpPr>
          <p:cNvPr id="3" name="Content Placeholder 2">
            <a:extLst>
              <a:ext uri="{FF2B5EF4-FFF2-40B4-BE49-F238E27FC236}">
                <a16:creationId xmlns:a16="http://schemas.microsoft.com/office/drawing/2014/main" id="{92F4C924-4AE9-4673-B46E-D35C5C7C05FD}"/>
              </a:ext>
            </a:extLst>
          </p:cNvPr>
          <p:cNvSpPr>
            <a:spLocks noGrp="1"/>
          </p:cNvSpPr>
          <p:nvPr>
            <p:ph idx="1"/>
          </p:nvPr>
        </p:nvSpPr>
        <p:spPr/>
        <p:txBody>
          <a:bodyPr>
            <a:normAutofit/>
          </a:bodyPr>
          <a:lstStyle/>
          <a:p>
            <a:pPr algn="just"/>
            <a:r>
              <a:rPr lang="en-US" sz="2400" b="0" i="0" dirty="0">
                <a:solidFill>
                  <a:srgbClr val="333333"/>
                </a:solidFill>
                <a:effectLst/>
                <a:latin typeface="inter-regular"/>
              </a:rPr>
              <a:t>It is used to record the changes in the repository. It is the next command after the </a:t>
            </a:r>
            <a:r>
              <a:rPr lang="en-US" sz="2400" dirty="0">
                <a:solidFill>
                  <a:srgbClr val="008000"/>
                </a:solidFill>
                <a:latin typeface="inter-regular"/>
              </a:rPr>
              <a:t>git </a:t>
            </a:r>
            <a:r>
              <a:rPr lang="en-US" sz="2400" dirty="0" err="1">
                <a:solidFill>
                  <a:srgbClr val="008000"/>
                </a:solidFill>
                <a:latin typeface="inter-regular"/>
              </a:rPr>
              <a:t>add.</a:t>
            </a:r>
            <a:r>
              <a:rPr lang="en-US" sz="2400" b="0" i="0" dirty="0" err="1">
                <a:solidFill>
                  <a:srgbClr val="333333"/>
                </a:solidFill>
                <a:effectLst/>
                <a:latin typeface="inter-regular"/>
              </a:rPr>
              <a:t>Every</a:t>
            </a:r>
            <a:r>
              <a:rPr lang="en-US" sz="2400" b="0" i="0" dirty="0">
                <a:solidFill>
                  <a:srgbClr val="333333"/>
                </a:solidFill>
                <a:effectLst/>
                <a:latin typeface="inter-regular"/>
              </a:rPr>
              <a:t> commit contains the index data and the commit message.</a:t>
            </a:r>
          </a:p>
          <a:p>
            <a:pPr algn="just"/>
            <a:r>
              <a:rPr lang="en-US" sz="2400" b="0" i="0" dirty="0">
                <a:solidFill>
                  <a:srgbClr val="333333"/>
                </a:solidFill>
                <a:effectLst/>
                <a:latin typeface="inter-regular"/>
              </a:rPr>
              <a:t>The staging and committing are co-related to each other. Staging allows us to continue in making changes to the repository, and when we want to share these changes to the version control system, committing allows us to record these changes.</a:t>
            </a:r>
          </a:p>
          <a:p>
            <a:pPr algn="just"/>
            <a:r>
              <a:rPr lang="en-US" sz="2400" b="0" i="0" dirty="0">
                <a:solidFill>
                  <a:srgbClr val="333333"/>
                </a:solidFill>
                <a:effectLst/>
                <a:latin typeface="inter-regular"/>
              </a:rPr>
              <a:t>Commits are the snapshots of the project. We can recall the commits or revert it to the older version. Two different commits will never overwrite because each commit has its own commit-id. This commit-id is a cryptographic number created by </a:t>
            </a:r>
            <a:r>
              <a:rPr lang="en-US" sz="2400" b="1" i="0" dirty="0">
                <a:solidFill>
                  <a:srgbClr val="333333"/>
                </a:solidFill>
                <a:effectLst/>
                <a:latin typeface="inter-bold"/>
              </a:rPr>
              <a:t>SHA (Secure Hash Algorithm)</a:t>
            </a:r>
            <a:r>
              <a:rPr lang="en-US" sz="2400" b="0" i="0" dirty="0">
                <a:solidFill>
                  <a:srgbClr val="333333"/>
                </a:solidFill>
                <a:effectLst/>
                <a:latin typeface="inter-regular"/>
              </a:rPr>
              <a:t> algorithm.</a:t>
            </a:r>
            <a:endParaRPr lang="en-US" sz="2400" dirty="0"/>
          </a:p>
        </p:txBody>
      </p:sp>
    </p:spTree>
    <p:extLst>
      <p:ext uri="{BB962C8B-B14F-4D97-AF65-F5344CB8AC3E}">
        <p14:creationId xmlns:p14="http://schemas.microsoft.com/office/powerpoint/2010/main" val="305038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EFC9C-C511-477E-8631-12CF6F3ADF6A}"/>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3000" b="0" i="0" kern="1200">
                <a:solidFill>
                  <a:schemeClr val="bg1"/>
                </a:solidFill>
                <a:effectLst/>
                <a:latin typeface="+mj-lt"/>
                <a:ea typeface="+mj-ea"/>
                <a:cs typeface="+mj-cs"/>
              </a:rPr>
              <a:t>Git commit -m</a:t>
            </a:r>
            <a:br>
              <a:rPr lang="en-US" sz="3000" b="0" i="0" kern="1200">
                <a:solidFill>
                  <a:schemeClr val="bg1"/>
                </a:solidFill>
                <a:effectLst/>
                <a:latin typeface="+mj-lt"/>
                <a:ea typeface="+mj-ea"/>
                <a:cs typeface="+mj-cs"/>
              </a:rPr>
            </a:br>
            <a:endParaRPr lang="en-US" sz="3000" kern="120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32843207-7135-4EFA-9F01-AE87ACCD6BF6}"/>
              </a:ext>
            </a:extLst>
          </p:cNvPr>
          <p:cNvPicPr>
            <a:picLocks noGrp="1" noChangeAspect="1"/>
          </p:cNvPicPr>
          <p:nvPr>
            <p:ph idx="1"/>
          </p:nvPr>
        </p:nvPicPr>
        <p:blipFill>
          <a:blip r:embed="rId2"/>
          <a:stretch>
            <a:fillRect/>
          </a:stretch>
        </p:blipFill>
        <p:spPr>
          <a:xfrm>
            <a:off x="335280" y="2427541"/>
            <a:ext cx="11216639" cy="3997637"/>
          </a:xfrm>
          <a:prstGeom prst="rect">
            <a:avLst/>
          </a:prstGeom>
        </p:spPr>
      </p:pic>
    </p:spTree>
    <p:extLst>
      <p:ext uri="{BB962C8B-B14F-4D97-AF65-F5344CB8AC3E}">
        <p14:creationId xmlns:p14="http://schemas.microsoft.com/office/powerpoint/2010/main" val="1553527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51C2-E754-42D0-A4C3-8F2D9290BE17}"/>
              </a:ext>
            </a:extLst>
          </p:cNvPr>
          <p:cNvSpPr>
            <a:spLocks noGrp="1"/>
          </p:cNvSpPr>
          <p:nvPr>
            <p:ph type="title"/>
          </p:nvPr>
        </p:nvSpPr>
        <p:spPr/>
        <p:txBody>
          <a:bodyPr/>
          <a:lstStyle/>
          <a:p>
            <a:r>
              <a:rPr lang="en-US" dirty="0"/>
              <a:t> git log</a:t>
            </a:r>
          </a:p>
        </p:txBody>
      </p:sp>
      <p:sp>
        <p:nvSpPr>
          <p:cNvPr id="3" name="Content Placeholder 2">
            <a:extLst>
              <a:ext uri="{FF2B5EF4-FFF2-40B4-BE49-F238E27FC236}">
                <a16:creationId xmlns:a16="http://schemas.microsoft.com/office/drawing/2014/main" id="{E7513269-77E8-45BE-A416-5C1698679C5E}"/>
              </a:ext>
            </a:extLst>
          </p:cNvPr>
          <p:cNvSpPr>
            <a:spLocks noGrp="1"/>
          </p:cNvSpPr>
          <p:nvPr>
            <p:ph idx="1"/>
          </p:nvPr>
        </p:nvSpPr>
        <p:spPr/>
        <p:txBody>
          <a:bodyPr/>
          <a:lstStyle/>
          <a:p>
            <a:r>
              <a:rPr lang="en-US" b="0" i="0" dirty="0">
                <a:solidFill>
                  <a:srgbClr val="333333"/>
                </a:solidFill>
                <a:effectLst/>
                <a:latin typeface="inter-regular"/>
              </a:rPr>
              <a:t>Git log command is one of the most usual commands of git. It is the most useful command for Git. Every time you need to check the history, you have to use the git log command. The basic git log command will display the most recent commits and the status of the head.</a:t>
            </a:r>
            <a:endParaRPr lang="en-US" dirty="0"/>
          </a:p>
        </p:txBody>
      </p:sp>
    </p:spTree>
    <p:extLst>
      <p:ext uri="{BB962C8B-B14F-4D97-AF65-F5344CB8AC3E}">
        <p14:creationId xmlns:p14="http://schemas.microsoft.com/office/powerpoint/2010/main" val="4079552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537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B21AE-7EF4-4933-BD9F-B5D2F6782D7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g</a:t>
            </a:r>
            <a:r>
              <a:rPr lang="en-US" sz="2600" kern="1200" dirty="0">
                <a:solidFill>
                  <a:srgbClr val="FFFFFF"/>
                </a:solidFill>
                <a:latin typeface="+mj-lt"/>
                <a:ea typeface="+mj-ea"/>
                <a:cs typeface="+mj-cs"/>
              </a:rPr>
              <a:t>it log</a:t>
            </a:r>
          </a:p>
        </p:txBody>
      </p:sp>
      <p:pic>
        <p:nvPicPr>
          <p:cNvPr id="5" name="Content Placeholder 4">
            <a:extLst>
              <a:ext uri="{FF2B5EF4-FFF2-40B4-BE49-F238E27FC236}">
                <a16:creationId xmlns:a16="http://schemas.microsoft.com/office/drawing/2014/main" id="{4499149E-81A2-4153-AC2A-2601D7FBE5E4}"/>
              </a:ext>
            </a:extLst>
          </p:cNvPr>
          <p:cNvPicPr>
            <a:picLocks noGrp="1" noChangeAspect="1"/>
          </p:cNvPicPr>
          <p:nvPr>
            <p:ph idx="1"/>
          </p:nvPr>
        </p:nvPicPr>
        <p:blipFill>
          <a:blip r:embed="rId2"/>
          <a:stretch>
            <a:fillRect/>
          </a:stretch>
        </p:blipFill>
        <p:spPr>
          <a:xfrm>
            <a:off x="3718560" y="599440"/>
            <a:ext cx="7934960" cy="5547360"/>
          </a:xfrm>
          <a:prstGeom prst="rect">
            <a:avLst/>
          </a:prstGeom>
        </p:spPr>
      </p:pic>
    </p:spTree>
    <p:extLst>
      <p:ext uri="{BB962C8B-B14F-4D97-AF65-F5344CB8AC3E}">
        <p14:creationId xmlns:p14="http://schemas.microsoft.com/office/powerpoint/2010/main" val="2345120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17AA2-5731-45DB-BF24-20B3287FC49C}"/>
              </a:ext>
            </a:extLst>
          </p:cNvPr>
          <p:cNvSpPr>
            <a:spLocks noGrp="1"/>
          </p:cNvSpPr>
          <p:nvPr>
            <p:ph type="title"/>
          </p:nvPr>
        </p:nvSpPr>
        <p:spPr>
          <a:xfrm>
            <a:off x="804672" y="338328"/>
            <a:ext cx="5011473" cy="1773936"/>
          </a:xfrm>
        </p:spPr>
        <p:txBody>
          <a:bodyPr>
            <a:normAutofit/>
          </a:bodyPr>
          <a:lstStyle/>
          <a:p>
            <a:r>
              <a:rPr lang="en-US" sz="3600">
                <a:solidFill>
                  <a:schemeClr val="tx2"/>
                </a:solidFill>
              </a:rPr>
              <a:t> git reset commit id</a:t>
            </a:r>
          </a:p>
        </p:txBody>
      </p:sp>
      <p:grpSp>
        <p:nvGrpSpPr>
          <p:cNvPr id="23" name="Group 17">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4" name="Freeform: Shape 18">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B538C3DE-684E-465E-B28B-E0AC64C49AC5}"/>
              </a:ext>
            </a:extLst>
          </p:cNvPr>
          <p:cNvSpPr>
            <a:spLocks noGrp="1"/>
          </p:cNvSpPr>
          <p:nvPr>
            <p:ph idx="1"/>
          </p:nvPr>
        </p:nvSpPr>
        <p:spPr>
          <a:xfrm>
            <a:off x="6274361" y="175768"/>
            <a:ext cx="5029200" cy="1773936"/>
          </a:xfrm>
        </p:spPr>
        <p:txBody>
          <a:bodyPr anchor="ctr">
            <a:normAutofit/>
          </a:bodyPr>
          <a:lstStyle/>
          <a:p>
            <a:r>
              <a:rPr lang="en-US" sz="1800" dirty="0">
                <a:solidFill>
                  <a:schemeClr val="tx2"/>
                </a:solidFill>
              </a:rPr>
              <a:t>It will reset to specific commit for which commit id is given</a:t>
            </a:r>
          </a:p>
          <a:p>
            <a:endParaRPr lang="en-US" sz="1800" dirty="0">
              <a:solidFill>
                <a:schemeClr val="tx2"/>
              </a:solidFill>
            </a:endParaRPr>
          </a:p>
        </p:txBody>
      </p:sp>
      <p:pic>
        <p:nvPicPr>
          <p:cNvPr id="9" name="Picture 8">
            <a:extLst>
              <a:ext uri="{FF2B5EF4-FFF2-40B4-BE49-F238E27FC236}">
                <a16:creationId xmlns:a16="http://schemas.microsoft.com/office/drawing/2014/main" id="{6BE2200C-8770-439F-A4B0-B7A37723692D}"/>
              </a:ext>
            </a:extLst>
          </p:cNvPr>
          <p:cNvPicPr>
            <a:picLocks noChangeAspect="1"/>
          </p:cNvPicPr>
          <p:nvPr/>
        </p:nvPicPr>
        <p:blipFill>
          <a:blip r:embed="rId2"/>
          <a:stretch>
            <a:fillRect/>
          </a:stretch>
        </p:blipFill>
        <p:spPr>
          <a:xfrm>
            <a:off x="193040" y="3007866"/>
            <a:ext cx="4897120" cy="3758694"/>
          </a:xfrm>
          <a:prstGeom prst="rect">
            <a:avLst/>
          </a:prstGeom>
        </p:spPr>
      </p:pic>
      <p:pic>
        <p:nvPicPr>
          <p:cNvPr id="5" name="Picture 4">
            <a:extLst>
              <a:ext uri="{FF2B5EF4-FFF2-40B4-BE49-F238E27FC236}">
                <a16:creationId xmlns:a16="http://schemas.microsoft.com/office/drawing/2014/main" id="{264DFC41-9DE4-476D-972B-C5BFC685A07A}"/>
              </a:ext>
            </a:extLst>
          </p:cNvPr>
          <p:cNvPicPr>
            <a:picLocks noChangeAspect="1"/>
          </p:cNvPicPr>
          <p:nvPr/>
        </p:nvPicPr>
        <p:blipFill>
          <a:blip r:embed="rId3"/>
          <a:stretch>
            <a:fillRect/>
          </a:stretch>
        </p:blipFill>
        <p:spPr>
          <a:xfrm>
            <a:off x="6095846" y="3007866"/>
            <a:ext cx="5903113" cy="3789680"/>
          </a:xfrm>
          <a:prstGeom prst="rect">
            <a:avLst/>
          </a:prstGeom>
        </p:spPr>
      </p:pic>
      <p:sp>
        <p:nvSpPr>
          <p:cNvPr id="11" name="TextBox 10">
            <a:extLst>
              <a:ext uri="{FF2B5EF4-FFF2-40B4-BE49-F238E27FC236}">
                <a16:creationId xmlns:a16="http://schemas.microsoft.com/office/drawing/2014/main" id="{E0728AE7-5ED7-4FE0-90DE-CC9633ECD2CA}"/>
              </a:ext>
            </a:extLst>
          </p:cNvPr>
          <p:cNvSpPr txBox="1"/>
          <p:nvPr/>
        </p:nvSpPr>
        <p:spPr>
          <a:xfrm>
            <a:off x="984985" y="2247427"/>
            <a:ext cx="2779011" cy="523220"/>
          </a:xfrm>
          <a:prstGeom prst="rect">
            <a:avLst/>
          </a:prstGeom>
          <a:noFill/>
        </p:spPr>
        <p:txBody>
          <a:bodyPr wrap="square" rtlCol="0">
            <a:spAutoFit/>
          </a:bodyPr>
          <a:lstStyle/>
          <a:p>
            <a:r>
              <a:rPr lang="en-US" sz="2800" dirty="0"/>
              <a:t>Before reset logs</a:t>
            </a:r>
          </a:p>
        </p:txBody>
      </p:sp>
      <p:sp>
        <p:nvSpPr>
          <p:cNvPr id="15" name="TextBox 14">
            <a:extLst>
              <a:ext uri="{FF2B5EF4-FFF2-40B4-BE49-F238E27FC236}">
                <a16:creationId xmlns:a16="http://schemas.microsoft.com/office/drawing/2014/main" id="{BAE98A8B-1B3F-47B7-84AC-DC6E460C9BD3}"/>
              </a:ext>
            </a:extLst>
          </p:cNvPr>
          <p:cNvSpPr txBox="1"/>
          <p:nvPr/>
        </p:nvSpPr>
        <p:spPr>
          <a:xfrm>
            <a:off x="7457790" y="2225040"/>
            <a:ext cx="2539650" cy="523220"/>
          </a:xfrm>
          <a:prstGeom prst="rect">
            <a:avLst/>
          </a:prstGeom>
          <a:noFill/>
        </p:spPr>
        <p:txBody>
          <a:bodyPr wrap="square" rtlCol="0">
            <a:spAutoFit/>
          </a:bodyPr>
          <a:lstStyle/>
          <a:p>
            <a:r>
              <a:rPr lang="en-US" sz="2800" dirty="0"/>
              <a:t>After reset logs</a:t>
            </a:r>
          </a:p>
        </p:txBody>
      </p:sp>
    </p:spTree>
    <p:extLst>
      <p:ext uri="{BB962C8B-B14F-4D97-AF65-F5344CB8AC3E}">
        <p14:creationId xmlns:p14="http://schemas.microsoft.com/office/powerpoint/2010/main" val="4015009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3976-9F5F-40A7-8D1D-F9E4F22E9F44}"/>
              </a:ext>
            </a:extLst>
          </p:cNvPr>
          <p:cNvSpPr>
            <a:spLocks noGrp="1"/>
          </p:cNvSpPr>
          <p:nvPr>
            <p:ph type="title"/>
          </p:nvPr>
        </p:nvSpPr>
        <p:spPr/>
        <p:txBody>
          <a:bodyPr/>
          <a:lstStyle/>
          <a:p>
            <a:r>
              <a:rPr lang="en-US" dirty="0"/>
              <a:t> git stash</a:t>
            </a:r>
          </a:p>
        </p:txBody>
      </p:sp>
      <p:sp>
        <p:nvSpPr>
          <p:cNvPr id="3" name="Content Placeholder 2">
            <a:extLst>
              <a:ext uri="{FF2B5EF4-FFF2-40B4-BE49-F238E27FC236}">
                <a16:creationId xmlns:a16="http://schemas.microsoft.com/office/drawing/2014/main" id="{A6977BB5-79AA-44E6-B13A-1A29FFFC7BF7}"/>
              </a:ext>
            </a:extLst>
          </p:cNvPr>
          <p:cNvSpPr>
            <a:spLocks noGrp="1"/>
          </p:cNvSpPr>
          <p:nvPr>
            <p:ph idx="1"/>
          </p:nvPr>
        </p:nvSpPr>
        <p:spPr/>
        <p:txBody>
          <a:bodyPr/>
          <a:lstStyle/>
          <a:p>
            <a:pPr algn="just"/>
            <a:r>
              <a:rPr lang="en-US" sz="2000" b="0" i="0" dirty="0">
                <a:solidFill>
                  <a:srgbClr val="000000"/>
                </a:solidFill>
                <a:effectLst/>
                <a:latin typeface="Nunito" panose="020B0604020202020204" pitchFamily="2" charset="0"/>
              </a:rPr>
              <a:t>Suppose you are implementing a new feature for your product. Your code is in progress and suddenly a customer escalation comes. Because of this, you have to keep aside your new feature work for a few hours. You cannot commit your partial code and also cannot throw away your changes. So you need some temporary space, where you can store your partial changes and later on commit it.</a:t>
            </a:r>
          </a:p>
          <a:p>
            <a:pPr algn="just"/>
            <a:r>
              <a:rPr lang="en-US" sz="2000" b="0" i="0" dirty="0">
                <a:solidFill>
                  <a:srgbClr val="000000"/>
                </a:solidFill>
                <a:effectLst/>
                <a:latin typeface="Nunito" panose="020B0604020202020204" pitchFamily="2" charset="0"/>
              </a:rPr>
              <a:t>In Git, the stash operation takes your modified tracked files, stages changes, and saves them on a stack of unfinished changes that you can reapply at any time.</a:t>
            </a:r>
          </a:p>
          <a:p>
            <a:pPr algn="just"/>
            <a:r>
              <a:rPr lang="en-US" sz="2400" b="0" i="0" dirty="0">
                <a:solidFill>
                  <a:srgbClr val="000000"/>
                </a:solidFill>
                <a:effectLst/>
                <a:latin typeface="Nunito" pitchFamily="2" charset="0"/>
              </a:rPr>
              <a:t>Now, you want to switch branches for customer escalation, but you don’t want to commit what you’ve been working on yet; so you’ll stash the changes. To push a new stash onto your stack, run the </a:t>
            </a:r>
            <a:r>
              <a:rPr lang="en-US" sz="2400" b="1" i="0" dirty="0">
                <a:solidFill>
                  <a:srgbClr val="000000"/>
                </a:solidFill>
                <a:effectLst/>
                <a:latin typeface="Nunito" pitchFamily="2" charset="0"/>
              </a:rPr>
              <a:t>git stash</a:t>
            </a:r>
            <a:r>
              <a:rPr lang="en-US" sz="2400" b="0" i="0" dirty="0">
                <a:solidFill>
                  <a:srgbClr val="000000"/>
                </a:solidFill>
                <a:effectLst/>
                <a:latin typeface="Nunito" pitchFamily="2" charset="0"/>
              </a:rPr>
              <a:t> command.</a:t>
            </a:r>
          </a:p>
          <a:p>
            <a:endParaRPr lang="en-US" dirty="0"/>
          </a:p>
        </p:txBody>
      </p:sp>
    </p:spTree>
    <p:extLst>
      <p:ext uri="{BB962C8B-B14F-4D97-AF65-F5344CB8AC3E}">
        <p14:creationId xmlns:p14="http://schemas.microsoft.com/office/powerpoint/2010/main" val="228151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6C79-0A3A-483C-86D5-6BDE030EE55B}"/>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37BCD279-2C5A-4031-8C7E-2883AF5EBC1D}"/>
              </a:ext>
            </a:extLst>
          </p:cNvPr>
          <p:cNvSpPr>
            <a:spLocks noGrp="1"/>
          </p:cNvSpPr>
          <p:nvPr>
            <p:ph idx="1"/>
          </p:nvPr>
        </p:nvSpPr>
        <p:spPr/>
        <p:txBody>
          <a:bodyPr>
            <a:normAutofit/>
          </a:bodyPr>
          <a:lstStyle/>
          <a:p>
            <a:r>
              <a:rPr lang="en-US" sz="1800" dirty="0"/>
              <a:t>Git </a:t>
            </a:r>
            <a:r>
              <a:rPr lang="en-US" sz="1800" b="0" i="0" dirty="0">
                <a:solidFill>
                  <a:srgbClr val="202122"/>
                </a:solidFill>
                <a:effectLst/>
                <a:latin typeface="Arial" panose="020B0604020202020204" pitchFamily="34" charset="0"/>
              </a:rPr>
              <a:t>is </a:t>
            </a:r>
            <a:r>
              <a:rPr lang="en-US" sz="1800" b="0" i="0" u="none" strike="noStrike" dirty="0">
                <a:solidFill>
                  <a:srgbClr val="0645AD"/>
                </a:solidFill>
                <a:effectLst/>
                <a:latin typeface="Arial" panose="020B0604020202020204" pitchFamily="34" charset="0"/>
                <a:hlinkClick r:id="rId2" tooltip="Free and open source software"/>
              </a:rPr>
              <a:t>free and open source software</a:t>
            </a:r>
            <a:r>
              <a:rPr lang="en-US" sz="1800" b="0" i="0" dirty="0">
                <a:solidFill>
                  <a:srgbClr val="202122"/>
                </a:solidFill>
                <a:effectLst/>
                <a:latin typeface="Arial" panose="020B0604020202020204" pitchFamily="34" charset="0"/>
              </a:rPr>
              <a:t> for </a:t>
            </a:r>
            <a:r>
              <a:rPr lang="en-US" sz="1800" b="0" i="0" u="none" strike="noStrike" dirty="0">
                <a:solidFill>
                  <a:srgbClr val="0645AD"/>
                </a:solidFill>
                <a:effectLst/>
                <a:latin typeface="Arial" panose="020B0604020202020204" pitchFamily="34" charset="0"/>
                <a:hlinkClick r:id="rId3" tooltip="Distributed version control"/>
              </a:rPr>
              <a:t>distributed version control</a:t>
            </a:r>
            <a:r>
              <a:rPr lang="en-US" sz="1800" b="0" i="0" dirty="0">
                <a:solidFill>
                  <a:srgbClr val="202122"/>
                </a:solidFill>
                <a:effectLst/>
                <a:latin typeface="Arial" panose="020B0604020202020204" pitchFamily="34" charset="0"/>
              </a:rPr>
              <a:t>: tracking changes in any set of </a:t>
            </a:r>
            <a:r>
              <a:rPr lang="en-US" sz="1800" b="0" i="0" u="none" strike="noStrike" dirty="0">
                <a:solidFill>
                  <a:srgbClr val="0645AD"/>
                </a:solidFill>
                <a:effectLst/>
                <a:latin typeface="Arial" panose="020B0604020202020204" pitchFamily="34" charset="0"/>
                <a:hlinkClick r:id="rId4" tooltip="Computer file"/>
              </a:rPr>
              <a:t>files</a:t>
            </a:r>
            <a:r>
              <a:rPr lang="en-US" sz="1800" b="0" i="0" dirty="0">
                <a:solidFill>
                  <a:srgbClr val="202122"/>
                </a:solidFill>
                <a:effectLst/>
                <a:latin typeface="Arial" panose="020B0604020202020204" pitchFamily="34" charset="0"/>
              </a:rPr>
              <a:t>, usually used for coordinating work among </a:t>
            </a:r>
            <a:r>
              <a:rPr lang="en-US" sz="1800" b="0" i="0" u="none" strike="noStrike" dirty="0">
                <a:solidFill>
                  <a:srgbClr val="0645AD"/>
                </a:solidFill>
                <a:effectLst/>
                <a:latin typeface="Arial" panose="020B0604020202020204" pitchFamily="34" charset="0"/>
                <a:hlinkClick r:id="rId5" tooltip="Programmer"/>
              </a:rPr>
              <a:t>programmers</a:t>
            </a:r>
            <a:r>
              <a:rPr lang="en-US" sz="1800" b="0" i="0" dirty="0">
                <a:solidFill>
                  <a:srgbClr val="202122"/>
                </a:solidFill>
                <a:effectLst/>
                <a:latin typeface="Arial" panose="020B0604020202020204" pitchFamily="34" charset="0"/>
              </a:rPr>
              <a:t> collaboratively developing </a:t>
            </a:r>
            <a:r>
              <a:rPr lang="en-US" sz="1800" b="0" i="0" u="none" strike="noStrike" dirty="0">
                <a:solidFill>
                  <a:srgbClr val="0645AD"/>
                </a:solidFill>
                <a:effectLst/>
                <a:latin typeface="Arial" panose="020B0604020202020204" pitchFamily="34" charset="0"/>
                <a:hlinkClick r:id="rId6" tooltip="Source code"/>
              </a:rPr>
              <a:t>source code</a:t>
            </a:r>
            <a:r>
              <a:rPr lang="en-US" sz="1800" b="0" i="0" dirty="0">
                <a:solidFill>
                  <a:srgbClr val="202122"/>
                </a:solidFill>
                <a:effectLst/>
                <a:latin typeface="Arial" panose="020B0604020202020204" pitchFamily="34" charset="0"/>
              </a:rPr>
              <a:t> during </a:t>
            </a:r>
            <a:r>
              <a:rPr lang="en-US" sz="1800" b="0" i="0" u="none" strike="noStrike" dirty="0">
                <a:solidFill>
                  <a:srgbClr val="0645AD"/>
                </a:solidFill>
                <a:effectLst/>
                <a:latin typeface="Arial" panose="020B0604020202020204" pitchFamily="34" charset="0"/>
                <a:hlinkClick r:id="rId7" tooltip="Software development"/>
              </a:rPr>
              <a:t>software development</a:t>
            </a:r>
            <a:r>
              <a:rPr lang="en-US" sz="1800" b="0" i="0" dirty="0">
                <a:solidFill>
                  <a:srgbClr val="202122"/>
                </a:solidFill>
                <a:effectLst/>
                <a:latin typeface="Arial" panose="020B0604020202020204" pitchFamily="34" charset="0"/>
              </a:rPr>
              <a:t>. </a:t>
            </a:r>
          </a:p>
          <a:p>
            <a:r>
              <a:rPr lang="en-US" sz="1800" b="0" i="0" dirty="0">
                <a:solidFill>
                  <a:srgbClr val="202122"/>
                </a:solidFill>
                <a:effectLst/>
                <a:latin typeface="Arial" panose="020B0604020202020204" pitchFamily="34" charset="0"/>
              </a:rPr>
              <a:t>Git was originally authored by </a:t>
            </a:r>
            <a:r>
              <a:rPr lang="en-US" sz="1800" b="0" i="0" u="none" strike="noStrike" dirty="0">
                <a:solidFill>
                  <a:srgbClr val="0645AD"/>
                </a:solidFill>
                <a:effectLst/>
                <a:latin typeface="Arial" panose="020B0604020202020204" pitchFamily="34" charset="0"/>
                <a:hlinkClick r:id="rId8" tooltip="Linus Torvalds"/>
              </a:rPr>
              <a:t>Linus Torvalds</a:t>
            </a:r>
            <a:r>
              <a:rPr lang="en-US" sz="1800" b="0" i="0" dirty="0">
                <a:solidFill>
                  <a:srgbClr val="202122"/>
                </a:solidFill>
                <a:effectLst/>
                <a:latin typeface="Arial" panose="020B0604020202020204" pitchFamily="34" charset="0"/>
              </a:rPr>
              <a:t> in 2005</a:t>
            </a:r>
          </a:p>
          <a:p>
            <a:r>
              <a:rPr lang="en-US" sz="1800" dirty="0">
                <a:solidFill>
                  <a:srgbClr val="202122"/>
                </a:solidFill>
                <a:latin typeface="Arial" panose="020B0604020202020204" pitchFamily="34" charset="0"/>
              </a:rPr>
              <a:t>Git Download link :</a:t>
            </a:r>
            <a:r>
              <a:rPr lang="en-US" sz="2000" dirty="0">
                <a:solidFill>
                  <a:srgbClr val="202122"/>
                </a:solidFill>
                <a:latin typeface="Arial" panose="020B0604020202020204" pitchFamily="34" charset="0"/>
              </a:rPr>
              <a:t> </a:t>
            </a:r>
            <a:r>
              <a:rPr lang="en-US" sz="2000" b="0" i="0" u="none" strike="noStrike" dirty="0">
                <a:effectLst/>
                <a:latin typeface="Roboto" panose="02000000000000000000" pitchFamily="2" charset="0"/>
                <a:hlinkClick r:id="rId9"/>
              </a:rPr>
              <a:t>https://git-scm.com/downloads</a:t>
            </a:r>
            <a:endParaRPr lang="en-US" sz="2000" dirty="0"/>
          </a:p>
        </p:txBody>
      </p:sp>
    </p:spTree>
    <p:extLst>
      <p:ext uri="{BB962C8B-B14F-4D97-AF65-F5344CB8AC3E}">
        <p14:creationId xmlns:p14="http://schemas.microsoft.com/office/powerpoint/2010/main" val="1526778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63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AB5FB-517F-4E2A-AC85-E08B6AB7899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Git stash</a:t>
            </a:r>
          </a:p>
        </p:txBody>
      </p:sp>
      <p:pic>
        <p:nvPicPr>
          <p:cNvPr id="5" name="Content Placeholder 4">
            <a:extLst>
              <a:ext uri="{FF2B5EF4-FFF2-40B4-BE49-F238E27FC236}">
                <a16:creationId xmlns:a16="http://schemas.microsoft.com/office/drawing/2014/main" id="{F9E1461C-5B24-4BDA-AFE1-281B7B0A5E43}"/>
              </a:ext>
            </a:extLst>
          </p:cNvPr>
          <p:cNvPicPr>
            <a:picLocks noGrp="1" noChangeAspect="1"/>
          </p:cNvPicPr>
          <p:nvPr>
            <p:ph idx="1"/>
          </p:nvPr>
        </p:nvPicPr>
        <p:blipFill>
          <a:blip r:embed="rId2"/>
          <a:stretch>
            <a:fillRect/>
          </a:stretch>
        </p:blipFill>
        <p:spPr>
          <a:xfrm>
            <a:off x="3830320" y="416560"/>
            <a:ext cx="8067040" cy="6167120"/>
          </a:xfrm>
          <a:prstGeom prst="rect">
            <a:avLst/>
          </a:prstGeom>
        </p:spPr>
      </p:pic>
    </p:spTree>
    <p:extLst>
      <p:ext uri="{BB962C8B-B14F-4D97-AF65-F5344CB8AC3E}">
        <p14:creationId xmlns:p14="http://schemas.microsoft.com/office/powerpoint/2010/main" val="255431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2BADB-4C6C-451D-A503-DE0848E4E6C3}"/>
              </a:ext>
            </a:extLst>
          </p:cNvPr>
          <p:cNvSpPr>
            <a:spLocks noGrp="1"/>
          </p:cNvSpPr>
          <p:nvPr>
            <p:ph type="title"/>
          </p:nvPr>
        </p:nvSpPr>
        <p:spPr>
          <a:xfrm>
            <a:off x="838200" y="585216"/>
            <a:ext cx="10515600" cy="1325563"/>
          </a:xfrm>
        </p:spPr>
        <p:txBody>
          <a:bodyPr>
            <a:normAutofit/>
          </a:bodyPr>
          <a:lstStyle/>
          <a:p>
            <a:r>
              <a:rPr lang="en-US">
                <a:solidFill>
                  <a:schemeClr val="bg1"/>
                </a:solidFill>
              </a:rPr>
              <a:t>Git stash pop</a:t>
            </a:r>
          </a:p>
        </p:txBody>
      </p:sp>
      <p:pic>
        <p:nvPicPr>
          <p:cNvPr id="5" name="Content Placeholder 4">
            <a:extLst>
              <a:ext uri="{FF2B5EF4-FFF2-40B4-BE49-F238E27FC236}">
                <a16:creationId xmlns:a16="http://schemas.microsoft.com/office/drawing/2014/main" id="{979F5E90-75A7-4AA8-BB47-73F61DA9F623}"/>
              </a:ext>
            </a:extLst>
          </p:cNvPr>
          <p:cNvPicPr>
            <a:picLocks noChangeAspect="1"/>
          </p:cNvPicPr>
          <p:nvPr/>
        </p:nvPicPr>
        <p:blipFill rotWithShape="1">
          <a:blip r:embed="rId2"/>
          <a:srcRect r="24182" b="1"/>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56DB1DF1-958F-FC42-1EEA-DD8270484636}"/>
              </a:ext>
            </a:extLst>
          </p:cNvPr>
          <p:cNvSpPr>
            <a:spLocks noGrp="1"/>
          </p:cNvSpPr>
          <p:nvPr>
            <p:ph idx="1"/>
          </p:nvPr>
        </p:nvSpPr>
        <p:spPr>
          <a:xfrm>
            <a:off x="7546848" y="2516777"/>
            <a:ext cx="3803904" cy="3660185"/>
          </a:xfrm>
        </p:spPr>
        <p:txBody>
          <a:bodyPr anchor="ctr">
            <a:noAutofit/>
          </a:bodyPr>
          <a:lstStyle/>
          <a:p>
            <a:pPr algn="just"/>
            <a:r>
              <a:rPr lang="en-US" sz="2000" b="1" i="0" dirty="0">
                <a:solidFill>
                  <a:srgbClr val="333333"/>
                </a:solidFill>
                <a:effectLst/>
                <a:latin typeface="inter-regular"/>
              </a:rPr>
              <a:t>Git allows the user to re-apply the previous commits by using git stash pop command. The popping option removes the changes from stash and applies them to your working file.</a:t>
            </a:r>
          </a:p>
          <a:p>
            <a:pPr algn="just"/>
            <a:r>
              <a:rPr lang="en-US" sz="2000" b="1" i="0" dirty="0">
                <a:solidFill>
                  <a:srgbClr val="333333"/>
                </a:solidFill>
                <a:effectLst/>
                <a:latin typeface="inter-regular"/>
              </a:rPr>
              <a:t>The git stash pop command is quite similar to git stash apply. The main difference between both of these commands is stash pop command that deletes the stash from the stack after it is applied.</a:t>
            </a:r>
          </a:p>
        </p:txBody>
      </p:sp>
    </p:spTree>
    <p:extLst>
      <p:ext uri="{BB962C8B-B14F-4D97-AF65-F5344CB8AC3E}">
        <p14:creationId xmlns:p14="http://schemas.microsoft.com/office/powerpoint/2010/main" val="959501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AF5C-E121-4055-AE64-1A845D0F78E5}"/>
              </a:ext>
            </a:extLst>
          </p:cNvPr>
          <p:cNvSpPr>
            <a:spLocks noGrp="1"/>
          </p:cNvSpPr>
          <p:nvPr>
            <p:ph type="title"/>
          </p:nvPr>
        </p:nvSpPr>
        <p:spPr/>
        <p:txBody>
          <a:bodyPr/>
          <a:lstStyle/>
          <a:p>
            <a:r>
              <a:rPr lang="en-US" dirty="0"/>
              <a:t> git fork</a:t>
            </a:r>
          </a:p>
        </p:txBody>
      </p:sp>
      <p:sp>
        <p:nvSpPr>
          <p:cNvPr id="3" name="Content Placeholder 2">
            <a:extLst>
              <a:ext uri="{FF2B5EF4-FFF2-40B4-BE49-F238E27FC236}">
                <a16:creationId xmlns:a16="http://schemas.microsoft.com/office/drawing/2014/main" id="{C6FC7A3F-316C-46B3-B3DC-4ACAC0C97097}"/>
              </a:ext>
            </a:extLst>
          </p:cNvPr>
          <p:cNvSpPr>
            <a:spLocks noGrp="1"/>
          </p:cNvSpPr>
          <p:nvPr>
            <p:ph idx="1"/>
          </p:nvPr>
        </p:nvSpPr>
        <p:spPr/>
        <p:txBody>
          <a:bodyPr/>
          <a:lstStyle/>
          <a:p>
            <a:pPr algn="just"/>
            <a:r>
              <a:rPr lang="en-US" b="0" i="0" dirty="0">
                <a:solidFill>
                  <a:srgbClr val="333333"/>
                </a:solidFill>
                <a:effectLst/>
                <a:latin typeface="inter-regular"/>
              </a:rPr>
              <a:t>A fork is a rough copy of a repository. Forking a repository allows you to freely test and debug with changes without affecting the original project. One of the excessive use of forking is to propose changes for bug fixing. To resolve an issue for a bug that you found, you can:</a:t>
            </a:r>
          </a:p>
          <a:p>
            <a:pPr algn="just">
              <a:buFont typeface="Arial" panose="020B0604020202020204" pitchFamily="34" charset="0"/>
              <a:buChar char="•"/>
            </a:pPr>
            <a:r>
              <a:rPr lang="en-US" b="0" i="0" dirty="0">
                <a:solidFill>
                  <a:srgbClr val="000000"/>
                </a:solidFill>
                <a:effectLst/>
                <a:latin typeface="inter-regular"/>
              </a:rPr>
              <a:t>Fork the repository.</a:t>
            </a:r>
          </a:p>
          <a:p>
            <a:pPr algn="just">
              <a:buFont typeface="Arial" panose="020B0604020202020204" pitchFamily="34" charset="0"/>
              <a:buChar char="•"/>
            </a:pPr>
            <a:r>
              <a:rPr lang="en-US" b="0" i="0" dirty="0">
                <a:solidFill>
                  <a:srgbClr val="000000"/>
                </a:solidFill>
                <a:effectLst/>
                <a:latin typeface="inter-regular"/>
              </a:rPr>
              <a:t>Make the fix.</a:t>
            </a:r>
          </a:p>
          <a:p>
            <a:pPr algn="just">
              <a:buFont typeface="Arial" panose="020B0604020202020204" pitchFamily="34" charset="0"/>
              <a:buChar char="•"/>
            </a:pPr>
            <a:r>
              <a:rPr lang="en-US" b="0" i="0" dirty="0">
                <a:solidFill>
                  <a:srgbClr val="000000"/>
                </a:solidFill>
                <a:effectLst/>
                <a:latin typeface="inter-regular"/>
              </a:rPr>
              <a:t>Forward a pull request to the project owner.</a:t>
            </a:r>
          </a:p>
          <a:p>
            <a:pPr algn="just"/>
            <a:r>
              <a:rPr lang="en-US" b="0" i="0" dirty="0">
                <a:solidFill>
                  <a:srgbClr val="333333"/>
                </a:solidFill>
                <a:effectLst/>
                <a:latin typeface="inter-regular"/>
              </a:rPr>
              <a:t>Forking is not a Git function; it is a feature of Git service like GitHub.</a:t>
            </a:r>
          </a:p>
          <a:p>
            <a:endParaRPr lang="en-US" dirty="0"/>
          </a:p>
        </p:txBody>
      </p:sp>
    </p:spTree>
    <p:extLst>
      <p:ext uri="{BB962C8B-B14F-4D97-AF65-F5344CB8AC3E}">
        <p14:creationId xmlns:p14="http://schemas.microsoft.com/office/powerpoint/2010/main" val="1245102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9096-03FD-4610-AE84-8ED08D458840}"/>
              </a:ext>
            </a:extLst>
          </p:cNvPr>
          <p:cNvSpPr>
            <a:spLocks noGrp="1"/>
          </p:cNvSpPr>
          <p:nvPr>
            <p:ph type="title"/>
          </p:nvPr>
        </p:nvSpPr>
        <p:spPr/>
        <p:txBody>
          <a:bodyPr/>
          <a:lstStyle/>
          <a:p>
            <a:r>
              <a:rPr lang="en-US" dirty="0"/>
              <a:t> git clone</a:t>
            </a:r>
          </a:p>
        </p:txBody>
      </p:sp>
      <p:sp>
        <p:nvSpPr>
          <p:cNvPr id="3" name="Content Placeholder 2">
            <a:extLst>
              <a:ext uri="{FF2B5EF4-FFF2-40B4-BE49-F238E27FC236}">
                <a16:creationId xmlns:a16="http://schemas.microsoft.com/office/drawing/2014/main" id="{B367787D-C0EB-4847-89CC-F719DA81C57C}"/>
              </a:ext>
            </a:extLst>
          </p:cNvPr>
          <p:cNvSpPr>
            <a:spLocks noGrp="1"/>
          </p:cNvSpPr>
          <p:nvPr>
            <p:ph idx="1"/>
          </p:nvPr>
        </p:nvSpPr>
        <p:spPr/>
        <p:txBody>
          <a:bodyPr>
            <a:normAutofit fontScale="92500" lnSpcReduction="10000"/>
          </a:bodyPr>
          <a:lstStyle/>
          <a:p>
            <a:r>
              <a:rPr lang="en-US" b="0" i="0" dirty="0">
                <a:solidFill>
                  <a:srgbClr val="333333"/>
                </a:solidFill>
                <a:effectLst/>
                <a:latin typeface="inter-regular"/>
              </a:rPr>
              <a:t>In Git, cloning is the act of making a copy of any target repository. The target repository can be remote or local. You can clone your repository from the remote repository to create a local copy on your system. Also, you can sync between the two locations.</a:t>
            </a:r>
          </a:p>
          <a:p>
            <a:pPr algn="just"/>
            <a:r>
              <a:rPr lang="en-US" b="0" i="0" dirty="0">
                <a:solidFill>
                  <a:srgbClr val="333333"/>
                </a:solidFill>
                <a:effectLst/>
                <a:latin typeface="inter-regular"/>
              </a:rPr>
              <a:t>The </a:t>
            </a:r>
            <a:r>
              <a:rPr lang="en-US" b="1" i="0" dirty="0">
                <a:solidFill>
                  <a:srgbClr val="333333"/>
                </a:solidFill>
                <a:effectLst/>
                <a:latin typeface="inter-bold"/>
              </a:rPr>
              <a:t>git clone</a:t>
            </a:r>
            <a:r>
              <a:rPr lang="en-US" b="0" i="0" dirty="0">
                <a:solidFill>
                  <a:srgbClr val="333333"/>
                </a:solidFill>
                <a:effectLst/>
                <a:latin typeface="inter-regular"/>
              </a:rPr>
              <a:t> is a command-line utility which is used to make a local copy of a remote repository. It accesses the repository through a remote URL.</a:t>
            </a:r>
          </a:p>
          <a:p>
            <a:pPr algn="just"/>
            <a:r>
              <a:rPr lang="en-US" b="0" i="0" dirty="0">
                <a:solidFill>
                  <a:srgbClr val="333333"/>
                </a:solidFill>
                <a:effectLst/>
                <a:latin typeface="inter-regular"/>
              </a:rPr>
              <a:t>Usually, the original repository is located on a remote server, often from a Git service like GitHub, Bitbucket, or GitLab. The remote repository URL is referred to the </a:t>
            </a:r>
            <a:r>
              <a:rPr lang="en-US" b="1" i="0" dirty="0">
                <a:solidFill>
                  <a:srgbClr val="333333"/>
                </a:solidFill>
                <a:effectLst/>
                <a:latin typeface="inter-bold"/>
              </a:rPr>
              <a:t>origin</a:t>
            </a:r>
            <a:r>
              <a:rPr lang="en-US" b="0" i="0" dirty="0">
                <a:solidFill>
                  <a:srgbClr val="333333"/>
                </a:solidFill>
                <a:effectLst/>
                <a:latin typeface="inter-regular"/>
              </a:rPr>
              <a:t>.</a:t>
            </a:r>
          </a:p>
          <a:p>
            <a:br>
              <a:rPr lang="en-US" dirty="0"/>
            </a:br>
            <a:endParaRPr lang="en-US" dirty="0"/>
          </a:p>
        </p:txBody>
      </p:sp>
    </p:spTree>
    <p:extLst>
      <p:ext uri="{BB962C8B-B14F-4D97-AF65-F5344CB8AC3E}">
        <p14:creationId xmlns:p14="http://schemas.microsoft.com/office/powerpoint/2010/main" val="3898376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1844B-FBC2-4A2B-9AD7-BCC8DCCDDE33}"/>
              </a:ext>
            </a:extLst>
          </p:cNvPr>
          <p:cNvSpPr>
            <a:spLocks noGrp="1"/>
          </p:cNvSpPr>
          <p:nvPr>
            <p:ph type="title"/>
          </p:nvPr>
        </p:nvSpPr>
        <p:spPr>
          <a:xfrm>
            <a:off x="1008184" y="174032"/>
            <a:ext cx="10175631" cy="1111843"/>
          </a:xfrm>
        </p:spPr>
        <p:txBody>
          <a:bodyPr anchor="ctr">
            <a:normAutofit/>
          </a:bodyPr>
          <a:lstStyle/>
          <a:p>
            <a:pPr algn="ctr"/>
            <a:r>
              <a:rPr lang="en-US" sz="4000" dirty="0"/>
              <a:t>Git clone steps</a:t>
            </a:r>
          </a:p>
        </p:txBody>
      </p:sp>
      <p:sp>
        <p:nvSpPr>
          <p:cNvPr id="9" name="Content Placeholder 8">
            <a:extLst>
              <a:ext uri="{FF2B5EF4-FFF2-40B4-BE49-F238E27FC236}">
                <a16:creationId xmlns:a16="http://schemas.microsoft.com/office/drawing/2014/main" id="{E019691C-102F-67CB-9C06-0A85C5E10C38}"/>
              </a:ext>
            </a:extLst>
          </p:cNvPr>
          <p:cNvSpPr>
            <a:spLocks noGrp="1"/>
          </p:cNvSpPr>
          <p:nvPr>
            <p:ph idx="1"/>
          </p:nvPr>
        </p:nvSpPr>
        <p:spPr>
          <a:xfrm>
            <a:off x="1008184" y="1459907"/>
            <a:ext cx="10175630" cy="767904"/>
          </a:xfrm>
        </p:spPr>
        <p:txBody>
          <a:bodyPr anchor="ctr">
            <a:normAutofit/>
          </a:bodyPr>
          <a:lstStyle/>
          <a:p>
            <a:pPr algn="ctr"/>
            <a:r>
              <a:rPr lang="en-US" sz="2000" dirty="0"/>
              <a:t>1.copy the </a:t>
            </a:r>
            <a:r>
              <a:rPr lang="en-US" sz="2000" dirty="0" err="1"/>
              <a:t>url</a:t>
            </a:r>
            <a:r>
              <a:rPr lang="en-US" sz="2000" dirty="0"/>
              <a:t> from </a:t>
            </a:r>
            <a:r>
              <a:rPr lang="en-US" sz="2000" dirty="0" err="1"/>
              <a:t>github</a:t>
            </a:r>
            <a:endParaRPr lang="en-US" sz="2000" dirty="0"/>
          </a:p>
        </p:txBody>
      </p:sp>
      <p:pic>
        <p:nvPicPr>
          <p:cNvPr id="5" name="Content Placeholder 4">
            <a:extLst>
              <a:ext uri="{FF2B5EF4-FFF2-40B4-BE49-F238E27FC236}">
                <a16:creationId xmlns:a16="http://schemas.microsoft.com/office/drawing/2014/main" id="{E87A7525-E8E4-472D-B08B-1BEECB50F326}"/>
              </a:ext>
            </a:extLst>
          </p:cNvPr>
          <p:cNvPicPr>
            <a:picLocks noChangeAspect="1"/>
          </p:cNvPicPr>
          <p:nvPr/>
        </p:nvPicPr>
        <p:blipFill>
          <a:blip r:embed="rId2"/>
          <a:stretch>
            <a:fillRect/>
          </a:stretch>
        </p:blipFill>
        <p:spPr>
          <a:xfrm>
            <a:off x="1394888" y="2405149"/>
            <a:ext cx="9396126" cy="3899393"/>
          </a:xfrm>
          <a:prstGeom prst="rect">
            <a:avLst/>
          </a:prstGeom>
        </p:spPr>
      </p:pic>
    </p:spTree>
    <p:extLst>
      <p:ext uri="{BB962C8B-B14F-4D97-AF65-F5344CB8AC3E}">
        <p14:creationId xmlns:p14="http://schemas.microsoft.com/office/powerpoint/2010/main" val="2204040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E6303-E874-4DC2-9734-1306C0F978D8}"/>
              </a:ext>
            </a:extLst>
          </p:cNvPr>
          <p:cNvSpPr>
            <a:spLocks noGrp="1"/>
          </p:cNvSpPr>
          <p:nvPr>
            <p:ph type="title"/>
          </p:nvPr>
        </p:nvSpPr>
        <p:spPr/>
        <p:txBody>
          <a:bodyPr/>
          <a:lstStyle/>
          <a:p>
            <a:r>
              <a:rPr lang="en-US" dirty="0"/>
              <a:t> git clone </a:t>
            </a:r>
            <a:r>
              <a:rPr lang="en-US" dirty="0" err="1"/>
              <a:t>github_url</a:t>
            </a:r>
            <a:endParaRPr lang="en-US" dirty="0"/>
          </a:p>
        </p:txBody>
      </p:sp>
      <p:pic>
        <p:nvPicPr>
          <p:cNvPr id="5" name="Content Placeholder 4">
            <a:extLst>
              <a:ext uri="{FF2B5EF4-FFF2-40B4-BE49-F238E27FC236}">
                <a16:creationId xmlns:a16="http://schemas.microsoft.com/office/drawing/2014/main" id="{EB006CDE-0425-4BE1-8D6B-FA1C3C43025B}"/>
              </a:ext>
            </a:extLst>
          </p:cNvPr>
          <p:cNvPicPr>
            <a:picLocks noGrp="1" noChangeAspect="1"/>
          </p:cNvPicPr>
          <p:nvPr>
            <p:ph idx="1"/>
          </p:nvPr>
        </p:nvPicPr>
        <p:blipFill>
          <a:blip r:embed="rId2"/>
          <a:stretch>
            <a:fillRect/>
          </a:stretch>
        </p:blipFill>
        <p:spPr>
          <a:xfrm>
            <a:off x="609600" y="1825624"/>
            <a:ext cx="10972800" cy="4747895"/>
          </a:xfrm>
        </p:spPr>
      </p:pic>
    </p:spTree>
    <p:extLst>
      <p:ext uri="{BB962C8B-B14F-4D97-AF65-F5344CB8AC3E}">
        <p14:creationId xmlns:p14="http://schemas.microsoft.com/office/powerpoint/2010/main" val="1526409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A61CB-2AC5-45B9-9D29-92B748727A56}"/>
              </a:ext>
            </a:extLst>
          </p:cNvPr>
          <p:cNvSpPr>
            <a:spLocks noGrp="1"/>
          </p:cNvSpPr>
          <p:nvPr>
            <p:ph type="title"/>
          </p:nvPr>
        </p:nvSpPr>
        <p:spPr/>
        <p:txBody>
          <a:bodyPr/>
          <a:lstStyle/>
          <a:p>
            <a:r>
              <a:rPr lang="en-US" dirty="0"/>
              <a:t> git branch</a:t>
            </a:r>
          </a:p>
        </p:txBody>
      </p:sp>
      <p:sp>
        <p:nvSpPr>
          <p:cNvPr id="3" name="Content Placeholder 2">
            <a:extLst>
              <a:ext uri="{FF2B5EF4-FFF2-40B4-BE49-F238E27FC236}">
                <a16:creationId xmlns:a16="http://schemas.microsoft.com/office/drawing/2014/main" id="{098F1C5B-C974-4DDE-A277-55559C02DB47}"/>
              </a:ext>
            </a:extLst>
          </p:cNvPr>
          <p:cNvSpPr>
            <a:spLocks noGrp="1"/>
          </p:cNvSpPr>
          <p:nvPr>
            <p:ph idx="1"/>
          </p:nvPr>
        </p:nvSpPr>
        <p:spPr/>
        <p:txBody>
          <a:bodyPr/>
          <a:lstStyle/>
          <a:p>
            <a:pPr algn="just"/>
            <a:r>
              <a:rPr lang="en-US" b="0" i="0" dirty="0">
                <a:solidFill>
                  <a:srgbClr val="333333"/>
                </a:solidFill>
                <a:effectLst/>
                <a:latin typeface="inter-regular"/>
              </a:rPr>
              <a:t>A branch is a version of the repository that diverges from the main working project.</a:t>
            </a:r>
          </a:p>
          <a:p>
            <a:pPr algn="just"/>
            <a:r>
              <a:rPr lang="en-US" b="0" i="0" dirty="0">
                <a:solidFill>
                  <a:srgbClr val="333333"/>
                </a:solidFill>
                <a:effectLst/>
                <a:latin typeface="inter-regular"/>
              </a:rPr>
              <a:t>A Git project can have more than one branch.</a:t>
            </a:r>
          </a:p>
          <a:p>
            <a:pPr algn="just"/>
            <a:r>
              <a:rPr lang="en-US" b="0" i="0" dirty="0">
                <a:solidFill>
                  <a:srgbClr val="333333"/>
                </a:solidFill>
                <a:effectLst/>
                <a:latin typeface="inter-regular"/>
              </a:rPr>
              <a:t>When you want to add a new feature or fix a bug, you spawn a new branch to summarize your changes. So, it is complex to merge the unstable code with the main code base and also facilitates you to clean up your future history before merging with the main branch.</a:t>
            </a:r>
          </a:p>
          <a:p>
            <a:endParaRPr lang="en-US" dirty="0"/>
          </a:p>
        </p:txBody>
      </p:sp>
    </p:spTree>
    <p:extLst>
      <p:ext uri="{BB962C8B-B14F-4D97-AF65-F5344CB8AC3E}">
        <p14:creationId xmlns:p14="http://schemas.microsoft.com/office/powerpoint/2010/main" val="2245830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CBADC9-27FA-412B-AAAD-028575B9FD90}"/>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How to create new branch:</a:t>
            </a:r>
          </a:p>
        </p:txBody>
      </p:sp>
      <p:sp>
        <p:nvSpPr>
          <p:cNvPr id="3" name="Content Placeholder 2">
            <a:extLst>
              <a:ext uri="{FF2B5EF4-FFF2-40B4-BE49-F238E27FC236}">
                <a16:creationId xmlns:a16="http://schemas.microsoft.com/office/drawing/2014/main" id="{857CB2FF-8866-4394-8A3F-6799AB99E884}"/>
              </a:ext>
            </a:extLst>
          </p:cNvPr>
          <p:cNvSpPr>
            <a:spLocks noGrp="1"/>
          </p:cNvSpPr>
          <p:nvPr>
            <p:ph idx="1"/>
          </p:nvPr>
        </p:nvSpPr>
        <p:spPr>
          <a:xfrm>
            <a:off x="4699818" y="640082"/>
            <a:ext cx="6848715" cy="2484884"/>
          </a:xfrm>
        </p:spPr>
        <p:txBody>
          <a:bodyPr anchor="ctr">
            <a:normAutofit/>
          </a:bodyPr>
          <a:lstStyle/>
          <a:p>
            <a:r>
              <a:rPr lang="en-US" sz="2000" b="0" i="0">
                <a:effectLst/>
                <a:latin typeface="inter-regular"/>
              </a:rPr>
              <a:t>You can create a new branch with the help of the </a:t>
            </a:r>
            <a:r>
              <a:rPr lang="en-US" sz="2000" b="1" i="0">
                <a:effectLst/>
                <a:latin typeface="inter-bold"/>
              </a:rPr>
              <a:t>git branch</a:t>
            </a:r>
            <a:r>
              <a:rPr lang="en-US" sz="2000" b="0" i="0">
                <a:effectLst/>
                <a:latin typeface="inter-regular"/>
              </a:rPr>
              <a:t> command. This command will be used as:</a:t>
            </a:r>
          </a:p>
          <a:p>
            <a:r>
              <a:rPr lang="en-US" sz="2000" b="0" i="0">
                <a:effectLst/>
                <a:latin typeface="inter-regular"/>
              </a:rPr>
              <a:t>git branch  </a:t>
            </a:r>
            <a:r>
              <a:rPr lang="en-US" sz="2000" b="1" i="0">
                <a:effectLst/>
                <a:latin typeface="inter-regular"/>
              </a:rPr>
              <a:t>&lt;branch</a:t>
            </a:r>
            <a:r>
              <a:rPr lang="en-US" sz="2000" b="0" i="0">
                <a:effectLst/>
                <a:latin typeface="inter-regular"/>
              </a:rPr>
              <a:t> name</a:t>
            </a:r>
            <a:r>
              <a:rPr lang="en-US" sz="2000" b="1" i="0">
                <a:effectLst/>
                <a:latin typeface="inter-regular"/>
              </a:rPr>
              <a:t>&gt;</a:t>
            </a:r>
            <a:r>
              <a:rPr lang="en-US" sz="2000" b="0" i="0">
                <a:effectLst/>
                <a:latin typeface="inter-regular"/>
              </a:rPr>
              <a:t>  </a:t>
            </a:r>
            <a:endParaRPr lang="en-US" sz="2000">
              <a:latin typeface="inter-regular"/>
            </a:endParaRPr>
          </a:p>
          <a:p>
            <a:endParaRPr lang="en-US" sz="2000"/>
          </a:p>
        </p:txBody>
      </p:sp>
      <p:pic>
        <p:nvPicPr>
          <p:cNvPr id="5" name="Picture 4">
            <a:extLst>
              <a:ext uri="{FF2B5EF4-FFF2-40B4-BE49-F238E27FC236}">
                <a16:creationId xmlns:a16="http://schemas.microsoft.com/office/drawing/2014/main" id="{DF9D9176-AF2F-4CEE-A937-0346EE488BDC}"/>
              </a:ext>
            </a:extLst>
          </p:cNvPr>
          <p:cNvPicPr>
            <a:picLocks noChangeAspect="1"/>
          </p:cNvPicPr>
          <p:nvPr/>
        </p:nvPicPr>
        <p:blipFill>
          <a:blip r:embed="rId2"/>
          <a:stretch>
            <a:fillRect/>
          </a:stretch>
        </p:blipFill>
        <p:spPr>
          <a:xfrm>
            <a:off x="4684949" y="3428999"/>
            <a:ext cx="6894236" cy="1826559"/>
          </a:xfrm>
          <a:prstGeom prst="rect">
            <a:avLst/>
          </a:prstGeom>
        </p:spPr>
      </p:pic>
    </p:spTree>
    <p:extLst>
      <p:ext uri="{BB962C8B-B14F-4D97-AF65-F5344CB8AC3E}">
        <p14:creationId xmlns:p14="http://schemas.microsoft.com/office/powerpoint/2010/main" val="2885098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44D51B-984D-475A-ABE6-B20BB5FD5E1D}"/>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 Switch Branch</a:t>
            </a:r>
          </a:p>
        </p:txBody>
      </p:sp>
      <p:sp>
        <p:nvSpPr>
          <p:cNvPr id="3" name="Content Placeholder 2">
            <a:extLst>
              <a:ext uri="{FF2B5EF4-FFF2-40B4-BE49-F238E27FC236}">
                <a16:creationId xmlns:a16="http://schemas.microsoft.com/office/drawing/2014/main" id="{8DC70C19-CDD5-4592-9D98-96A0E34A61BD}"/>
              </a:ext>
            </a:extLst>
          </p:cNvPr>
          <p:cNvSpPr>
            <a:spLocks noGrp="1"/>
          </p:cNvSpPr>
          <p:nvPr>
            <p:ph idx="1"/>
          </p:nvPr>
        </p:nvSpPr>
        <p:spPr>
          <a:xfrm>
            <a:off x="4699818" y="640082"/>
            <a:ext cx="6848715" cy="2484884"/>
          </a:xfrm>
        </p:spPr>
        <p:txBody>
          <a:bodyPr anchor="ctr">
            <a:normAutofit/>
          </a:bodyPr>
          <a:lstStyle/>
          <a:p>
            <a:r>
              <a:rPr lang="en-US" sz="2000" b="0" i="0">
                <a:effectLst/>
                <a:latin typeface="inter-regular"/>
              </a:rPr>
              <a:t>Git allows you to switch between the branches without making a commit. You can switch between two branches with the </a:t>
            </a:r>
            <a:r>
              <a:rPr lang="en-US" sz="2000" b="1" i="0">
                <a:effectLst/>
                <a:latin typeface="inter-bold"/>
              </a:rPr>
              <a:t>git checkout</a:t>
            </a:r>
            <a:r>
              <a:rPr lang="en-US" sz="2000" b="0" i="0">
                <a:effectLst/>
                <a:latin typeface="inter-regular"/>
              </a:rPr>
              <a:t> command. To switch between the branches, below command is used:</a:t>
            </a:r>
          </a:p>
          <a:p>
            <a:r>
              <a:rPr lang="en-US" sz="2000" b="0" i="0">
                <a:effectLst/>
                <a:latin typeface="inter-regular"/>
              </a:rPr>
              <a:t>git checkout </a:t>
            </a:r>
            <a:r>
              <a:rPr lang="en-US" sz="2000" b="1" i="0">
                <a:effectLst/>
                <a:latin typeface="inter-regular"/>
              </a:rPr>
              <a:t>&lt;branch</a:t>
            </a:r>
            <a:r>
              <a:rPr lang="en-US" sz="2000" b="0" i="0">
                <a:effectLst/>
                <a:latin typeface="inter-regular"/>
              </a:rPr>
              <a:t> name</a:t>
            </a:r>
            <a:r>
              <a:rPr lang="en-US" sz="2000" b="1" i="0">
                <a:effectLst/>
                <a:latin typeface="inter-regular"/>
              </a:rPr>
              <a:t>&gt;</a:t>
            </a:r>
            <a:r>
              <a:rPr lang="en-US" sz="2000" b="0" i="0">
                <a:effectLst/>
                <a:latin typeface="inter-regular"/>
              </a:rPr>
              <a:t>  </a:t>
            </a:r>
          </a:p>
          <a:p>
            <a:endParaRPr lang="en-US" sz="2000"/>
          </a:p>
        </p:txBody>
      </p:sp>
      <p:pic>
        <p:nvPicPr>
          <p:cNvPr id="5" name="Picture 4">
            <a:extLst>
              <a:ext uri="{FF2B5EF4-FFF2-40B4-BE49-F238E27FC236}">
                <a16:creationId xmlns:a16="http://schemas.microsoft.com/office/drawing/2014/main" id="{7F99C52A-E070-4B36-87EE-C92973EF877E}"/>
              </a:ext>
            </a:extLst>
          </p:cNvPr>
          <p:cNvPicPr>
            <a:picLocks noChangeAspect="1"/>
          </p:cNvPicPr>
          <p:nvPr/>
        </p:nvPicPr>
        <p:blipFill>
          <a:blip r:embed="rId2"/>
          <a:stretch>
            <a:fillRect/>
          </a:stretch>
        </p:blipFill>
        <p:spPr>
          <a:xfrm>
            <a:off x="4654297" y="2844800"/>
            <a:ext cx="6894236" cy="3373117"/>
          </a:xfrm>
          <a:prstGeom prst="rect">
            <a:avLst/>
          </a:prstGeom>
        </p:spPr>
      </p:pic>
    </p:spTree>
    <p:extLst>
      <p:ext uri="{BB962C8B-B14F-4D97-AF65-F5344CB8AC3E}">
        <p14:creationId xmlns:p14="http://schemas.microsoft.com/office/powerpoint/2010/main" val="509679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5ACCE2-977B-48B6-B692-8CC80B10B251}"/>
              </a:ext>
            </a:extLst>
          </p:cNvPr>
          <p:cNvSpPr>
            <a:spLocks noGrp="1"/>
          </p:cNvSpPr>
          <p:nvPr>
            <p:ph type="title"/>
          </p:nvPr>
        </p:nvSpPr>
        <p:spPr>
          <a:xfrm>
            <a:off x="643467" y="321734"/>
            <a:ext cx="10905066" cy="1135737"/>
          </a:xfrm>
        </p:spPr>
        <p:txBody>
          <a:bodyPr>
            <a:normAutofit/>
          </a:bodyPr>
          <a:lstStyle/>
          <a:p>
            <a:r>
              <a:rPr lang="en-US" sz="3600"/>
              <a:t> Git Push</a:t>
            </a:r>
          </a:p>
        </p:txBody>
      </p:sp>
      <p:sp>
        <p:nvSpPr>
          <p:cNvPr id="3" name="Content Placeholder 2">
            <a:extLst>
              <a:ext uri="{FF2B5EF4-FFF2-40B4-BE49-F238E27FC236}">
                <a16:creationId xmlns:a16="http://schemas.microsoft.com/office/drawing/2014/main" id="{CC10284D-A8CE-4B3A-8596-7D617971FDD8}"/>
              </a:ext>
            </a:extLst>
          </p:cNvPr>
          <p:cNvSpPr>
            <a:spLocks noGrp="1"/>
          </p:cNvSpPr>
          <p:nvPr>
            <p:ph idx="1"/>
          </p:nvPr>
        </p:nvSpPr>
        <p:spPr>
          <a:xfrm>
            <a:off x="643469" y="1540082"/>
            <a:ext cx="4008384" cy="4636881"/>
          </a:xfrm>
        </p:spPr>
        <p:txBody>
          <a:bodyPr>
            <a:normAutofit/>
          </a:bodyPr>
          <a:lstStyle/>
          <a:p>
            <a:r>
              <a:rPr lang="en-US" sz="2000" b="0" i="0" dirty="0">
                <a:effectLst/>
                <a:latin typeface="inter-regular"/>
              </a:rPr>
              <a:t>The push term refers to upload local repository content to a remote repository. Pushing is an act of transfer commits from your local repository to a remote repository. </a:t>
            </a:r>
            <a:endParaRPr lang="en-US" sz="2000" dirty="0"/>
          </a:p>
        </p:txBody>
      </p:sp>
      <p:grpSp>
        <p:nvGrpSpPr>
          <p:cNvPr id="1040" name="Group 103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34" name="Isosceles Triangle 10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Git Push">
            <a:extLst>
              <a:ext uri="{FF2B5EF4-FFF2-40B4-BE49-F238E27FC236}">
                <a16:creationId xmlns:a16="http://schemas.microsoft.com/office/drawing/2014/main" id="{1E06CF70-A173-4A40-8DEE-675E668F38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430335"/>
            <a:ext cx="6253212" cy="2914509"/>
          </a:xfrm>
          <a:prstGeom prst="rect">
            <a:avLst/>
          </a:prstGeom>
          <a:noFill/>
          <a:extLst>
            <a:ext uri="{909E8E84-426E-40DD-AFC4-6F175D3DCCD1}">
              <a14:hiddenFill xmlns:a14="http://schemas.microsoft.com/office/drawing/2010/main">
                <a:solidFill>
                  <a:srgbClr val="FFFFFF"/>
                </a:solidFill>
              </a14:hiddenFill>
            </a:ext>
          </a:extLst>
        </p:spPr>
      </p:pic>
      <p:grpSp>
        <p:nvGrpSpPr>
          <p:cNvPr id="1037" name="Group 103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38" name="Rectangle 103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Isosceles Triangle 103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9979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61D8-A645-4153-8B72-48262279819F}"/>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9CBE41F8-02D0-4E71-8FFD-06B1E1E91B40}"/>
              </a:ext>
            </a:extLst>
          </p:cNvPr>
          <p:cNvSpPr>
            <a:spLocks noGrp="1"/>
          </p:cNvSpPr>
          <p:nvPr>
            <p:ph idx="1"/>
          </p:nvPr>
        </p:nvSpPr>
        <p:spPr/>
        <p:txBody>
          <a:bodyPr>
            <a:normAutofit/>
          </a:bodyPr>
          <a:lstStyle/>
          <a:p>
            <a:r>
              <a:rPr lang="en-US" sz="1800" b="0" i="0" dirty="0">
                <a:solidFill>
                  <a:srgbClr val="4D5156"/>
                </a:solidFill>
                <a:effectLst/>
                <a:latin typeface="arial" panose="020B0604020202020204" pitchFamily="34" charset="0"/>
              </a:rPr>
              <a:t>GitHub, Inc. is an Internet hosting service for software development and version control using Git. It provides the distributed version control of Git plus access control, bug tracking, software feature requests, task management, continuous integration, and wikis for every project.</a:t>
            </a:r>
            <a:endParaRPr lang="en-US" sz="1800" dirty="0"/>
          </a:p>
        </p:txBody>
      </p:sp>
    </p:spTree>
    <p:extLst>
      <p:ext uri="{BB962C8B-B14F-4D97-AF65-F5344CB8AC3E}">
        <p14:creationId xmlns:p14="http://schemas.microsoft.com/office/powerpoint/2010/main" val="2323130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69A9-1725-419A-B555-BCB68F5039DC}"/>
              </a:ext>
            </a:extLst>
          </p:cNvPr>
          <p:cNvSpPr>
            <a:spLocks noGrp="1"/>
          </p:cNvSpPr>
          <p:nvPr>
            <p:ph type="title"/>
          </p:nvPr>
        </p:nvSpPr>
        <p:spPr/>
        <p:txBody>
          <a:bodyPr/>
          <a:lstStyle/>
          <a:p>
            <a:r>
              <a:rPr lang="en-US" b="0" i="0" dirty="0">
                <a:solidFill>
                  <a:srgbClr val="610B38"/>
                </a:solidFill>
                <a:effectLst/>
                <a:latin typeface="erdana"/>
              </a:rPr>
              <a:t>Git Push Origin Branch Name</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8E419B58-D771-4E7E-BD16-C69ECD651A66}"/>
              </a:ext>
            </a:extLst>
          </p:cNvPr>
          <p:cNvSpPr>
            <a:spLocks noGrp="1"/>
          </p:cNvSpPr>
          <p:nvPr>
            <p:ph idx="1"/>
          </p:nvPr>
        </p:nvSpPr>
        <p:spPr/>
        <p:txBody>
          <a:bodyPr/>
          <a:lstStyle/>
          <a:p>
            <a:pPr algn="just"/>
            <a:r>
              <a:rPr lang="en-US" b="0" i="0" dirty="0">
                <a:solidFill>
                  <a:srgbClr val="333333"/>
                </a:solidFill>
                <a:effectLst/>
                <a:latin typeface="inter-regular"/>
              </a:rPr>
              <a:t>Git push origin master is a special command-line utility that specifies the remote branch and directory. When you have multiple branches and directory, then this command assists you in determining your main branch and repository.</a:t>
            </a:r>
          </a:p>
          <a:p>
            <a:pPr algn="just"/>
            <a:r>
              <a:rPr lang="en-US" b="0" i="0" dirty="0">
                <a:solidFill>
                  <a:srgbClr val="333333"/>
                </a:solidFill>
                <a:effectLst/>
                <a:latin typeface="inter-regular"/>
              </a:rPr>
              <a:t>Generally, the term </a:t>
            </a:r>
            <a:r>
              <a:rPr lang="en-US" b="1" i="0" dirty="0">
                <a:solidFill>
                  <a:srgbClr val="333333"/>
                </a:solidFill>
                <a:effectLst/>
                <a:latin typeface="inter-bold"/>
              </a:rPr>
              <a:t>origin stands</a:t>
            </a:r>
            <a:r>
              <a:rPr lang="en-US" b="0" i="0" dirty="0">
                <a:solidFill>
                  <a:srgbClr val="333333"/>
                </a:solidFill>
                <a:effectLst/>
                <a:latin typeface="inter-regular"/>
              </a:rPr>
              <a:t> for the remote repository, and master is considered as the main branch also you can specify other branch name as well. So, the entire statement "</a:t>
            </a:r>
            <a:r>
              <a:rPr lang="en-US" b="1" i="0" dirty="0">
                <a:solidFill>
                  <a:srgbClr val="333333"/>
                </a:solidFill>
                <a:effectLst/>
                <a:latin typeface="inter-bold"/>
              </a:rPr>
              <a:t>git push origin master</a:t>
            </a:r>
            <a:r>
              <a:rPr lang="en-US" b="0" i="0" dirty="0">
                <a:solidFill>
                  <a:srgbClr val="333333"/>
                </a:solidFill>
                <a:effectLst/>
                <a:latin typeface="inter-regular"/>
              </a:rPr>
              <a:t>" pushed the local content on the master branch of the remote location.</a:t>
            </a:r>
          </a:p>
          <a:p>
            <a:endParaRPr lang="en-US" dirty="0"/>
          </a:p>
        </p:txBody>
      </p:sp>
    </p:spTree>
    <p:extLst>
      <p:ext uri="{BB962C8B-B14F-4D97-AF65-F5344CB8AC3E}">
        <p14:creationId xmlns:p14="http://schemas.microsoft.com/office/powerpoint/2010/main" val="3850415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666AAE-5602-49F1-80FB-119166CC81A9}"/>
              </a:ext>
            </a:extLst>
          </p:cNvPr>
          <p:cNvSpPr>
            <a:spLocks noGrp="1"/>
          </p:cNvSpPr>
          <p:nvPr>
            <p:ph type="title"/>
          </p:nvPr>
        </p:nvSpPr>
        <p:spPr>
          <a:xfrm>
            <a:off x="630936" y="639520"/>
            <a:ext cx="3429000" cy="1719072"/>
          </a:xfrm>
        </p:spPr>
        <p:txBody>
          <a:bodyPr anchor="b">
            <a:normAutofit/>
          </a:bodyPr>
          <a:lstStyle/>
          <a:p>
            <a:r>
              <a:rPr lang="en-US" sz="5400" dirty="0"/>
              <a:t>Git push </a:t>
            </a:r>
          </a:p>
        </p:txBody>
      </p:sp>
      <p:sp>
        <p:nvSpPr>
          <p:cNvPr id="3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8">
            <a:extLst>
              <a:ext uri="{FF2B5EF4-FFF2-40B4-BE49-F238E27FC236}">
                <a16:creationId xmlns:a16="http://schemas.microsoft.com/office/drawing/2014/main" id="{5703D736-C864-F9C6-9C31-EE6872BE98E6}"/>
              </a:ext>
            </a:extLst>
          </p:cNvPr>
          <p:cNvSpPr>
            <a:spLocks noGrp="1"/>
          </p:cNvSpPr>
          <p:nvPr>
            <p:ph idx="1"/>
          </p:nvPr>
        </p:nvSpPr>
        <p:spPr>
          <a:xfrm>
            <a:off x="630936" y="2807208"/>
            <a:ext cx="3429000" cy="3410712"/>
          </a:xfrm>
        </p:spPr>
        <p:txBody>
          <a:bodyPr anchor="t">
            <a:normAutofit/>
          </a:bodyPr>
          <a:lstStyle/>
          <a:p>
            <a:endParaRPr lang="en-US" sz="2200"/>
          </a:p>
        </p:txBody>
      </p:sp>
      <p:pic>
        <p:nvPicPr>
          <p:cNvPr id="5" name="Content Placeholder 4">
            <a:extLst>
              <a:ext uri="{FF2B5EF4-FFF2-40B4-BE49-F238E27FC236}">
                <a16:creationId xmlns:a16="http://schemas.microsoft.com/office/drawing/2014/main" id="{EB06ABB9-DB21-4C9D-B5D9-8E0A15F5D930}"/>
              </a:ext>
            </a:extLst>
          </p:cNvPr>
          <p:cNvPicPr>
            <a:picLocks noChangeAspect="1"/>
          </p:cNvPicPr>
          <p:nvPr/>
        </p:nvPicPr>
        <p:blipFill>
          <a:blip r:embed="rId2"/>
          <a:stretch>
            <a:fillRect/>
          </a:stretch>
        </p:blipFill>
        <p:spPr>
          <a:xfrm>
            <a:off x="3454400" y="641624"/>
            <a:ext cx="8103616" cy="5667736"/>
          </a:xfrm>
          <a:prstGeom prst="rect">
            <a:avLst/>
          </a:prstGeom>
        </p:spPr>
      </p:pic>
    </p:spTree>
    <p:extLst>
      <p:ext uri="{BB962C8B-B14F-4D97-AF65-F5344CB8AC3E}">
        <p14:creationId xmlns:p14="http://schemas.microsoft.com/office/powerpoint/2010/main" val="1769753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5345-9011-48B7-B65D-2E411AA765F0}"/>
              </a:ext>
            </a:extLst>
          </p:cNvPr>
          <p:cNvSpPr>
            <a:spLocks noGrp="1"/>
          </p:cNvSpPr>
          <p:nvPr>
            <p:ph type="title"/>
          </p:nvPr>
        </p:nvSpPr>
        <p:spPr/>
        <p:txBody>
          <a:bodyPr/>
          <a:lstStyle/>
          <a:p>
            <a:r>
              <a:rPr lang="en-US" dirty="0"/>
              <a:t>Git Pull Request(Don’t get confused with git pull)</a:t>
            </a:r>
          </a:p>
        </p:txBody>
      </p:sp>
      <p:sp>
        <p:nvSpPr>
          <p:cNvPr id="3" name="Content Placeholder 2">
            <a:extLst>
              <a:ext uri="{FF2B5EF4-FFF2-40B4-BE49-F238E27FC236}">
                <a16:creationId xmlns:a16="http://schemas.microsoft.com/office/drawing/2014/main" id="{930639FD-4925-453B-B107-923F47E46064}"/>
              </a:ext>
            </a:extLst>
          </p:cNvPr>
          <p:cNvSpPr>
            <a:spLocks noGrp="1"/>
          </p:cNvSpPr>
          <p:nvPr>
            <p:ph idx="1"/>
          </p:nvPr>
        </p:nvSpPr>
        <p:spPr/>
        <p:txBody>
          <a:bodyPr/>
          <a:lstStyle/>
          <a:p>
            <a:r>
              <a:rPr lang="en-US" b="0" i="0" dirty="0">
                <a:solidFill>
                  <a:srgbClr val="57606A"/>
                </a:solidFill>
                <a:effectLst/>
                <a:latin typeface="-apple-system"/>
              </a:rPr>
              <a:t>Pull requests let you tell others about changes you've pushed to a branch in a repository on GitHub. Once a pull request is opened, you can discuss and review the potential changes with collaborators and add follow-up commits before your changes are merged into the base branch</a:t>
            </a:r>
            <a:endParaRPr lang="en-US" dirty="0"/>
          </a:p>
        </p:txBody>
      </p:sp>
    </p:spTree>
    <p:extLst>
      <p:ext uri="{BB962C8B-B14F-4D97-AF65-F5344CB8AC3E}">
        <p14:creationId xmlns:p14="http://schemas.microsoft.com/office/powerpoint/2010/main" val="1584038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7B64AE-157A-4CEB-AC05-0ED8BCF9630E}"/>
              </a:ext>
            </a:extLst>
          </p:cNvPr>
          <p:cNvPicPr>
            <a:picLocks noGrp="1" noChangeAspect="1"/>
          </p:cNvPicPr>
          <p:nvPr>
            <p:ph idx="1"/>
          </p:nvPr>
        </p:nvPicPr>
        <p:blipFill rotWithShape="1">
          <a:blip r:embed="rId2"/>
          <a:srcRect l="32468"/>
          <a:stretch/>
        </p:blipFill>
        <p:spPr>
          <a:xfrm>
            <a:off x="643467" y="643467"/>
            <a:ext cx="10905066" cy="5571066"/>
          </a:xfrm>
          <a:prstGeom prst="rect">
            <a:avLst/>
          </a:prstGeom>
        </p:spPr>
      </p:pic>
    </p:spTree>
    <p:extLst>
      <p:ext uri="{BB962C8B-B14F-4D97-AF65-F5344CB8AC3E}">
        <p14:creationId xmlns:p14="http://schemas.microsoft.com/office/powerpoint/2010/main" val="305914596"/>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027E41-2A33-431B-BCEE-DF58C3817069}"/>
              </a:ext>
            </a:extLst>
          </p:cNvPr>
          <p:cNvPicPr>
            <a:picLocks noGrp="1" noChangeAspect="1"/>
          </p:cNvPicPr>
          <p:nvPr>
            <p:ph idx="1"/>
          </p:nvPr>
        </p:nvPicPr>
        <p:blipFill rotWithShape="1">
          <a:blip r:embed="rId2"/>
          <a:srcRect r="1" b="5832"/>
          <a:stretch/>
        </p:blipFill>
        <p:spPr>
          <a:xfrm>
            <a:off x="643467" y="643467"/>
            <a:ext cx="10905066" cy="5571066"/>
          </a:xfrm>
          <a:prstGeom prst="rect">
            <a:avLst/>
          </a:prstGeom>
        </p:spPr>
      </p:pic>
    </p:spTree>
    <p:extLst>
      <p:ext uri="{BB962C8B-B14F-4D97-AF65-F5344CB8AC3E}">
        <p14:creationId xmlns:p14="http://schemas.microsoft.com/office/powerpoint/2010/main" val="4072500526"/>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58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B15A268-5061-4F7E-BCEC-3AA99D1B87B4}"/>
              </a:ext>
            </a:extLst>
          </p:cNvPr>
          <p:cNvPicPr>
            <a:picLocks noGrp="1" noChangeAspect="1"/>
          </p:cNvPicPr>
          <p:nvPr>
            <p:ph idx="1"/>
          </p:nvPr>
        </p:nvPicPr>
        <p:blipFill>
          <a:blip r:embed="rId2"/>
          <a:stretch>
            <a:fillRect/>
          </a:stretch>
        </p:blipFill>
        <p:spPr>
          <a:xfrm>
            <a:off x="1121834" y="643467"/>
            <a:ext cx="9948331" cy="5571066"/>
          </a:xfrm>
          <a:prstGeom prst="rect">
            <a:avLst/>
          </a:prstGeom>
        </p:spPr>
      </p:pic>
    </p:spTree>
    <p:extLst>
      <p:ext uri="{BB962C8B-B14F-4D97-AF65-F5344CB8AC3E}">
        <p14:creationId xmlns:p14="http://schemas.microsoft.com/office/powerpoint/2010/main" val="997734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51858A-9D80-43DB-B6F8-123B23A635AF}"/>
              </a:ext>
            </a:extLst>
          </p:cNvPr>
          <p:cNvPicPr>
            <a:picLocks noGrp="1" noChangeAspect="1"/>
          </p:cNvPicPr>
          <p:nvPr>
            <p:ph idx="1"/>
          </p:nvPr>
        </p:nvPicPr>
        <p:blipFill rotWithShape="1">
          <a:blip r:embed="rId2"/>
          <a:srcRect r="26595" b="-1"/>
          <a:stretch/>
        </p:blipFill>
        <p:spPr>
          <a:xfrm>
            <a:off x="643467" y="643467"/>
            <a:ext cx="10905066" cy="5571066"/>
          </a:xfrm>
          <a:prstGeom prst="rect">
            <a:avLst/>
          </a:prstGeom>
        </p:spPr>
      </p:pic>
    </p:spTree>
    <p:extLst>
      <p:ext uri="{BB962C8B-B14F-4D97-AF65-F5344CB8AC3E}">
        <p14:creationId xmlns:p14="http://schemas.microsoft.com/office/powerpoint/2010/main" val="213428493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CCEAA9-5C05-41D1-8B81-88CF12761A73}"/>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This </a:t>
            </a:r>
            <a:r>
              <a:rPr lang="en-US" dirty="0" err="1">
                <a:solidFill>
                  <a:srgbClr val="FFFFFF"/>
                </a:solidFill>
              </a:rPr>
              <a:t>new_feature</a:t>
            </a:r>
            <a:r>
              <a:rPr lang="en-US" dirty="0">
                <a:solidFill>
                  <a:srgbClr val="FFFFFF"/>
                </a:solidFill>
              </a:rPr>
              <a:t> file got merged to main branch now.</a:t>
            </a:r>
          </a:p>
        </p:txBody>
      </p:sp>
      <p:sp>
        <p:nvSpPr>
          <p:cNvPr id="15" name="Content Placeholder 8">
            <a:extLst>
              <a:ext uri="{FF2B5EF4-FFF2-40B4-BE49-F238E27FC236}">
                <a16:creationId xmlns:a16="http://schemas.microsoft.com/office/drawing/2014/main" id="{5B5541B7-923B-D4FC-3D57-B4DEBC08B2E1}"/>
              </a:ext>
            </a:extLst>
          </p:cNvPr>
          <p:cNvSpPr>
            <a:spLocks noGrp="1"/>
          </p:cNvSpPr>
          <p:nvPr>
            <p:ph idx="1"/>
          </p:nvPr>
        </p:nvSpPr>
        <p:spPr>
          <a:xfrm>
            <a:off x="4699818" y="640082"/>
            <a:ext cx="6848715" cy="2484884"/>
          </a:xfrm>
        </p:spPr>
        <p:txBody>
          <a:bodyPr anchor="ctr">
            <a:normAutofit/>
          </a:bodyPr>
          <a:lstStyle/>
          <a:p>
            <a:endParaRPr lang="en-US" sz="2000" dirty="0"/>
          </a:p>
        </p:txBody>
      </p:sp>
      <p:pic>
        <p:nvPicPr>
          <p:cNvPr id="5" name="Content Placeholder 4">
            <a:extLst>
              <a:ext uri="{FF2B5EF4-FFF2-40B4-BE49-F238E27FC236}">
                <a16:creationId xmlns:a16="http://schemas.microsoft.com/office/drawing/2014/main" id="{3F1E5853-F95C-4FAC-B2DF-9D626FF7F4DD}"/>
              </a:ext>
            </a:extLst>
          </p:cNvPr>
          <p:cNvPicPr>
            <a:picLocks noChangeAspect="1"/>
          </p:cNvPicPr>
          <p:nvPr/>
        </p:nvPicPr>
        <p:blipFill>
          <a:blip r:embed="rId2"/>
          <a:stretch>
            <a:fillRect/>
          </a:stretch>
        </p:blipFill>
        <p:spPr>
          <a:xfrm>
            <a:off x="4059935" y="508000"/>
            <a:ext cx="7573265" cy="5427033"/>
          </a:xfrm>
          <a:prstGeom prst="rect">
            <a:avLst/>
          </a:prstGeom>
        </p:spPr>
      </p:pic>
    </p:spTree>
    <p:extLst>
      <p:ext uri="{BB962C8B-B14F-4D97-AF65-F5344CB8AC3E}">
        <p14:creationId xmlns:p14="http://schemas.microsoft.com/office/powerpoint/2010/main" val="1014489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5" name="Rectangle 206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D0696-2430-4A70-BD5A-6CA1B0B9D2C5}"/>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 Git pull</a:t>
            </a:r>
          </a:p>
        </p:txBody>
      </p:sp>
      <p:cxnSp>
        <p:nvCxnSpPr>
          <p:cNvPr id="2064" name="Straight Connector 206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EDA680-2A87-4655-B6D1-F827C7F347DE}"/>
              </a:ext>
            </a:extLst>
          </p:cNvPr>
          <p:cNvSpPr>
            <a:spLocks noGrp="1"/>
          </p:cNvSpPr>
          <p:nvPr>
            <p:ph idx="1"/>
          </p:nvPr>
        </p:nvSpPr>
        <p:spPr>
          <a:xfrm>
            <a:off x="593610" y="2121763"/>
            <a:ext cx="3822192" cy="3773010"/>
          </a:xfrm>
        </p:spPr>
        <p:txBody>
          <a:bodyPr>
            <a:normAutofit/>
          </a:bodyPr>
          <a:lstStyle/>
          <a:p>
            <a:r>
              <a:rPr lang="en-US" sz="2000" b="0" i="0" dirty="0">
                <a:solidFill>
                  <a:schemeClr val="bg1"/>
                </a:solidFill>
                <a:effectLst/>
                <a:latin typeface="inter-regular"/>
              </a:rPr>
              <a:t>The term pull is used to receive data from GitHub. It fetches and merges changes from the remote server to your working directory. The </a:t>
            </a:r>
            <a:r>
              <a:rPr lang="en-US" sz="2000" b="1" i="0" dirty="0">
                <a:solidFill>
                  <a:schemeClr val="bg1"/>
                </a:solidFill>
                <a:effectLst/>
                <a:latin typeface="inter-bold"/>
              </a:rPr>
              <a:t>git pull command</a:t>
            </a:r>
            <a:r>
              <a:rPr lang="en-US" sz="2000" b="0" i="0" dirty="0">
                <a:solidFill>
                  <a:schemeClr val="bg1"/>
                </a:solidFill>
                <a:effectLst/>
                <a:latin typeface="inter-regular"/>
              </a:rPr>
              <a:t> is used to pull a repository.</a:t>
            </a:r>
          </a:p>
          <a:p>
            <a:pPr marL="0" indent="0">
              <a:buNone/>
            </a:pPr>
            <a:br>
              <a:rPr lang="en-US" sz="2000" dirty="0">
                <a:solidFill>
                  <a:schemeClr val="bg1"/>
                </a:solidFill>
              </a:rPr>
            </a:br>
            <a:endParaRPr lang="en-US" sz="2000" dirty="0">
              <a:solidFill>
                <a:schemeClr val="bg1"/>
              </a:solidFill>
            </a:endParaRPr>
          </a:p>
        </p:txBody>
      </p:sp>
      <p:pic>
        <p:nvPicPr>
          <p:cNvPr id="2050" name="Picture 2" descr="Git Pull">
            <a:extLst>
              <a:ext uri="{FF2B5EF4-FFF2-40B4-BE49-F238E27FC236}">
                <a16:creationId xmlns:a16="http://schemas.microsoft.com/office/drawing/2014/main" id="{73A7D11F-0185-4D45-9654-CC208DDFE5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10716" y="1889018"/>
            <a:ext cx="6596652" cy="2924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797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A1AD47-9C8A-4EE1-B765-3EE6AD494D36}"/>
              </a:ext>
            </a:extLst>
          </p:cNvPr>
          <p:cNvSpPr>
            <a:spLocks noGrp="1"/>
          </p:cNvSpPr>
          <p:nvPr>
            <p:ph type="title"/>
          </p:nvPr>
        </p:nvSpPr>
        <p:spPr>
          <a:xfrm>
            <a:off x="594360" y="640263"/>
            <a:ext cx="3822192" cy="1344975"/>
          </a:xfrm>
        </p:spPr>
        <p:txBody>
          <a:bodyPr>
            <a:normAutofit/>
          </a:bodyPr>
          <a:lstStyle/>
          <a:p>
            <a:r>
              <a:rPr lang="en-US" sz="3600" dirty="0">
                <a:solidFill>
                  <a:schemeClr val="bg1"/>
                </a:solidFill>
              </a:rPr>
              <a:t>Git pull</a:t>
            </a:r>
          </a:p>
        </p:txBody>
      </p:sp>
      <p:cxnSp>
        <p:nvCxnSpPr>
          <p:cNvPr id="14" name="Straight Connector 1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9281056A-6A23-15D0-46B5-38D0DF573F08}"/>
              </a:ext>
            </a:extLst>
          </p:cNvPr>
          <p:cNvSpPr>
            <a:spLocks noGrp="1"/>
          </p:cNvSpPr>
          <p:nvPr>
            <p:ph idx="1"/>
          </p:nvPr>
        </p:nvSpPr>
        <p:spPr>
          <a:xfrm>
            <a:off x="593610" y="2121763"/>
            <a:ext cx="3822192" cy="3773010"/>
          </a:xfrm>
        </p:spPr>
        <p:txBody>
          <a:bodyPr>
            <a:normAutofit/>
          </a:bodyPr>
          <a:lstStyle/>
          <a:p>
            <a:r>
              <a:rPr lang="en-US" sz="2000" dirty="0">
                <a:solidFill>
                  <a:schemeClr val="bg1"/>
                </a:solidFill>
              </a:rPr>
              <a:t>As we merged </a:t>
            </a:r>
            <a:r>
              <a:rPr lang="en-US" sz="2000" dirty="0" err="1">
                <a:solidFill>
                  <a:schemeClr val="bg1"/>
                </a:solidFill>
              </a:rPr>
              <a:t>new_feature</a:t>
            </a:r>
            <a:r>
              <a:rPr lang="en-US" sz="2000" dirty="0">
                <a:solidFill>
                  <a:schemeClr val="bg1"/>
                </a:solidFill>
              </a:rPr>
              <a:t> changes to main branch but on local repository’s main branch it should get reflected.</a:t>
            </a:r>
          </a:p>
          <a:p>
            <a:r>
              <a:rPr lang="en-US" sz="2000" dirty="0">
                <a:solidFill>
                  <a:schemeClr val="bg1"/>
                </a:solidFill>
              </a:rPr>
              <a:t>So, to</a:t>
            </a:r>
            <a:r>
              <a:rPr lang="en-US" sz="2000" b="1" dirty="0">
                <a:solidFill>
                  <a:srgbClr val="C00000"/>
                </a:solidFill>
              </a:rPr>
              <a:t> </a:t>
            </a:r>
            <a:r>
              <a:rPr lang="en-US" sz="2400" b="1" dirty="0">
                <a:solidFill>
                  <a:srgbClr val="C00000"/>
                </a:solidFill>
              </a:rPr>
              <a:t>Pull </a:t>
            </a:r>
            <a:r>
              <a:rPr lang="en-US" sz="2000" dirty="0">
                <a:solidFill>
                  <a:schemeClr val="bg1"/>
                </a:solidFill>
              </a:rPr>
              <a:t>that changes we need to use git pull command</a:t>
            </a:r>
            <a:endParaRPr lang="en-US" sz="2400" b="1" dirty="0">
              <a:solidFill>
                <a:srgbClr val="C00000"/>
              </a:solidFill>
            </a:endParaRPr>
          </a:p>
        </p:txBody>
      </p:sp>
      <p:pic>
        <p:nvPicPr>
          <p:cNvPr id="5" name="Content Placeholder 4">
            <a:extLst>
              <a:ext uri="{FF2B5EF4-FFF2-40B4-BE49-F238E27FC236}">
                <a16:creationId xmlns:a16="http://schemas.microsoft.com/office/drawing/2014/main" id="{F16BCD6D-F8DD-4FF6-AAB9-E6C60CC74A3B}"/>
              </a:ext>
            </a:extLst>
          </p:cNvPr>
          <p:cNvPicPr>
            <a:picLocks noChangeAspect="1"/>
          </p:cNvPicPr>
          <p:nvPr/>
        </p:nvPicPr>
        <p:blipFill>
          <a:blip r:embed="rId2"/>
          <a:stretch>
            <a:fillRect/>
          </a:stretch>
        </p:blipFill>
        <p:spPr>
          <a:xfrm>
            <a:off x="5110716" y="924561"/>
            <a:ext cx="6596652" cy="4970212"/>
          </a:xfrm>
          <a:prstGeom prst="rect">
            <a:avLst/>
          </a:prstGeom>
        </p:spPr>
      </p:pic>
    </p:spTree>
    <p:extLst>
      <p:ext uri="{BB962C8B-B14F-4D97-AF65-F5344CB8AC3E}">
        <p14:creationId xmlns:p14="http://schemas.microsoft.com/office/powerpoint/2010/main" val="511426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CE929B0-8CE5-4814-A381-B1335653A65D}"/>
              </a:ext>
            </a:extLst>
          </p:cNvPr>
          <p:cNvPicPr>
            <a:picLocks noChangeAspect="1"/>
          </p:cNvPicPr>
          <p:nvPr/>
        </p:nvPicPr>
        <p:blipFill rotWithShape="1">
          <a:blip r:embed="rId2"/>
          <a:srcRect r="24918"/>
          <a:stretch/>
        </p:blipFill>
        <p:spPr>
          <a:xfrm>
            <a:off x="1" y="10"/>
            <a:ext cx="9669642" cy="6857990"/>
          </a:xfrm>
          <a:prstGeom prst="rect">
            <a:avLst/>
          </a:prstGeom>
        </p:spPr>
      </p:pic>
      <p:sp>
        <p:nvSpPr>
          <p:cNvPr id="32" name="Rectangle 3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13">
            <a:extLst>
              <a:ext uri="{FF2B5EF4-FFF2-40B4-BE49-F238E27FC236}">
                <a16:creationId xmlns:a16="http://schemas.microsoft.com/office/drawing/2014/main" id="{8ACBF9BA-7F86-1413-2BB9-709DD166C807}"/>
              </a:ext>
            </a:extLst>
          </p:cNvPr>
          <p:cNvSpPr>
            <a:spLocks noGrp="1"/>
          </p:cNvSpPr>
          <p:nvPr>
            <p:ph idx="1"/>
          </p:nvPr>
        </p:nvSpPr>
        <p:spPr>
          <a:xfrm>
            <a:off x="7531610" y="2434201"/>
            <a:ext cx="3822189" cy="3742762"/>
          </a:xfrm>
        </p:spPr>
        <p:txBody>
          <a:bodyPr>
            <a:normAutofit/>
          </a:bodyPr>
          <a:lstStyle/>
          <a:p>
            <a:r>
              <a:rPr lang="en-US" sz="4000" dirty="0"/>
              <a:t>Type “git” on </a:t>
            </a:r>
            <a:r>
              <a:rPr lang="en-US" sz="4000" dirty="0" err="1"/>
              <a:t>cmd</a:t>
            </a:r>
            <a:r>
              <a:rPr lang="en-US" sz="4000" dirty="0"/>
              <a:t> after installation</a:t>
            </a:r>
          </a:p>
        </p:txBody>
      </p:sp>
    </p:spTree>
    <p:extLst>
      <p:ext uri="{BB962C8B-B14F-4D97-AF65-F5344CB8AC3E}">
        <p14:creationId xmlns:p14="http://schemas.microsoft.com/office/powerpoint/2010/main" val="2864020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4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F7B8946-3BC8-4AAA-89A9-16B1FDCE98E7}"/>
              </a:ext>
            </a:extLst>
          </p:cNvPr>
          <p:cNvPicPr>
            <a:picLocks noGrp="1" noChangeAspect="1"/>
          </p:cNvPicPr>
          <p:nvPr>
            <p:ph idx="1"/>
          </p:nvPr>
        </p:nvPicPr>
        <p:blipFill>
          <a:blip r:embed="rId2"/>
          <a:stretch>
            <a:fillRect/>
          </a:stretch>
        </p:blipFill>
        <p:spPr>
          <a:xfrm>
            <a:off x="477013" y="480060"/>
            <a:ext cx="11237976" cy="5897880"/>
          </a:xfrm>
          <a:prstGeom prst="rect">
            <a:avLst/>
          </a:prstGeom>
        </p:spPr>
      </p:pic>
    </p:spTree>
    <p:extLst>
      <p:ext uri="{BB962C8B-B14F-4D97-AF65-F5344CB8AC3E}">
        <p14:creationId xmlns:p14="http://schemas.microsoft.com/office/powerpoint/2010/main" val="962360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56311-8A57-4292-996F-8E700DC18415}"/>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 Git merge</a:t>
            </a:r>
          </a:p>
        </p:txBody>
      </p:sp>
      <p:cxnSp>
        <p:nvCxnSpPr>
          <p:cNvPr id="3081" name="Straight Connector 308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823F13C-43FD-4A5A-9D28-2AFF407B139F}"/>
              </a:ext>
            </a:extLst>
          </p:cNvPr>
          <p:cNvSpPr>
            <a:spLocks noGrp="1"/>
          </p:cNvSpPr>
          <p:nvPr>
            <p:ph idx="1"/>
          </p:nvPr>
        </p:nvSpPr>
        <p:spPr>
          <a:xfrm>
            <a:off x="594360" y="2314803"/>
            <a:ext cx="3822192" cy="4119230"/>
          </a:xfrm>
        </p:spPr>
        <p:txBody>
          <a:bodyPr>
            <a:normAutofit/>
          </a:bodyPr>
          <a:lstStyle/>
          <a:p>
            <a:r>
              <a:rPr lang="en-US" sz="1900" b="0" i="0">
                <a:solidFill>
                  <a:schemeClr val="bg1"/>
                </a:solidFill>
                <a:effectLst/>
                <a:latin typeface="inter-regular"/>
              </a:rPr>
              <a:t>In Git, the merging is a procedure to connect the forked history. It joins two or more development history together. The git merge command facilitates you to take the data created by git branch and integrate them into a single branch. Git merge will associate a series of commits into one unified history. Generally, git merge is used to combine two branches.</a:t>
            </a:r>
            <a:endParaRPr lang="en-US" sz="1900">
              <a:solidFill>
                <a:schemeClr val="bg1"/>
              </a:solidFill>
            </a:endParaRPr>
          </a:p>
        </p:txBody>
      </p:sp>
      <p:pic>
        <p:nvPicPr>
          <p:cNvPr id="3074" name="Picture 2" descr="Git Merge and Merge Conflict">
            <a:extLst>
              <a:ext uri="{FF2B5EF4-FFF2-40B4-BE49-F238E27FC236}">
                <a16:creationId xmlns:a16="http://schemas.microsoft.com/office/drawing/2014/main" id="{F8656D3F-DBF3-4608-9A76-056F596515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11466" y="2238178"/>
            <a:ext cx="6596652" cy="2851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618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06E30-5793-4D6D-B122-3D13D5C79FCF}"/>
              </a:ext>
            </a:extLst>
          </p:cNvPr>
          <p:cNvSpPr>
            <a:spLocks noGrp="1"/>
          </p:cNvSpPr>
          <p:nvPr>
            <p:ph idx="1"/>
          </p:nvPr>
        </p:nvSpPr>
        <p:spPr/>
        <p:txBody>
          <a:bodyPr/>
          <a:lstStyle/>
          <a:p>
            <a:pPr algn="just"/>
            <a:r>
              <a:rPr lang="en-US" b="0" i="0" dirty="0">
                <a:solidFill>
                  <a:srgbClr val="333333"/>
                </a:solidFill>
                <a:effectLst/>
                <a:latin typeface="inter-regular"/>
              </a:rPr>
              <a:t>It is used to maintain distinct lines of development; at some stage, you want to merge the changes in one branch. It is essential to understand how merging works in Git.</a:t>
            </a:r>
          </a:p>
          <a:p>
            <a:pPr algn="just"/>
            <a:r>
              <a:rPr lang="en-US" b="0" i="0" dirty="0">
                <a:solidFill>
                  <a:srgbClr val="333333"/>
                </a:solidFill>
                <a:effectLst/>
                <a:latin typeface="inter-regular"/>
              </a:rPr>
              <a:t>In the above figure, there are two branches </a:t>
            </a:r>
            <a:r>
              <a:rPr lang="en-US" b="1" i="0" dirty="0">
                <a:solidFill>
                  <a:srgbClr val="333333"/>
                </a:solidFill>
                <a:effectLst/>
                <a:latin typeface="inter-bold"/>
              </a:rPr>
              <a:t>master</a:t>
            </a:r>
            <a:r>
              <a:rPr lang="en-US" b="0" i="0" dirty="0">
                <a:solidFill>
                  <a:srgbClr val="333333"/>
                </a:solidFill>
                <a:effectLst/>
                <a:latin typeface="inter-regular"/>
              </a:rPr>
              <a:t> and </a:t>
            </a:r>
            <a:r>
              <a:rPr lang="en-US" b="1" i="0" dirty="0">
                <a:solidFill>
                  <a:srgbClr val="333333"/>
                </a:solidFill>
                <a:effectLst/>
                <a:latin typeface="inter-bold"/>
              </a:rPr>
              <a:t>feature</a:t>
            </a:r>
            <a:r>
              <a:rPr lang="en-US" b="0" i="0" dirty="0">
                <a:solidFill>
                  <a:srgbClr val="333333"/>
                </a:solidFill>
                <a:effectLst/>
                <a:latin typeface="inter-regular"/>
              </a:rPr>
              <a:t>. We can see that we made some commits in both functionality and master branch, and merge them. It works as a pointer. It will find a common base commit between branches. Once Git finds a shared base commit, it will create a new "merge commit." It combines the changes of each queued merge commit sequence.</a:t>
            </a:r>
          </a:p>
          <a:p>
            <a:endParaRPr lang="en-US" dirty="0"/>
          </a:p>
        </p:txBody>
      </p:sp>
    </p:spTree>
    <p:extLst>
      <p:ext uri="{BB962C8B-B14F-4D97-AF65-F5344CB8AC3E}">
        <p14:creationId xmlns:p14="http://schemas.microsoft.com/office/powerpoint/2010/main" val="1751210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A24A-EBA9-41AA-9D70-304EFC44A1FF}"/>
              </a:ext>
            </a:extLst>
          </p:cNvPr>
          <p:cNvSpPr>
            <a:spLocks noGrp="1"/>
          </p:cNvSpPr>
          <p:nvPr>
            <p:ph type="title"/>
          </p:nvPr>
        </p:nvSpPr>
        <p:spPr>
          <a:xfrm>
            <a:off x="838200" y="365126"/>
            <a:ext cx="5340605" cy="1146176"/>
          </a:xfrm>
        </p:spPr>
        <p:txBody>
          <a:bodyPr>
            <a:normAutofit/>
          </a:bodyPr>
          <a:lstStyle/>
          <a:p>
            <a:r>
              <a:rPr lang="en-US" sz="4100"/>
              <a:t>Git Merge Conflict issue: </a:t>
            </a:r>
          </a:p>
        </p:txBody>
      </p:sp>
      <p:sp>
        <p:nvSpPr>
          <p:cNvPr id="4103" name="Freeform: Shape 4102">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eeform: Shape 4106">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84DFAD0-F7E0-4F6E-93FC-303285226FB7}"/>
              </a:ext>
            </a:extLst>
          </p:cNvPr>
          <p:cNvSpPr>
            <a:spLocks noGrp="1"/>
          </p:cNvSpPr>
          <p:nvPr>
            <p:ph idx="1"/>
          </p:nvPr>
        </p:nvSpPr>
        <p:spPr>
          <a:xfrm>
            <a:off x="838200" y="2173288"/>
            <a:ext cx="3603171" cy="3639684"/>
          </a:xfrm>
        </p:spPr>
        <p:txBody>
          <a:bodyPr anchor="ctr">
            <a:normAutofit/>
          </a:bodyPr>
          <a:lstStyle/>
          <a:p>
            <a:r>
              <a:rPr lang="en-US" sz="1900" b="0" i="0">
                <a:solidFill>
                  <a:srgbClr val="FFFFFF"/>
                </a:solidFill>
                <a:effectLst/>
                <a:latin typeface="inter-regular"/>
              </a:rPr>
              <a:t>When two branches are trying to merge, and both are edited at the same time and in the same file, Git won't be able to identify which version is to take for changes. Such a situation is called merge conflict. If such a situation occurs, it stops just before the merge commit so that you can resolve the conflicts manually.</a:t>
            </a:r>
            <a:endParaRPr lang="en-US" sz="1900">
              <a:solidFill>
                <a:srgbClr val="FFFFFF"/>
              </a:solidFill>
            </a:endParaRPr>
          </a:p>
        </p:txBody>
      </p:sp>
      <p:pic>
        <p:nvPicPr>
          <p:cNvPr id="4098" name="Picture 2" descr="Git Merge and Merge Conflict">
            <a:extLst>
              <a:ext uri="{FF2B5EF4-FFF2-40B4-BE49-F238E27FC236}">
                <a16:creationId xmlns:a16="http://schemas.microsoft.com/office/drawing/2014/main" id="{16B1A08E-C32F-467E-BA5D-DBEB3A211A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66147" y="2173287"/>
            <a:ext cx="5004593" cy="4003675"/>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329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88468A-5371-4F2A-8F21-BDEF92B296BB}"/>
              </a:ext>
            </a:extLst>
          </p:cNvPr>
          <p:cNvSpPr>
            <a:spLocks noGrp="1"/>
          </p:cNvSpPr>
          <p:nvPr>
            <p:ph type="title"/>
          </p:nvPr>
        </p:nvSpPr>
        <p:spPr>
          <a:xfrm>
            <a:off x="643467" y="321734"/>
            <a:ext cx="10905066" cy="1135737"/>
          </a:xfrm>
        </p:spPr>
        <p:txBody>
          <a:bodyPr>
            <a:normAutofit/>
          </a:bodyPr>
          <a:lstStyle/>
          <a:p>
            <a:endParaRPr lang="en-US" sz="3600" dirty="0"/>
          </a:p>
        </p:txBody>
      </p:sp>
      <p:sp>
        <p:nvSpPr>
          <p:cNvPr id="11" name="Content Placeholder 10">
            <a:extLst>
              <a:ext uri="{FF2B5EF4-FFF2-40B4-BE49-F238E27FC236}">
                <a16:creationId xmlns:a16="http://schemas.microsoft.com/office/drawing/2014/main" id="{E19B84C2-7C4F-E852-5405-FA7FB20F964F}"/>
              </a:ext>
            </a:extLst>
          </p:cNvPr>
          <p:cNvSpPr>
            <a:spLocks noGrp="1"/>
          </p:cNvSpPr>
          <p:nvPr>
            <p:ph idx="1"/>
          </p:nvPr>
        </p:nvSpPr>
        <p:spPr>
          <a:xfrm>
            <a:off x="643469" y="1782981"/>
            <a:ext cx="4008384" cy="4393982"/>
          </a:xfrm>
        </p:spPr>
        <p:txBody>
          <a:bodyPr>
            <a:normAutofit/>
          </a:bodyPr>
          <a:lstStyle/>
          <a:p>
            <a:r>
              <a:rPr lang="en-US" sz="2000" dirty="0"/>
              <a:t>Amey made changes in </a:t>
            </a:r>
            <a:r>
              <a:rPr lang="en-US" sz="2000" b="1" i="0" dirty="0">
                <a:effectLst/>
                <a:latin typeface="-apple-system"/>
              </a:rPr>
              <a:t>new_feature_file.txt </a:t>
            </a:r>
            <a:r>
              <a:rPr lang="en-US" sz="2000" i="0" dirty="0">
                <a:effectLst/>
                <a:latin typeface="-apple-system"/>
              </a:rPr>
              <a:t>and pushed my changes to main branch.</a:t>
            </a:r>
            <a:endParaRPr lang="en-US" sz="2000" b="0" i="0" dirty="0">
              <a:effectLst/>
              <a:latin typeface="-apple-system"/>
            </a:endParaRPr>
          </a:p>
          <a:p>
            <a:endParaRPr lang="en-US" sz="2000" dirty="0"/>
          </a:p>
        </p:txBody>
      </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4AB16AC7-465A-4AEA-8ADB-EBD958CA39D4}"/>
              </a:ext>
            </a:extLst>
          </p:cNvPr>
          <p:cNvPicPr>
            <a:picLocks noChangeAspect="1"/>
          </p:cNvPicPr>
          <p:nvPr/>
        </p:nvPicPr>
        <p:blipFill>
          <a:blip r:embed="rId2"/>
          <a:stretch>
            <a:fillRect/>
          </a:stretch>
        </p:blipFill>
        <p:spPr>
          <a:xfrm>
            <a:off x="5295320" y="3752758"/>
            <a:ext cx="6253211" cy="2424205"/>
          </a:xfrm>
          <a:prstGeom prst="rect">
            <a:avLst/>
          </a:prstGeom>
        </p:spPr>
      </p:pic>
      <p:grpSp>
        <p:nvGrpSpPr>
          <p:cNvPr id="20" name="Group 1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4E44150A-9311-44B9-9525-7B98B2420990}"/>
              </a:ext>
            </a:extLst>
          </p:cNvPr>
          <p:cNvPicPr>
            <a:picLocks noChangeAspect="1"/>
          </p:cNvPicPr>
          <p:nvPr/>
        </p:nvPicPr>
        <p:blipFill>
          <a:blip r:embed="rId3"/>
          <a:stretch>
            <a:fillRect/>
          </a:stretch>
        </p:blipFill>
        <p:spPr>
          <a:xfrm>
            <a:off x="5314766" y="1670241"/>
            <a:ext cx="6253212" cy="2238030"/>
          </a:xfrm>
          <a:prstGeom prst="rect">
            <a:avLst/>
          </a:prstGeom>
        </p:spPr>
      </p:pic>
    </p:spTree>
    <p:extLst>
      <p:ext uri="{BB962C8B-B14F-4D97-AF65-F5344CB8AC3E}">
        <p14:creationId xmlns:p14="http://schemas.microsoft.com/office/powerpoint/2010/main" val="5706975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2E79EE-61A5-4BEE-9205-5254232D00A7}"/>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C6E010C7-F533-45AA-8E00-9156AA5EA7DF}"/>
              </a:ext>
            </a:extLst>
          </p:cNvPr>
          <p:cNvSpPr>
            <a:spLocks noGrp="1"/>
          </p:cNvSpPr>
          <p:nvPr>
            <p:ph idx="1"/>
          </p:nvPr>
        </p:nvSpPr>
        <p:spPr>
          <a:xfrm>
            <a:off x="643469" y="1782981"/>
            <a:ext cx="4008384" cy="4393982"/>
          </a:xfrm>
        </p:spPr>
        <p:txBody>
          <a:bodyPr>
            <a:normAutofit/>
          </a:bodyPr>
          <a:lstStyle/>
          <a:p>
            <a:r>
              <a:rPr lang="en-US" sz="2000" dirty="0"/>
              <a:t>Initial file changes added by Amey.</a:t>
            </a:r>
          </a:p>
        </p:txBody>
      </p:sp>
      <p:grpSp>
        <p:nvGrpSpPr>
          <p:cNvPr id="21"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6BC698E9-9B97-4094-B538-3F7B44F42766}"/>
              </a:ext>
            </a:extLst>
          </p:cNvPr>
          <p:cNvPicPr>
            <a:picLocks noChangeAspect="1"/>
          </p:cNvPicPr>
          <p:nvPr/>
        </p:nvPicPr>
        <p:blipFill>
          <a:blip r:embed="rId2"/>
          <a:stretch>
            <a:fillRect/>
          </a:stretch>
        </p:blipFill>
        <p:spPr>
          <a:xfrm>
            <a:off x="5295320" y="2108603"/>
            <a:ext cx="6253212" cy="4068360"/>
          </a:xfrm>
          <a:prstGeom prst="rect">
            <a:avLst/>
          </a:prstGeom>
        </p:spPr>
      </p:pic>
      <p:grpSp>
        <p:nvGrpSpPr>
          <p:cNvPr id="23"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02982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B9F4-58E0-4F2C-8FE5-E2F91167B205}"/>
              </a:ext>
            </a:extLst>
          </p:cNvPr>
          <p:cNvSpPr>
            <a:spLocks noGrp="1"/>
          </p:cNvSpPr>
          <p:nvPr>
            <p:ph type="title"/>
          </p:nvPr>
        </p:nvSpPr>
        <p:spPr/>
        <p:txBody>
          <a:bodyPr/>
          <a:lstStyle/>
          <a:p>
            <a:r>
              <a:rPr lang="en-US" dirty="0"/>
              <a:t>Changes added by Abhishek in same line</a:t>
            </a:r>
          </a:p>
        </p:txBody>
      </p:sp>
      <p:pic>
        <p:nvPicPr>
          <p:cNvPr id="5" name="Content Placeholder 4">
            <a:extLst>
              <a:ext uri="{FF2B5EF4-FFF2-40B4-BE49-F238E27FC236}">
                <a16:creationId xmlns:a16="http://schemas.microsoft.com/office/drawing/2014/main" id="{39AFF61D-CE16-4957-8986-1D01784CBF34}"/>
              </a:ext>
            </a:extLst>
          </p:cNvPr>
          <p:cNvPicPr>
            <a:picLocks noGrp="1" noChangeAspect="1"/>
          </p:cNvPicPr>
          <p:nvPr>
            <p:ph idx="1"/>
          </p:nvPr>
        </p:nvPicPr>
        <p:blipFill>
          <a:blip r:embed="rId2"/>
          <a:stretch>
            <a:fillRect/>
          </a:stretch>
        </p:blipFill>
        <p:spPr>
          <a:xfrm>
            <a:off x="838200" y="2091493"/>
            <a:ext cx="10515600" cy="4401382"/>
          </a:xfrm>
        </p:spPr>
      </p:pic>
    </p:spTree>
    <p:extLst>
      <p:ext uri="{BB962C8B-B14F-4D97-AF65-F5344CB8AC3E}">
        <p14:creationId xmlns:p14="http://schemas.microsoft.com/office/powerpoint/2010/main" val="3933806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8A4F-8B91-4A67-BE32-0D5573C1DBD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C274EE6-84F7-4A84-97DA-F9CD3AE28175}"/>
              </a:ext>
            </a:extLst>
          </p:cNvPr>
          <p:cNvPicPr>
            <a:picLocks noGrp="1" noChangeAspect="1"/>
          </p:cNvPicPr>
          <p:nvPr>
            <p:ph idx="1"/>
          </p:nvPr>
        </p:nvPicPr>
        <p:blipFill>
          <a:blip r:embed="rId2"/>
          <a:stretch>
            <a:fillRect/>
          </a:stretch>
        </p:blipFill>
        <p:spPr>
          <a:xfrm>
            <a:off x="838200" y="2331641"/>
            <a:ext cx="10515600" cy="3774519"/>
          </a:xfrm>
        </p:spPr>
      </p:pic>
    </p:spTree>
    <p:extLst>
      <p:ext uri="{BB962C8B-B14F-4D97-AF65-F5344CB8AC3E}">
        <p14:creationId xmlns:p14="http://schemas.microsoft.com/office/powerpoint/2010/main" val="3277997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06BAA8-9233-4754-95DD-733E987D6E17}"/>
              </a:ext>
            </a:extLst>
          </p:cNvPr>
          <p:cNvPicPr>
            <a:picLocks noGrp="1" noChangeAspect="1"/>
          </p:cNvPicPr>
          <p:nvPr>
            <p:ph idx="1"/>
          </p:nvPr>
        </p:nvPicPr>
        <p:blipFill>
          <a:blip r:embed="rId2"/>
          <a:stretch>
            <a:fillRect/>
          </a:stretch>
        </p:blipFill>
        <p:spPr>
          <a:xfrm>
            <a:off x="643467" y="314960"/>
            <a:ext cx="10905066" cy="5648960"/>
          </a:xfrm>
          <a:prstGeom prst="rect">
            <a:avLst/>
          </a:prstGeom>
        </p:spPr>
      </p:pic>
    </p:spTree>
    <p:extLst>
      <p:ext uri="{BB962C8B-B14F-4D97-AF65-F5344CB8AC3E}">
        <p14:creationId xmlns:p14="http://schemas.microsoft.com/office/powerpoint/2010/main" val="42468415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CD9F58-ED06-4C25-94A3-FE058FB51BD6}"/>
              </a:ext>
            </a:extLst>
          </p:cNvPr>
          <p:cNvSpPr>
            <a:spLocks noGrp="1"/>
          </p:cNvSpPr>
          <p:nvPr>
            <p:ph type="title"/>
          </p:nvPr>
        </p:nvSpPr>
        <p:spPr>
          <a:xfrm>
            <a:off x="1008184" y="174032"/>
            <a:ext cx="10175631" cy="1111843"/>
          </a:xfrm>
        </p:spPr>
        <p:txBody>
          <a:bodyPr anchor="ctr">
            <a:normAutofit/>
          </a:bodyPr>
          <a:lstStyle/>
          <a:p>
            <a:pPr algn="ctr"/>
            <a:r>
              <a:rPr lang="en-US" sz="4000" dirty="0"/>
              <a:t>I have taken Rohan’s changes</a:t>
            </a:r>
          </a:p>
        </p:txBody>
      </p:sp>
      <p:pic>
        <p:nvPicPr>
          <p:cNvPr id="5" name="Content Placeholder 4">
            <a:extLst>
              <a:ext uri="{FF2B5EF4-FFF2-40B4-BE49-F238E27FC236}">
                <a16:creationId xmlns:a16="http://schemas.microsoft.com/office/drawing/2014/main" id="{1B816C53-B2DE-4631-9D3B-C990C2142E43}"/>
              </a:ext>
            </a:extLst>
          </p:cNvPr>
          <p:cNvPicPr>
            <a:picLocks noChangeAspect="1"/>
          </p:cNvPicPr>
          <p:nvPr/>
        </p:nvPicPr>
        <p:blipFill>
          <a:blip r:embed="rId2"/>
          <a:stretch>
            <a:fillRect/>
          </a:stretch>
        </p:blipFill>
        <p:spPr>
          <a:xfrm>
            <a:off x="668220" y="1838960"/>
            <a:ext cx="10515595" cy="3580589"/>
          </a:xfrm>
          <a:prstGeom prst="rect">
            <a:avLst/>
          </a:prstGeom>
        </p:spPr>
      </p:pic>
    </p:spTree>
    <p:extLst>
      <p:ext uri="{BB962C8B-B14F-4D97-AF65-F5344CB8AC3E}">
        <p14:creationId xmlns:p14="http://schemas.microsoft.com/office/powerpoint/2010/main" val="3034805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05DC-EE57-47C2-B2EB-525540F0B870}"/>
              </a:ext>
            </a:extLst>
          </p:cNvPr>
          <p:cNvSpPr>
            <a:spLocks noGrp="1"/>
          </p:cNvSpPr>
          <p:nvPr>
            <p:ph type="title"/>
          </p:nvPr>
        </p:nvSpPr>
        <p:spPr/>
        <p:txBody>
          <a:bodyPr/>
          <a:lstStyle/>
          <a:p>
            <a:r>
              <a:rPr lang="en-US" dirty="0"/>
              <a:t> git </a:t>
            </a:r>
            <a:r>
              <a:rPr lang="en-US" dirty="0" err="1"/>
              <a:t>init</a:t>
            </a:r>
            <a:endParaRPr lang="en-US" dirty="0"/>
          </a:p>
        </p:txBody>
      </p:sp>
      <p:sp>
        <p:nvSpPr>
          <p:cNvPr id="3" name="Content Placeholder 2">
            <a:extLst>
              <a:ext uri="{FF2B5EF4-FFF2-40B4-BE49-F238E27FC236}">
                <a16:creationId xmlns:a16="http://schemas.microsoft.com/office/drawing/2014/main" id="{68CE9DFF-0736-4177-AE66-D6BE9ECB7523}"/>
              </a:ext>
            </a:extLst>
          </p:cNvPr>
          <p:cNvSpPr>
            <a:spLocks noGrp="1"/>
          </p:cNvSpPr>
          <p:nvPr>
            <p:ph idx="1"/>
          </p:nvPr>
        </p:nvSpPr>
        <p:spPr/>
        <p:txBody>
          <a:bodyPr/>
          <a:lstStyle/>
          <a:p>
            <a:r>
              <a:rPr lang="en-US" b="0" i="0" dirty="0">
                <a:solidFill>
                  <a:srgbClr val="333333"/>
                </a:solidFill>
                <a:effectLst/>
                <a:latin typeface="inter-regular"/>
              </a:rPr>
              <a:t>The git </a:t>
            </a:r>
            <a:r>
              <a:rPr lang="en-US" b="0" i="0" dirty="0" err="1">
                <a:solidFill>
                  <a:srgbClr val="333333"/>
                </a:solidFill>
                <a:effectLst/>
                <a:latin typeface="inter-regular"/>
              </a:rPr>
              <a:t>init</a:t>
            </a:r>
            <a:r>
              <a:rPr lang="en-US" b="0" i="0" dirty="0">
                <a:solidFill>
                  <a:srgbClr val="333333"/>
                </a:solidFill>
                <a:effectLst/>
                <a:latin typeface="inter-regular"/>
              </a:rPr>
              <a:t> command is the first command that you will run on Git. The git </a:t>
            </a:r>
            <a:r>
              <a:rPr lang="en-US" b="0" i="0" dirty="0" err="1">
                <a:solidFill>
                  <a:srgbClr val="333333"/>
                </a:solidFill>
                <a:effectLst/>
                <a:latin typeface="inter-regular"/>
              </a:rPr>
              <a:t>init</a:t>
            </a:r>
            <a:r>
              <a:rPr lang="en-US" b="0" i="0" dirty="0">
                <a:solidFill>
                  <a:srgbClr val="333333"/>
                </a:solidFill>
                <a:effectLst/>
                <a:latin typeface="inter-regular"/>
              </a:rPr>
              <a:t> command is used to create a new blank repository. It is used to make an existing project as a Git project. Several Git commands run inside the repository, but </a:t>
            </a:r>
            <a:r>
              <a:rPr lang="en-US" b="0" i="0" dirty="0" err="1">
                <a:solidFill>
                  <a:srgbClr val="333333"/>
                </a:solidFill>
                <a:effectLst/>
                <a:latin typeface="inter-regular"/>
              </a:rPr>
              <a:t>init</a:t>
            </a:r>
            <a:r>
              <a:rPr lang="en-US" b="0" i="0" dirty="0">
                <a:solidFill>
                  <a:srgbClr val="333333"/>
                </a:solidFill>
                <a:effectLst/>
                <a:latin typeface="inter-regular"/>
              </a:rPr>
              <a:t> command can be run outside of the repository.</a:t>
            </a:r>
          </a:p>
          <a:p>
            <a:r>
              <a:rPr lang="en-US" b="0" i="0" dirty="0">
                <a:solidFill>
                  <a:srgbClr val="333333"/>
                </a:solidFill>
                <a:effectLst/>
                <a:latin typeface="inter-regular"/>
              </a:rPr>
              <a:t>The git </a:t>
            </a:r>
            <a:r>
              <a:rPr lang="en-US" b="0" i="0" dirty="0" err="1">
                <a:solidFill>
                  <a:srgbClr val="333333"/>
                </a:solidFill>
                <a:effectLst/>
                <a:latin typeface="inter-regular"/>
              </a:rPr>
              <a:t>init</a:t>
            </a:r>
            <a:r>
              <a:rPr lang="en-US" b="0" i="0" dirty="0">
                <a:solidFill>
                  <a:srgbClr val="333333"/>
                </a:solidFill>
                <a:effectLst/>
                <a:latin typeface="inter-regular"/>
              </a:rPr>
              <a:t> command creates a .git subdirectory in the current working directory. This newly created subdirectory contains all of the necessary metadata. These metadata can be categorized into objects, refs, and temp files. It also initializes a HEAD pointer for the master branch of the repository.</a:t>
            </a:r>
            <a:endParaRPr lang="en-US" dirty="0"/>
          </a:p>
        </p:txBody>
      </p:sp>
    </p:spTree>
    <p:extLst>
      <p:ext uri="{BB962C8B-B14F-4D97-AF65-F5344CB8AC3E}">
        <p14:creationId xmlns:p14="http://schemas.microsoft.com/office/powerpoint/2010/main" val="28865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ECE1DA53-9811-4831-9BFB-3E8658F08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8AFC1-73AA-45AB-8618-DD84DE3A01A1}"/>
              </a:ext>
            </a:extLst>
          </p:cNvPr>
          <p:cNvSpPr>
            <a:spLocks noGrp="1"/>
          </p:cNvSpPr>
          <p:nvPr>
            <p:ph type="title"/>
          </p:nvPr>
        </p:nvSpPr>
        <p:spPr>
          <a:xfrm>
            <a:off x="838199" y="552906"/>
            <a:ext cx="5162891" cy="1674904"/>
          </a:xfrm>
        </p:spPr>
        <p:txBody>
          <a:bodyPr anchor="ctr">
            <a:normAutofit/>
          </a:bodyPr>
          <a:lstStyle/>
          <a:p>
            <a:r>
              <a:rPr lang="en-US" b="1" dirty="0"/>
              <a:t>git </a:t>
            </a:r>
            <a:r>
              <a:rPr lang="en-US" b="1" dirty="0" err="1"/>
              <a:t>init</a:t>
            </a:r>
            <a:endParaRPr lang="en-US" b="1" dirty="0"/>
          </a:p>
        </p:txBody>
      </p:sp>
      <p:sp>
        <p:nvSpPr>
          <p:cNvPr id="17" name="Content Placeholder 8">
            <a:extLst>
              <a:ext uri="{FF2B5EF4-FFF2-40B4-BE49-F238E27FC236}">
                <a16:creationId xmlns:a16="http://schemas.microsoft.com/office/drawing/2014/main" id="{81313C3D-5E18-B539-7A44-B9932517A5D9}"/>
              </a:ext>
            </a:extLst>
          </p:cNvPr>
          <p:cNvSpPr>
            <a:spLocks noGrp="1"/>
          </p:cNvSpPr>
          <p:nvPr>
            <p:ph idx="1"/>
          </p:nvPr>
        </p:nvSpPr>
        <p:spPr>
          <a:xfrm>
            <a:off x="2667000" y="552906"/>
            <a:ext cx="8516816" cy="1674905"/>
          </a:xfrm>
        </p:spPr>
        <p:txBody>
          <a:bodyPr anchor="ctr">
            <a:normAutofit/>
          </a:bodyPr>
          <a:lstStyle/>
          <a:p>
            <a:r>
              <a:rPr lang="en-US" b="0" i="0" dirty="0">
                <a:solidFill>
                  <a:srgbClr val="333333"/>
                </a:solidFill>
                <a:effectLst/>
                <a:latin typeface="inter-regular"/>
              </a:rPr>
              <a:t>The below command will initialize a </a:t>
            </a:r>
            <a:r>
              <a:rPr lang="en-US" b="1" i="0" dirty="0">
                <a:solidFill>
                  <a:srgbClr val="333333"/>
                </a:solidFill>
                <a:effectLst/>
                <a:latin typeface="inter-bold"/>
              </a:rPr>
              <a:t>.git</a:t>
            </a:r>
            <a:r>
              <a:rPr lang="en-US" b="0" i="0" dirty="0">
                <a:solidFill>
                  <a:srgbClr val="333333"/>
                </a:solidFill>
                <a:effectLst/>
                <a:latin typeface="inter-regular"/>
              </a:rPr>
              <a:t> repository on the desktop. Now we can create and add files on this repository for version control.</a:t>
            </a:r>
            <a:endParaRPr lang="en-US" dirty="0"/>
          </a:p>
        </p:txBody>
      </p:sp>
      <p:pic>
        <p:nvPicPr>
          <p:cNvPr id="5" name="Content Placeholder 4">
            <a:extLst>
              <a:ext uri="{FF2B5EF4-FFF2-40B4-BE49-F238E27FC236}">
                <a16:creationId xmlns:a16="http://schemas.microsoft.com/office/drawing/2014/main" id="{F262D3A0-2B50-462C-AA05-C7C3772805B6}"/>
              </a:ext>
            </a:extLst>
          </p:cNvPr>
          <p:cNvPicPr>
            <a:picLocks noChangeAspect="1"/>
          </p:cNvPicPr>
          <p:nvPr/>
        </p:nvPicPr>
        <p:blipFill rotWithShape="1">
          <a:blip r:embed="rId2"/>
          <a:srcRect r="46758"/>
          <a:stretch/>
        </p:blipFill>
        <p:spPr>
          <a:xfrm>
            <a:off x="182881" y="2405149"/>
            <a:ext cx="11834494" cy="4278819"/>
          </a:xfrm>
          <a:prstGeom prst="rect">
            <a:avLst/>
          </a:prstGeom>
        </p:spPr>
      </p:pic>
    </p:spTree>
    <p:extLst>
      <p:ext uri="{BB962C8B-B14F-4D97-AF65-F5344CB8AC3E}">
        <p14:creationId xmlns:p14="http://schemas.microsoft.com/office/powerpoint/2010/main" val="208569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2582-9891-4DCE-9FCE-EFE2E5F864C8}"/>
              </a:ext>
            </a:extLst>
          </p:cNvPr>
          <p:cNvSpPr>
            <a:spLocks noGrp="1"/>
          </p:cNvSpPr>
          <p:nvPr>
            <p:ph type="title"/>
          </p:nvPr>
        </p:nvSpPr>
        <p:spPr>
          <a:xfrm>
            <a:off x="481013" y="3752849"/>
            <a:ext cx="3290887" cy="2452687"/>
          </a:xfrm>
        </p:spPr>
        <p:txBody>
          <a:bodyPr anchor="ctr">
            <a:normAutofit fontScale="90000"/>
          </a:bodyPr>
          <a:lstStyle/>
          <a:p>
            <a:r>
              <a:rPr lang="en-US" sz="3600" dirty="0"/>
              <a:t>Tried to use some git commands in non git repository</a:t>
            </a:r>
          </a:p>
        </p:txBody>
      </p:sp>
      <p:pic>
        <p:nvPicPr>
          <p:cNvPr id="5" name="Content Placeholder 4">
            <a:extLst>
              <a:ext uri="{FF2B5EF4-FFF2-40B4-BE49-F238E27FC236}">
                <a16:creationId xmlns:a16="http://schemas.microsoft.com/office/drawing/2014/main" id="{66973A99-3BD2-420D-A367-6DCF61505A2E}"/>
              </a:ext>
            </a:extLst>
          </p:cNvPr>
          <p:cNvPicPr>
            <a:picLocks noChangeAspect="1"/>
          </p:cNvPicPr>
          <p:nvPr/>
        </p:nvPicPr>
        <p:blipFill rotWithShape="1">
          <a:blip r:embed="rId2"/>
          <a:srcRect b="1718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9" name="Content Placeholder 8">
            <a:extLst>
              <a:ext uri="{FF2B5EF4-FFF2-40B4-BE49-F238E27FC236}">
                <a16:creationId xmlns:a16="http://schemas.microsoft.com/office/drawing/2014/main" id="{02292E93-7A3E-F4A9-2484-F8725F680827}"/>
              </a:ext>
            </a:extLst>
          </p:cNvPr>
          <p:cNvSpPr>
            <a:spLocks noGrp="1"/>
          </p:cNvSpPr>
          <p:nvPr>
            <p:ph idx="1"/>
          </p:nvPr>
        </p:nvSpPr>
        <p:spPr>
          <a:xfrm>
            <a:off x="4223982" y="3752850"/>
            <a:ext cx="7485413" cy="2452687"/>
          </a:xfrm>
        </p:spPr>
        <p:txBody>
          <a:bodyPr anchor="ctr">
            <a:normAutofit/>
          </a:bodyPr>
          <a:lstStyle/>
          <a:p>
            <a:endParaRPr lang="en-US" sz="1800"/>
          </a:p>
        </p:txBody>
      </p:sp>
    </p:spTree>
    <p:extLst>
      <p:ext uri="{BB962C8B-B14F-4D97-AF65-F5344CB8AC3E}">
        <p14:creationId xmlns:p14="http://schemas.microsoft.com/office/powerpoint/2010/main" val="118017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0BE042-32FE-4BBC-BEE7-F97867F65FFB}"/>
              </a:ext>
            </a:extLst>
          </p:cNvPr>
          <p:cNvSpPr>
            <a:spLocks noGrp="1"/>
          </p:cNvSpPr>
          <p:nvPr>
            <p:ph type="title"/>
          </p:nvPr>
        </p:nvSpPr>
        <p:spPr>
          <a:xfrm>
            <a:off x="1008184" y="174032"/>
            <a:ext cx="10175631" cy="1111843"/>
          </a:xfrm>
        </p:spPr>
        <p:txBody>
          <a:bodyPr anchor="ctr">
            <a:normAutofit/>
          </a:bodyPr>
          <a:lstStyle/>
          <a:p>
            <a:pPr algn="ctr"/>
            <a:r>
              <a:rPr lang="en-US" sz="4000" b="0" i="0" dirty="0">
                <a:effectLst/>
                <a:latin typeface="inter-regular"/>
              </a:rPr>
              <a:t>git status</a:t>
            </a:r>
            <a:endParaRPr lang="en-US" sz="4000" dirty="0"/>
          </a:p>
        </p:txBody>
      </p:sp>
      <p:sp>
        <p:nvSpPr>
          <p:cNvPr id="9" name="Content Placeholder 8">
            <a:extLst>
              <a:ext uri="{FF2B5EF4-FFF2-40B4-BE49-F238E27FC236}">
                <a16:creationId xmlns:a16="http://schemas.microsoft.com/office/drawing/2014/main" id="{DBD1D697-5171-4AA4-23D9-396833399C6B}"/>
              </a:ext>
            </a:extLst>
          </p:cNvPr>
          <p:cNvSpPr>
            <a:spLocks noGrp="1"/>
          </p:cNvSpPr>
          <p:nvPr>
            <p:ph idx="1"/>
          </p:nvPr>
        </p:nvSpPr>
        <p:spPr>
          <a:xfrm>
            <a:off x="1008184" y="1459907"/>
            <a:ext cx="10175630" cy="767904"/>
          </a:xfrm>
        </p:spPr>
        <p:txBody>
          <a:bodyPr anchor="ctr">
            <a:normAutofit/>
          </a:bodyPr>
          <a:lstStyle/>
          <a:p>
            <a:pPr marL="0" indent="0" algn="ctr">
              <a:buNone/>
            </a:pPr>
            <a:r>
              <a:rPr lang="en-US" sz="2400" b="0" i="0" dirty="0">
                <a:solidFill>
                  <a:srgbClr val="333333"/>
                </a:solidFill>
                <a:effectLst/>
                <a:latin typeface="inter-regular"/>
              </a:rPr>
              <a:t>We can list all the untracked files by git status command.</a:t>
            </a:r>
            <a:endParaRPr lang="en-US" sz="2400" dirty="0"/>
          </a:p>
        </p:txBody>
      </p:sp>
      <p:pic>
        <p:nvPicPr>
          <p:cNvPr id="5" name="Content Placeholder 4" descr="Text&#10;&#10;Description automatically generated">
            <a:extLst>
              <a:ext uri="{FF2B5EF4-FFF2-40B4-BE49-F238E27FC236}">
                <a16:creationId xmlns:a16="http://schemas.microsoft.com/office/drawing/2014/main" id="{2CD8DBBB-B696-434D-925E-B90EFE42793D}"/>
              </a:ext>
            </a:extLst>
          </p:cNvPr>
          <p:cNvPicPr>
            <a:picLocks noChangeAspect="1"/>
          </p:cNvPicPr>
          <p:nvPr/>
        </p:nvPicPr>
        <p:blipFill>
          <a:blip r:embed="rId2"/>
          <a:stretch>
            <a:fillRect/>
          </a:stretch>
        </p:blipFill>
        <p:spPr>
          <a:xfrm>
            <a:off x="835154" y="2401843"/>
            <a:ext cx="10515595" cy="4160882"/>
          </a:xfrm>
          <a:prstGeom prst="rect">
            <a:avLst/>
          </a:prstGeom>
        </p:spPr>
      </p:pic>
    </p:spTree>
    <p:extLst>
      <p:ext uri="{BB962C8B-B14F-4D97-AF65-F5344CB8AC3E}">
        <p14:creationId xmlns:p14="http://schemas.microsoft.com/office/powerpoint/2010/main" val="350508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047F2-554D-461D-85B0-D327494411AA}"/>
              </a:ext>
            </a:extLst>
          </p:cNvPr>
          <p:cNvSpPr>
            <a:spLocks noGrp="1"/>
          </p:cNvSpPr>
          <p:nvPr>
            <p:ph type="title"/>
          </p:nvPr>
        </p:nvSpPr>
        <p:spPr>
          <a:xfrm>
            <a:off x="835155" y="552906"/>
            <a:ext cx="5165936" cy="1674904"/>
          </a:xfrm>
        </p:spPr>
        <p:txBody>
          <a:bodyPr anchor="ctr">
            <a:normAutofit/>
          </a:bodyPr>
          <a:lstStyle/>
          <a:p>
            <a:endParaRPr lang="en-US" sz="4000"/>
          </a:p>
        </p:txBody>
      </p:sp>
      <p:sp>
        <p:nvSpPr>
          <p:cNvPr id="9" name="Content Placeholder 8">
            <a:extLst>
              <a:ext uri="{FF2B5EF4-FFF2-40B4-BE49-F238E27FC236}">
                <a16:creationId xmlns:a16="http://schemas.microsoft.com/office/drawing/2014/main" id="{CCCC2D9A-BE14-D22A-6127-B3E41800F35F}"/>
              </a:ext>
            </a:extLst>
          </p:cNvPr>
          <p:cNvSpPr>
            <a:spLocks noGrp="1"/>
          </p:cNvSpPr>
          <p:nvPr>
            <p:ph idx="1"/>
          </p:nvPr>
        </p:nvSpPr>
        <p:spPr>
          <a:xfrm>
            <a:off x="6190909" y="552906"/>
            <a:ext cx="5159825" cy="1674905"/>
          </a:xfrm>
        </p:spPr>
        <p:txBody>
          <a:bodyPr anchor="ctr">
            <a:normAutofit/>
          </a:bodyPr>
          <a:lstStyle/>
          <a:p>
            <a:endParaRPr lang="en-US" sz="2000"/>
          </a:p>
        </p:txBody>
      </p:sp>
      <p:pic>
        <p:nvPicPr>
          <p:cNvPr id="5" name="Content Placeholder 4">
            <a:extLst>
              <a:ext uri="{FF2B5EF4-FFF2-40B4-BE49-F238E27FC236}">
                <a16:creationId xmlns:a16="http://schemas.microsoft.com/office/drawing/2014/main" id="{66C9E006-0D30-45C8-88EC-0BCD348B251A}"/>
              </a:ext>
            </a:extLst>
          </p:cNvPr>
          <p:cNvPicPr>
            <a:picLocks noChangeAspect="1"/>
          </p:cNvPicPr>
          <p:nvPr/>
        </p:nvPicPr>
        <p:blipFill>
          <a:blip r:embed="rId2"/>
          <a:stretch>
            <a:fillRect/>
          </a:stretch>
        </p:blipFill>
        <p:spPr>
          <a:xfrm>
            <a:off x="0" y="2227811"/>
            <a:ext cx="11744960" cy="4416830"/>
          </a:xfrm>
          <a:prstGeom prst="rect">
            <a:avLst/>
          </a:prstGeom>
        </p:spPr>
      </p:pic>
    </p:spTree>
    <p:extLst>
      <p:ext uri="{BB962C8B-B14F-4D97-AF65-F5344CB8AC3E}">
        <p14:creationId xmlns:p14="http://schemas.microsoft.com/office/powerpoint/2010/main" val="2706442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7253</TotalTime>
  <Words>1843</Words>
  <Application>Microsoft Office PowerPoint</Application>
  <PresentationFormat>Widescreen</PresentationFormat>
  <Paragraphs>92</Paragraphs>
  <Slides>49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-apple-system</vt:lpstr>
      <vt:lpstr>Arial</vt:lpstr>
      <vt:lpstr>Arial</vt:lpstr>
      <vt:lpstr>Calibri</vt:lpstr>
      <vt:lpstr>Calibri Light</vt:lpstr>
      <vt:lpstr>erdana</vt:lpstr>
      <vt:lpstr>inter-bold</vt:lpstr>
      <vt:lpstr>inter-regular</vt:lpstr>
      <vt:lpstr>Nunito</vt:lpstr>
      <vt:lpstr>Roboto</vt:lpstr>
      <vt:lpstr>Office Theme</vt:lpstr>
      <vt:lpstr>Git and GitHub</vt:lpstr>
      <vt:lpstr>Git</vt:lpstr>
      <vt:lpstr>GitHub</vt:lpstr>
      <vt:lpstr>PowerPoint Presentation</vt:lpstr>
      <vt:lpstr> git init</vt:lpstr>
      <vt:lpstr>git init</vt:lpstr>
      <vt:lpstr>Tried to use some git commands in non git repository</vt:lpstr>
      <vt:lpstr>git status</vt:lpstr>
      <vt:lpstr>PowerPoint Presentation</vt:lpstr>
      <vt:lpstr>Git add .</vt:lpstr>
      <vt:lpstr>PowerPoint Presentation</vt:lpstr>
      <vt:lpstr>PowerPoint Presentation</vt:lpstr>
      <vt:lpstr>Git reset</vt:lpstr>
      <vt:lpstr>Git Commit</vt:lpstr>
      <vt:lpstr>Git commit -m </vt:lpstr>
      <vt:lpstr> git log</vt:lpstr>
      <vt:lpstr>git log</vt:lpstr>
      <vt:lpstr> git reset commit id</vt:lpstr>
      <vt:lpstr> git stash</vt:lpstr>
      <vt:lpstr>Git stash</vt:lpstr>
      <vt:lpstr>Git stash pop</vt:lpstr>
      <vt:lpstr> git fork</vt:lpstr>
      <vt:lpstr> git clone</vt:lpstr>
      <vt:lpstr>Git clone steps</vt:lpstr>
      <vt:lpstr> git clone github_url</vt:lpstr>
      <vt:lpstr> git branch</vt:lpstr>
      <vt:lpstr>How to create new branch:</vt:lpstr>
      <vt:lpstr> Switch Branch</vt:lpstr>
      <vt:lpstr> Git Push</vt:lpstr>
      <vt:lpstr>Git Push Origin Branch Name </vt:lpstr>
      <vt:lpstr>Git push </vt:lpstr>
      <vt:lpstr>Git Pull Request(Don’t get confused with git pull)</vt:lpstr>
      <vt:lpstr>PowerPoint Presentation</vt:lpstr>
      <vt:lpstr>PowerPoint Presentation</vt:lpstr>
      <vt:lpstr>PowerPoint Presentation</vt:lpstr>
      <vt:lpstr>PowerPoint Presentation</vt:lpstr>
      <vt:lpstr>This new_feature file got merged to main branch now.</vt:lpstr>
      <vt:lpstr> Git pull</vt:lpstr>
      <vt:lpstr>Git pull</vt:lpstr>
      <vt:lpstr>PowerPoint Presentation</vt:lpstr>
      <vt:lpstr> Git merge</vt:lpstr>
      <vt:lpstr>PowerPoint Presentation</vt:lpstr>
      <vt:lpstr>Git Merge Conflict issue: </vt:lpstr>
      <vt:lpstr>PowerPoint Presentation</vt:lpstr>
      <vt:lpstr>PowerPoint Presentation</vt:lpstr>
      <vt:lpstr>Changes added by Abhishek in same line</vt:lpstr>
      <vt:lpstr>PowerPoint Presentation</vt:lpstr>
      <vt:lpstr>PowerPoint Presentation</vt:lpstr>
      <vt:lpstr>I have taken Rohan’s changes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Amey Utpat</dc:creator>
  <cp:lastModifiedBy>Amey Utpat</cp:lastModifiedBy>
  <cp:revision>30</cp:revision>
  <dcterms:created xsi:type="dcterms:W3CDTF">2022-11-14T04:00:47Z</dcterms:created>
  <dcterms:modified xsi:type="dcterms:W3CDTF">2022-11-22T10:19:24Z</dcterms:modified>
</cp:coreProperties>
</file>