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0" r:id="rId4"/>
    <p:sldId id="319" r:id="rId5"/>
    <p:sldId id="322" r:id="rId6"/>
    <p:sldId id="321" r:id="rId7"/>
    <p:sldId id="264" r:id="rId8"/>
    <p:sldId id="266" r:id="rId9"/>
    <p:sldId id="267" r:id="rId10"/>
    <p:sldId id="268" r:id="rId11"/>
    <p:sldId id="330" r:id="rId12"/>
    <p:sldId id="269" r:id="rId13"/>
    <p:sldId id="282" r:id="rId14"/>
    <p:sldId id="331" r:id="rId15"/>
    <p:sldId id="332" r:id="rId16"/>
    <p:sldId id="335" r:id="rId17"/>
    <p:sldId id="334" r:id="rId18"/>
    <p:sldId id="337" r:id="rId19"/>
    <p:sldId id="336" r:id="rId20"/>
    <p:sldId id="265" r:id="rId21"/>
    <p:sldId id="338" r:id="rId22"/>
    <p:sldId id="292" r:id="rId23"/>
    <p:sldId id="297" r:id="rId24"/>
    <p:sldId id="341" r:id="rId25"/>
    <p:sldId id="340" r:id="rId26"/>
    <p:sldId id="339" r:id="rId27"/>
    <p:sldId id="305" r:id="rId28"/>
    <p:sldId id="342" r:id="rId29"/>
    <p:sldId id="343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77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4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5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F7AA-B7BF-420C-9600-13A05C4119A9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4D0F6A-417B-4A57-9C62-327E735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9369"/>
            <a:ext cx="8915399" cy="2262781"/>
          </a:xfrm>
        </p:spPr>
        <p:txBody>
          <a:bodyPr/>
          <a:lstStyle/>
          <a:p>
            <a:r>
              <a:rPr lang="en-US" dirty="0"/>
              <a:t>ADS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962646"/>
            <a:ext cx="8915399" cy="1126283"/>
          </a:xfrm>
        </p:spPr>
        <p:txBody>
          <a:bodyPr/>
          <a:lstStyle/>
          <a:p>
            <a:r>
              <a:rPr lang="en-US" dirty="0"/>
              <a:t>Amey Utturkar</a:t>
            </a:r>
          </a:p>
          <a:p>
            <a:r>
              <a:rPr lang="en-US" dirty="0" err="1"/>
              <a:t>Dhaval</a:t>
            </a:r>
            <a:r>
              <a:rPr lang="en-US" dirty="0"/>
              <a:t> </a:t>
            </a:r>
            <a:r>
              <a:rPr lang="en-US" dirty="0" err="1"/>
              <a:t>Bhinde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8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Formula</a:t>
            </a:r>
          </a:p>
          <a:p>
            <a:endParaRPr lang="en-US" dirty="0"/>
          </a:p>
          <a:p>
            <a:r>
              <a:rPr lang="en-US" dirty="0"/>
              <a:t>Where,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c|x</a:t>
            </a:r>
            <a:r>
              <a:rPr lang="en-US" dirty="0"/>
              <a:t>) is the posterior probability of class (target) given predictor (attribute).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P(c) is the prior probability of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x|c</a:t>
            </a:r>
            <a:r>
              <a:rPr lang="en-US" dirty="0"/>
              <a:t>) is the likelihood which is the probability of predictor given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P(x) is the prior probability of predictor.</a:t>
            </a:r>
          </a:p>
        </p:txBody>
      </p:sp>
    </p:spTree>
    <p:extLst>
      <p:ext uri="{BB962C8B-B14F-4D97-AF65-F5344CB8AC3E}">
        <p14:creationId xmlns:p14="http://schemas.microsoft.com/office/powerpoint/2010/main" val="237480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 continuous variables to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age, if value is greater than 50 then assigned “Aged” else assigned “Young”.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transformed other variables such as </a:t>
            </a:r>
            <a:r>
              <a:rPr lang="en-US" dirty="0" err="1"/>
              <a:t>Time_at_add</a:t>
            </a:r>
            <a:r>
              <a:rPr lang="en-US" dirty="0"/>
              <a:t>, </a:t>
            </a:r>
            <a:r>
              <a:rPr lang="en-US" dirty="0" err="1"/>
              <a:t>Time_employed</a:t>
            </a:r>
            <a:r>
              <a:rPr lang="en-US" dirty="0"/>
              <a:t>, </a:t>
            </a:r>
            <a:r>
              <a:rPr lang="en-US" dirty="0" err="1"/>
              <a:t>Time_bank</a:t>
            </a:r>
            <a:r>
              <a:rPr lang="en-US" dirty="0"/>
              <a:t>, </a:t>
            </a:r>
            <a:r>
              <a:rPr lang="en-US" dirty="0" err="1"/>
              <a:t>Home_Expn</a:t>
            </a:r>
            <a:r>
              <a:rPr lang="en-US" dirty="0"/>
              <a:t>, Balance to three categories depending on the data in each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data processing partitioned the original training dataset in 80:20 to form two datasets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95792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58" y="1814877"/>
            <a:ext cx="8783250" cy="246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58" y="4276576"/>
            <a:ext cx="8783250" cy="22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0" y="2099456"/>
            <a:ext cx="8756565" cy="30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3" y="1817663"/>
            <a:ext cx="8461479" cy="29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18" y="1928665"/>
            <a:ext cx="8482330" cy="32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70" y="1830410"/>
            <a:ext cx="8554426" cy="3163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70" y="4994029"/>
            <a:ext cx="8554426" cy="6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- Laplace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03" y="2127152"/>
            <a:ext cx="8090159" cy="29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32" y="1886682"/>
            <a:ext cx="8060901" cy="3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34" y="2008528"/>
            <a:ext cx="8384298" cy="2943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34" y="4951827"/>
            <a:ext cx="8384298" cy="6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75" y="25968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14343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739947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5409" y="1491171"/>
            <a:ext cx="9087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is a machine learning framework that attempts to mimic the learning pattern of natural biological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neural unit is connected with many others, and links can be enforcing or inhibitory in their effect on the activation state of connected neural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individual neural unit may have a summation function which combines the values of all its inputs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may be a threshold function or limiting function on each connection and on the unit itself such that it must surpass it before it can propagate to other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systems are self-learning and trained rather than explicitly programmed and excel in areas where the solution or feature detection is difficult to express in a traditional computer program.</a:t>
            </a:r>
          </a:p>
        </p:txBody>
      </p:sp>
    </p:spTree>
    <p:extLst>
      <p:ext uri="{BB962C8B-B14F-4D97-AF65-F5344CB8AC3E}">
        <p14:creationId xmlns:p14="http://schemas.microsoft.com/office/powerpoint/2010/main" val="175828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 categorical variables to the 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Sex, if value is M then assigned “0” else assigned “1”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transformed other categorical variables such as </a:t>
            </a:r>
            <a:r>
              <a:rPr lang="en-US" dirty="0" err="1"/>
              <a:t>Res_status</a:t>
            </a:r>
            <a:r>
              <a:rPr lang="en-US" dirty="0"/>
              <a:t>, Telephone, </a:t>
            </a:r>
            <a:r>
              <a:rPr lang="en-US" dirty="0" err="1"/>
              <a:t>Liab_ref</a:t>
            </a:r>
            <a:r>
              <a:rPr lang="en-US" dirty="0"/>
              <a:t>, </a:t>
            </a:r>
            <a:r>
              <a:rPr lang="en-US" dirty="0" err="1"/>
              <a:t>Acc_ref</a:t>
            </a:r>
            <a:r>
              <a:rPr lang="en-US" dirty="0"/>
              <a:t>,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columns such as Occupation, </a:t>
            </a:r>
            <a:r>
              <a:rPr lang="en-US" dirty="0" err="1"/>
              <a:t>Job_status</a:t>
            </a:r>
            <a:r>
              <a:rPr lang="en-US" dirty="0"/>
              <a:t> which are having multiple categories, performed 1 to N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data processing partitioned the original training dataset in 80:20 to form two datasets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60367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5" y="1904194"/>
            <a:ext cx="8567155" cy="32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0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50" y="1506192"/>
            <a:ext cx="7287065" cy="49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9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05" y="1868511"/>
            <a:ext cx="7442956" cy="34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14" y="1872395"/>
            <a:ext cx="2790197" cy="352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511" y="1851989"/>
            <a:ext cx="2828689" cy="35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0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29" y="2013291"/>
            <a:ext cx="2795221" cy="35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0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90" y="1882140"/>
            <a:ext cx="8678985" cy="29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19" y="1999004"/>
            <a:ext cx="5067327" cy="36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4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20" y="1952258"/>
            <a:ext cx="7556734" cy="31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714714"/>
            <a:ext cx="67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5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354" y="1572067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50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714714"/>
            <a:ext cx="67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714714"/>
            <a:ext cx="67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714714"/>
            <a:ext cx="67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6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739947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Naïve Bayes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213" y="1730327"/>
            <a:ext cx="77505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Classifier is based on the Bayesian Theorem with independent assumptions between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model is easy to build, with no complicated iterative parameters making it very useful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suitable when the dimensionality of the input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its simplicity, Naïve Bayes can often outperform more sophisticated classification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9953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730327"/>
            <a:ext cx="7750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Theorem provides a way to calculate posterior probability P(</a:t>
            </a:r>
            <a:r>
              <a:rPr lang="en-US" dirty="0" err="1"/>
              <a:t>c|x</a:t>
            </a:r>
            <a:r>
              <a:rPr lang="en-US" dirty="0"/>
              <a:t>), from P(c), P(x), and P(</a:t>
            </a:r>
            <a:r>
              <a:rPr lang="en-US" dirty="0" err="1"/>
              <a:t>x|c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assume that the effect of the value of a predictor (x) on a given class (c) is independent of the values of other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assumption is called class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406201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213" y="1044527"/>
            <a:ext cx="7750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Formula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12" y="1783191"/>
            <a:ext cx="6693181" cy="38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1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494</Words>
  <Application>Microsoft Office PowerPoint</Application>
  <PresentationFormat>Widescreen</PresentationFormat>
  <Paragraphs>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ADS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Utturkar</dc:creator>
  <cp:lastModifiedBy>Amey Utturkar</cp:lastModifiedBy>
  <cp:revision>46</cp:revision>
  <dcterms:created xsi:type="dcterms:W3CDTF">2016-12-12T19:24:51Z</dcterms:created>
  <dcterms:modified xsi:type="dcterms:W3CDTF">2016-12-14T19:17:47Z</dcterms:modified>
</cp:coreProperties>
</file>