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Verdana" panose="020B0604030504040204" pitchFamily="34" charset="0"/>
      <p:regular r:id="rId20"/>
      <p:bold r:id="rId21"/>
      <p:italic r:id="rId22"/>
      <p:boldItalic r:id="rId23"/>
    </p:embeddedFont>
    <p:embeddedFont>
      <p:font typeface="Open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53D85C-2369-49BA-90CC-57B0E8756A3B}">
  <a:tblStyle styleId="{6153D85C-2369-49BA-90CC-57B0E8756A3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26" y="5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r>
              <a:rPr lang="en"/>
              <a:t>D: Donations are highly related to campaign. They can raise awareness by using banner ads , running campaigns in display network and other networking channels like tv,...</a:t>
            </a:r>
            <a:endParaRPr/>
          </a:p>
          <a:p>
            <a:pPr marL="0" marR="0" lvl="0" indent="0" algn="l" rtl="0">
              <a:lnSpc>
                <a:spcPct val="100000"/>
              </a:lnSpc>
              <a:spcBef>
                <a:spcPts val="0"/>
              </a:spcBef>
              <a:spcAft>
                <a:spcPts val="0"/>
              </a:spcAft>
              <a:buSzPts val="1100"/>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48a30145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48a30145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a:p>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658908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488c1638fd_7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488c1638fd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8a30145c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8a30145c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88c1638fd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88c1638fd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88c1638fd_7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88c1638fd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r>
              <a:rPr lang="en" sz="1200">
                <a:solidFill>
                  <a:srgbClr val="525658"/>
                </a:solidFill>
                <a:highlight>
                  <a:srgbClr val="FFFFFF"/>
                </a:highlight>
                <a:latin typeface="Roboto"/>
                <a:ea typeface="Roboto"/>
                <a:cs typeface="Roboto"/>
                <a:sym typeface="Roboto"/>
              </a:rPr>
              <a:t>Your ads are not appealing and not attracting online users to click on it. For that you need to focus on compelling ads with good call to actions defining the product/service you are targeting.</a:t>
            </a:r>
            <a:endParaRPr sz="1200">
              <a:solidFill>
                <a:srgbClr val="525658"/>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SzPts val="1100"/>
              <a:buFont typeface="Arial"/>
              <a:buNone/>
            </a:pPr>
            <a:endParaRPr sz="1200">
              <a:solidFill>
                <a:srgbClr val="525658"/>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SzPts val="1100"/>
              <a:buFont typeface="Arial"/>
              <a:buNone/>
            </a:pPr>
            <a:r>
              <a:rPr lang="en" sz="1200">
                <a:solidFill>
                  <a:srgbClr val="525658"/>
                </a:solidFill>
                <a:highlight>
                  <a:srgbClr val="FFFFFF"/>
                </a:highlight>
                <a:latin typeface="Roboto"/>
                <a:ea typeface="Roboto"/>
                <a:cs typeface="Roboto"/>
                <a:sym typeface="Roboto"/>
              </a:rPr>
              <a:t>Donations need trust of people. If people don’t know your brand and name, they won’t trust you to make contributions to your organization. As a result they don’t click on the ad.</a:t>
            </a:r>
            <a:endParaRPr sz="1200">
              <a:solidFill>
                <a:srgbClr val="525658"/>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SzPts val="1100"/>
              <a:buFont typeface="Arial"/>
              <a:buNone/>
            </a:pPr>
            <a:endParaRPr sz="1200">
              <a:solidFill>
                <a:srgbClr val="525658"/>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Social impact:</a:t>
            </a:r>
            <a:endParaRPr/>
          </a:p>
          <a:p>
            <a:pPr marL="0" lvl="0" indent="0" algn="l" rtl="0">
              <a:lnSpc>
                <a:spcPct val="100000"/>
              </a:lnSpc>
              <a:spcBef>
                <a:spcPts val="0"/>
              </a:spcBef>
              <a:spcAft>
                <a:spcPts val="0"/>
              </a:spcAft>
              <a:buSzPts val="1100"/>
              <a:buNone/>
            </a:pPr>
            <a:r>
              <a:rPr lang="en" sz="1000">
                <a:solidFill>
                  <a:srgbClr val="636466"/>
                </a:solidFill>
                <a:highlight>
                  <a:srgbClr val="FFFFFF"/>
                </a:highlight>
                <a:latin typeface="Verdana"/>
                <a:ea typeface="Verdana"/>
                <a:cs typeface="Verdana"/>
                <a:sym typeface="Verdana"/>
              </a:rPr>
              <a:t>The Y is, and always will be, dedicated to building healthy, confident, connected and secure children, adults, families and communities. Every day our impact is felt when an individual makes a healthy choice, when a mentor inspires a child and when a community comes together for the common good.</a:t>
            </a:r>
            <a:endParaRPr sz="1000">
              <a:solidFill>
                <a:srgbClr val="636466"/>
              </a:solidFill>
              <a:highlight>
                <a:srgbClr val="FFFFFF"/>
              </a:highlight>
              <a:latin typeface="Verdana"/>
              <a:ea typeface="Verdana"/>
              <a:cs typeface="Verdana"/>
              <a:sym typeface="Verdana"/>
            </a:endParaRPr>
          </a:p>
          <a:p>
            <a:pPr marL="0" lvl="0" indent="0" algn="l" rtl="0">
              <a:lnSpc>
                <a:spcPct val="100000"/>
              </a:lnSpc>
              <a:spcBef>
                <a:spcPts val="0"/>
              </a:spcBef>
              <a:spcAft>
                <a:spcPts val="0"/>
              </a:spcAft>
              <a:buSzPts val="1100"/>
              <a:buNone/>
            </a:pPr>
            <a:r>
              <a:rPr lang="en" sz="1000">
                <a:solidFill>
                  <a:schemeClr val="accent2"/>
                </a:solidFill>
                <a:highlight>
                  <a:srgbClr val="FFFFFF"/>
                </a:highlight>
              </a:rPr>
              <a:t>Their social impact is assisting people overcome the challenges they face in body, mind and spirit. Through forming partnerships in the community, YMCA Social Impact is able to connect with the people who are really doing it tough.</a:t>
            </a:r>
            <a:endParaRPr sz="1000">
              <a:solidFill>
                <a:schemeClr val="accent2"/>
              </a:solidFill>
              <a:highlight>
                <a:srgbClr val="FFFFFF"/>
              </a:highlight>
            </a:endParaRPr>
          </a:p>
          <a:p>
            <a:pPr marL="0" lvl="0" indent="0" algn="l" rtl="0">
              <a:lnSpc>
                <a:spcPct val="100000"/>
              </a:lnSpc>
              <a:spcBef>
                <a:spcPts val="0"/>
              </a:spcBef>
              <a:spcAft>
                <a:spcPts val="0"/>
              </a:spcAft>
              <a:buSzPts val="1100"/>
              <a:buNone/>
            </a:pPr>
            <a:endParaRPr sz="1000">
              <a:solidFill>
                <a:schemeClr val="accent2"/>
              </a:solidFill>
              <a:highlight>
                <a:srgbClr val="FFFFFF"/>
              </a:highlight>
            </a:endParaRPr>
          </a:p>
          <a:p>
            <a:pPr marL="0" lvl="0" indent="0" algn="l" rtl="0">
              <a:lnSpc>
                <a:spcPct val="100000"/>
              </a:lnSpc>
              <a:spcBef>
                <a:spcPts val="0"/>
              </a:spcBef>
              <a:spcAft>
                <a:spcPts val="0"/>
              </a:spcAft>
              <a:buSzPts val="1100"/>
              <a:buNone/>
            </a:pPr>
            <a:r>
              <a:rPr lang="en" sz="1000">
                <a:solidFill>
                  <a:schemeClr val="accent2"/>
                </a:solidFill>
                <a:highlight>
                  <a:srgbClr val="FFFFFF"/>
                </a:highlight>
              </a:rPr>
              <a:t>Based on what we discussed with the organization, the priority of their goals was as follow. (1 to 5) . by running 3 campaign ads we significantly achieved the first 3 most important goal. Last 2 goals needs further improvements. Also regarding last goal(promote events) , the organization had only one event to promote during this period.</a:t>
            </a:r>
            <a:endParaRPr sz="1000">
              <a:solidFill>
                <a:schemeClr val="accent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Green">
  <p:cSld name="Section Header Green">
    <p:bg>
      <p:bgPr>
        <a:solidFill>
          <a:srgbClr val="34A853"/>
        </a:solidFill>
        <a:effectLst/>
      </p:bgPr>
    </p:bg>
    <p:spTree>
      <p:nvGrpSpPr>
        <p:cNvPr id="1" name="Shape 9"/>
        <p:cNvGrpSpPr/>
        <p:nvPr/>
      </p:nvGrpSpPr>
      <p:grpSpPr>
        <a:xfrm>
          <a:off x="0" y="0"/>
          <a:ext cx="0" cy="0"/>
          <a:chOff x="0" y="0"/>
          <a:chExt cx="0" cy="0"/>
        </a:xfrm>
      </p:grpSpPr>
      <p:sp>
        <p:nvSpPr>
          <p:cNvPr id="10" name="Google Shape;10;p2"/>
          <p:cNvSpPr/>
          <p:nvPr/>
        </p:nvSpPr>
        <p:spPr>
          <a:xfrm flipH="1">
            <a:off x="3450348" y="767950"/>
            <a:ext cx="5693700" cy="4375500"/>
          </a:xfrm>
          <a:prstGeom prst="rtTriangle">
            <a:avLst/>
          </a:prstGeom>
          <a:solidFill>
            <a:srgbClr val="57B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rot="10800000">
            <a:off x="3263749" y="0"/>
            <a:ext cx="5880300" cy="2994900"/>
          </a:xfrm>
          <a:prstGeom prst="rtTriangle">
            <a:avLst/>
          </a:prstGeom>
          <a:solidFill>
            <a:srgbClr val="3493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algn="ctr">
              <a:lnSpc>
                <a:spcPct val="100000"/>
              </a:lnSpc>
              <a:spcBef>
                <a:spcPts val="0"/>
              </a:spcBef>
              <a:spcAft>
                <a:spcPts val="0"/>
              </a:spcAft>
              <a:buClr>
                <a:schemeClr val="accent2"/>
              </a:buClr>
              <a:buSzPts val="1400"/>
              <a:buFont typeface="Arial"/>
              <a:buNone/>
              <a:defRPr sz="3600">
                <a:solidFill>
                  <a:schemeClr val="accent2"/>
                </a:solidFill>
              </a:defRPr>
            </a:lvl2pPr>
            <a:lvl3pPr lvl="2" algn="ctr">
              <a:lnSpc>
                <a:spcPct val="100000"/>
              </a:lnSpc>
              <a:spcBef>
                <a:spcPts val="0"/>
              </a:spcBef>
              <a:spcAft>
                <a:spcPts val="0"/>
              </a:spcAft>
              <a:buClr>
                <a:schemeClr val="accent2"/>
              </a:buClr>
              <a:buSzPts val="1400"/>
              <a:buFont typeface="Arial"/>
              <a:buNone/>
              <a:defRPr sz="3600">
                <a:solidFill>
                  <a:schemeClr val="accent2"/>
                </a:solidFill>
              </a:defRPr>
            </a:lvl3pPr>
            <a:lvl4pPr lvl="3" algn="ctr">
              <a:lnSpc>
                <a:spcPct val="100000"/>
              </a:lnSpc>
              <a:spcBef>
                <a:spcPts val="0"/>
              </a:spcBef>
              <a:spcAft>
                <a:spcPts val="0"/>
              </a:spcAft>
              <a:buClr>
                <a:schemeClr val="accent2"/>
              </a:buClr>
              <a:buSzPts val="1400"/>
              <a:buFont typeface="Arial"/>
              <a:buNone/>
              <a:defRPr sz="3600">
                <a:solidFill>
                  <a:schemeClr val="accent2"/>
                </a:solidFill>
              </a:defRPr>
            </a:lvl4pPr>
            <a:lvl5pPr lvl="4" algn="ctr">
              <a:lnSpc>
                <a:spcPct val="100000"/>
              </a:lnSpc>
              <a:spcBef>
                <a:spcPts val="0"/>
              </a:spcBef>
              <a:spcAft>
                <a:spcPts val="0"/>
              </a:spcAft>
              <a:buClr>
                <a:schemeClr val="accent2"/>
              </a:buClr>
              <a:buSzPts val="1400"/>
              <a:buFont typeface="Arial"/>
              <a:buNone/>
              <a:defRPr sz="3600">
                <a:solidFill>
                  <a:schemeClr val="accent2"/>
                </a:solidFill>
              </a:defRPr>
            </a:lvl5pPr>
            <a:lvl6pPr lvl="5" algn="ctr">
              <a:lnSpc>
                <a:spcPct val="100000"/>
              </a:lnSpc>
              <a:spcBef>
                <a:spcPts val="0"/>
              </a:spcBef>
              <a:spcAft>
                <a:spcPts val="0"/>
              </a:spcAft>
              <a:buClr>
                <a:schemeClr val="accent2"/>
              </a:buClr>
              <a:buSzPts val="1400"/>
              <a:buFont typeface="Arial"/>
              <a:buNone/>
              <a:defRPr sz="3600">
                <a:solidFill>
                  <a:schemeClr val="accent2"/>
                </a:solidFill>
              </a:defRPr>
            </a:lvl6pPr>
            <a:lvl7pPr lvl="6" algn="ctr">
              <a:lnSpc>
                <a:spcPct val="100000"/>
              </a:lnSpc>
              <a:spcBef>
                <a:spcPts val="0"/>
              </a:spcBef>
              <a:spcAft>
                <a:spcPts val="0"/>
              </a:spcAft>
              <a:buClr>
                <a:schemeClr val="accent2"/>
              </a:buClr>
              <a:buSzPts val="1400"/>
              <a:buFont typeface="Arial"/>
              <a:buNone/>
              <a:defRPr sz="3600">
                <a:solidFill>
                  <a:schemeClr val="accent2"/>
                </a:solidFill>
              </a:defRPr>
            </a:lvl7pPr>
            <a:lvl8pPr lvl="7" algn="ctr">
              <a:lnSpc>
                <a:spcPct val="100000"/>
              </a:lnSpc>
              <a:spcBef>
                <a:spcPts val="0"/>
              </a:spcBef>
              <a:spcAft>
                <a:spcPts val="0"/>
              </a:spcAft>
              <a:buClr>
                <a:schemeClr val="accent2"/>
              </a:buClr>
              <a:buSzPts val="1400"/>
              <a:buFont typeface="Arial"/>
              <a:buNone/>
              <a:defRPr sz="3600">
                <a:solidFill>
                  <a:schemeClr val="accent2"/>
                </a:solidFill>
              </a:defRPr>
            </a:lvl8pPr>
            <a:lvl9pPr lvl="8" algn="ctr">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13" name="Google Shape;13;p2"/>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4" name="Google Shape;14;p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d Footer - Title &amp; Body">
  <p:cSld name="Red Footer - Title &amp; Body">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68" name="Google Shape;68;p11"/>
          <p:cNvSpPr/>
          <p:nvPr/>
        </p:nvSpPr>
        <p:spPr>
          <a:xfrm flipH="1">
            <a:off x="25697"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800000"/>
          </a:solidFill>
          <a:ln>
            <a:noFill/>
          </a:ln>
        </p:spPr>
      </p:sp>
      <p:sp>
        <p:nvSpPr>
          <p:cNvPr id="69" name="Google Shape;69;p11"/>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EA4335"/>
          </a:solidFill>
          <a:ln>
            <a:noFill/>
          </a:ln>
        </p:spPr>
      </p:sp>
      <p:pic>
        <p:nvPicPr>
          <p:cNvPr id="70" name="Google Shape;70;p11"/>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71" name="Google Shape;71;p11"/>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72" name="Google Shape;72;p1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Yellow Footer - Title &amp; Body">
  <p:cSld name="Yellow Footer - Title &amp; Body">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75" name="Google Shape;75;p12"/>
          <p:cNvSpPr/>
          <p:nvPr/>
        </p:nvSpPr>
        <p:spPr>
          <a:xfrm flipH="1">
            <a:off x="25697"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FBBC05"/>
          </a:solidFill>
          <a:ln>
            <a:noFill/>
          </a:ln>
        </p:spPr>
      </p:sp>
      <p:sp>
        <p:nvSpPr>
          <p:cNvPr id="76" name="Google Shape;76;p12"/>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77" name="Google Shape;77;p12"/>
          <p:cNvSpPr/>
          <p:nvPr/>
        </p:nvSpPr>
        <p:spPr>
          <a:xfrm flipH="1">
            <a:off x="-12450" y="4677825"/>
            <a:ext cx="4769700" cy="474000"/>
          </a:xfrm>
          <a:custGeom>
            <a:avLst/>
            <a:gdLst/>
            <a:ahLst/>
            <a:cxnLst/>
            <a:rect l="l" t="t" r="r" b="b"/>
            <a:pathLst>
              <a:path w="120000" h="120000" extrusionOk="0">
                <a:moveTo>
                  <a:pt x="0" y="117227"/>
                </a:moveTo>
                <a:lnTo>
                  <a:pt x="120000" y="0"/>
                </a:lnTo>
                <a:lnTo>
                  <a:pt x="119904" y="120000"/>
                </a:lnTo>
                <a:close/>
              </a:path>
            </a:pathLst>
          </a:custGeom>
          <a:solidFill>
            <a:srgbClr val="FFCC50"/>
          </a:solidFill>
          <a:ln>
            <a:noFill/>
          </a:ln>
        </p:spPr>
      </p:sp>
      <p:pic>
        <p:nvPicPr>
          <p:cNvPr id="78" name="Google Shape;78;p12"/>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79" name="Google Shape;79;p1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ray Footer - Title &amp; Body">
  <p:cSld name="Gray Footer - Title &amp; Body">
    <p:spTree>
      <p:nvGrpSpPr>
        <p:cNvPr id="1" name="Shape 80"/>
        <p:cNvGrpSpPr/>
        <p:nvPr/>
      </p:nvGrpSpPr>
      <p:grpSpPr>
        <a:xfrm>
          <a:off x="0" y="0"/>
          <a:ext cx="0" cy="0"/>
          <a:chOff x="0" y="0"/>
          <a:chExt cx="0" cy="0"/>
        </a:xfrm>
      </p:grpSpPr>
      <p:sp>
        <p:nvSpPr>
          <p:cNvPr id="81" name="Google Shape;81;p13"/>
          <p:cNvSpPr/>
          <p:nvPr/>
        </p:nvSpPr>
        <p:spPr>
          <a:xfrm flipH="1">
            <a:off x="25697"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666666"/>
          </a:solidFill>
          <a:ln>
            <a:noFill/>
          </a:ln>
        </p:spPr>
      </p:sp>
      <p:sp>
        <p:nvSpPr>
          <p:cNvPr id="82" name="Google Shape;82;p13"/>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999999"/>
          </a:solidFill>
          <a:ln>
            <a:noFill/>
          </a:ln>
        </p:spPr>
      </p:sp>
      <p:pic>
        <p:nvPicPr>
          <p:cNvPr id="83" name="Google Shape;83;p13"/>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84" name="Google Shape;84;p13"/>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85" name="Google Shape;85;p13"/>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86" name="Google Shape;86;p1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Red Footer">
  <p:cSld name="Blank Red Footer">
    <p:spTree>
      <p:nvGrpSpPr>
        <p:cNvPr id="1" name="Shape 87"/>
        <p:cNvGrpSpPr/>
        <p:nvPr/>
      </p:nvGrpSpPr>
      <p:grpSpPr>
        <a:xfrm>
          <a:off x="0" y="0"/>
          <a:ext cx="0" cy="0"/>
          <a:chOff x="0" y="0"/>
          <a:chExt cx="0" cy="0"/>
        </a:xfrm>
      </p:grpSpPr>
      <p:sp>
        <p:nvSpPr>
          <p:cNvPr id="88" name="Google Shape;88;p14"/>
          <p:cNvSpPr/>
          <p:nvPr/>
        </p:nvSpPr>
        <p:spPr>
          <a:xfrm flipH="1">
            <a:off x="-19300" y="4617750"/>
            <a:ext cx="9189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800000"/>
          </a:solidFill>
          <a:ln>
            <a:noFill/>
          </a:ln>
        </p:spPr>
      </p:sp>
      <p:sp>
        <p:nvSpPr>
          <p:cNvPr id="89" name="Google Shape;89;p14"/>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90" name="Google Shape;90;p14"/>
          <p:cNvSpPr/>
          <p:nvPr/>
        </p:nvSpPr>
        <p:spPr>
          <a:xfrm flipH="1">
            <a:off x="-21457"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EA4335"/>
          </a:solidFill>
          <a:ln>
            <a:noFill/>
          </a:ln>
        </p:spPr>
      </p:sp>
      <p:sp>
        <p:nvSpPr>
          <p:cNvPr id="91" name="Google Shape;91;p1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92" name="Google Shape;92;p14"/>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Yellow Footer">
  <p:cSld name="Blank Yellow Footer">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95" name="Google Shape;95;p15"/>
          <p:cNvSpPr/>
          <p:nvPr/>
        </p:nvSpPr>
        <p:spPr>
          <a:xfrm flipH="1">
            <a:off x="25697"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FBBC05"/>
          </a:solidFill>
          <a:ln>
            <a:noFill/>
          </a:ln>
        </p:spPr>
      </p:sp>
      <p:sp>
        <p:nvSpPr>
          <p:cNvPr id="96" name="Google Shape;96;p15"/>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FFCC50"/>
          </a:solidFill>
          <a:ln>
            <a:noFill/>
          </a:ln>
        </p:spPr>
      </p:sp>
      <p:sp>
        <p:nvSpPr>
          <p:cNvPr id="97" name="Google Shape;97;p1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98" name="Google Shape;98;p15"/>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Gray Footer">
  <p:cSld name="Blank Gray Footer">
    <p:spTree>
      <p:nvGrpSpPr>
        <p:cNvPr id="1" name="Shape 99"/>
        <p:cNvGrpSpPr/>
        <p:nvPr/>
      </p:nvGrpSpPr>
      <p:grpSpPr>
        <a:xfrm>
          <a:off x="0" y="0"/>
          <a:ext cx="0" cy="0"/>
          <a:chOff x="0" y="0"/>
          <a:chExt cx="0" cy="0"/>
        </a:xfrm>
      </p:grpSpPr>
      <p:sp>
        <p:nvSpPr>
          <p:cNvPr id="100" name="Google Shape;100;p16"/>
          <p:cNvSpPr/>
          <p:nvPr/>
        </p:nvSpPr>
        <p:spPr>
          <a:xfrm flipH="1">
            <a:off x="63499" y="4617750"/>
            <a:ext cx="91062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666666"/>
          </a:solidFill>
          <a:ln>
            <a:noFill/>
          </a:ln>
        </p:spPr>
      </p:sp>
      <p:sp>
        <p:nvSpPr>
          <p:cNvPr id="101" name="Google Shape;101;p16"/>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999999"/>
          </a:solidFill>
          <a:ln>
            <a:noFill/>
          </a:ln>
        </p:spPr>
      </p:sp>
      <p:sp>
        <p:nvSpPr>
          <p:cNvPr id="102" name="Google Shape;102;p16"/>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03" name="Google Shape;103;p1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04" name="Google Shape;104;p16"/>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alf Color Blue">
  <p:cSld name="Half Color Blue">
    <p:spTree>
      <p:nvGrpSpPr>
        <p:cNvPr id="1" name="Shape 105"/>
        <p:cNvGrpSpPr/>
        <p:nvPr/>
      </p:nvGrpSpPr>
      <p:grpSpPr>
        <a:xfrm>
          <a:off x="0" y="0"/>
          <a:ext cx="0" cy="0"/>
          <a:chOff x="0" y="0"/>
          <a:chExt cx="0" cy="0"/>
        </a:xfrm>
      </p:grpSpPr>
      <p:sp>
        <p:nvSpPr>
          <p:cNvPr id="106" name="Google Shape;106;p17"/>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7"/>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2pPr>
            <a:lvl3pPr lvl="2" algn="l">
              <a:lnSpc>
                <a:spcPct val="100000"/>
              </a:lnSpc>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3pPr>
            <a:lvl4pPr lvl="3" algn="l">
              <a:lnSpc>
                <a:spcPct val="100000"/>
              </a:lnSpc>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4pPr>
            <a:lvl5pPr lvl="4" algn="l">
              <a:lnSpc>
                <a:spcPct val="100000"/>
              </a:lnSpc>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5pPr>
            <a:lvl6pPr lvl="5" algn="l">
              <a:lnSpc>
                <a:spcPct val="100000"/>
              </a:lnSpc>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6pPr>
            <a:lvl7pPr lvl="6" algn="l">
              <a:lnSpc>
                <a:spcPct val="100000"/>
              </a:lnSpc>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7pPr>
            <a:lvl8pPr lvl="7" algn="l">
              <a:lnSpc>
                <a:spcPct val="100000"/>
              </a:lnSpc>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8pPr>
            <a:lvl9pPr lvl="8" algn="l">
              <a:lnSpc>
                <a:spcPct val="100000"/>
              </a:lnSpc>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9pPr>
          </a:lstStyle>
          <a:p>
            <a:endParaRPr/>
          </a:p>
        </p:txBody>
      </p:sp>
      <p:sp>
        <p:nvSpPr>
          <p:cNvPr id="108" name="Google Shape;108;p1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09" name="Google Shape;109;p17"/>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alf Color Blue &amp; 1 Text">
  <p:cSld name="Half Color Blue &amp; 1 Text">
    <p:spTree>
      <p:nvGrpSpPr>
        <p:cNvPr id="1" name="Shape 110"/>
        <p:cNvGrpSpPr/>
        <p:nvPr/>
      </p:nvGrpSpPr>
      <p:grpSpPr>
        <a:xfrm>
          <a:off x="0" y="0"/>
          <a:ext cx="0" cy="0"/>
          <a:chOff x="0" y="0"/>
          <a:chExt cx="0" cy="0"/>
        </a:xfrm>
      </p:grpSpPr>
      <p:sp>
        <p:nvSpPr>
          <p:cNvPr id="111" name="Google Shape;111;p18"/>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8"/>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13" name="Google Shape;113;p18"/>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14" name="Google Shape;114;p1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15" name="Google Shape;115;p18"/>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alf Color Red">
  <p:cSld name="Half Color Red">
    <p:spTree>
      <p:nvGrpSpPr>
        <p:cNvPr id="1" name="Shape 116"/>
        <p:cNvGrpSpPr/>
        <p:nvPr/>
      </p:nvGrpSpPr>
      <p:grpSpPr>
        <a:xfrm>
          <a:off x="0" y="0"/>
          <a:ext cx="0" cy="0"/>
          <a:chOff x="0" y="0"/>
          <a:chExt cx="0" cy="0"/>
        </a:xfrm>
      </p:grpSpPr>
      <p:sp>
        <p:nvSpPr>
          <p:cNvPr id="117" name="Google Shape;117;p19"/>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9"/>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19" name="Google Shape;119;p1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20" name="Google Shape;120;p19"/>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alf Color Red &amp; 1 Text">
  <p:cSld name="Half Color Red &amp; 1 Text">
    <p:spTree>
      <p:nvGrpSpPr>
        <p:cNvPr id="1" name="Shape 121"/>
        <p:cNvGrpSpPr/>
        <p:nvPr/>
      </p:nvGrpSpPr>
      <p:grpSpPr>
        <a:xfrm>
          <a:off x="0" y="0"/>
          <a:ext cx="0" cy="0"/>
          <a:chOff x="0" y="0"/>
          <a:chExt cx="0" cy="0"/>
        </a:xfrm>
      </p:grpSpPr>
      <p:sp>
        <p:nvSpPr>
          <p:cNvPr id="122" name="Google Shape;122;p20"/>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0"/>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24" name="Google Shape;124;p20"/>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25" name="Google Shape;125;p2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26" name="Google Shape;126;p20"/>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Green Footer - Title &amp; Body">
  <p:cSld name="Green Footer - Title &amp; 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7" name="Google Shape;17;p3"/>
          <p:cNvSpPr/>
          <p:nvPr/>
        </p:nvSpPr>
        <p:spPr>
          <a:xfrm>
            <a:off x="81075" y="4617750"/>
            <a:ext cx="9088500" cy="548400"/>
          </a:xfrm>
          <a:custGeom>
            <a:avLst/>
            <a:gdLst/>
            <a:ahLst/>
            <a:cxnLst/>
            <a:rect l="l" t="t" r="r" b="b"/>
            <a:pathLst>
              <a:path w="120000" h="120000" extrusionOk="0">
                <a:moveTo>
                  <a:pt x="119999" y="120000"/>
                </a:moveTo>
                <a:lnTo>
                  <a:pt x="119831" y="0"/>
                </a:lnTo>
                <a:lnTo>
                  <a:pt x="0" y="69713"/>
                </a:lnTo>
                <a:lnTo>
                  <a:pt x="286" y="113095"/>
                </a:lnTo>
                <a:close/>
              </a:path>
            </a:pathLst>
          </a:custGeom>
          <a:solidFill>
            <a:srgbClr val="349351"/>
          </a:solidFill>
          <a:ln>
            <a:noFill/>
          </a:ln>
        </p:spPr>
      </p:sp>
      <p:sp>
        <p:nvSpPr>
          <p:cNvPr id="18" name="Google Shape;18;p3"/>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34A853"/>
          </a:solidFill>
          <a:ln>
            <a:noFill/>
          </a:ln>
        </p:spPr>
      </p:sp>
      <p:pic>
        <p:nvPicPr>
          <p:cNvPr id="19" name="Google Shape;19;p3"/>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20" name="Google Shape;20;p3"/>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21" name="Google Shape;21;p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alf Color Red &amp; 3 Text">
  <p:cSld name="Half Color Red &amp; 3 Text">
    <p:spTree>
      <p:nvGrpSpPr>
        <p:cNvPr id="1" name="Shape 127"/>
        <p:cNvGrpSpPr/>
        <p:nvPr/>
      </p:nvGrpSpPr>
      <p:grpSpPr>
        <a:xfrm>
          <a:off x="0" y="0"/>
          <a:ext cx="0" cy="0"/>
          <a:chOff x="0" y="0"/>
          <a:chExt cx="0" cy="0"/>
        </a:xfrm>
      </p:grpSpPr>
      <p:sp>
        <p:nvSpPr>
          <p:cNvPr id="128" name="Google Shape;128;p21"/>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1"/>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30" name="Google Shape;130;p21"/>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31" name="Google Shape;131;p21"/>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32" name="Google Shape;132;p21"/>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33" name="Google Shape;133;p2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34" name="Google Shape;134;p21"/>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Half Color Yellow">
  <p:cSld name="Half Color Yellow">
    <p:spTree>
      <p:nvGrpSpPr>
        <p:cNvPr id="1" name="Shape 135"/>
        <p:cNvGrpSpPr/>
        <p:nvPr/>
      </p:nvGrpSpPr>
      <p:grpSpPr>
        <a:xfrm>
          <a:off x="0" y="0"/>
          <a:ext cx="0" cy="0"/>
          <a:chOff x="0" y="0"/>
          <a:chExt cx="0" cy="0"/>
        </a:xfrm>
      </p:grpSpPr>
      <p:sp>
        <p:nvSpPr>
          <p:cNvPr id="136" name="Google Shape;136;p22"/>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2"/>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38" name="Google Shape;138;p2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39" name="Google Shape;139;p22"/>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Color Yellow &amp; 1 Text">
  <p:cSld name="Half Color Yellow &amp; 1 Text">
    <p:spTree>
      <p:nvGrpSpPr>
        <p:cNvPr id="1" name="Shape 140"/>
        <p:cNvGrpSpPr/>
        <p:nvPr/>
      </p:nvGrpSpPr>
      <p:grpSpPr>
        <a:xfrm>
          <a:off x="0" y="0"/>
          <a:ext cx="0" cy="0"/>
          <a:chOff x="0" y="0"/>
          <a:chExt cx="0" cy="0"/>
        </a:xfrm>
      </p:grpSpPr>
      <p:sp>
        <p:nvSpPr>
          <p:cNvPr id="141" name="Google Shape;141;p23"/>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3"/>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43" name="Google Shape;143;p23"/>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44" name="Google Shape;144;p2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45" name="Google Shape;145;p23"/>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Color Yellow &amp; 3 Text">
  <p:cSld name="Half Color Yellow &amp; 3 Text">
    <p:spTree>
      <p:nvGrpSpPr>
        <p:cNvPr id="1" name="Shape 146"/>
        <p:cNvGrpSpPr/>
        <p:nvPr/>
      </p:nvGrpSpPr>
      <p:grpSpPr>
        <a:xfrm>
          <a:off x="0" y="0"/>
          <a:ext cx="0" cy="0"/>
          <a:chOff x="0" y="0"/>
          <a:chExt cx="0" cy="0"/>
        </a:xfrm>
      </p:grpSpPr>
      <p:sp>
        <p:nvSpPr>
          <p:cNvPr id="147" name="Google Shape;147;p24"/>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48" name="Google Shape;148;p24"/>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4"/>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50" name="Google Shape;150;p24"/>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51" name="Google Shape;151;p24"/>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52" name="Google Shape;152;p2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53" name="Google Shape;153;p24"/>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Half Color Green">
  <p:cSld name="Half Color Green">
    <p:spTree>
      <p:nvGrpSpPr>
        <p:cNvPr id="1" name="Shape 154"/>
        <p:cNvGrpSpPr/>
        <p:nvPr/>
      </p:nvGrpSpPr>
      <p:grpSpPr>
        <a:xfrm>
          <a:off x="0" y="0"/>
          <a:ext cx="0" cy="0"/>
          <a:chOff x="0" y="0"/>
          <a:chExt cx="0" cy="0"/>
        </a:xfrm>
      </p:grpSpPr>
      <p:sp>
        <p:nvSpPr>
          <p:cNvPr id="155" name="Google Shape;155;p25"/>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5"/>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57" name="Google Shape;157;p2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58" name="Google Shape;158;p25"/>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alf Color Green &amp; 1 Text">
  <p:cSld name="Half Color Green &amp; 1 Text">
    <p:spTree>
      <p:nvGrpSpPr>
        <p:cNvPr id="1" name="Shape 159"/>
        <p:cNvGrpSpPr/>
        <p:nvPr/>
      </p:nvGrpSpPr>
      <p:grpSpPr>
        <a:xfrm>
          <a:off x="0" y="0"/>
          <a:ext cx="0" cy="0"/>
          <a:chOff x="0" y="0"/>
          <a:chExt cx="0" cy="0"/>
        </a:xfrm>
      </p:grpSpPr>
      <p:sp>
        <p:nvSpPr>
          <p:cNvPr id="160" name="Google Shape;160;p26"/>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62" name="Google Shape;162;p26"/>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63" name="Google Shape;163;p2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64" name="Google Shape;164;p26"/>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alf Color Green &amp; 3 Text">
  <p:cSld name="Half Color Green &amp; 3 Text">
    <p:spTree>
      <p:nvGrpSpPr>
        <p:cNvPr id="1" name="Shape 165"/>
        <p:cNvGrpSpPr/>
        <p:nvPr/>
      </p:nvGrpSpPr>
      <p:grpSpPr>
        <a:xfrm>
          <a:off x="0" y="0"/>
          <a:ext cx="0" cy="0"/>
          <a:chOff x="0" y="0"/>
          <a:chExt cx="0" cy="0"/>
        </a:xfrm>
      </p:grpSpPr>
      <p:sp>
        <p:nvSpPr>
          <p:cNvPr id="166" name="Google Shape;166;p27"/>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7"/>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68" name="Google Shape;168;p27"/>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69" name="Google Shape;169;p27"/>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70" name="Google Shape;170;p27"/>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71" name="Google Shape;171;p2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172" name="Google Shape;172;p27"/>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Red">
  <p:cSld name="Section Header Red">
    <p:bg>
      <p:bgPr>
        <a:solidFill>
          <a:srgbClr val="EA4335"/>
        </a:solidFill>
        <a:effectLst/>
      </p:bgPr>
    </p:bg>
    <p:spTree>
      <p:nvGrpSpPr>
        <p:cNvPr id="1" name="Shape 173"/>
        <p:cNvGrpSpPr/>
        <p:nvPr/>
      </p:nvGrpSpPr>
      <p:grpSpPr>
        <a:xfrm>
          <a:off x="0" y="0"/>
          <a:ext cx="0" cy="0"/>
          <a:chOff x="0" y="0"/>
          <a:chExt cx="0" cy="0"/>
        </a:xfrm>
      </p:grpSpPr>
      <p:sp>
        <p:nvSpPr>
          <p:cNvPr id="174" name="Google Shape;174;p2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accent1"/>
              </a:solidFill>
            </a:endParaRPr>
          </a:p>
        </p:txBody>
      </p:sp>
      <p:sp>
        <p:nvSpPr>
          <p:cNvPr id="175" name="Google Shape;175;p28"/>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
        <p:nvSpPr>
          <p:cNvPr id="176" name="Google Shape;176;p28"/>
          <p:cNvSpPr/>
          <p:nvPr/>
        </p:nvSpPr>
        <p:spPr>
          <a:xfrm flipH="1">
            <a:off x="3450348" y="767950"/>
            <a:ext cx="5693700" cy="4375500"/>
          </a:xfrm>
          <a:prstGeom prst="rtTriangle">
            <a:avLst/>
          </a:prstGeom>
          <a:solidFill>
            <a:srgbClr val="FF52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8"/>
          <p:cNvSpPr/>
          <p:nvPr/>
        </p:nvSpPr>
        <p:spPr>
          <a:xfrm rot="10800000">
            <a:off x="3263749" y="0"/>
            <a:ext cx="5880300" cy="2994900"/>
          </a:xfrm>
          <a:prstGeom prst="rtTriangle">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8"/>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algn="ctr">
              <a:lnSpc>
                <a:spcPct val="100000"/>
              </a:lnSpc>
              <a:spcBef>
                <a:spcPts val="0"/>
              </a:spcBef>
              <a:spcAft>
                <a:spcPts val="0"/>
              </a:spcAft>
              <a:buClr>
                <a:schemeClr val="accent2"/>
              </a:buClr>
              <a:buSzPts val="1400"/>
              <a:buFont typeface="Arial"/>
              <a:buNone/>
              <a:defRPr sz="3600">
                <a:solidFill>
                  <a:schemeClr val="accent2"/>
                </a:solidFill>
              </a:defRPr>
            </a:lvl2pPr>
            <a:lvl3pPr lvl="2" algn="ctr">
              <a:lnSpc>
                <a:spcPct val="100000"/>
              </a:lnSpc>
              <a:spcBef>
                <a:spcPts val="0"/>
              </a:spcBef>
              <a:spcAft>
                <a:spcPts val="0"/>
              </a:spcAft>
              <a:buClr>
                <a:schemeClr val="accent2"/>
              </a:buClr>
              <a:buSzPts val="1400"/>
              <a:buFont typeface="Arial"/>
              <a:buNone/>
              <a:defRPr sz="3600">
                <a:solidFill>
                  <a:schemeClr val="accent2"/>
                </a:solidFill>
              </a:defRPr>
            </a:lvl3pPr>
            <a:lvl4pPr lvl="3" algn="ctr">
              <a:lnSpc>
                <a:spcPct val="100000"/>
              </a:lnSpc>
              <a:spcBef>
                <a:spcPts val="0"/>
              </a:spcBef>
              <a:spcAft>
                <a:spcPts val="0"/>
              </a:spcAft>
              <a:buClr>
                <a:schemeClr val="accent2"/>
              </a:buClr>
              <a:buSzPts val="1400"/>
              <a:buFont typeface="Arial"/>
              <a:buNone/>
              <a:defRPr sz="3600">
                <a:solidFill>
                  <a:schemeClr val="accent2"/>
                </a:solidFill>
              </a:defRPr>
            </a:lvl4pPr>
            <a:lvl5pPr lvl="4" algn="ctr">
              <a:lnSpc>
                <a:spcPct val="100000"/>
              </a:lnSpc>
              <a:spcBef>
                <a:spcPts val="0"/>
              </a:spcBef>
              <a:spcAft>
                <a:spcPts val="0"/>
              </a:spcAft>
              <a:buClr>
                <a:schemeClr val="accent2"/>
              </a:buClr>
              <a:buSzPts val="1400"/>
              <a:buFont typeface="Arial"/>
              <a:buNone/>
              <a:defRPr sz="3600">
                <a:solidFill>
                  <a:schemeClr val="accent2"/>
                </a:solidFill>
              </a:defRPr>
            </a:lvl5pPr>
            <a:lvl6pPr lvl="5" algn="ctr">
              <a:lnSpc>
                <a:spcPct val="100000"/>
              </a:lnSpc>
              <a:spcBef>
                <a:spcPts val="0"/>
              </a:spcBef>
              <a:spcAft>
                <a:spcPts val="0"/>
              </a:spcAft>
              <a:buClr>
                <a:schemeClr val="accent2"/>
              </a:buClr>
              <a:buSzPts val="1400"/>
              <a:buFont typeface="Arial"/>
              <a:buNone/>
              <a:defRPr sz="3600">
                <a:solidFill>
                  <a:schemeClr val="accent2"/>
                </a:solidFill>
              </a:defRPr>
            </a:lvl6pPr>
            <a:lvl7pPr lvl="6" algn="ctr">
              <a:lnSpc>
                <a:spcPct val="100000"/>
              </a:lnSpc>
              <a:spcBef>
                <a:spcPts val="0"/>
              </a:spcBef>
              <a:spcAft>
                <a:spcPts val="0"/>
              </a:spcAft>
              <a:buClr>
                <a:schemeClr val="accent2"/>
              </a:buClr>
              <a:buSzPts val="1400"/>
              <a:buFont typeface="Arial"/>
              <a:buNone/>
              <a:defRPr sz="3600">
                <a:solidFill>
                  <a:schemeClr val="accent2"/>
                </a:solidFill>
              </a:defRPr>
            </a:lvl7pPr>
            <a:lvl8pPr lvl="7" algn="ctr">
              <a:lnSpc>
                <a:spcPct val="100000"/>
              </a:lnSpc>
              <a:spcBef>
                <a:spcPts val="0"/>
              </a:spcBef>
              <a:spcAft>
                <a:spcPts val="0"/>
              </a:spcAft>
              <a:buClr>
                <a:schemeClr val="accent2"/>
              </a:buClr>
              <a:buSzPts val="1400"/>
              <a:buFont typeface="Arial"/>
              <a:buNone/>
              <a:defRPr sz="3600">
                <a:solidFill>
                  <a:schemeClr val="accent2"/>
                </a:solidFill>
              </a:defRPr>
            </a:lvl8pPr>
            <a:lvl9pPr lvl="8" algn="ctr">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179" name="Google Shape;179;p28"/>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80" name="Google Shape;180;p2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Yellow">
  <p:cSld name="Section Header Yellow">
    <p:bg>
      <p:bgPr>
        <a:solidFill>
          <a:srgbClr val="F4B400"/>
        </a:solidFill>
        <a:effectLst/>
      </p:bgPr>
    </p:bg>
    <p:spTree>
      <p:nvGrpSpPr>
        <p:cNvPr id="1" name="Shape 181"/>
        <p:cNvGrpSpPr/>
        <p:nvPr/>
      </p:nvGrpSpPr>
      <p:grpSpPr>
        <a:xfrm>
          <a:off x="0" y="0"/>
          <a:ext cx="0" cy="0"/>
          <a:chOff x="0" y="0"/>
          <a:chExt cx="0" cy="0"/>
        </a:xfrm>
      </p:grpSpPr>
      <p:sp>
        <p:nvSpPr>
          <p:cNvPr id="182" name="Google Shape;182;p29"/>
          <p:cNvSpPr/>
          <p:nvPr/>
        </p:nvSpPr>
        <p:spPr>
          <a:xfrm flipH="1">
            <a:off x="3450348" y="767950"/>
            <a:ext cx="5693700" cy="4375500"/>
          </a:xfrm>
          <a:prstGeom prst="rtTriangle">
            <a:avLst/>
          </a:prstGeom>
          <a:solidFill>
            <a:srgbClr val="FFCC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9"/>
          <p:cNvSpPr/>
          <p:nvPr/>
        </p:nvSpPr>
        <p:spPr>
          <a:xfrm rot="10800000">
            <a:off x="3263749" y="0"/>
            <a:ext cx="5880300" cy="2994900"/>
          </a:xfrm>
          <a:prstGeom prst="rtTriangle">
            <a:avLst/>
          </a:pr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9"/>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algn="ctr">
              <a:lnSpc>
                <a:spcPct val="100000"/>
              </a:lnSpc>
              <a:spcBef>
                <a:spcPts val="0"/>
              </a:spcBef>
              <a:spcAft>
                <a:spcPts val="0"/>
              </a:spcAft>
              <a:buClr>
                <a:schemeClr val="accent2"/>
              </a:buClr>
              <a:buSzPts val="1400"/>
              <a:buFont typeface="Arial"/>
              <a:buNone/>
              <a:defRPr sz="3600">
                <a:solidFill>
                  <a:schemeClr val="accent2"/>
                </a:solidFill>
              </a:defRPr>
            </a:lvl2pPr>
            <a:lvl3pPr lvl="2" algn="ctr">
              <a:lnSpc>
                <a:spcPct val="100000"/>
              </a:lnSpc>
              <a:spcBef>
                <a:spcPts val="0"/>
              </a:spcBef>
              <a:spcAft>
                <a:spcPts val="0"/>
              </a:spcAft>
              <a:buClr>
                <a:schemeClr val="accent2"/>
              </a:buClr>
              <a:buSzPts val="1400"/>
              <a:buFont typeface="Arial"/>
              <a:buNone/>
              <a:defRPr sz="3600">
                <a:solidFill>
                  <a:schemeClr val="accent2"/>
                </a:solidFill>
              </a:defRPr>
            </a:lvl3pPr>
            <a:lvl4pPr lvl="3" algn="ctr">
              <a:lnSpc>
                <a:spcPct val="100000"/>
              </a:lnSpc>
              <a:spcBef>
                <a:spcPts val="0"/>
              </a:spcBef>
              <a:spcAft>
                <a:spcPts val="0"/>
              </a:spcAft>
              <a:buClr>
                <a:schemeClr val="accent2"/>
              </a:buClr>
              <a:buSzPts val="1400"/>
              <a:buFont typeface="Arial"/>
              <a:buNone/>
              <a:defRPr sz="3600">
                <a:solidFill>
                  <a:schemeClr val="accent2"/>
                </a:solidFill>
              </a:defRPr>
            </a:lvl4pPr>
            <a:lvl5pPr lvl="4" algn="ctr">
              <a:lnSpc>
                <a:spcPct val="100000"/>
              </a:lnSpc>
              <a:spcBef>
                <a:spcPts val="0"/>
              </a:spcBef>
              <a:spcAft>
                <a:spcPts val="0"/>
              </a:spcAft>
              <a:buClr>
                <a:schemeClr val="accent2"/>
              </a:buClr>
              <a:buSzPts val="1400"/>
              <a:buFont typeface="Arial"/>
              <a:buNone/>
              <a:defRPr sz="3600">
                <a:solidFill>
                  <a:schemeClr val="accent2"/>
                </a:solidFill>
              </a:defRPr>
            </a:lvl5pPr>
            <a:lvl6pPr lvl="5" algn="ctr">
              <a:lnSpc>
                <a:spcPct val="100000"/>
              </a:lnSpc>
              <a:spcBef>
                <a:spcPts val="0"/>
              </a:spcBef>
              <a:spcAft>
                <a:spcPts val="0"/>
              </a:spcAft>
              <a:buClr>
                <a:schemeClr val="accent2"/>
              </a:buClr>
              <a:buSzPts val="1400"/>
              <a:buFont typeface="Arial"/>
              <a:buNone/>
              <a:defRPr sz="3600">
                <a:solidFill>
                  <a:schemeClr val="accent2"/>
                </a:solidFill>
              </a:defRPr>
            </a:lvl6pPr>
            <a:lvl7pPr lvl="6" algn="ctr">
              <a:lnSpc>
                <a:spcPct val="100000"/>
              </a:lnSpc>
              <a:spcBef>
                <a:spcPts val="0"/>
              </a:spcBef>
              <a:spcAft>
                <a:spcPts val="0"/>
              </a:spcAft>
              <a:buClr>
                <a:schemeClr val="accent2"/>
              </a:buClr>
              <a:buSzPts val="1400"/>
              <a:buFont typeface="Arial"/>
              <a:buNone/>
              <a:defRPr sz="3600">
                <a:solidFill>
                  <a:schemeClr val="accent2"/>
                </a:solidFill>
              </a:defRPr>
            </a:lvl7pPr>
            <a:lvl8pPr lvl="7" algn="ctr">
              <a:lnSpc>
                <a:spcPct val="100000"/>
              </a:lnSpc>
              <a:spcBef>
                <a:spcPts val="0"/>
              </a:spcBef>
              <a:spcAft>
                <a:spcPts val="0"/>
              </a:spcAft>
              <a:buClr>
                <a:schemeClr val="accent2"/>
              </a:buClr>
              <a:buSzPts val="1400"/>
              <a:buFont typeface="Arial"/>
              <a:buNone/>
              <a:defRPr sz="3600">
                <a:solidFill>
                  <a:schemeClr val="accent2"/>
                </a:solidFill>
              </a:defRPr>
            </a:lvl8pPr>
            <a:lvl9pPr lvl="8" algn="ctr">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185" name="Google Shape;185;p29"/>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86" name="Google Shape;186;p2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Gray">
  <p:cSld name="Section Header Gray">
    <p:bg>
      <p:bgPr>
        <a:solidFill>
          <a:srgbClr val="999999"/>
        </a:solidFill>
        <a:effectLst/>
      </p:bgPr>
    </p:bg>
    <p:spTree>
      <p:nvGrpSpPr>
        <p:cNvPr id="1" name="Shape 187"/>
        <p:cNvGrpSpPr/>
        <p:nvPr/>
      </p:nvGrpSpPr>
      <p:grpSpPr>
        <a:xfrm>
          <a:off x="0" y="0"/>
          <a:ext cx="0" cy="0"/>
          <a:chOff x="0" y="0"/>
          <a:chExt cx="0" cy="0"/>
        </a:xfrm>
      </p:grpSpPr>
      <p:sp>
        <p:nvSpPr>
          <p:cNvPr id="188" name="Google Shape;188;p30"/>
          <p:cNvSpPr/>
          <p:nvPr/>
        </p:nvSpPr>
        <p:spPr>
          <a:xfrm flipH="1">
            <a:off x="3450348" y="767950"/>
            <a:ext cx="5693700" cy="4375500"/>
          </a:xfrm>
          <a:prstGeom prst="rtTriangle">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0"/>
          <p:cNvSpPr/>
          <p:nvPr/>
        </p:nvSpPr>
        <p:spPr>
          <a:xfrm rot="10800000">
            <a:off x="3263749" y="0"/>
            <a:ext cx="5880300" cy="2994900"/>
          </a:xfrm>
          <a:prstGeom prst="rtTriangle">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0"/>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algn="ctr">
              <a:lnSpc>
                <a:spcPct val="100000"/>
              </a:lnSpc>
              <a:spcBef>
                <a:spcPts val="0"/>
              </a:spcBef>
              <a:spcAft>
                <a:spcPts val="0"/>
              </a:spcAft>
              <a:buClr>
                <a:schemeClr val="accent2"/>
              </a:buClr>
              <a:buSzPts val="1400"/>
              <a:buFont typeface="Arial"/>
              <a:buNone/>
              <a:defRPr sz="3600">
                <a:solidFill>
                  <a:schemeClr val="accent2"/>
                </a:solidFill>
              </a:defRPr>
            </a:lvl2pPr>
            <a:lvl3pPr lvl="2" algn="ctr">
              <a:lnSpc>
                <a:spcPct val="100000"/>
              </a:lnSpc>
              <a:spcBef>
                <a:spcPts val="0"/>
              </a:spcBef>
              <a:spcAft>
                <a:spcPts val="0"/>
              </a:spcAft>
              <a:buClr>
                <a:schemeClr val="accent2"/>
              </a:buClr>
              <a:buSzPts val="1400"/>
              <a:buFont typeface="Arial"/>
              <a:buNone/>
              <a:defRPr sz="3600">
                <a:solidFill>
                  <a:schemeClr val="accent2"/>
                </a:solidFill>
              </a:defRPr>
            </a:lvl3pPr>
            <a:lvl4pPr lvl="3" algn="ctr">
              <a:lnSpc>
                <a:spcPct val="100000"/>
              </a:lnSpc>
              <a:spcBef>
                <a:spcPts val="0"/>
              </a:spcBef>
              <a:spcAft>
                <a:spcPts val="0"/>
              </a:spcAft>
              <a:buClr>
                <a:schemeClr val="accent2"/>
              </a:buClr>
              <a:buSzPts val="1400"/>
              <a:buFont typeface="Arial"/>
              <a:buNone/>
              <a:defRPr sz="3600">
                <a:solidFill>
                  <a:schemeClr val="accent2"/>
                </a:solidFill>
              </a:defRPr>
            </a:lvl4pPr>
            <a:lvl5pPr lvl="4" algn="ctr">
              <a:lnSpc>
                <a:spcPct val="100000"/>
              </a:lnSpc>
              <a:spcBef>
                <a:spcPts val="0"/>
              </a:spcBef>
              <a:spcAft>
                <a:spcPts val="0"/>
              </a:spcAft>
              <a:buClr>
                <a:schemeClr val="accent2"/>
              </a:buClr>
              <a:buSzPts val="1400"/>
              <a:buFont typeface="Arial"/>
              <a:buNone/>
              <a:defRPr sz="3600">
                <a:solidFill>
                  <a:schemeClr val="accent2"/>
                </a:solidFill>
              </a:defRPr>
            </a:lvl5pPr>
            <a:lvl6pPr lvl="5" algn="ctr">
              <a:lnSpc>
                <a:spcPct val="100000"/>
              </a:lnSpc>
              <a:spcBef>
                <a:spcPts val="0"/>
              </a:spcBef>
              <a:spcAft>
                <a:spcPts val="0"/>
              </a:spcAft>
              <a:buClr>
                <a:schemeClr val="accent2"/>
              </a:buClr>
              <a:buSzPts val="1400"/>
              <a:buFont typeface="Arial"/>
              <a:buNone/>
              <a:defRPr sz="3600">
                <a:solidFill>
                  <a:schemeClr val="accent2"/>
                </a:solidFill>
              </a:defRPr>
            </a:lvl6pPr>
            <a:lvl7pPr lvl="6" algn="ctr">
              <a:lnSpc>
                <a:spcPct val="100000"/>
              </a:lnSpc>
              <a:spcBef>
                <a:spcPts val="0"/>
              </a:spcBef>
              <a:spcAft>
                <a:spcPts val="0"/>
              </a:spcAft>
              <a:buClr>
                <a:schemeClr val="accent2"/>
              </a:buClr>
              <a:buSzPts val="1400"/>
              <a:buFont typeface="Arial"/>
              <a:buNone/>
              <a:defRPr sz="3600">
                <a:solidFill>
                  <a:schemeClr val="accent2"/>
                </a:solidFill>
              </a:defRPr>
            </a:lvl7pPr>
            <a:lvl8pPr lvl="7" algn="ctr">
              <a:lnSpc>
                <a:spcPct val="100000"/>
              </a:lnSpc>
              <a:spcBef>
                <a:spcPts val="0"/>
              </a:spcBef>
              <a:spcAft>
                <a:spcPts val="0"/>
              </a:spcAft>
              <a:buClr>
                <a:schemeClr val="accent2"/>
              </a:buClr>
              <a:buSzPts val="1400"/>
              <a:buFont typeface="Arial"/>
              <a:buNone/>
              <a:defRPr sz="3600">
                <a:solidFill>
                  <a:schemeClr val="accent2"/>
                </a:solidFill>
              </a:defRPr>
            </a:lvl8pPr>
            <a:lvl9pPr lvl="8" algn="ctr">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191" name="Google Shape;191;p30"/>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92" name="Google Shape;192;p3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Green Footer">
  <p:cSld name="Blank Green Footer">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24" name="Google Shape;24;p4"/>
          <p:cNvSpPr/>
          <p:nvPr/>
        </p:nvSpPr>
        <p:spPr>
          <a:xfrm flipH="1">
            <a:off x="71898" y="4617750"/>
            <a:ext cx="90978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349351"/>
          </a:solidFill>
          <a:ln>
            <a:noFill/>
          </a:ln>
        </p:spPr>
      </p:sp>
      <p:sp>
        <p:nvSpPr>
          <p:cNvPr id="25" name="Google Shape;25;p4"/>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34A853"/>
          </a:solidFill>
          <a:ln>
            <a:noFill/>
          </a:ln>
        </p:spPr>
      </p:sp>
      <p:sp>
        <p:nvSpPr>
          <p:cNvPr id="26" name="Google Shape;26;p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27" name="Google Shape;27;p4"/>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Blue">
  <p:cSld name="Section Header Blue">
    <p:bg>
      <p:bgPr>
        <a:solidFill>
          <a:srgbClr val="4285F4"/>
        </a:solidFill>
        <a:effectLst/>
      </p:bgPr>
    </p:bg>
    <p:spTree>
      <p:nvGrpSpPr>
        <p:cNvPr id="1" name="Shape 29"/>
        <p:cNvGrpSpPr/>
        <p:nvPr/>
      </p:nvGrpSpPr>
      <p:grpSpPr>
        <a:xfrm>
          <a:off x="0" y="0"/>
          <a:ext cx="0" cy="0"/>
          <a:chOff x="0" y="0"/>
          <a:chExt cx="0" cy="0"/>
        </a:xfrm>
      </p:grpSpPr>
      <p:sp>
        <p:nvSpPr>
          <p:cNvPr id="30" name="Google Shape;30;p6"/>
          <p:cNvSpPr/>
          <p:nvPr/>
        </p:nvSpPr>
        <p:spPr>
          <a:xfrm flipH="1">
            <a:off x="3450348" y="767950"/>
            <a:ext cx="5693700" cy="4375500"/>
          </a:xfrm>
          <a:prstGeom prst="rtTriangle">
            <a:avLst/>
          </a:prstGeom>
          <a:solidFill>
            <a:srgbClr val="7BAA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6"/>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accent1"/>
              </a:solidFill>
            </a:endParaRPr>
          </a:p>
        </p:txBody>
      </p:sp>
      <p:sp>
        <p:nvSpPr>
          <p:cNvPr id="32" name="Google Shape;32;p6"/>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
        <p:nvSpPr>
          <p:cNvPr id="33" name="Google Shape;33;p6"/>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34" name="Google Shape;34;p6"/>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35" name="Google Shape;35;p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
        <p:nvSpPr>
          <p:cNvPr id="36" name="Google Shape;36;p6"/>
          <p:cNvSpPr/>
          <p:nvPr/>
        </p:nvSpPr>
        <p:spPr>
          <a:xfrm rot="10800000">
            <a:off x="3263749" y="0"/>
            <a:ext cx="5880300" cy="2994900"/>
          </a:xfrm>
          <a:prstGeom prst="rtTriangle">
            <a:avLst/>
          </a:prstGeom>
          <a:solidFill>
            <a:srgbClr val="336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algn="ctr">
              <a:lnSpc>
                <a:spcPct val="100000"/>
              </a:lnSpc>
              <a:spcBef>
                <a:spcPts val="0"/>
              </a:spcBef>
              <a:spcAft>
                <a:spcPts val="0"/>
              </a:spcAft>
              <a:buClr>
                <a:schemeClr val="accent2"/>
              </a:buClr>
              <a:buSzPts val="1400"/>
              <a:buFont typeface="Arial"/>
              <a:buNone/>
              <a:defRPr sz="3600">
                <a:solidFill>
                  <a:schemeClr val="accent2"/>
                </a:solidFill>
              </a:defRPr>
            </a:lvl2pPr>
            <a:lvl3pPr lvl="2" algn="ctr">
              <a:lnSpc>
                <a:spcPct val="100000"/>
              </a:lnSpc>
              <a:spcBef>
                <a:spcPts val="0"/>
              </a:spcBef>
              <a:spcAft>
                <a:spcPts val="0"/>
              </a:spcAft>
              <a:buClr>
                <a:schemeClr val="accent2"/>
              </a:buClr>
              <a:buSzPts val="1400"/>
              <a:buFont typeface="Arial"/>
              <a:buNone/>
              <a:defRPr sz="3600">
                <a:solidFill>
                  <a:schemeClr val="accent2"/>
                </a:solidFill>
              </a:defRPr>
            </a:lvl3pPr>
            <a:lvl4pPr lvl="3" algn="ctr">
              <a:lnSpc>
                <a:spcPct val="100000"/>
              </a:lnSpc>
              <a:spcBef>
                <a:spcPts val="0"/>
              </a:spcBef>
              <a:spcAft>
                <a:spcPts val="0"/>
              </a:spcAft>
              <a:buClr>
                <a:schemeClr val="accent2"/>
              </a:buClr>
              <a:buSzPts val="1400"/>
              <a:buFont typeface="Arial"/>
              <a:buNone/>
              <a:defRPr sz="3600">
                <a:solidFill>
                  <a:schemeClr val="accent2"/>
                </a:solidFill>
              </a:defRPr>
            </a:lvl4pPr>
            <a:lvl5pPr lvl="4" algn="ctr">
              <a:lnSpc>
                <a:spcPct val="100000"/>
              </a:lnSpc>
              <a:spcBef>
                <a:spcPts val="0"/>
              </a:spcBef>
              <a:spcAft>
                <a:spcPts val="0"/>
              </a:spcAft>
              <a:buClr>
                <a:schemeClr val="accent2"/>
              </a:buClr>
              <a:buSzPts val="1400"/>
              <a:buFont typeface="Arial"/>
              <a:buNone/>
              <a:defRPr sz="3600">
                <a:solidFill>
                  <a:schemeClr val="accent2"/>
                </a:solidFill>
              </a:defRPr>
            </a:lvl5pPr>
            <a:lvl6pPr lvl="5" algn="ctr">
              <a:lnSpc>
                <a:spcPct val="100000"/>
              </a:lnSpc>
              <a:spcBef>
                <a:spcPts val="0"/>
              </a:spcBef>
              <a:spcAft>
                <a:spcPts val="0"/>
              </a:spcAft>
              <a:buClr>
                <a:schemeClr val="accent2"/>
              </a:buClr>
              <a:buSzPts val="1400"/>
              <a:buFont typeface="Arial"/>
              <a:buNone/>
              <a:defRPr sz="3600">
                <a:solidFill>
                  <a:schemeClr val="accent2"/>
                </a:solidFill>
              </a:defRPr>
            </a:lvl6pPr>
            <a:lvl7pPr lvl="6" algn="ctr">
              <a:lnSpc>
                <a:spcPct val="100000"/>
              </a:lnSpc>
              <a:spcBef>
                <a:spcPts val="0"/>
              </a:spcBef>
              <a:spcAft>
                <a:spcPts val="0"/>
              </a:spcAft>
              <a:buClr>
                <a:schemeClr val="accent2"/>
              </a:buClr>
              <a:buSzPts val="1400"/>
              <a:buFont typeface="Arial"/>
              <a:buNone/>
              <a:defRPr sz="3600">
                <a:solidFill>
                  <a:schemeClr val="accent2"/>
                </a:solidFill>
              </a:defRPr>
            </a:lvl7pPr>
            <a:lvl8pPr lvl="7" algn="ctr">
              <a:lnSpc>
                <a:spcPct val="100000"/>
              </a:lnSpc>
              <a:spcBef>
                <a:spcPts val="0"/>
              </a:spcBef>
              <a:spcAft>
                <a:spcPts val="0"/>
              </a:spcAft>
              <a:buClr>
                <a:schemeClr val="accent2"/>
              </a:buClr>
              <a:buSzPts val="1400"/>
              <a:buFont typeface="Arial"/>
              <a:buNone/>
              <a:defRPr sz="3600">
                <a:solidFill>
                  <a:schemeClr val="accent2"/>
                </a:solidFill>
              </a:defRPr>
            </a:lvl8pPr>
            <a:lvl9pPr lvl="8" algn="ctr">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ue Footer - Title &amp; Body">
  <p:cSld name="Blue Footer - Title &amp; Body">
    <p:spTree>
      <p:nvGrpSpPr>
        <p:cNvPr id="1" name="Shape 38"/>
        <p:cNvGrpSpPr/>
        <p:nvPr/>
      </p:nvGrpSpPr>
      <p:grpSpPr>
        <a:xfrm>
          <a:off x="0" y="0"/>
          <a:ext cx="0" cy="0"/>
          <a:chOff x="0" y="0"/>
          <a:chExt cx="0" cy="0"/>
        </a:xfrm>
      </p:grpSpPr>
      <p:grpSp>
        <p:nvGrpSpPr>
          <p:cNvPr id="39" name="Google Shape;39;p7"/>
          <p:cNvGrpSpPr/>
          <p:nvPr/>
        </p:nvGrpSpPr>
        <p:grpSpPr>
          <a:xfrm>
            <a:off x="-19032" y="4626756"/>
            <a:ext cx="9182148" cy="548400"/>
            <a:chOff x="-19032" y="4617750"/>
            <a:chExt cx="9182148" cy="548400"/>
          </a:xfrm>
        </p:grpSpPr>
        <p:sp>
          <p:nvSpPr>
            <p:cNvPr id="40" name="Google Shape;40;p7"/>
            <p:cNvSpPr/>
            <p:nvPr/>
          </p:nvSpPr>
          <p:spPr>
            <a:xfrm flipH="1">
              <a:off x="19115"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3367D6"/>
            </a:solidFill>
            <a:ln>
              <a:noFill/>
            </a:ln>
          </p:spPr>
        </p:sp>
        <p:sp>
          <p:nvSpPr>
            <p:cNvPr id="41" name="Google Shape;41;p7"/>
            <p:cNvSpPr/>
            <p:nvPr/>
          </p:nvSpPr>
          <p:spPr>
            <a:xfrm flipH="1">
              <a:off x="-19032" y="4677825"/>
              <a:ext cx="4769700" cy="474000"/>
            </a:xfrm>
            <a:custGeom>
              <a:avLst/>
              <a:gdLst/>
              <a:ahLst/>
              <a:cxnLst/>
              <a:rect l="l" t="t" r="r" b="b"/>
              <a:pathLst>
                <a:path w="120000" h="120000" extrusionOk="0">
                  <a:moveTo>
                    <a:pt x="0" y="117227"/>
                  </a:moveTo>
                  <a:lnTo>
                    <a:pt x="120000" y="0"/>
                  </a:lnTo>
                  <a:lnTo>
                    <a:pt x="119904" y="120000"/>
                  </a:lnTo>
                  <a:close/>
                </a:path>
              </a:pathLst>
            </a:custGeom>
            <a:solidFill>
              <a:srgbClr val="4285F4"/>
            </a:solidFill>
            <a:ln>
              <a:noFill/>
            </a:ln>
          </p:spPr>
        </p:sp>
      </p:grpSp>
      <p:pic>
        <p:nvPicPr>
          <p:cNvPr id="42" name="Google Shape;42;p7"/>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43" name="Google Shape;43;p7"/>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44" name="Google Shape;44;p7"/>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45" name="Google Shape;45;p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Title">
  <p:cSld name="Blank - Title">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48" name="Google Shape;48;p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49" name="Google Shape;49;p8"/>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Blue Footer">
  <p:cSld name="Blank Blue Footer">
    <p:spTree>
      <p:nvGrpSpPr>
        <p:cNvPr id="1" name="Shape 50"/>
        <p:cNvGrpSpPr/>
        <p:nvPr/>
      </p:nvGrpSpPr>
      <p:grpSpPr>
        <a:xfrm>
          <a:off x="0" y="0"/>
          <a:ext cx="0" cy="0"/>
          <a:chOff x="0" y="0"/>
          <a:chExt cx="0" cy="0"/>
        </a:xfrm>
      </p:grpSpPr>
      <p:sp>
        <p:nvSpPr>
          <p:cNvPr id="51" name="Google Shape;51;p9"/>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Source:  Lorem ipsum dolor sit amet, consectetur adipiscing elit. Duis non erat sem</a:t>
            </a:r>
            <a:endParaRPr sz="1400" b="0" i="0" u="none" strike="noStrike" cap="none">
              <a:solidFill>
                <a:srgbClr val="000000"/>
              </a:solidFill>
              <a:latin typeface="Arial"/>
              <a:ea typeface="Arial"/>
              <a:cs typeface="Arial"/>
              <a:sym typeface="Arial"/>
            </a:endParaRPr>
          </a:p>
        </p:txBody>
      </p:sp>
      <p:sp>
        <p:nvSpPr>
          <p:cNvPr id="52" name="Google Shape;52;p9"/>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53" name="Google Shape;53;p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SzPts val="600"/>
              <a:buFont typeface="Roboto"/>
              <a:buNone/>
            </a:pPr>
            <a:r>
              <a:rPr lang="en" sz="600" b="0" i="0" u="none" strike="noStrike" cap="none">
                <a:solidFill>
                  <a:srgbClr val="D9D9D9"/>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grpSp>
        <p:nvGrpSpPr>
          <p:cNvPr id="54" name="Google Shape;54;p9"/>
          <p:cNvGrpSpPr/>
          <p:nvPr/>
        </p:nvGrpSpPr>
        <p:grpSpPr>
          <a:xfrm>
            <a:off x="-19032" y="4626756"/>
            <a:ext cx="9182148" cy="548400"/>
            <a:chOff x="-19032" y="4617750"/>
            <a:chExt cx="9182148" cy="548400"/>
          </a:xfrm>
        </p:grpSpPr>
        <p:sp>
          <p:nvSpPr>
            <p:cNvPr id="55" name="Google Shape;55;p9"/>
            <p:cNvSpPr/>
            <p:nvPr/>
          </p:nvSpPr>
          <p:spPr>
            <a:xfrm flipH="1">
              <a:off x="19115"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3367D6"/>
            </a:solidFill>
            <a:ln>
              <a:noFill/>
            </a:ln>
          </p:spPr>
        </p:sp>
        <p:sp>
          <p:nvSpPr>
            <p:cNvPr id="56" name="Google Shape;56;p9"/>
            <p:cNvSpPr/>
            <p:nvPr/>
          </p:nvSpPr>
          <p:spPr>
            <a:xfrm flipH="1">
              <a:off x="-19032" y="4677825"/>
              <a:ext cx="4769700" cy="474000"/>
            </a:xfrm>
            <a:custGeom>
              <a:avLst/>
              <a:gdLst/>
              <a:ahLst/>
              <a:cxnLst/>
              <a:rect l="l" t="t" r="r" b="b"/>
              <a:pathLst>
                <a:path w="120000" h="120000" extrusionOk="0">
                  <a:moveTo>
                    <a:pt x="0" y="117227"/>
                  </a:moveTo>
                  <a:lnTo>
                    <a:pt x="120000" y="0"/>
                  </a:lnTo>
                  <a:lnTo>
                    <a:pt x="119904" y="120000"/>
                  </a:lnTo>
                  <a:close/>
                </a:path>
              </a:pathLst>
            </a:custGeom>
            <a:solidFill>
              <a:srgbClr val="4285F4"/>
            </a:solidFill>
            <a:ln>
              <a:noFill/>
            </a:ln>
          </p:spPr>
        </p:sp>
      </p:grpSp>
      <p:pic>
        <p:nvPicPr>
          <p:cNvPr id="57" name="Google Shape;57;p9"/>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lf Color Blue &amp; 3 Text">
  <p:cSld name="Half Color Blue &amp; 3 Text">
    <p:spTree>
      <p:nvGrpSpPr>
        <p:cNvPr id="1" name="Shape 58"/>
        <p:cNvGrpSpPr/>
        <p:nvPr/>
      </p:nvGrpSpPr>
      <p:grpSpPr>
        <a:xfrm>
          <a:off x="0" y="0"/>
          <a:ext cx="0" cy="0"/>
          <a:chOff x="0" y="0"/>
          <a:chExt cx="0" cy="0"/>
        </a:xfrm>
      </p:grpSpPr>
      <p:sp>
        <p:nvSpPr>
          <p:cNvPr id="59" name="Google Shape;59;p10"/>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0"/>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algn="l">
              <a:lnSpc>
                <a:spcPct val="100000"/>
              </a:lnSpc>
              <a:spcBef>
                <a:spcPts val="0"/>
              </a:spcBef>
              <a:spcAft>
                <a:spcPts val="0"/>
              </a:spcAft>
              <a:buClr>
                <a:schemeClr val="accent2"/>
              </a:buClr>
              <a:buSzPts val="1400"/>
              <a:buFont typeface="Arial"/>
              <a:buNone/>
              <a:defRPr sz="3600">
                <a:solidFill>
                  <a:schemeClr val="accent2"/>
                </a:solidFill>
              </a:defRPr>
            </a:lvl2pPr>
            <a:lvl3pPr lvl="2" algn="l">
              <a:lnSpc>
                <a:spcPct val="100000"/>
              </a:lnSpc>
              <a:spcBef>
                <a:spcPts val="0"/>
              </a:spcBef>
              <a:spcAft>
                <a:spcPts val="0"/>
              </a:spcAft>
              <a:buClr>
                <a:schemeClr val="accent2"/>
              </a:buClr>
              <a:buSzPts val="1400"/>
              <a:buFont typeface="Arial"/>
              <a:buNone/>
              <a:defRPr sz="3600">
                <a:solidFill>
                  <a:schemeClr val="accent2"/>
                </a:solidFill>
              </a:defRPr>
            </a:lvl3pPr>
            <a:lvl4pPr lvl="3" algn="l">
              <a:lnSpc>
                <a:spcPct val="100000"/>
              </a:lnSpc>
              <a:spcBef>
                <a:spcPts val="0"/>
              </a:spcBef>
              <a:spcAft>
                <a:spcPts val="0"/>
              </a:spcAft>
              <a:buClr>
                <a:schemeClr val="accent2"/>
              </a:buClr>
              <a:buSzPts val="1400"/>
              <a:buFont typeface="Arial"/>
              <a:buNone/>
              <a:defRPr sz="3600">
                <a:solidFill>
                  <a:schemeClr val="accent2"/>
                </a:solidFill>
              </a:defRPr>
            </a:lvl4pPr>
            <a:lvl5pPr lvl="4" algn="l">
              <a:lnSpc>
                <a:spcPct val="100000"/>
              </a:lnSpc>
              <a:spcBef>
                <a:spcPts val="0"/>
              </a:spcBef>
              <a:spcAft>
                <a:spcPts val="0"/>
              </a:spcAft>
              <a:buClr>
                <a:schemeClr val="accent2"/>
              </a:buClr>
              <a:buSzPts val="1400"/>
              <a:buFont typeface="Arial"/>
              <a:buNone/>
              <a:defRPr sz="3600">
                <a:solidFill>
                  <a:schemeClr val="accent2"/>
                </a:solidFill>
              </a:defRPr>
            </a:lvl5pPr>
            <a:lvl6pPr lvl="5" algn="l">
              <a:lnSpc>
                <a:spcPct val="100000"/>
              </a:lnSpc>
              <a:spcBef>
                <a:spcPts val="0"/>
              </a:spcBef>
              <a:spcAft>
                <a:spcPts val="0"/>
              </a:spcAft>
              <a:buClr>
                <a:schemeClr val="accent2"/>
              </a:buClr>
              <a:buSzPts val="1400"/>
              <a:buFont typeface="Arial"/>
              <a:buNone/>
              <a:defRPr sz="3600">
                <a:solidFill>
                  <a:schemeClr val="accent2"/>
                </a:solidFill>
              </a:defRPr>
            </a:lvl6pPr>
            <a:lvl7pPr lvl="6" algn="l">
              <a:lnSpc>
                <a:spcPct val="100000"/>
              </a:lnSpc>
              <a:spcBef>
                <a:spcPts val="0"/>
              </a:spcBef>
              <a:spcAft>
                <a:spcPts val="0"/>
              </a:spcAft>
              <a:buClr>
                <a:schemeClr val="accent2"/>
              </a:buClr>
              <a:buSzPts val="1400"/>
              <a:buFont typeface="Arial"/>
              <a:buNone/>
              <a:defRPr sz="3600">
                <a:solidFill>
                  <a:schemeClr val="accent2"/>
                </a:solidFill>
              </a:defRPr>
            </a:lvl7pPr>
            <a:lvl8pPr lvl="7" algn="l">
              <a:lnSpc>
                <a:spcPct val="100000"/>
              </a:lnSpc>
              <a:spcBef>
                <a:spcPts val="0"/>
              </a:spcBef>
              <a:spcAft>
                <a:spcPts val="0"/>
              </a:spcAft>
              <a:buClr>
                <a:schemeClr val="accent2"/>
              </a:buClr>
              <a:buSzPts val="1400"/>
              <a:buFont typeface="Arial"/>
              <a:buNone/>
              <a:defRPr sz="3600">
                <a:solidFill>
                  <a:schemeClr val="accent2"/>
                </a:solidFill>
              </a:defRPr>
            </a:lvl8pPr>
            <a:lvl9pPr lvl="8" algn="l">
              <a:lnSpc>
                <a:spcPct val="100000"/>
              </a:lnSpc>
              <a:spcBef>
                <a:spcPts val="0"/>
              </a:spcBef>
              <a:spcAft>
                <a:spcPts val="0"/>
              </a:spcAft>
              <a:buClr>
                <a:schemeClr val="accent2"/>
              </a:buClr>
              <a:buSzPts val="1400"/>
              <a:buFont typeface="Arial"/>
              <a:buNone/>
              <a:defRPr sz="3600">
                <a:solidFill>
                  <a:schemeClr val="accent2"/>
                </a:solidFill>
              </a:defRPr>
            </a:lvl9pPr>
          </a:lstStyle>
          <a:p>
            <a:endParaRPr/>
          </a:p>
        </p:txBody>
      </p:sp>
      <p:sp>
        <p:nvSpPr>
          <p:cNvPr id="61" name="Google Shape;61;p10"/>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62" name="Google Shape;62;p10"/>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63" name="Google Shape;63;p10"/>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64" name="Google Shape;64;p1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pic>
        <p:nvPicPr>
          <p:cNvPr id="65" name="Google Shape;65;p10"/>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674775"/>
            <a:ext cx="82221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2pPr>
            <a:lvl3pPr marR="0" lvl="2"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3pPr>
            <a:lvl4pPr marR="0" lvl="3"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4pPr>
            <a:lvl5pPr marR="0" lvl="4"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5pPr>
            <a:lvl6pPr marR="0" lvl="5"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6pPr>
            <a:lvl7pPr marR="0" lvl="6"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7pPr>
            <a:lvl8pPr marR="0" lvl="7"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8pPr>
            <a:lvl9pPr marR="0" lvl="8"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71900" y="1522175"/>
            <a:ext cx="8222100" cy="2834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Arial"/>
              <a:buNone/>
              <a:defRPr sz="1800" b="0" i="0" u="none" strike="noStrike" cap="none">
                <a:solidFill>
                  <a:schemeClr val="accent1"/>
                </a:solidFill>
                <a:latin typeface="Arial"/>
                <a:ea typeface="Arial"/>
                <a:cs typeface="Arial"/>
                <a:sym typeface="Arial"/>
              </a:defRPr>
            </a:lvl1pPr>
            <a:lvl2pPr marL="914400" marR="0" lvl="1"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2pPr>
            <a:lvl3pPr marL="1371600" marR="0" lvl="2"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3pPr>
            <a:lvl4pPr marL="1828800" marR="0" lvl="3"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4pPr>
            <a:lvl5pPr marL="2286000" marR="0" lvl="4"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5pPr>
            <a:lvl6pPr marL="2743200" marR="0" lvl="5"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6pPr>
            <a:lvl7pPr marL="3200400" marR="0" lvl="6"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7pPr>
            <a:lvl8pPr marL="3657600" marR="0" lvl="7"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8pPr>
            <a:lvl9pPr marL="4114800" marR="0" lvl="8" indent="-228600" algn="l" rtl="0">
              <a:lnSpc>
                <a:spcPct val="115000"/>
              </a:lnSpc>
              <a:spcBef>
                <a:spcPts val="1400"/>
              </a:spcBef>
              <a:spcAft>
                <a:spcPts val="1400"/>
              </a:spcAft>
              <a:buClr>
                <a:schemeClr val="accent1"/>
              </a:buClr>
              <a:buSzPts val="1400"/>
              <a:buFont typeface="Arial"/>
              <a:buNone/>
              <a:defRPr sz="1400" b="0" i="0" u="none" strike="noStrike" cap="none">
                <a:solidFill>
                  <a:schemeClr val="accent1"/>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hyperlink" Target="https://www.bristolymca.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176225" y="818475"/>
            <a:ext cx="8222100" cy="101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1400"/>
              <a:buFont typeface="Roboto"/>
              <a:buNone/>
            </a:pPr>
            <a:r>
              <a:rPr lang="en" sz="4500" b="1"/>
              <a:t>YMCA</a:t>
            </a:r>
            <a:endParaRPr sz="4500" b="1"/>
          </a:p>
          <a:p>
            <a:pPr marL="0" marR="0" lvl="0" indent="0" algn="l" rtl="0">
              <a:lnSpc>
                <a:spcPct val="100000"/>
              </a:lnSpc>
              <a:spcBef>
                <a:spcPts val="0"/>
              </a:spcBef>
              <a:spcAft>
                <a:spcPts val="0"/>
              </a:spcAft>
              <a:buClr>
                <a:schemeClr val="accent2"/>
              </a:buClr>
              <a:buSzPts val="1400"/>
              <a:buFont typeface="Roboto"/>
              <a:buNone/>
            </a:pPr>
            <a:r>
              <a:rPr lang="en" sz="3100"/>
              <a:t>Post-campaign Report </a:t>
            </a:r>
            <a:endParaRPr sz="3100"/>
          </a:p>
          <a:p>
            <a:pPr marL="0" marR="0" lvl="0" indent="0" algn="l" rtl="0">
              <a:lnSpc>
                <a:spcPct val="100000"/>
              </a:lnSpc>
              <a:spcBef>
                <a:spcPts val="0"/>
              </a:spcBef>
              <a:spcAft>
                <a:spcPts val="0"/>
              </a:spcAft>
              <a:buClr>
                <a:schemeClr val="accent2"/>
              </a:buClr>
              <a:buSzPts val="1400"/>
              <a:buFont typeface="Roboto"/>
              <a:buNone/>
            </a:pPr>
            <a:endParaRPr sz="3600" b="0" i="0" u="none" strike="noStrike" cap="none">
              <a:solidFill>
                <a:srgbClr val="FFFFFF"/>
              </a:solidFill>
              <a:latin typeface="Roboto"/>
              <a:ea typeface="Roboto"/>
              <a:cs typeface="Roboto"/>
              <a:sym typeface="Roboto"/>
            </a:endParaRPr>
          </a:p>
        </p:txBody>
      </p:sp>
      <p:sp>
        <p:nvSpPr>
          <p:cNvPr id="198" name="Google Shape;198;p31"/>
          <p:cNvSpPr txBox="1"/>
          <p:nvPr/>
        </p:nvSpPr>
        <p:spPr>
          <a:xfrm>
            <a:off x="519825" y="2462325"/>
            <a:ext cx="4199700" cy="17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Ateyeh Pedram</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Zeinab Zangeneh Madar</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Harshit Sidhwani</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Amey Vanmali</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Sahar Moshtaghiaragh</a:t>
            </a:r>
            <a:endParaRPr sz="1800">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pic>
        <p:nvPicPr>
          <p:cNvPr id="199" name="Google Shape;199;p31"/>
          <p:cNvPicPr preferRelativeResize="0"/>
          <p:nvPr/>
        </p:nvPicPr>
        <p:blipFill>
          <a:blip r:embed="rId3">
            <a:alphaModFix/>
          </a:blip>
          <a:stretch>
            <a:fillRect/>
          </a:stretch>
        </p:blipFill>
        <p:spPr>
          <a:xfrm>
            <a:off x="4354850" y="116550"/>
            <a:ext cx="5056250" cy="4430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p:nvPr/>
        </p:nvSpPr>
        <p:spPr>
          <a:xfrm>
            <a:off x="102725" y="1923850"/>
            <a:ext cx="1244700" cy="4515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93C47D"/>
              </a:buClr>
              <a:buSzPts val="1400"/>
              <a:buFont typeface="Arial"/>
              <a:buNone/>
            </a:pPr>
            <a:r>
              <a:rPr lang="en" b="1">
                <a:solidFill>
                  <a:srgbClr val="93C47D"/>
                </a:solidFill>
              </a:rPr>
              <a:t>Mobile View</a:t>
            </a:r>
            <a:endParaRPr sz="1400" b="0" i="0" u="none" strike="noStrike" cap="none">
              <a:solidFill>
                <a:srgbClr val="000000"/>
              </a:solidFill>
              <a:latin typeface="Arial"/>
              <a:ea typeface="Arial"/>
              <a:cs typeface="Arial"/>
              <a:sym typeface="Arial"/>
            </a:endParaRPr>
          </a:p>
        </p:txBody>
      </p:sp>
      <p:sp>
        <p:nvSpPr>
          <p:cNvPr id="321" name="Google Shape;321;p40"/>
          <p:cNvSpPr txBox="1"/>
          <p:nvPr/>
        </p:nvSpPr>
        <p:spPr>
          <a:xfrm>
            <a:off x="102725" y="3524050"/>
            <a:ext cx="1244700" cy="451500"/>
          </a:xfrm>
          <a:prstGeom prst="rect">
            <a:avLst/>
          </a:prstGeom>
          <a:no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E06666"/>
              </a:buClr>
              <a:buSzPts val="1400"/>
              <a:buFont typeface="Arial"/>
              <a:buNone/>
            </a:pPr>
            <a:r>
              <a:rPr lang="en" b="1">
                <a:solidFill>
                  <a:srgbClr val="E06666"/>
                </a:solidFill>
              </a:rPr>
              <a:t>Landing Page</a:t>
            </a:r>
            <a:endParaRPr sz="1400" b="0" i="0" u="none" strike="noStrike" cap="none">
              <a:solidFill>
                <a:srgbClr val="000000"/>
              </a:solidFill>
              <a:latin typeface="Arial"/>
              <a:ea typeface="Arial"/>
              <a:cs typeface="Arial"/>
              <a:sym typeface="Arial"/>
            </a:endParaRPr>
          </a:p>
        </p:txBody>
      </p:sp>
      <p:sp>
        <p:nvSpPr>
          <p:cNvPr id="322" name="Google Shape;322;p40"/>
          <p:cNvSpPr txBox="1"/>
          <p:nvPr/>
        </p:nvSpPr>
        <p:spPr>
          <a:xfrm>
            <a:off x="4554125" y="1923850"/>
            <a:ext cx="1518000" cy="451500"/>
          </a:xfrm>
          <a:prstGeom prst="rect">
            <a:avLst/>
          </a:prstGeom>
          <a:no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C78D8"/>
              </a:buClr>
              <a:buSzPts val="1400"/>
              <a:buFont typeface="Arial"/>
              <a:buNone/>
            </a:pPr>
            <a:r>
              <a:rPr lang="en" b="1">
                <a:solidFill>
                  <a:srgbClr val="3C78D8"/>
                </a:solidFill>
              </a:rPr>
              <a:t>Promote Events</a:t>
            </a:r>
            <a:endParaRPr sz="1400" b="0" i="0" u="none" strike="noStrike" cap="none">
              <a:solidFill>
                <a:srgbClr val="000000"/>
              </a:solidFill>
              <a:latin typeface="Arial"/>
              <a:ea typeface="Arial"/>
              <a:cs typeface="Arial"/>
              <a:sym typeface="Arial"/>
            </a:endParaRPr>
          </a:p>
        </p:txBody>
      </p:sp>
      <p:sp>
        <p:nvSpPr>
          <p:cNvPr id="323" name="Google Shape;323;p40"/>
          <p:cNvSpPr txBox="1"/>
          <p:nvPr/>
        </p:nvSpPr>
        <p:spPr>
          <a:xfrm>
            <a:off x="4455325" y="3524050"/>
            <a:ext cx="1614000" cy="451500"/>
          </a:xfrm>
          <a:prstGeom prst="rect">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6B26B"/>
              </a:buClr>
              <a:buSzPts val="1400"/>
              <a:buFont typeface="Arial"/>
              <a:buNone/>
            </a:pPr>
            <a:r>
              <a:rPr lang="en" b="1">
                <a:solidFill>
                  <a:srgbClr val="F6B26B"/>
                </a:solidFill>
              </a:rPr>
              <a:t>Donors Awareness</a:t>
            </a:r>
            <a:endParaRPr sz="1400" b="0" i="0" u="none" strike="noStrike" cap="none">
              <a:solidFill>
                <a:srgbClr val="000000"/>
              </a:solidFill>
              <a:latin typeface="Arial"/>
              <a:ea typeface="Arial"/>
              <a:cs typeface="Arial"/>
              <a:sym typeface="Arial"/>
            </a:endParaRPr>
          </a:p>
        </p:txBody>
      </p:sp>
      <p:sp>
        <p:nvSpPr>
          <p:cNvPr id="324" name="Google Shape;324;p40"/>
          <p:cNvSpPr/>
          <p:nvPr/>
        </p:nvSpPr>
        <p:spPr>
          <a:xfrm>
            <a:off x="1519925" y="1703575"/>
            <a:ext cx="28800" cy="8412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0"/>
          <p:cNvSpPr/>
          <p:nvPr/>
        </p:nvSpPr>
        <p:spPr>
          <a:xfrm>
            <a:off x="1519925" y="3379975"/>
            <a:ext cx="28800" cy="841200"/>
          </a:xfrm>
          <a:prstGeom prst="rect">
            <a:avLst/>
          </a:prstGeom>
          <a:solidFill>
            <a:srgbClr val="E0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0"/>
          <p:cNvSpPr/>
          <p:nvPr/>
        </p:nvSpPr>
        <p:spPr>
          <a:xfrm>
            <a:off x="6244325" y="1703575"/>
            <a:ext cx="28800" cy="841200"/>
          </a:xfrm>
          <a:prstGeom prst="rect">
            <a:avLst/>
          </a:prstGeom>
          <a:solidFill>
            <a:srgbClr val="6D9E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0"/>
          <p:cNvSpPr/>
          <p:nvPr/>
        </p:nvSpPr>
        <p:spPr>
          <a:xfrm>
            <a:off x="6244325" y="3303775"/>
            <a:ext cx="28800" cy="841200"/>
          </a:xfrm>
          <a:prstGeom prst="rect">
            <a:avLst/>
          </a:pr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0"/>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1400"/>
              <a:buFont typeface="Roboto"/>
              <a:buNone/>
            </a:pPr>
            <a:r>
              <a:rPr lang="en"/>
              <a:t>Recommended Next Steps</a:t>
            </a:r>
            <a:endParaRPr/>
          </a:p>
        </p:txBody>
      </p:sp>
      <p:sp>
        <p:nvSpPr>
          <p:cNvPr id="329" name="Google Shape;329;p40"/>
          <p:cNvSpPr txBox="1"/>
          <p:nvPr/>
        </p:nvSpPr>
        <p:spPr>
          <a:xfrm>
            <a:off x="1697250" y="1576825"/>
            <a:ext cx="2433600" cy="1203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t>Work on their mobile view and run campaigns for it as well, since most of parents don’t have time to use personal computer.</a:t>
            </a:r>
            <a:endParaRPr/>
          </a:p>
        </p:txBody>
      </p:sp>
      <p:sp>
        <p:nvSpPr>
          <p:cNvPr id="330" name="Google Shape;330;p40"/>
          <p:cNvSpPr txBox="1"/>
          <p:nvPr/>
        </p:nvSpPr>
        <p:spPr>
          <a:xfrm>
            <a:off x="1684575" y="3224350"/>
            <a:ext cx="2433600" cy="1203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t>Improve donations landing page on their website and make it more clear and user friendly. </a:t>
            </a:r>
            <a:endParaRPr/>
          </a:p>
        </p:txBody>
      </p:sp>
      <p:sp>
        <p:nvSpPr>
          <p:cNvPr id="331" name="Google Shape;331;p40"/>
          <p:cNvSpPr txBox="1"/>
          <p:nvPr/>
        </p:nvSpPr>
        <p:spPr>
          <a:xfrm>
            <a:off x="6445325" y="1217725"/>
            <a:ext cx="2433600" cy="1804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t>Promoting event can be highly improved on their website. They can hold and promote special events like halloween and thanksgiving on their website and advertise for it using an appropriate landing page.</a:t>
            </a:r>
            <a:endParaRPr/>
          </a:p>
        </p:txBody>
      </p:sp>
      <p:sp>
        <p:nvSpPr>
          <p:cNvPr id="332" name="Google Shape;332;p40"/>
          <p:cNvSpPr txBox="1"/>
          <p:nvPr/>
        </p:nvSpPr>
        <p:spPr>
          <a:xfrm>
            <a:off x="6359525" y="3224350"/>
            <a:ext cx="2433600" cy="1203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t>They can raise awareness about their brand specifically for donation purposes to attract people’s trust, by running display network </a:t>
            </a:r>
            <a:r>
              <a:rPr lang="en">
                <a:solidFill>
                  <a:schemeClr val="accent2"/>
                </a:solidFill>
              </a:rPr>
              <a:t>campaigns.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1"/>
          <p:cNvSpPr txBox="1">
            <a:spLocks noGrp="1"/>
          </p:cNvSpPr>
          <p:nvPr>
            <p:ph type="title"/>
          </p:nvPr>
        </p:nvSpPr>
        <p:spPr>
          <a:xfrm>
            <a:off x="167100" y="65175"/>
            <a:ext cx="66141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Website Issues and Mobile View</a:t>
            </a:r>
            <a:endParaRPr/>
          </a:p>
        </p:txBody>
      </p:sp>
      <p:pic>
        <p:nvPicPr>
          <p:cNvPr id="338" name="Google Shape;338;p41"/>
          <p:cNvPicPr preferRelativeResize="0"/>
          <p:nvPr/>
        </p:nvPicPr>
        <p:blipFill>
          <a:blip r:embed="rId3">
            <a:alphaModFix/>
          </a:blip>
          <a:stretch>
            <a:fillRect/>
          </a:stretch>
        </p:blipFill>
        <p:spPr>
          <a:xfrm>
            <a:off x="6117125" y="242350"/>
            <a:ext cx="2433649" cy="4326500"/>
          </a:xfrm>
          <a:prstGeom prst="rect">
            <a:avLst/>
          </a:prstGeom>
          <a:noFill/>
          <a:ln>
            <a:noFill/>
          </a:ln>
        </p:spPr>
      </p:pic>
      <p:pic>
        <p:nvPicPr>
          <p:cNvPr id="339" name="Google Shape;339;p41"/>
          <p:cNvPicPr preferRelativeResize="0"/>
          <p:nvPr/>
        </p:nvPicPr>
        <p:blipFill>
          <a:blip r:embed="rId4">
            <a:alphaModFix/>
          </a:blip>
          <a:stretch>
            <a:fillRect/>
          </a:stretch>
        </p:blipFill>
        <p:spPr>
          <a:xfrm>
            <a:off x="227775" y="567375"/>
            <a:ext cx="4344226" cy="3061697"/>
          </a:xfrm>
          <a:prstGeom prst="rect">
            <a:avLst/>
          </a:prstGeom>
          <a:noFill/>
          <a:ln>
            <a:noFill/>
          </a:ln>
        </p:spPr>
      </p:pic>
      <p:pic>
        <p:nvPicPr>
          <p:cNvPr id="340" name="Google Shape;340;p41"/>
          <p:cNvPicPr preferRelativeResize="0"/>
          <p:nvPr/>
        </p:nvPicPr>
        <p:blipFill>
          <a:blip r:embed="rId5">
            <a:alphaModFix/>
          </a:blip>
          <a:stretch>
            <a:fillRect/>
          </a:stretch>
        </p:blipFill>
        <p:spPr>
          <a:xfrm>
            <a:off x="3890174" y="2788450"/>
            <a:ext cx="2121150" cy="1855775"/>
          </a:xfrm>
          <a:prstGeom prst="rect">
            <a:avLst/>
          </a:prstGeom>
          <a:noFill/>
          <a:ln w="19050" cap="flat" cmpd="sng">
            <a:solidFill>
              <a:schemeClr val="dk2"/>
            </a:solidFill>
            <a:prstDash val="solid"/>
            <a:round/>
            <a:headEnd type="none" w="sm" len="sm"/>
            <a:tailEnd type="none" w="sm" len="sm"/>
          </a:ln>
        </p:spPr>
      </p:pic>
      <p:sp>
        <p:nvSpPr>
          <p:cNvPr id="341" name="Google Shape;341;p41"/>
          <p:cNvSpPr/>
          <p:nvPr/>
        </p:nvSpPr>
        <p:spPr>
          <a:xfrm>
            <a:off x="310875" y="3353625"/>
            <a:ext cx="3532500" cy="32970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0"/>
          <p:cNvSpPr txBox="1"/>
          <p:nvPr/>
        </p:nvSpPr>
        <p:spPr>
          <a:xfrm>
            <a:off x="102725" y="1159477"/>
            <a:ext cx="1244700" cy="4515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93C47D"/>
              </a:buClr>
              <a:buSzPts val="1400"/>
              <a:buFont typeface="Arial"/>
              <a:buNone/>
            </a:pPr>
            <a:r>
              <a:rPr lang="en" sz="1400" b="1" i="0" u="none" strike="noStrike" cap="none">
                <a:solidFill>
                  <a:srgbClr val="93C47D"/>
                </a:solidFill>
                <a:latin typeface="Arial"/>
                <a:ea typeface="Arial"/>
                <a:cs typeface="Arial"/>
                <a:sym typeface="Arial"/>
              </a:rPr>
              <a:t>Learning Objectives</a:t>
            </a:r>
            <a:endParaRPr sz="1400" b="0" i="0" u="none" strike="noStrike" cap="none">
              <a:solidFill>
                <a:srgbClr val="000000"/>
              </a:solidFill>
              <a:latin typeface="Arial"/>
              <a:ea typeface="Arial"/>
              <a:cs typeface="Arial"/>
              <a:sym typeface="Arial"/>
            </a:endParaRPr>
          </a:p>
        </p:txBody>
      </p:sp>
      <p:sp>
        <p:nvSpPr>
          <p:cNvPr id="332" name="Google Shape;332;p40"/>
          <p:cNvSpPr txBox="1"/>
          <p:nvPr/>
        </p:nvSpPr>
        <p:spPr>
          <a:xfrm>
            <a:off x="2941265" y="3892773"/>
            <a:ext cx="1244700" cy="451500"/>
          </a:xfrm>
          <a:prstGeom prst="rect">
            <a:avLst/>
          </a:prstGeom>
          <a:no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E06666"/>
              </a:buClr>
              <a:buSzPts val="1400"/>
              <a:buFont typeface="Arial"/>
              <a:buNone/>
            </a:pPr>
            <a:r>
              <a:rPr lang="en" sz="1400" b="1" i="0" u="none" strike="noStrike" cap="none">
                <a:solidFill>
                  <a:srgbClr val="E06666"/>
                </a:solidFill>
                <a:latin typeface="Arial"/>
                <a:ea typeface="Arial"/>
                <a:cs typeface="Arial"/>
                <a:sym typeface="Arial"/>
              </a:rPr>
              <a:t>Outcome</a:t>
            </a:r>
            <a:endParaRPr sz="1400" b="0" i="0" u="none" strike="noStrike" cap="none">
              <a:solidFill>
                <a:srgbClr val="000000"/>
              </a:solidFill>
              <a:latin typeface="Arial"/>
              <a:ea typeface="Arial"/>
              <a:cs typeface="Arial"/>
              <a:sym typeface="Arial"/>
            </a:endParaRPr>
          </a:p>
        </p:txBody>
      </p:sp>
      <p:sp>
        <p:nvSpPr>
          <p:cNvPr id="336" name="Google Shape;336;p40"/>
          <p:cNvSpPr txBox="1"/>
          <p:nvPr/>
        </p:nvSpPr>
        <p:spPr>
          <a:xfrm>
            <a:off x="2104036" y="2955980"/>
            <a:ext cx="1518000" cy="451500"/>
          </a:xfrm>
          <a:prstGeom prst="rect">
            <a:avLst/>
          </a:prstGeom>
          <a:no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C78D8"/>
              </a:buClr>
              <a:buSzPts val="1400"/>
              <a:buFont typeface="Arial"/>
              <a:buNone/>
            </a:pPr>
            <a:r>
              <a:rPr lang="en" sz="1400" b="1" i="0" u="none" strike="noStrike" cap="none" dirty="0">
                <a:solidFill>
                  <a:srgbClr val="3C78D8"/>
                </a:solidFill>
                <a:latin typeface="Arial"/>
                <a:ea typeface="Arial"/>
                <a:cs typeface="Arial"/>
                <a:sym typeface="Arial"/>
              </a:rPr>
              <a:t>Group Dynamics</a:t>
            </a:r>
            <a:endParaRPr sz="1400" b="0" i="0" u="none" strike="noStrike" cap="none" dirty="0">
              <a:solidFill>
                <a:srgbClr val="000000"/>
              </a:solidFill>
              <a:latin typeface="Arial"/>
              <a:ea typeface="Arial"/>
              <a:cs typeface="Arial"/>
              <a:sym typeface="Arial"/>
            </a:endParaRPr>
          </a:p>
        </p:txBody>
      </p:sp>
      <p:sp>
        <p:nvSpPr>
          <p:cNvPr id="340" name="Google Shape;340;p40"/>
          <p:cNvSpPr txBox="1"/>
          <p:nvPr/>
        </p:nvSpPr>
        <p:spPr>
          <a:xfrm>
            <a:off x="654715" y="1978060"/>
            <a:ext cx="1614000" cy="451500"/>
          </a:xfrm>
          <a:prstGeom prst="rect">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6B26B"/>
              </a:buClr>
              <a:buSzPts val="1400"/>
              <a:buFont typeface="Arial"/>
              <a:buNone/>
            </a:pPr>
            <a:r>
              <a:rPr lang="en" sz="1400" b="1" i="0" u="none" strike="noStrike" cap="none">
                <a:solidFill>
                  <a:srgbClr val="F6B26B"/>
                </a:solidFill>
                <a:latin typeface="Arial"/>
                <a:ea typeface="Arial"/>
                <a:cs typeface="Arial"/>
                <a:sym typeface="Arial"/>
              </a:rPr>
              <a:t>Client Dynamics</a:t>
            </a:r>
            <a:endParaRPr sz="1400" b="0" i="0" u="none" strike="noStrike" cap="none">
              <a:solidFill>
                <a:srgbClr val="000000"/>
              </a:solidFill>
              <a:latin typeface="Arial"/>
              <a:ea typeface="Arial"/>
              <a:cs typeface="Arial"/>
              <a:sym typeface="Arial"/>
            </a:endParaRPr>
          </a:p>
        </p:txBody>
      </p:sp>
      <p:sp>
        <p:nvSpPr>
          <p:cNvPr id="344" name="Google Shape;344;p40"/>
          <p:cNvSpPr/>
          <p:nvPr/>
        </p:nvSpPr>
        <p:spPr>
          <a:xfrm>
            <a:off x="1513220" y="964627"/>
            <a:ext cx="28800" cy="8412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40"/>
          <p:cNvSpPr/>
          <p:nvPr/>
        </p:nvSpPr>
        <p:spPr>
          <a:xfrm>
            <a:off x="4380133" y="3697923"/>
            <a:ext cx="28800" cy="841200"/>
          </a:xfrm>
          <a:prstGeom prst="rect">
            <a:avLst/>
          </a:prstGeom>
          <a:solidFill>
            <a:srgbClr val="E0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40"/>
          <p:cNvSpPr/>
          <p:nvPr/>
        </p:nvSpPr>
        <p:spPr>
          <a:xfrm>
            <a:off x="3832142" y="2760535"/>
            <a:ext cx="28800" cy="841200"/>
          </a:xfrm>
          <a:prstGeom prst="rect">
            <a:avLst/>
          </a:prstGeom>
          <a:solidFill>
            <a:srgbClr val="6D9E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0"/>
          <p:cNvSpPr/>
          <p:nvPr/>
        </p:nvSpPr>
        <p:spPr>
          <a:xfrm>
            <a:off x="2477097" y="1823971"/>
            <a:ext cx="28800" cy="841200"/>
          </a:xfrm>
          <a:prstGeom prst="rect">
            <a:avLst/>
          </a:pr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0"/>
          <p:cNvSpPr txBox="1">
            <a:spLocks noGrp="1"/>
          </p:cNvSpPr>
          <p:nvPr>
            <p:ph type="title"/>
          </p:nvPr>
        </p:nvSpPr>
        <p:spPr>
          <a:xfrm>
            <a:off x="167100" y="167010"/>
            <a:ext cx="6614100"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1400"/>
              <a:buFont typeface="Roboto"/>
              <a:buNone/>
            </a:pPr>
            <a:r>
              <a:rPr lang="en" dirty="0"/>
              <a:t>Learning Component</a:t>
            </a:r>
            <a:endParaRPr dirty="0"/>
          </a:p>
        </p:txBody>
      </p:sp>
      <p:sp>
        <p:nvSpPr>
          <p:cNvPr id="24" name="Google Shape;329;p40">
            <a:extLst>
              <a:ext uri="{FF2B5EF4-FFF2-40B4-BE49-F238E27FC236}">
                <a16:creationId xmlns:a16="http://schemas.microsoft.com/office/drawing/2014/main" id="{E7407421-01AE-4BB5-8A46-08343D10F33E}"/>
              </a:ext>
            </a:extLst>
          </p:cNvPr>
          <p:cNvSpPr txBox="1"/>
          <p:nvPr/>
        </p:nvSpPr>
        <p:spPr>
          <a:xfrm>
            <a:off x="1530205" y="895813"/>
            <a:ext cx="5611029" cy="798525"/>
          </a:xfrm>
          <a:prstGeom prst="rect">
            <a:avLst/>
          </a:prstGeom>
          <a:noFill/>
          <a:ln>
            <a:noFill/>
          </a:ln>
        </p:spPr>
        <p:txBody>
          <a:bodyPr spcFirstLastPara="1" wrap="square" lIns="91425" tIns="91425" rIns="91425" bIns="91425" anchor="t" anchorCtr="0">
            <a:noAutofit/>
          </a:bodyPr>
          <a:lstStyle/>
          <a:p>
            <a:pPr lvl="0" algn="just"/>
            <a:r>
              <a:rPr lang="en-US" dirty="0"/>
              <a:t>Learned how to promote the current standing of a brand (YMCA) and increase the impact of its products or services. The purpose is to save time and improve the quality of campaigns. </a:t>
            </a:r>
            <a:endParaRPr dirty="0"/>
          </a:p>
        </p:txBody>
      </p:sp>
      <p:sp>
        <p:nvSpPr>
          <p:cNvPr id="25" name="Google Shape;329;p40">
            <a:extLst>
              <a:ext uri="{FF2B5EF4-FFF2-40B4-BE49-F238E27FC236}">
                <a16:creationId xmlns:a16="http://schemas.microsoft.com/office/drawing/2014/main" id="{6E1B2793-03BD-4A57-9AE1-81A1FB75FAB4}"/>
              </a:ext>
            </a:extLst>
          </p:cNvPr>
          <p:cNvSpPr txBox="1"/>
          <p:nvPr/>
        </p:nvSpPr>
        <p:spPr>
          <a:xfrm>
            <a:off x="2505898" y="1823639"/>
            <a:ext cx="5466754" cy="798525"/>
          </a:xfrm>
          <a:prstGeom prst="rect">
            <a:avLst/>
          </a:prstGeom>
          <a:noFill/>
          <a:ln>
            <a:noFill/>
          </a:ln>
        </p:spPr>
        <p:txBody>
          <a:bodyPr spcFirstLastPara="1" wrap="square" lIns="91425" tIns="91425" rIns="91425" bIns="91425" anchor="t" anchorCtr="0">
            <a:noAutofit/>
          </a:bodyPr>
          <a:lstStyle/>
          <a:p>
            <a:pPr lvl="0" algn="just"/>
            <a:r>
              <a:rPr lang="en-US" dirty="0"/>
              <a:t>Our client was very helpful and responsive during the whole project. They helped us prioritize objectives and goals of this project and made requested changes in a very short period of time.</a:t>
            </a:r>
            <a:endParaRPr dirty="0"/>
          </a:p>
        </p:txBody>
      </p:sp>
      <p:sp>
        <p:nvSpPr>
          <p:cNvPr id="26" name="Google Shape;329;p40">
            <a:extLst>
              <a:ext uri="{FF2B5EF4-FFF2-40B4-BE49-F238E27FC236}">
                <a16:creationId xmlns:a16="http://schemas.microsoft.com/office/drawing/2014/main" id="{6FDADB9E-814F-4412-9EC3-C65B8D889C29}"/>
              </a:ext>
            </a:extLst>
          </p:cNvPr>
          <p:cNvSpPr txBox="1"/>
          <p:nvPr/>
        </p:nvSpPr>
        <p:spPr>
          <a:xfrm>
            <a:off x="3958711" y="2760535"/>
            <a:ext cx="4496239" cy="798525"/>
          </a:xfrm>
          <a:prstGeom prst="rect">
            <a:avLst/>
          </a:prstGeom>
          <a:noFill/>
          <a:ln>
            <a:noFill/>
          </a:ln>
        </p:spPr>
        <p:txBody>
          <a:bodyPr spcFirstLastPara="1" wrap="square" lIns="91425" tIns="91425" rIns="91425" bIns="91425" anchor="t" anchorCtr="0">
            <a:noAutofit/>
          </a:bodyPr>
          <a:lstStyle/>
          <a:p>
            <a:pPr algn="just"/>
            <a:r>
              <a:rPr lang="en-US" dirty="0"/>
              <a:t>We defined certain roles and responsibilities for each member of the group. Our group was able to tackle problems quickly with good feedback.</a:t>
            </a:r>
          </a:p>
          <a:p>
            <a:pPr lvl="0" algn="just"/>
            <a:endParaRPr dirty="0"/>
          </a:p>
        </p:txBody>
      </p:sp>
      <p:sp>
        <p:nvSpPr>
          <p:cNvPr id="27" name="Google Shape;329;p40">
            <a:extLst>
              <a:ext uri="{FF2B5EF4-FFF2-40B4-BE49-F238E27FC236}">
                <a16:creationId xmlns:a16="http://schemas.microsoft.com/office/drawing/2014/main" id="{9909A78A-F54F-4588-B22E-623F5F7F12BE}"/>
              </a:ext>
            </a:extLst>
          </p:cNvPr>
          <p:cNvSpPr txBox="1"/>
          <p:nvPr/>
        </p:nvSpPr>
        <p:spPr>
          <a:xfrm>
            <a:off x="4380133" y="3690576"/>
            <a:ext cx="4645597" cy="798525"/>
          </a:xfrm>
          <a:prstGeom prst="rect">
            <a:avLst/>
          </a:prstGeom>
          <a:noFill/>
          <a:ln>
            <a:noFill/>
          </a:ln>
        </p:spPr>
        <p:txBody>
          <a:bodyPr spcFirstLastPara="1" wrap="square" lIns="91425" tIns="91425" rIns="91425" bIns="91425" anchor="t" anchorCtr="0">
            <a:noAutofit/>
          </a:bodyPr>
          <a:lstStyle/>
          <a:p>
            <a:pPr lvl="0" algn="just"/>
            <a:r>
              <a:rPr lang="en-US" dirty="0"/>
              <a:t>We improved impressions and CTR for each campaign by creating proper keywords and ad copies. Although Contribution campaign can be further improved, other campaigns can be continued to run.</a:t>
            </a:r>
            <a:endParaRPr dirty="0"/>
          </a:p>
        </p:txBody>
      </p:sp>
    </p:spTree>
    <p:extLst>
      <p:ext uri="{BB962C8B-B14F-4D97-AF65-F5344CB8AC3E}">
        <p14:creationId xmlns:p14="http://schemas.microsoft.com/office/powerpoint/2010/main" val="102111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2"/>
          <p:cNvSpPr txBox="1">
            <a:spLocks noGrp="1"/>
          </p:cNvSpPr>
          <p:nvPr>
            <p:ph type="title"/>
          </p:nvPr>
        </p:nvSpPr>
        <p:spPr>
          <a:xfrm>
            <a:off x="156750" y="2193900"/>
            <a:ext cx="3892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pic>
        <p:nvPicPr>
          <p:cNvPr id="347" name="Google Shape;347;p42"/>
          <p:cNvPicPr preferRelativeResize="0"/>
          <p:nvPr/>
        </p:nvPicPr>
        <p:blipFill>
          <a:blip r:embed="rId3">
            <a:alphaModFix/>
          </a:blip>
          <a:stretch>
            <a:fillRect/>
          </a:stretch>
        </p:blipFill>
        <p:spPr>
          <a:xfrm>
            <a:off x="4079050" y="1142163"/>
            <a:ext cx="4867400" cy="285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156750" y="212700"/>
            <a:ext cx="3892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000000"/>
                </a:solidFill>
              </a:rPr>
              <a:t>YMCA - Bristol</a:t>
            </a:r>
            <a:endParaRPr>
              <a:solidFill>
                <a:srgbClr val="000000"/>
              </a:solidFill>
            </a:endParaRPr>
          </a:p>
        </p:txBody>
      </p:sp>
      <p:pic>
        <p:nvPicPr>
          <p:cNvPr id="205" name="Google Shape;205;p32"/>
          <p:cNvPicPr preferRelativeResize="0"/>
          <p:nvPr/>
        </p:nvPicPr>
        <p:blipFill>
          <a:blip r:embed="rId3">
            <a:alphaModFix/>
          </a:blip>
          <a:stretch>
            <a:fillRect/>
          </a:stretch>
        </p:blipFill>
        <p:spPr>
          <a:xfrm>
            <a:off x="4354350" y="1221325"/>
            <a:ext cx="4789649" cy="2813500"/>
          </a:xfrm>
          <a:prstGeom prst="rect">
            <a:avLst/>
          </a:prstGeom>
          <a:noFill/>
          <a:ln>
            <a:noFill/>
          </a:ln>
        </p:spPr>
      </p:pic>
      <p:sp>
        <p:nvSpPr>
          <p:cNvPr id="206" name="Google Shape;206;p32"/>
          <p:cNvSpPr txBox="1"/>
          <p:nvPr/>
        </p:nvSpPr>
        <p:spPr>
          <a:xfrm>
            <a:off x="369375" y="817925"/>
            <a:ext cx="3789300" cy="254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2"/>
              </a:buClr>
              <a:buSzPts val="1100"/>
              <a:buFont typeface="Arial"/>
              <a:buNone/>
            </a:pPr>
            <a:r>
              <a:rPr lang="en">
                <a:solidFill>
                  <a:schemeClr val="accent1"/>
                </a:solidFill>
              </a:rPr>
              <a:t>•</a:t>
            </a:r>
            <a:r>
              <a:rPr lang="en" b="1" i="1">
                <a:solidFill>
                  <a:schemeClr val="dk1"/>
                </a:solidFill>
                <a:latin typeface="Roboto"/>
                <a:ea typeface="Roboto"/>
                <a:cs typeface="Roboto"/>
                <a:sym typeface="Roboto"/>
              </a:rPr>
              <a:t>YMCA</a:t>
            </a:r>
            <a:r>
              <a:rPr lang="en">
                <a:solidFill>
                  <a:srgbClr val="3C78D8"/>
                </a:solidFill>
                <a:latin typeface="Roboto"/>
                <a:ea typeface="Roboto"/>
                <a:cs typeface="Roboto"/>
                <a:sym typeface="Roboto"/>
              </a:rPr>
              <a:t> - </a:t>
            </a:r>
            <a:r>
              <a:rPr lang="en">
                <a:solidFill>
                  <a:schemeClr val="dk1"/>
                </a:solidFill>
                <a:latin typeface="Roboto"/>
                <a:ea typeface="Roboto"/>
                <a:cs typeface="Roboto"/>
                <a:sym typeface="Roboto"/>
              </a:rPr>
              <a:t>Young Men’s Christian Association</a:t>
            </a:r>
            <a:endParaRPr>
              <a:solidFill>
                <a:schemeClr val="dk1"/>
              </a:solidFill>
              <a:latin typeface="Roboto"/>
              <a:ea typeface="Roboto"/>
              <a:cs typeface="Roboto"/>
              <a:sym typeface="Roboto"/>
            </a:endParaRPr>
          </a:p>
          <a:p>
            <a:pPr marL="0" lvl="0" indent="0" algn="ctr" rtl="0">
              <a:lnSpc>
                <a:spcPct val="115000"/>
              </a:lnSpc>
              <a:spcBef>
                <a:spcPts val="600"/>
              </a:spcBef>
              <a:spcAft>
                <a:spcPts val="0"/>
              </a:spcAft>
              <a:buClr>
                <a:schemeClr val="accent2"/>
              </a:buClr>
              <a:buSzPts val="1100"/>
              <a:buFont typeface="Arial"/>
              <a:buNone/>
            </a:pPr>
            <a:r>
              <a:rPr lang="en" u="sng">
                <a:solidFill>
                  <a:schemeClr val="hlink"/>
                </a:solidFill>
                <a:latin typeface="Roboto"/>
                <a:ea typeface="Roboto"/>
                <a:cs typeface="Roboto"/>
                <a:sym typeface="Roboto"/>
                <a:hlinkClick r:id="rId4"/>
              </a:rPr>
              <a:t>https://www.bristolymca.net/</a:t>
            </a:r>
            <a:endParaRPr u="sng">
              <a:solidFill>
                <a:schemeClr val="hlink"/>
              </a:solidFill>
              <a:latin typeface="Roboto"/>
              <a:ea typeface="Roboto"/>
              <a:cs typeface="Roboto"/>
              <a:sym typeface="Roboto"/>
              <a:hlinkClick r:id="rId4"/>
            </a:endParaRPr>
          </a:p>
          <a:p>
            <a:pPr marL="0" lvl="0" indent="0" algn="l" rtl="0">
              <a:lnSpc>
                <a:spcPct val="115000"/>
              </a:lnSpc>
              <a:spcBef>
                <a:spcPts val="0"/>
              </a:spcBef>
              <a:spcAft>
                <a:spcPts val="0"/>
              </a:spcAft>
              <a:buClr>
                <a:schemeClr val="accent2"/>
              </a:buClr>
              <a:buSzPts val="1100"/>
              <a:buFont typeface="Arial"/>
              <a:buNone/>
            </a:pPr>
            <a:r>
              <a:rPr lang="en">
                <a:solidFill>
                  <a:schemeClr val="accent1"/>
                </a:solidFill>
              </a:rPr>
              <a:t>•</a:t>
            </a:r>
            <a:r>
              <a:rPr lang="en">
                <a:solidFill>
                  <a:schemeClr val="dk1"/>
                </a:solidFill>
                <a:latin typeface="Roboto"/>
                <a:ea typeface="Roboto"/>
                <a:cs typeface="Roboto"/>
                <a:sym typeface="Roboto"/>
              </a:rPr>
              <a:t>YMCA, also known as Y, is the nation's leading nonprofit working towards empowering communities through youth development, healthy living and social responsibility. Y is a spirit, a movement and a cause who promote values such as </a:t>
            </a:r>
            <a:r>
              <a:rPr lang="en" b="1">
                <a:solidFill>
                  <a:schemeClr val="dk1"/>
                </a:solidFill>
                <a:latin typeface="Roboto"/>
                <a:ea typeface="Roboto"/>
                <a:cs typeface="Roboto"/>
                <a:sym typeface="Roboto"/>
              </a:rPr>
              <a:t>care, honesty, respect, responsibility, and faith.</a:t>
            </a:r>
            <a:endParaRPr b="1">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accent2"/>
              </a:buClr>
              <a:buSzPts val="1100"/>
              <a:buFont typeface="Arial"/>
              <a:buNone/>
            </a:pPr>
            <a:endParaRPr b="1">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accent2"/>
              </a:buClr>
              <a:buSzPts val="1100"/>
              <a:buFont typeface="Arial"/>
              <a:buNone/>
            </a:pPr>
            <a:r>
              <a:rPr lang="en">
                <a:solidFill>
                  <a:schemeClr val="accent1"/>
                </a:solidFill>
              </a:rPr>
              <a:t>•</a:t>
            </a:r>
            <a:r>
              <a:rPr lang="en">
                <a:solidFill>
                  <a:schemeClr val="dk1"/>
                </a:solidFill>
                <a:latin typeface="Roboto"/>
                <a:ea typeface="Roboto"/>
                <a:cs typeface="Roboto"/>
                <a:sym typeface="Roboto"/>
              </a:rPr>
              <a:t>YMCA Bristol is located in Bristol, Tennessee.</a:t>
            </a:r>
            <a:endParaRPr>
              <a:solidFill>
                <a:schemeClr val="accent1"/>
              </a:solidFill>
            </a:endParaRPr>
          </a:p>
          <a:p>
            <a:pPr marL="0" lvl="0" indent="0" algn="l" rtl="0">
              <a:lnSpc>
                <a:spcPct val="115000"/>
              </a:lnSpc>
              <a:spcBef>
                <a:spcPts val="0"/>
              </a:spcBef>
              <a:spcAft>
                <a:spcPts val="0"/>
              </a:spcAft>
              <a:buClr>
                <a:schemeClr val="accent2"/>
              </a:buClr>
              <a:buSzPts val="1100"/>
              <a:buFont typeface="Arial"/>
              <a:buNone/>
            </a:pPr>
            <a:r>
              <a:rPr lang="en">
                <a:solidFill>
                  <a:schemeClr val="accent1"/>
                </a:solidFill>
              </a:rPr>
              <a:t>•</a:t>
            </a:r>
            <a:r>
              <a:rPr lang="en">
                <a:solidFill>
                  <a:schemeClr val="dk1"/>
                </a:solidFill>
                <a:latin typeface="Roboto"/>
                <a:ea typeface="Roboto"/>
                <a:cs typeface="Roboto"/>
                <a:sym typeface="Roboto"/>
              </a:rPr>
              <a:t>The size of the organization within the range of 50 - 100 employees.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Table of Contents</a:t>
            </a:r>
            <a:endParaRPr/>
          </a:p>
        </p:txBody>
      </p:sp>
      <p:pic>
        <p:nvPicPr>
          <p:cNvPr id="212" name="Google Shape;212;p33"/>
          <p:cNvPicPr preferRelativeResize="0"/>
          <p:nvPr/>
        </p:nvPicPr>
        <p:blipFill>
          <a:blip r:embed="rId3">
            <a:alphaModFix/>
          </a:blip>
          <a:stretch>
            <a:fillRect/>
          </a:stretch>
        </p:blipFill>
        <p:spPr>
          <a:xfrm>
            <a:off x="4484575" y="1373450"/>
            <a:ext cx="4551575" cy="2712075"/>
          </a:xfrm>
          <a:prstGeom prst="rect">
            <a:avLst/>
          </a:prstGeom>
          <a:noFill/>
          <a:ln>
            <a:noFill/>
          </a:ln>
        </p:spPr>
      </p:pic>
      <p:graphicFrame>
        <p:nvGraphicFramePr>
          <p:cNvPr id="213" name="Google Shape;213;p33"/>
          <p:cNvGraphicFramePr/>
          <p:nvPr/>
        </p:nvGraphicFramePr>
        <p:xfrm>
          <a:off x="426975" y="1373438"/>
          <a:ext cx="3874300" cy="2742435"/>
        </p:xfrm>
        <a:graphic>
          <a:graphicData uri="http://schemas.openxmlformats.org/drawingml/2006/table">
            <a:tbl>
              <a:tblPr>
                <a:noFill/>
                <a:tableStyleId>{6153D85C-2369-49BA-90CC-57B0E8756A3B}</a:tableStyleId>
              </a:tblPr>
              <a:tblGrid>
                <a:gridCol w="644000">
                  <a:extLst>
                    <a:ext uri="{9D8B030D-6E8A-4147-A177-3AD203B41FA5}">
                      <a16:colId xmlns:a16="http://schemas.microsoft.com/office/drawing/2014/main" val="20000"/>
                    </a:ext>
                  </a:extLst>
                </a:gridCol>
                <a:gridCol w="3230300">
                  <a:extLst>
                    <a:ext uri="{9D8B030D-6E8A-4147-A177-3AD203B41FA5}">
                      <a16:colId xmlns:a16="http://schemas.microsoft.com/office/drawing/2014/main" val="20001"/>
                    </a:ext>
                  </a:extLst>
                </a:gridCol>
              </a:tblGrid>
              <a:tr h="47932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FFFFFF"/>
                          </a:solidFill>
                          <a:latin typeface="Roboto"/>
                          <a:ea typeface="Roboto"/>
                          <a:cs typeface="Roboto"/>
                          <a:sym typeface="Roboto"/>
                        </a:rPr>
                        <a:t>1</a:t>
                      </a:r>
                      <a:endParaRPr sz="1600" u="none" strike="noStrike" cap="none">
                        <a:solidFill>
                          <a:srgbClr val="FFFFFF"/>
                        </a:solidFill>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a:solidFill>
                            <a:srgbClr val="666666"/>
                          </a:solidFill>
                          <a:latin typeface="Roboto"/>
                          <a:ea typeface="Roboto"/>
                          <a:cs typeface="Roboto"/>
                          <a:sym typeface="Roboto"/>
                        </a:rPr>
                        <a:t>Campaign Overviews</a:t>
                      </a:r>
                      <a:endParaRPr sz="1600" u="none" strike="noStrike" cap="none">
                        <a:solidFill>
                          <a:srgbClr val="666666"/>
                        </a:solidFill>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0F0F0"/>
                    </a:solidFill>
                  </a:tcPr>
                </a:tc>
                <a:extLst>
                  <a:ext uri="{0D108BD9-81ED-4DB2-BD59-A6C34878D82A}">
                    <a16:rowId xmlns:a16="http://schemas.microsoft.com/office/drawing/2014/main" val="10000"/>
                  </a:ext>
                </a:extLst>
              </a:tr>
              <a:tr h="47932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FFFFFF"/>
                          </a:solidFill>
                          <a:latin typeface="Roboto"/>
                          <a:ea typeface="Roboto"/>
                          <a:cs typeface="Roboto"/>
                          <a:sym typeface="Roboto"/>
                        </a:rPr>
                        <a:t>2</a:t>
                      </a:r>
                      <a:endParaRPr sz="1600" u="none" strike="noStrike" cap="none">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B6D7A8"/>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a:solidFill>
                            <a:srgbClr val="666666"/>
                          </a:solidFill>
                          <a:latin typeface="Roboto"/>
                          <a:ea typeface="Roboto"/>
                          <a:cs typeface="Roboto"/>
                          <a:sym typeface="Roboto"/>
                        </a:rPr>
                        <a:t>Core performance metrics</a:t>
                      </a:r>
                      <a:endParaRPr sz="1600" u="none" strike="noStrike" cap="none">
                        <a:solidFill>
                          <a:srgbClr val="666666"/>
                        </a:solidFill>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0F0F0"/>
                    </a:solidFill>
                  </a:tcPr>
                </a:tc>
                <a:extLst>
                  <a:ext uri="{0D108BD9-81ED-4DB2-BD59-A6C34878D82A}">
                    <a16:rowId xmlns:a16="http://schemas.microsoft.com/office/drawing/2014/main" val="10001"/>
                  </a:ext>
                </a:extLst>
              </a:tr>
              <a:tr h="47932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F0F0F0"/>
                          </a:solidFill>
                          <a:latin typeface="Roboto"/>
                          <a:ea typeface="Roboto"/>
                          <a:cs typeface="Roboto"/>
                          <a:sym typeface="Roboto"/>
                        </a:rPr>
                        <a:t>3</a:t>
                      </a:r>
                      <a:endParaRPr sz="1600" u="none" strike="noStrike" cap="none">
                        <a:solidFill>
                          <a:srgbClr val="F0F0F0"/>
                        </a:solidFill>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93C47D"/>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a:solidFill>
                            <a:srgbClr val="666666"/>
                          </a:solidFill>
                          <a:latin typeface="Roboto"/>
                          <a:ea typeface="Roboto"/>
                          <a:cs typeface="Roboto"/>
                          <a:sym typeface="Roboto"/>
                        </a:rPr>
                        <a:t>Online marketing strategy analysis</a:t>
                      </a:r>
                      <a:endParaRPr sz="1600" u="none" strike="noStrike" cap="none">
                        <a:solidFill>
                          <a:srgbClr val="666666"/>
                        </a:solidFill>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0F0F0"/>
                    </a:solidFill>
                  </a:tcPr>
                </a:tc>
                <a:extLst>
                  <a:ext uri="{0D108BD9-81ED-4DB2-BD59-A6C34878D82A}">
                    <a16:rowId xmlns:a16="http://schemas.microsoft.com/office/drawing/2014/main" val="10002"/>
                  </a:ext>
                </a:extLst>
              </a:tr>
              <a:tr h="47932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F0F0F0"/>
                          </a:solidFill>
                          <a:latin typeface="Roboto"/>
                          <a:ea typeface="Roboto"/>
                          <a:cs typeface="Roboto"/>
                          <a:sym typeface="Roboto"/>
                        </a:rPr>
                        <a:t>4</a:t>
                      </a:r>
                      <a:endParaRPr sz="1600" u="none" strike="noStrike" cap="none">
                        <a:solidFill>
                          <a:srgbClr val="F0F0F0"/>
                        </a:solidFill>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6AA84F"/>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a:solidFill>
                            <a:srgbClr val="666666"/>
                          </a:solidFill>
                          <a:latin typeface="Roboto"/>
                          <a:ea typeface="Roboto"/>
                          <a:cs typeface="Roboto"/>
                          <a:sym typeface="Roboto"/>
                        </a:rPr>
                        <a:t>Marketing goals and social impact</a:t>
                      </a:r>
                      <a:endParaRPr sz="1600" u="none" strike="noStrike" cap="none">
                        <a:solidFill>
                          <a:srgbClr val="666666"/>
                        </a:solidFill>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0F0F0"/>
                    </a:solidFill>
                  </a:tcPr>
                </a:tc>
                <a:extLst>
                  <a:ext uri="{0D108BD9-81ED-4DB2-BD59-A6C34878D82A}">
                    <a16:rowId xmlns:a16="http://schemas.microsoft.com/office/drawing/2014/main" val="10003"/>
                  </a:ext>
                </a:extLst>
              </a:tr>
              <a:tr h="47932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F0F0F0"/>
                          </a:solidFill>
                          <a:latin typeface="Roboto"/>
                          <a:ea typeface="Roboto"/>
                          <a:cs typeface="Roboto"/>
                          <a:sym typeface="Roboto"/>
                        </a:rPr>
                        <a:t>5</a:t>
                      </a:r>
                      <a:endParaRPr sz="1600" u="none" strike="noStrike" cap="none">
                        <a:solidFill>
                          <a:srgbClr val="F0F0F0"/>
                        </a:solidFill>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38761D"/>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a:solidFill>
                            <a:srgbClr val="666666"/>
                          </a:solidFill>
                          <a:latin typeface="Roboto"/>
                          <a:ea typeface="Roboto"/>
                          <a:cs typeface="Roboto"/>
                          <a:sym typeface="Roboto"/>
                        </a:rPr>
                        <a:t>Conclusion and next steps</a:t>
                      </a:r>
                      <a:endParaRPr sz="1600" u="none" strike="noStrike" cap="none">
                        <a:solidFill>
                          <a:srgbClr val="666666"/>
                        </a:solidFill>
                        <a:latin typeface="Roboto"/>
                        <a:ea typeface="Roboto"/>
                        <a:cs typeface="Roboto"/>
                        <a:sym typeface="Roboto"/>
                      </a:endParaRPr>
                    </a:p>
                  </a:txBody>
                  <a:tcPr marL="91425" marR="91425" marT="82275" marB="82275"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0F0F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Awareness Campaign Overview</a:t>
            </a:r>
            <a:endParaRPr/>
          </a:p>
        </p:txBody>
      </p:sp>
      <p:sp>
        <p:nvSpPr>
          <p:cNvPr id="219" name="Google Shape;219;p34"/>
          <p:cNvSpPr txBox="1"/>
          <p:nvPr/>
        </p:nvSpPr>
        <p:spPr>
          <a:xfrm>
            <a:off x="386525" y="1049750"/>
            <a:ext cx="8317500" cy="2607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500" b="1">
                <a:solidFill>
                  <a:srgbClr val="666666"/>
                </a:solidFill>
                <a:latin typeface="Roboto"/>
                <a:ea typeface="Roboto"/>
                <a:cs typeface="Roboto"/>
                <a:sym typeface="Roboto"/>
              </a:rPr>
              <a:t>Awareness</a:t>
            </a:r>
            <a:endParaRPr sz="1500" b="1">
              <a:solidFill>
                <a:srgbClr val="666666"/>
              </a:solidFill>
              <a:latin typeface="Roboto"/>
              <a:ea typeface="Roboto"/>
              <a:cs typeface="Roboto"/>
              <a:sym typeface="Roboto"/>
            </a:endParaRPr>
          </a:p>
          <a:p>
            <a:pPr marL="457200" marR="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53 clicks out of 379 impressions.</a:t>
            </a:r>
            <a:endParaRPr sz="1300" b="1">
              <a:solidFill>
                <a:srgbClr val="666666"/>
              </a:solidFill>
              <a:latin typeface="Roboto"/>
              <a:ea typeface="Roboto"/>
              <a:cs typeface="Roboto"/>
              <a:sym typeface="Roboto"/>
            </a:endParaRPr>
          </a:p>
          <a:p>
            <a:pPr marL="457200" marR="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Average CPC: $1.14</a:t>
            </a:r>
            <a:endParaRPr sz="1300" b="1">
              <a:solidFill>
                <a:srgbClr val="666666"/>
              </a:solidFill>
              <a:latin typeface="Roboto"/>
              <a:ea typeface="Roboto"/>
              <a:cs typeface="Roboto"/>
              <a:sym typeface="Roboto"/>
            </a:endParaRPr>
          </a:p>
          <a:p>
            <a:pPr marL="457200" marR="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Total Budget: $45/day</a:t>
            </a:r>
            <a:endParaRPr sz="1300" b="1">
              <a:solidFill>
                <a:srgbClr val="666666"/>
              </a:solidFill>
              <a:latin typeface="Roboto"/>
              <a:ea typeface="Roboto"/>
              <a:cs typeface="Roboto"/>
              <a:sym typeface="Roboto"/>
            </a:endParaRPr>
          </a:p>
          <a:p>
            <a:pPr marL="457200" marR="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Cost: $60.67</a:t>
            </a:r>
            <a:endParaRPr sz="1300" b="1">
              <a:solidFill>
                <a:srgbClr val="666666"/>
              </a:solidFill>
              <a:latin typeface="Roboto"/>
              <a:ea typeface="Roboto"/>
              <a:cs typeface="Roboto"/>
              <a:sym typeface="Roboto"/>
            </a:endParaRPr>
          </a:p>
          <a:p>
            <a:pPr marL="457200" marR="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Ad groups:</a:t>
            </a:r>
            <a:endParaRPr sz="1300" b="1">
              <a:solidFill>
                <a:srgbClr val="666666"/>
              </a:solidFill>
              <a:latin typeface="Roboto"/>
              <a:ea typeface="Roboto"/>
              <a:cs typeface="Roboto"/>
              <a:sym typeface="Roboto"/>
            </a:endParaRPr>
          </a:p>
          <a:p>
            <a:pPr marL="914400" marR="0" lvl="1"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Service-Financial assistance: most successful ad group with CTR of 30% (3 clicks out of 10  impressions)</a:t>
            </a:r>
            <a:endParaRPr sz="1300" b="1">
              <a:solidFill>
                <a:srgbClr val="666666"/>
              </a:solidFill>
              <a:latin typeface="Roboto"/>
              <a:ea typeface="Roboto"/>
              <a:cs typeface="Roboto"/>
              <a:sym typeface="Roboto"/>
            </a:endParaRPr>
          </a:p>
          <a:p>
            <a:pPr marL="914400" marR="0" lvl="1"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Programs-After School Sports: CTR of 15.38% (2 clicks out of 13  impressions)</a:t>
            </a:r>
            <a:endParaRPr sz="1300" b="1">
              <a:solidFill>
                <a:srgbClr val="666666"/>
              </a:solidFill>
              <a:latin typeface="Roboto"/>
              <a:ea typeface="Roboto"/>
              <a:cs typeface="Roboto"/>
              <a:sym typeface="Roboto"/>
            </a:endParaRPr>
          </a:p>
          <a:p>
            <a:pPr marL="914400" marR="0" lvl="1" indent="-311150" algn="l" rtl="0">
              <a:lnSpc>
                <a:spcPct val="115000"/>
              </a:lnSpc>
              <a:spcBef>
                <a:spcPts val="0"/>
              </a:spcBef>
              <a:spcAft>
                <a:spcPts val="0"/>
              </a:spcAft>
              <a:buClr>
                <a:srgbClr val="666666"/>
              </a:buClr>
              <a:buSzPts val="1300"/>
              <a:buFont typeface="Roboto"/>
              <a:buChar char="○"/>
            </a:pPr>
            <a:r>
              <a:rPr lang="en" sz="1300" b="1">
                <a:solidFill>
                  <a:srgbClr val="990000"/>
                </a:solidFill>
                <a:latin typeface="Roboto"/>
                <a:ea typeface="Roboto"/>
                <a:cs typeface="Roboto"/>
                <a:sym typeface="Roboto"/>
              </a:rPr>
              <a:t>Program-Healthy living</a:t>
            </a:r>
            <a:r>
              <a:rPr lang="en" sz="1300" b="1">
                <a:solidFill>
                  <a:srgbClr val="666666"/>
                </a:solidFill>
                <a:latin typeface="Roboto"/>
                <a:ea typeface="Roboto"/>
                <a:cs typeface="Roboto"/>
                <a:sym typeface="Roboto"/>
              </a:rPr>
              <a:t>: most impressions with CTR of 13.52% (48 clicks out of 355 impressions)</a:t>
            </a:r>
            <a:endParaRPr sz="1300" b="1">
              <a:solidFill>
                <a:srgbClr val="666666"/>
              </a:solidFill>
              <a:latin typeface="Roboto"/>
              <a:ea typeface="Roboto"/>
              <a:cs typeface="Roboto"/>
              <a:sym typeface="Roboto"/>
            </a:endParaRPr>
          </a:p>
          <a:p>
            <a:pPr marL="914400" marR="0" lvl="1"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Program- Youth Development: Just 1 impression and no clicks</a:t>
            </a:r>
            <a:endParaRPr sz="1300" b="1">
              <a:solidFill>
                <a:srgbClr val="666666"/>
              </a:solidFill>
              <a:latin typeface="Roboto"/>
              <a:ea typeface="Roboto"/>
              <a:cs typeface="Roboto"/>
              <a:sym typeface="Roboto"/>
            </a:endParaRPr>
          </a:p>
        </p:txBody>
      </p:sp>
      <p:pic>
        <p:nvPicPr>
          <p:cNvPr id="220" name="Google Shape;220;p34"/>
          <p:cNvPicPr preferRelativeResize="0"/>
          <p:nvPr/>
        </p:nvPicPr>
        <p:blipFill>
          <a:blip r:embed="rId3">
            <a:alphaModFix/>
          </a:blip>
          <a:stretch>
            <a:fillRect/>
          </a:stretch>
        </p:blipFill>
        <p:spPr>
          <a:xfrm>
            <a:off x="3506125" y="3778550"/>
            <a:ext cx="5197901" cy="951400"/>
          </a:xfrm>
          <a:prstGeom prst="rect">
            <a:avLst/>
          </a:prstGeom>
          <a:noFill/>
          <a:ln w="9525" cap="flat" cmpd="sng">
            <a:solidFill>
              <a:srgbClr val="000000"/>
            </a:solidFill>
            <a:prstDash val="solid"/>
            <a:round/>
            <a:headEnd type="none" w="sm" len="sm"/>
            <a:tailEnd type="none" w="sm" len="sm"/>
          </a:ln>
        </p:spPr>
      </p:pic>
      <p:pic>
        <p:nvPicPr>
          <p:cNvPr id="221" name="Google Shape;221;p34"/>
          <p:cNvPicPr preferRelativeResize="0"/>
          <p:nvPr/>
        </p:nvPicPr>
        <p:blipFill>
          <a:blip r:embed="rId4">
            <a:alphaModFix/>
          </a:blip>
          <a:stretch>
            <a:fillRect/>
          </a:stretch>
        </p:blipFill>
        <p:spPr>
          <a:xfrm>
            <a:off x="845775" y="3803700"/>
            <a:ext cx="2393500" cy="90107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Membership Campaign Overview</a:t>
            </a:r>
            <a:endParaRPr/>
          </a:p>
        </p:txBody>
      </p:sp>
      <p:sp>
        <p:nvSpPr>
          <p:cNvPr id="227" name="Google Shape;227;p35"/>
          <p:cNvSpPr txBox="1"/>
          <p:nvPr/>
        </p:nvSpPr>
        <p:spPr>
          <a:xfrm>
            <a:off x="386525" y="1049750"/>
            <a:ext cx="8317500" cy="2607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500" b="1">
                <a:solidFill>
                  <a:srgbClr val="666666"/>
                </a:solidFill>
                <a:latin typeface="Roboto"/>
                <a:ea typeface="Roboto"/>
                <a:cs typeface="Roboto"/>
                <a:sym typeface="Roboto"/>
              </a:rPr>
              <a:t>Membership</a:t>
            </a:r>
            <a:endParaRPr sz="1500" b="1">
              <a:solidFill>
                <a:srgbClr val="666666"/>
              </a:solidFill>
              <a:latin typeface="Roboto"/>
              <a:ea typeface="Roboto"/>
              <a:cs typeface="Roboto"/>
              <a:sym typeface="Roboto"/>
            </a:endParaRPr>
          </a:p>
          <a:p>
            <a:pPr marL="457200" marR="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16 clicks out of 96 impressions.</a:t>
            </a:r>
            <a:endParaRPr sz="1300" b="1">
              <a:solidFill>
                <a:srgbClr val="666666"/>
              </a:solidFill>
              <a:latin typeface="Roboto"/>
              <a:ea typeface="Roboto"/>
              <a:cs typeface="Roboto"/>
              <a:sym typeface="Roboto"/>
            </a:endParaRPr>
          </a:p>
          <a:p>
            <a:pPr marL="457200" marR="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Average CPC: $1.73</a:t>
            </a:r>
            <a:endParaRPr sz="1300" b="1">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Total Budget: $156/day</a:t>
            </a:r>
            <a:endParaRPr sz="1300" b="1">
              <a:solidFill>
                <a:srgbClr val="666666"/>
              </a:solidFill>
              <a:latin typeface="Roboto"/>
              <a:ea typeface="Roboto"/>
              <a:cs typeface="Roboto"/>
              <a:sym typeface="Roboto"/>
            </a:endParaRPr>
          </a:p>
          <a:p>
            <a:pPr marL="457200" marR="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Cost: $27.73</a:t>
            </a:r>
            <a:endParaRPr sz="1300" b="1">
              <a:solidFill>
                <a:srgbClr val="666666"/>
              </a:solidFill>
              <a:latin typeface="Roboto"/>
              <a:ea typeface="Roboto"/>
              <a:cs typeface="Roboto"/>
              <a:sym typeface="Roboto"/>
            </a:endParaRPr>
          </a:p>
          <a:p>
            <a:pPr marL="457200" marR="0" lvl="0"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Ad groups:</a:t>
            </a:r>
            <a:endParaRPr sz="1300" b="1">
              <a:solidFill>
                <a:srgbClr val="666666"/>
              </a:solidFill>
              <a:latin typeface="Roboto"/>
              <a:ea typeface="Roboto"/>
              <a:cs typeface="Roboto"/>
              <a:sym typeface="Roboto"/>
            </a:endParaRPr>
          </a:p>
          <a:p>
            <a:pPr marL="914400" marR="0" lvl="1"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Senior Members: most successful ad group with CTR of 42.86% (3 clicks out of 7  impressions)</a:t>
            </a:r>
            <a:endParaRPr sz="1300" b="1">
              <a:solidFill>
                <a:srgbClr val="666666"/>
              </a:solidFill>
              <a:latin typeface="Roboto"/>
              <a:ea typeface="Roboto"/>
              <a:cs typeface="Roboto"/>
              <a:sym typeface="Roboto"/>
            </a:endParaRPr>
          </a:p>
          <a:p>
            <a:pPr marL="914400" marR="0" lvl="1" indent="-311150" algn="l" rtl="0">
              <a:lnSpc>
                <a:spcPct val="115000"/>
              </a:lnSpc>
              <a:spcBef>
                <a:spcPts val="0"/>
              </a:spcBef>
              <a:spcAft>
                <a:spcPts val="0"/>
              </a:spcAft>
              <a:buClr>
                <a:srgbClr val="666666"/>
              </a:buClr>
              <a:buSzPts val="1300"/>
              <a:buFont typeface="Roboto"/>
              <a:buChar char="○"/>
            </a:pPr>
            <a:r>
              <a:rPr lang="en" sz="1300" b="1">
                <a:solidFill>
                  <a:srgbClr val="990000"/>
                </a:solidFill>
                <a:latin typeface="Roboto"/>
                <a:ea typeface="Roboto"/>
                <a:cs typeface="Roboto"/>
                <a:sym typeface="Roboto"/>
              </a:rPr>
              <a:t>Join YMCA</a:t>
            </a:r>
            <a:r>
              <a:rPr lang="en" sz="1300" b="1">
                <a:solidFill>
                  <a:srgbClr val="666666"/>
                </a:solidFill>
                <a:latin typeface="Roboto"/>
                <a:ea typeface="Roboto"/>
                <a:cs typeface="Roboto"/>
                <a:sym typeface="Roboto"/>
              </a:rPr>
              <a:t>: most number of clicks compared to other ad groups with CTR of 15.52% (9 clicks out of 58  impressions)</a:t>
            </a:r>
            <a:endParaRPr sz="1300" b="1">
              <a:solidFill>
                <a:srgbClr val="666666"/>
              </a:solidFill>
              <a:latin typeface="Roboto"/>
              <a:ea typeface="Roboto"/>
              <a:cs typeface="Roboto"/>
              <a:sym typeface="Roboto"/>
            </a:endParaRPr>
          </a:p>
          <a:p>
            <a:pPr marL="914400" marR="0" lvl="1" indent="-311150" algn="l" rtl="0">
              <a:lnSpc>
                <a:spcPct val="115000"/>
              </a:lnSpc>
              <a:spcBef>
                <a:spcPts val="0"/>
              </a:spcBef>
              <a:spcAft>
                <a:spcPts val="0"/>
              </a:spcAft>
              <a:buClr>
                <a:srgbClr val="666666"/>
              </a:buClr>
              <a:buSzPts val="1300"/>
              <a:buFont typeface="Roboto"/>
              <a:buChar char="○"/>
            </a:pPr>
            <a:r>
              <a:rPr lang="en" sz="1300" b="1">
                <a:solidFill>
                  <a:srgbClr val="666666"/>
                </a:solidFill>
                <a:latin typeface="Roboto"/>
                <a:ea typeface="Roboto"/>
                <a:cs typeface="Roboto"/>
                <a:sym typeface="Roboto"/>
              </a:rPr>
              <a:t>Volunteers: CTR of 12.90% (4 clicks out of 31 impressions)</a:t>
            </a:r>
            <a:endParaRPr sz="1300" b="1">
              <a:solidFill>
                <a:srgbClr val="666666"/>
              </a:solidFill>
              <a:latin typeface="Roboto"/>
              <a:ea typeface="Roboto"/>
              <a:cs typeface="Roboto"/>
              <a:sym typeface="Roboto"/>
            </a:endParaRPr>
          </a:p>
          <a:p>
            <a:pPr marL="914400" marR="0" lvl="0" indent="0" algn="l" rtl="0">
              <a:lnSpc>
                <a:spcPct val="115000"/>
              </a:lnSpc>
              <a:spcBef>
                <a:spcPts val="0"/>
              </a:spcBef>
              <a:spcAft>
                <a:spcPts val="0"/>
              </a:spcAft>
              <a:buNone/>
            </a:pPr>
            <a:endParaRPr sz="1300" b="1">
              <a:solidFill>
                <a:srgbClr val="666666"/>
              </a:solidFill>
              <a:latin typeface="Roboto"/>
              <a:ea typeface="Roboto"/>
              <a:cs typeface="Roboto"/>
              <a:sym typeface="Roboto"/>
            </a:endParaRPr>
          </a:p>
        </p:txBody>
      </p:sp>
      <p:pic>
        <p:nvPicPr>
          <p:cNvPr id="228" name="Google Shape;228;p35"/>
          <p:cNvPicPr preferRelativeResize="0"/>
          <p:nvPr/>
        </p:nvPicPr>
        <p:blipFill>
          <a:blip r:embed="rId3">
            <a:alphaModFix/>
          </a:blip>
          <a:stretch>
            <a:fillRect/>
          </a:stretch>
        </p:blipFill>
        <p:spPr>
          <a:xfrm>
            <a:off x="3453673" y="3525000"/>
            <a:ext cx="5506330" cy="1135675"/>
          </a:xfrm>
          <a:prstGeom prst="rect">
            <a:avLst/>
          </a:prstGeom>
          <a:noFill/>
          <a:ln w="9525" cap="flat" cmpd="sng">
            <a:solidFill>
              <a:srgbClr val="000000"/>
            </a:solidFill>
            <a:prstDash val="solid"/>
            <a:round/>
            <a:headEnd type="none" w="sm" len="sm"/>
            <a:tailEnd type="none" w="sm" len="sm"/>
          </a:ln>
        </p:spPr>
      </p:pic>
      <p:pic>
        <p:nvPicPr>
          <p:cNvPr id="229" name="Google Shape;229;p35"/>
          <p:cNvPicPr preferRelativeResize="0"/>
          <p:nvPr/>
        </p:nvPicPr>
        <p:blipFill>
          <a:blip r:embed="rId4">
            <a:alphaModFix/>
          </a:blip>
          <a:stretch>
            <a:fillRect/>
          </a:stretch>
        </p:blipFill>
        <p:spPr>
          <a:xfrm>
            <a:off x="386525" y="3558013"/>
            <a:ext cx="2888050" cy="106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Contribution Campaign Overview</a:t>
            </a:r>
            <a:endParaRPr/>
          </a:p>
        </p:txBody>
      </p:sp>
      <p:sp>
        <p:nvSpPr>
          <p:cNvPr id="235" name="Google Shape;235;p36"/>
          <p:cNvSpPr txBox="1"/>
          <p:nvPr/>
        </p:nvSpPr>
        <p:spPr>
          <a:xfrm>
            <a:off x="386525" y="1049750"/>
            <a:ext cx="8317500" cy="2607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500" b="1">
                <a:solidFill>
                  <a:srgbClr val="666666"/>
                </a:solidFill>
                <a:latin typeface="Roboto"/>
                <a:ea typeface="Roboto"/>
                <a:cs typeface="Roboto"/>
                <a:sym typeface="Roboto"/>
              </a:rPr>
              <a:t>Contribution</a:t>
            </a:r>
            <a:endParaRPr sz="1500" b="1">
              <a:solidFill>
                <a:srgbClr val="666666"/>
              </a:solidFill>
              <a:latin typeface="Roboto"/>
              <a:ea typeface="Roboto"/>
              <a:cs typeface="Roboto"/>
              <a:sym typeface="Roboto"/>
            </a:endParaRPr>
          </a:p>
          <a:p>
            <a:pPr marL="457200" marR="0" lvl="0" indent="-317500" algn="l" rtl="0">
              <a:lnSpc>
                <a:spcPct val="115000"/>
              </a:lnSpc>
              <a:spcBef>
                <a:spcPts val="0"/>
              </a:spcBef>
              <a:spcAft>
                <a:spcPts val="0"/>
              </a:spcAft>
              <a:buClr>
                <a:srgbClr val="666666"/>
              </a:buClr>
              <a:buSzPts val="1400"/>
              <a:buFont typeface="Roboto"/>
              <a:buChar char="●"/>
            </a:pPr>
            <a:r>
              <a:rPr lang="en" b="1">
                <a:solidFill>
                  <a:srgbClr val="666666"/>
                </a:solidFill>
                <a:latin typeface="Roboto"/>
                <a:ea typeface="Roboto"/>
                <a:cs typeface="Roboto"/>
                <a:sym typeface="Roboto"/>
              </a:rPr>
              <a:t>4 clicks out of 123  impressions.</a:t>
            </a:r>
            <a:endParaRPr b="1">
              <a:solidFill>
                <a:srgbClr val="666666"/>
              </a:solidFill>
              <a:latin typeface="Roboto"/>
              <a:ea typeface="Roboto"/>
              <a:cs typeface="Roboto"/>
              <a:sym typeface="Roboto"/>
            </a:endParaRPr>
          </a:p>
          <a:p>
            <a:pPr marL="457200" marR="0" lvl="0" indent="-317500" algn="l" rtl="0">
              <a:lnSpc>
                <a:spcPct val="115000"/>
              </a:lnSpc>
              <a:spcBef>
                <a:spcPts val="0"/>
              </a:spcBef>
              <a:spcAft>
                <a:spcPts val="0"/>
              </a:spcAft>
              <a:buClr>
                <a:srgbClr val="666666"/>
              </a:buClr>
              <a:buSzPts val="1400"/>
              <a:buFont typeface="Roboto"/>
              <a:buChar char="●"/>
            </a:pPr>
            <a:r>
              <a:rPr lang="en" b="1">
                <a:solidFill>
                  <a:srgbClr val="666666"/>
                </a:solidFill>
                <a:latin typeface="Roboto"/>
                <a:ea typeface="Roboto"/>
                <a:cs typeface="Roboto"/>
                <a:sym typeface="Roboto"/>
              </a:rPr>
              <a:t>Average CPC: $0.93</a:t>
            </a:r>
            <a:endParaRPr b="1">
              <a:solidFill>
                <a:srgbClr val="666666"/>
              </a:solidFill>
              <a:latin typeface="Roboto"/>
              <a:ea typeface="Roboto"/>
              <a:cs typeface="Roboto"/>
              <a:sym typeface="Roboto"/>
            </a:endParaRPr>
          </a:p>
          <a:p>
            <a:pPr marL="457200" lvl="0" indent="-317500" algn="l" rtl="0">
              <a:lnSpc>
                <a:spcPct val="115000"/>
              </a:lnSpc>
              <a:spcBef>
                <a:spcPts val="0"/>
              </a:spcBef>
              <a:spcAft>
                <a:spcPts val="0"/>
              </a:spcAft>
              <a:buClr>
                <a:srgbClr val="666666"/>
              </a:buClr>
              <a:buSzPts val="1400"/>
              <a:buFont typeface="Roboto"/>
              <a:buChar char="●"/>
            </a:pPr>
            <a:r>
              <a:rPr lang="en" b="1">
                <a:solidFill>
                  <a:srgbClr val="666666"/>
                </a:solidFill>
                <a:latin typeface="Roboto"/>
                <a:ea typeface="Roboto"/>
                <a:cs typeface="Roboto"/>
                <a:sym typeface="Roboto"/>
              </a:rPr>
              <a:t>Total Budget: $45/day</a:t>
            </a:r>
            <a:endParaRPr b="1">
              <a:solidFill>
                <a:srgbClr val="666666"/>
              </a:solidFill>
              <a:latin typeface="Roboto"/>
              <a:ea typeface="Roboto"/>
              <a:cs typeface="Roboto"/>
              <a:sym typeface="Roboto"/>
            </a:endParaRPr>
          </a:p>
          <a:p>
            <a:pPr marL="457200" marR="0" lvl="0" indent="-317500" algn="l" rtl="0">
              <a:lnSpc>
                <a:spcPct val="115000"/>
              </a:lnSpc>
              <a:spcBef>
                <a:spcPts val="0"/>
              </a:spcBef>
              <a:spcAft>
                <a:spcPts val="0"/>
              </a:spcAft>
              <a:buClr>
                <a:srgbClr val="666666"/>
              </a:buClr>
              <a:buSzPts val="1400"/>
              <a:buFont typeface="Roboto"/>
              <a:buChar char="●"/>
            </a:pPr>
            <a:r>
              <a:rPr lang="en" b="1">
                <a:solidFill>
                  <a:srgbClr val="666666"/>
                </a:solidFill>
                <a:latin typeface="Roboto"/>
                <a:ea typeface="Roboto"/>
                <a:cs typeface="Roboto"/>
                <a:sym typeface="Roboto"/>
              </a:rPr>
              <a:t>Cost: $3.72</a:t>
            </a:r>
            <a:endParaRPr b="1">
              <a:solidFill>
                <a:srgbClr val="666666"/>
              </a:solidFill>
              <a:latin typeface="Roboto"/>
              <a:ea typeface="Roboto"/>
              <a:cs typeface="Roboto"/>
              <a:sym typeface="Roboto"/>
            </a:endParaRPr>
          </a:p>
          <a:p>
            <a:pPr marL="457200" marR="0" lvl="0" indent="-317500" algn="l" rtl="0">
              <a:lnSpc>
                <a:spcPct val="115000"/>
              </a:lnSpc>
              <a:spcBef>
                <a:spcPts val="0"/>
              </a:spcBef>
              <a:spcAft>
                <a:spcPts val="0"/>
              </a:spcAft>
              <a:buClr>
                <a:srgbClr val="666666"/>
              </a:buClr>
              <a:buSzPts val="1400"/>
              <a:buFont typeface="Roboto"/>
              <a:buChar char="●"/>
            </a:pPr>
            <a:r>
              <a:rPr lang="en" b="1">
                <a:solidFill>
                  <a:srgbClr val="666666"/>
                </a:solidFill>
                <a:latin typeface="Roboto"/>
                <a:ea typeface="Roboto"/>
                <a:cs typeface="Roboto"/>
                <a:sym typeface="Roboto"/>
              </a:rPr>
              <a:t>Ad groups:</a:t>
            </a:r>
            <a:endParaRPr b="1">
              <a:solidFill>
                <a:srgbClr val="666666"/>
              </a:solidFill>
              <a:latin typeface="Roboto"/>
              <a:ea typeface="Roboto"/>
              <a:cs typeface="Roboto"/>
              <a:sym typeface="Roboto"/>
            </a:endParaRPr>
          </a:p>
          <a:p>
            <a:pPr marL="914400" marR="0" lvl="1" indent="-317500" algn="l" rtl="0">
              <a:lnSpc>
                <a:spcPct val="115000"/>
              </a:lnSpc>
              <a:spcBef>
                <a:spcPts val="0"/>
              </a:spcBef>
              <a:spcAft>
                <a:spcPts val="0"/>
              </a:spcAft>
              <a:buClr>
                <a:srgbClr val="666666"/>
              </a:buClr>
              <a:buSzPts val="1400"/>
              <a:buFont typeface="Roboto"/>
              <a:buChar char="○"/>
            </a:pPr>
            <a:r>
              <a:rPr lang="en" b="1">
                <a:solidFill>
                  <a:srgbClr val="666666"/>
                </a:solidFill>
                <a:latin typeface="Roboto"/>
                <a:ea typeface="Roboto"/>
                <a:cs typeface="Roboto"/>
                <a:sym typeface="Roboto"/>
              </a:rPr>
              <a:t>Make Donations: CTR of 3.25% (4 clicks out of 123  impressions)</a:t>
            </a:r>
            <a:endParaRPr b="1">
              <a:solidFill>
                <a:srgbClr val="666666"/>
              </a:solidFill>
              <a:latin typeface="Roboto"/>
              <a:ea typeface="Roboto"/>
              <a:cs typeface="Roboto"/>
              <a:sym typeface="Roboto"/>
            </a:endParaRPr>
          </a:p>
          <a:p>
            <a:pPr marL="0" marR="0" lvl="0" indent="0" algn="l" rtl="0">
              <a:lnSpc>
                <a:spcPct val="115000"/>
              </a:lnSpc>
              <a:spcBef>
                <a:spcPts val="0"/>
              </a:spcBef>
              <a:spcAft>
                <a:spcPts val="0"/>
              </a:spcAft>
              <a:buNone/>
            </a:pPr>
            <a:endParaRPr b="1">
              <a:solidFill>
                <a:srgbClr val="666666"/>
              </a:solidFill>
              <a:latin typeface="Roboto"/>
              <a:ea typeface="Roboto"/>
              <a:cs typeface="Roboto"/>
              <a:sym typeface="Roboto"/>
            </a:endParaRPr>
          </a:p>
        </p:txBody>
      </p:sp>
      <p:pic>
        <p:nvPicPr>
          <p:cNvPr id="236" name="Google Shape;236;p36"/>
          <p:cNvPicPr preferRelativeResize="0"/>
          <p:nvPr/>
        </p:nvPicPr>
        <p:blipFill>
          <a:blip r:embed="rId3">
            <a:alphaModFix/>
          </a:blip>
          <a:stretch>
            <a:fillRect/>
          </a:stretch>
        </p:blipFill>
        <p:spPr>
          <a:xfrm>
            <a:off x="3052975" y="3465025"/>
            <a:ext cx="5907027" cy="1285250"/>
          </a:xfrm>
          <a:prstGeom prst="rect">
            <a:avLst/>
          </a:prstGeom>
          <a:noFill/>
          <a:ln w="9525" cap="flat" cmpd="sng">
            <a:solidFill>
              <a:srgbClr val="000000"/>
            </a:solidFill>
            <a:prstDash val="solid"/>
            <a:round/>
            <a:headEnd type="none" w="sm" len="sm"/>
            <a:tailEnd type="none" w="sm" len="sm"/>
          </a:ln>
        </p:spPr>
      </p:pic>
      <p:pic>
        <p:nvPicPr>
          <p:cNvPr id="237" name="Google Shape;237;p36"/>
          <p:cNvPicPr preferRelativeResize="0"/>
          <p:nvPr/>
        </p:nvPicPr>
        <p:blipFill>
          <a:blip r:embed="rId4">
            <a:alphaModFix/>
          </a:blip>
          <a:stretch>
            <a:fillRect/>
          </a:stretch>
        </p:blipFill>
        <p:spPr>
          <a:xfrm>
            <a:off x="167100" y="3517850"/>
            <a:ext cx="2803100" cy="906878"/>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1400"/>
              <a:buFont typeface="Roboto"/>
              <a:buNone/>
            </a:pPr>
            <a:r>
              <a:rPr lang="en"/>
              <a:t>Core Performance Metrics</a:t>
            </a:r>
            <a:endParaRPr/>
          </a:p>
        </p:txBody>
      </p:sp>
      <p:sp>
        <p:nvSpPr>
          <p:cNvPr id="243" name="Google Shape;243;p37"/>
          <p:cNvSpPr txBox="1"/>
          <p:nvPr/>
        </p:nvSpPr>
        <p:spPr>
          <a:xfrm>
            <a:off x="181350" y="1094275"/>
            <a:ext cx="8822400" cy="11706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
              <a:t>The results of Awareness and Membership campaigns are satisfying. </a:t>
            </a:r>
            <a:endParaRPr/>
          </a:p>
          <a:p>
            <a:pPr marL="457200" marR="0" lvl="0" indent="-317500" algn="l" rtl="0">
              <a:lnSpc>
                <a:spcPct val="100000"/>
              </a:lnSpc>
              <a:spcBef>
                <a:spcPts val="0"/>
              </a:spcBef>
              <a:spcAft>
                <a:spcPts val="0"/>
              </a:spcAft>
              <a:buSzPts val="1400"/>
              <a:buChar char="●"/>
            </a:pPr>
            <a:r>
              <a:rPr lang="en"/>
              <a:t>Contribution campaign needs to be improved. </a:t>
            </a:r>
            <a:endParaRPr/>
          </a:p>
          <a:p>
            <a:pPr marL="457200" marR="0" lvl="0" indent="-317500" algn="l" rtl="0">
              <a:lnSpc>
                <a:spcPct val="100000"/>
              </a:lnSpc>
              <a:spcBef>
                <a:spcPts val="0"/>
              </a:spcBef>
              <a:spcAft>
                <a:spcPts val="0"/>
              </a:spcAft>
              <a:buSzPts val="1400"/>
              <a:buChar char="●"/>
            </a:pPr>
            <a:r>
              <a:rPr lang="en">
                <a:solidFill>
                  <a:schemeClr val="accent2"/>
                </a:solidFill>
              </a:rPr>
              <a:t>Getting high impressions but very few clicks for Contribution.</a:t>
            </a:r>
            <a:endParaRPr>
              <a:solidFill>
                <a:schemeClr val="accent2"/>
              </a:solidFill>
            </a:endParaRPr>
          </a:p>
          <a:p>
            <a:pPr marL="457200" marR="0" lvl="0" indent="-317500" algn="l" rtl="0">
              <a:lnSpc>
                <a:spcPct val="100000"/>
              </a:lnSpc>
              <a:spcBef>
                <a:spcPts val="0"/>
              </a:spcBef>
              <a:spcAft>
                <a:spcPts val="0"/>
              </a:spcAft>
              <a:buClr>
                <a:schemeClr val="accent2"/>
              </a:buClr>
              <a:buSzPts val="1400"/>
              <a:buChar char="●"/>
            </a:pPr>
            <a:r>
              <a:rPr lang="en">
                <a:solidFill>
                  <a:schemeClr val="accent2"/>
                </a:solidFill>
              </a:rPr>
              <a:t>Possible reasons for low clicks on contribution campaigns:</a:t>
            </a:r>
            <a:endParaRPr>
              <a:solidFill>
                <a:schemeClr val="accent2"/>
              </a:solidFill>
            </a:endParaRPr>
          </a:p>
          <a:p>
            <a:pPr marL="1371600" marR="0" lvl="1" indent="-317500" algn="l" rtl="0">
              <a:lnSpc>
                <a:spcPct val="100000"/>
              </a:lnSpc>
              <a:spcBef>
                <a:spcPts val="0"/>
              </a:spcBef>
              <a:spcAft>
                <a:spcPts val="0"/>
              </a:spcAft>
              <a:buClr>
                <a:schemeClr val="accent2"/>
              </a:buClr>
              <a:buSzPts val="1400"/>
              <a:buChar char="○"/>
            </a:pPr>
            <a:r>
              <a:rPr lang="en">
                <a:solidFill>
                  <a:schemeClr val="accent2"/>
                </a:solidFill>
              </a:rPr>
              <a:t>Ads are not appealing and not attracting users to click on it.</a:t>
            </a:r>
            <a:endParaRPr>
              <a:solidFill>
                <a:schemeClr val="accent2"/>
              </a:solidFill>
            </a:endParaRPr>
          </a:p>
          <a:p>
            <a:pPr marL="1371600" marR="0" lvl="1" indent="-317500" algn="l" rtl="0">
              <a:lnSpc>
                <a:spcPct val="100000"/>
              </a:lnSpc>
              <a:spcBef>
                <a:spcPts val="0"/>
              </a:spcBef>
              <a:spcAft>
                <a:spcPts val="0"/>
              </a:spcAft>
              <a:buClr>
                <a:schemeClr val="accent2"/>
              </a:buClr>
              <a:buSzPts val="1400"/>
              <a:buChar char="○"/>
            </a:pPr>
            <a:r>
              <a:rPr lang="en">
                <a:solidFill>
                  <a:schemeClr val="accent2"/>
                </a:solidFill>
              </a:rPr>
              <a:t>Users who don’t trust ads and immediately scroll past them for finding familiar organizations.</a:t>
            </a:r>
            <a:endParaRPr>
              <a:solidFill>
                <a:schemeClr val="accent2"/>
              </a:solidFill>
            </a:endParaRPr>
          </a:p>
          <a:p>
            <a:pPr marL="1371600" marR="0" lvl="1" indent="-317500" algn="l" rtl="0">
              <a:lnSpc>
                <a:spcPct val="100000"/>
              </a:lnSpc>
              <a:spcBef>
                <a:spcPts val="0"/>
              </a:spcBef>
              <a:spcAft>
                <a:spcPts val="0"/>
              </a:spcAft>
              <a:buClr>
                <a:schemeClr val="accent2"/>
              </a:buClr>
              <a:buSzPts val="1400"/>
              <a:buChar char="○"/>
            </a:pPr>
            <a:r>
              <a:rPr lang="en">
                <a:solidFill>
                  <a:schemeClr val="accent2"/>
                </a:solidFill>
              </a:rPr>
              <a:t>It could have been better if we didn’t include the name of organization in ad title.</a:t>
            </a:r>
            <a:endParaRPr>
              <a:solidFill>
                <a:schemeClr val="accent2"/>
              </a:solidFill>
            </a:endParaRPr>
          </a:p>
        </p:txBody>
      </p:sp>
      <p:sp>
        <p:nvSpPr>
          <p:cNvPr id="244" name="Google Shape;244;p37"/>
          <p:cNvSpPr txBox="1"/>
          <p:nvPr/>
        </p:nvSpPr>
        <p:spPr>
          <a:xfrm>
            <a:off x="7933350" y="21423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600"/>
              <a:buFont typeface="Roboto"/>
              <a:buNone/>
            </a:pPr>
            <a:r>
              <a:rPr lang="en" sz="600" b="0" i="0" u="none" strike="noStrike" cap="none">
                <a:solidFill>
                  <a:srgbClr val="FFFFFF"/>
                </a:solidFill>
                <a:latin typeface="Roboto"/>
                <a:ea typeface="Roboto"/>
                <a:cs typeface="Roboto"/>
                <a:sym typeface="Roboto"/>
              </a:rPr>
              <a:t>Proprietary + Confidential</a:t>
            </a:r>
            <a:endParaRPr sz="1400" b="0" i="0" u="none" strike="noStrike" cap="none">
              <a:solidFill>
                <a:srgbClr val="000000"/>
              </a:solidFill>
              <a:latin typeface="Arial"/>
              <a:ea typeface="Arial"/>
              <a:cs typeface="Arial"/>
              <a:sym typeface="Arial"/>
            </a:endParaRPr>
          </a:p>
        </p:txBody>
      </p:sp>
      <p:sp>
        <p:nvSpPr>
          <p:cNvPr id="245" name="Google Shape;245;p37"/>
          <p:cNvSpPr/>
          <p:nvPr/>
        </p:nvSpPr>
        <p:spPr>
          <a:xfrm>
            <a:off x="1945950" y="2937250"/>
            <a:ext cx="52200" cy="19512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7"/>
          <p:cNvSpPr txBox="1"/>
          <p:nvPr/>
        </p:nvSpPr>
        <p:spPr>
          <a:xfrm>
            <a:off x="95700" y="2952800"/>
            <a:ext cx="1714800" cy="296400"/>
          </a:xfrm>
          <a:prstGeom prst="rect">
            <a:avLst/>
          </a:prstGeom>
          <a:noFill/>
          <a:ln w="9525" cap="flat" cmpd="sng">
            <a:solidFill>
              <a:srgbClr val="38761D"/>
            </a:solidFill>
            <a:prstDash val="solid"/>
            <a:round/>
            <a:headEnd type="none" w="sm" len="sm"/>
            <a:tailEnd type="none" w="sm" len="sm"/>
          </a:ln>
        </p:spPr>
        <p:txBody>
          <a:bodyPr spcFirstLastPara="1" wrap="square" lIns="90000" tIns="55575" rIns="90000" bIns="45000" anchor="t" anchorCtr="0">
            <a:noAutofit/>
          </a:bodyPr>
          <a:lstStyle/>
          <a:p>
            <a:pPr marL="0" marR="0" lvl="0" indent="0" algn="ctr" rtl="0">
              <a:lnSpc>
                <a:spcPct val="150000"/>
              </a:lnSpc>
              <a:spcBef>
                <a:spcPts val="0"/>
              </a:spcBef>
              <a:spcAft>
                <a:spcPts val="0"/>
              </a:spcAft>
              <a:buClr>
                <a:srgbClr val="000000"/>
              </a:buClr>
              <a:buSzPts val="1100"/>
              <a:buFont typeface="Roboto"/>
              <a:buNone/>
            </a:pPr>
            <a:r>
              <a:rPr lang="en" sz="1200" b="0" i="0" u="none" strike="noStrike" cap="none">
                <a:solidFill>
                  <a:srgbClr val="000000"/>
                </a:solidFill>
                <a:latin typeface="Roboto"/>
                <a:ea typeface="Roboto"/>
                <a:cs typeface="Roboto"/>
                <a:sym typeface="Roboto"/>
              </a:rPr>
              <a:t>CLICKS/TRAFFIC</a:t>
            </a:r>
            <a:endParaRPr sz="15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300"/>
              <a:buFont typeface="Arial"/>
              <a:buNone/>
            </a:pPr>
            <a:endParaRPr b="0" i="0" u="none" strike="noStrike" cap="none">
              <a:solidFill>
                <a:srgbClr val="000000"/>
              </a:solidFill>
              <a:latin typeface="Open Sans"/>
              <a:ea typeface="Open Sans"/>
              <a:cs typeface="Open Sans"/>
              <a:sym typeface="Open Sans"/>
            </a:endParaRPr>
          </a:p>
        </p:txBody>
      </p:sp>
      <p:sp>
        <p:nvSpPr>
          <p:cNvPr id="247" name="Google Shape;247;p37"/>
          <p:cNvSpPr txBox="1"/>
          <p:nvPr/>
        </p:nvSpPr>
        <p:spPr>
          <a:xfrm>
            <a:off x="95575" y="3305150"/>
            <a:ext cx="1714800" cy="504300"/>
          </a:xfrm>
          <a:prstGeom prst="rect">
            <a:avLst/>
          </a:prstGeom>
          <a:no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Roboto"/>
              <a:buNone/>
            </a:pPr>
            <a:r>
              <a:rPr lang="en" sz="1200" b="0" i="0" u="none" strike="noStrike" cap="none">
                <a:solidFill>
                  <a:srgbClr val="000000"/>
                </a:solidFill>
                <a:latin typeface="Roboto"/>
                <a:ea typeface="Roboto"/>
                <a:cs typeface="Roboto"/>
                <a:sym typeface="Roboto"/>
              </a:rPr>
              <a:t>CLICK THROUGH Rate</a:t>
            </a:r>
            <a:r>
              <a:rPr lang="en" b="0" i="0" u="none" strike="noStrike" cap="none">
                <a:solidFill>
                  <a:srgbClr val="000000"/>
                </a:solidFill>
                <a:latin typeface="Roboto"/>
                <a:ea typeface="Roboto"/>
                <a:cs typeface="Roboto"/>
                <a:sym typeface="Roboto"/>
              </a:rPr>
              <a:t> </a:t>
            </a:r>
            <a:endParaRPr sz="1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Roboto"/>
              <a:buNone/>
            </a:pPr>
            <a:r>
              <a:rPr lang="en" sz="900" b="0" i="0" u="none" strike="noStrike" cap="none">
                <a:solidFill>
                  <a:srgbClr val="000000"/>
                </a:solidFill>
                <a:latin typeface="Roboto"/>
                <a:ea typeface="Roboto"/>
                <a:cs typeface="Roboto"/>
                <a:sym typeface="Roboto"/>
              </a:rPr>
              <a:t>%</a:t>
            </a:r>
            <a:endParaRPr sz="1500" b="0" i="0" u="none" strike="noStrike" cap="none">
              <a:solidFill>
                <a:srgbClr val="000000"/>
              </a:solidFill>
              <a:latin typeface="Arial"/>
              <a:ea typeface="Arial"/>
              <a:cs typeface="Arial"/>
              <a:sym typeface="Arial"/>
            </a:endParaRPr>
          </a:p>
        </p:txBody>
      </p:sp>
      <p:sp>
        <p:nvSpPr>
          <p:cNvPr id="248" name="Google Shape;248;p37"/>
          <p:cNvSpPr txBox="1"/>
          <p:nvPr/>
        </p:nvSpPr>
        <p:spPr>
          <a:xfrm>
            <a:off x="107650" y="3874700"/>
            <a:ext cx="1714800" cy="504300"/>
          </a:xfrm>
          <a:prstGeom prst="rect">
            <a:avLst/>
          </a:prstGeom>
          <a:noFill/>
          <a:ln w="9525" cap="flat" cmpd="sng">
            <a:solidFill>
              <a:srgbClr val="3367D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2"/>
              </a:buClr>
              <a:buSzPts val="800"/>
              <a:buFont typeface="Arial"/>
              <a:buNone/>
            </a:pPr>
            <a:r>
              <a:rPr lang="en" sz="1200"/>
              <a:t>CPC</a:t>
            </a:r>
            <a:endParaRPr sz="1200" b="0" i="0" u="none" strike="noStrike" cap="none">
              <a:solidFill>
                <a:srgbClr val="000000"/>
              </a:solidFill>
              <a:latin typeface="Arial"/>
              <a:ea typeface="Arial"/>
              <a:cs typeface="Arial"/>
              <a:sym typeface="Arial"/>
            </a:endParaRPr>
          </a:p>
        </p:txBody>
      </p:sp>
      <p:sp>
        <p:nvSpPr>
          <p:cNvPr id="249" name="Google Shape;249;p37"/>
          <p:cNvSpPr txBox="1"/>
          <p:nvPr/>
        </p:nvSpPr>
        <p:spPr>
          <a:xfrm>
            <a:off x="1881825" y="2603125"/>
            <a:ext cx="1842600" cy="296400"/>
          </a:xfrm>
          <a:prstGeom prst="rect">
            <a:avLst/>
          </a:prstGeom>
          <a:noFill/>
          <a:ln>
            <a:noFill/>
          </a:ln>
        </p:spPr>
        <p:txBody>
          <a:bodyPr spcFirstLastPara="1" wrap="square" lIns="90000" tIns="55575" rIns="90000" bIns="45000" anchor="t" anchorCtr="0">
            <a:noAutofit/>
          </a:bodyPr>
          <a:lstStyle/>
          <a:p>
            <a:pPr marL="0" marR="0" lvl="0" indent="0" algn="ctr" rtl="0">
              <a:lnSpc>
                <a:spcPct val="150000"/>
              </a:lnSpc>
              <a:spcBef>
                <a:spcPts val="0"/>
              </a:spcBef>
              <a:spcAft>
                <a:spcPts val="0"/>
              </a:spcAft>
              <a:buClr>
                <a:srgbClr val="000000"/>
              </a:buClr>
              <a:buSzPts val="1200"/>
              <a:buFont typeface="Roboto"/>
              <a:buNone/>
            </a:pPr>
            <a:r>
              <a:rPr lang="en" sz="1200" b="1">
                <a:latin typeface="Roboto"/>
                <a:ea typeface="Roboto"/>
                <a:cs typeface="Roboto"/>
                <a:sym typeface="Roboto"/>
              </a:rPr>
              <a:t>Awareness</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400"/>
              <a:buFont typeface="Roboto"/>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chemeClr val="accent2"/>
                </a:solidFill>
                <a:latin typeface="Roboto"/>
                <a:ea typeface="Roboto"/>
                <a:cs typeface="Roboto"/>
                <a:sym typeface="Roboto"/>
              </a:rPr>
            </a:b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2"/>
              </a:buClr>
              <a:buSzPts val="1400"/>
              <a:buFont typeface="Arial"/>
              <a:buNone/>
            </a:pPr>
            <a:endParaRPr sz="1400" b="0" i="0" u="none" strike="noStrike" cap="none">
              <a:solidFill>
                <a:schemeClr val="accent2"/>
              </a:solidFill>
              <a:latin typeface="Roboto"/>
              <a:ea typeface="Roboto"/>
              <a:cs typeface="Roboto"/>
              <a:sym typeface="Roboto"/>
            </a:endParaRPr>
          </a:p>
          <a:p>
            <a:pPr marL="0" marR="0" lvl="0" indent="0" algn="ctr" rtl="0">
              <a:lnSpc>
                <a:spcPct val="150000"/>
              </a:lnSpc>
              <a:spcBef>
                <a:spcPts val="0"/>
              </a:spcBef>
              <a:spcAft>
                <a:spcPts val="0"/>
              </a:spcAft>
              <a:buClr>
                <a:srgbClr val="000000"/>
              </a:buClr>
              <a:buSzPts val="1300"/>
              <a:buFont typeface="Arial"/>
              <a:buNone/>
            </a:pPr>
            <a:endParaRPr sz="1300" b="1" i="0" u="none" strike="noStrike" cap="none">
              <a:solidFill>
                <a:srgbClr val="000000"/>
              </a:solidFill>
              <a:latin typeface="Roboto"/>
              <a:ea typeface="Roboto"/>
              <a:cs typeface="Roboto"/>
              <a:sym typeface="Roboto"/>
            </a:endParaRPr>
          </a:p>
        </p:txBody>
      </p:sp>
      <p:sp>
        <p:nvSpPr>
          <p:cNvPr id="250" name="Google Shape;250;p37"/>
          <p:cNvSpPr/>
          <p:nvPr/>
        </p:nvSpPr>
        <p:spPr>
          <a:xfrm>
            <a:off x="3633075" y="2937250"/>
            <a:ext cx="52200" cy="19512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7"/>
          <p:cNvSpPr/>
          <p:nvPr/>
        </p:nvSpPr>
        <p:spPr>
          <a:xfrm>
            <a:off x="5456250" y="2929175"/>
            <a:ext cx="52200" cy="19512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7"/>
          <p:cNvSpPr txBox="1"/>
          <p:nvPr/>
        </p:nvSpPr>
        <p:spPr>
          <a:xfrm>
            <a:off x="1940950" y="3413750"/>
            <a:ext cx="17148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accent2"/>
              </a:buClr>
              <a:buSzPts val="1400"/>
              <a:buFont typeface="Roboto"/>
              <a:buNone/>
            </a:pPr>
            <a:r>
              <a:rPr lang="en"/>
              <a:t>13.98%</a:t>
            </a:r>
            <a:endParaRPr sz="1400" b="0" i="0" u="none" strike="noStrike" cap="none">
              <a:solidFill>
                <a:srgbClr val="000000"/>
              </a:solidFill>
              <a:latin typeface="Arial"/>
              <a:ea typeface="Arial"/>
              <a:cs typeface="Arial"/>
              <a:sym typeface="Arial"/>
            </a:endParaRPr>
          </a:p>
        </p:txBody>
      </p:sp>
      <p:sp>
        <p:nvSpPr>
          <p:cNvPr id="253" name="Google Shape;253;p37"/>
          <p:cNvSpPr txBox="1"/>
          <p:nvPr/>
        </p:nvSpPr>
        <p:spPr>
          <a:xfrm>
            <a:off x="1945950" y="3921900"/>
            <a:ext cx="17148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accent2"/>
              </a:buClr>
              <a:buSzPts val="1400"/>
              <a:buFont typeface="Roboto"/>
              <a:buNone/>
            </a:pPr>
            <a:r>
              <a:rPr lang="en"/>
              <a:t>$1.14</a:t>
            </a:r>
            <a:endParaRPr sz="1400" b="0" i="0" u="none" strike="noStrike" cap="none">
              <a:solidFill>
                <a:srgbClr val="000000"/>
              </a:solidFill>
              <a:latin typeface="Arial"/>
              <a:ea typeface="Arial"/>
              <a:cs typeface="Arial"/>
              <a:sym typeface="Arial"/>
            </a:endParaRPr>
          </a:p>
        </p:txBody>
      </p:sp>
      <p:sp>
        <p:nvSpPr>
          <p:cNvPr id="254" name="Google Shape;254;p37"/>
          <p:cNvSpPr txBox="1"/>
          <p:nvPr/>
        </p:nvSpPr>
        <p:spPr>
          <a:xfrm>
            <a:off x="1945950" y="4379100"/>
            <a:ext cx="16872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accent2"/>
              </a:buClr>
              <a:buSzPts val="1400"/>
              <a:buFont typeface="Roboto"/>
              <a:buNone/>
            </a:pPr>
            <a:r>
              <a:rPr lang="en"/>
              <a:t>$60.67</a:t>
            </a:r>
            <a:endParaRPr sz="1400" b="0" i="0" u="none" strike="noStrike" cap="none">
              <a:solidFill>
                <a:srgbClr val="000000"/>
              </a:solidFill>
              <a:latin typeface="Arial"/>
              <a:ea typeface="Arial"/>
              <a:cs typeface="Arial"/>
              <a:sym typeface="Arial"/>
            </a:endParaRPr>
          </a:p>
        </p:txBody>
      </p:sp>
      <p:sp>
        <p:nvSpPr>
          <p:cNvPr id="255" name="Google Shape;255;p37"/>
          <p:cNvSpPr txBox="1"/>
          <p:nvPr/>
        </p:nvSpPr>
        <p:spPr>
          <a:xfrm>
            <a:off x="107625" y="4498725"/>
            <a:ext cx="1714800" cy="2964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Roboto"/>
              <a:buNone/>
            </a:pPr>
            <a:r>
              <a:rPr lang="en" sz="1200">
                <a:latin typeface="Roboto"/>
                <a:ea typeface="Roboto"/>
                <a:cs typeface="Roboto"/>
                <a:sym typeface="Roboto"/>
              </a:rPr>
              <a:t>Cost</a:t>
            </a:r>
            <a:endParaRPr sz="1500" b="0" i="0" u="none" strike="noStrike" cap="none">
              <a:solidFill>
                <a:srgbClr val="000000"/>
              </a:solidFill>
              <a:latin typeface="Arial"/>
              <a:ea typeface="Arial"/>
              <a:cs typeface="Arial"/>
              <a:sym typeface="Arial"/>
            </a:endParaRPr>
          </a:p>
        </p:txBody>
      </p:sp>
      <p:sp>
        <p:nvSpPr>
          <p:cNvPr id="256" name="Google Shape;256;p37"/>
          <p:cNvSpPr txBox="1"/>
          <p:nvPr/>
        </p:nvSpPr>
        <p:spPr>
          <a:xfrm>
            <a:off x="5310825" y="2603125"/>
            <a:ext cx="2064000" cy="296400"/>
          </a:xfrm>
          <a:prstGeom prst="rect">
            <a:avLst/>
          </a:prstGeom>
          <a:noFill/>
          <a:ln>
            <a:noFill/>
          </a:ln>
        </p:spPr>
        <p:txBody>
          <a:bodyPr spcFirstLastPara="1" wrap="square" lIns="90000" tIns="55575" rIns="90000" bIns="45000" anchor="t" anchorCtr="0">
            <a:noAutofit/>
          </a:bodyPr>
          <a:lstStyle/>
          <a:p>
            <a:pPr marL="0" marR="0" lvl="0" indent="0" algn="ctr" rtl="0">
              <a:lnSpc>
                <a:spcPct val="150000"/>
              </a:lnSpc>
              <a:spcBef>
                <a:spcPts val="0"/>
              </a:spcBef>
              <a:spcAft>
                <a:spcPts val="0"/>
              </a:spcAft>
              <a:buClr>
                <a:srgbClr val="000000"/>
              </a:buClr>
              <a:buSzPts val="1200"/>
              <a:buFont typeface="Roboto"/>
              <a:buNone/>
            </a:pPr>
            <a:r>
              <a:rPr lang="en" sz="1200" b="1">
                <a:latin typeface="Roboto"/>
                <a:ea typeface="Roboto"/>
                <a:cs typeface="Roboto"/>
                <a:sym typeface="Roboto"/>
              </a:rPr>
              <a:t>Contribution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chemeClr val="accent2"/>
                </a:solidFill>
                <a:latin typeface="Roboto"/>
                <a:ea typeface="Roboto"/>
                <a:cs typeface="Roboto"/>
                <a:sym typeface="Roboto"/>
              </a:rPr>
            </a:b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2"/>
              </a:buClr>
              <a:buSzPts val="1400"/>
              <a:buFont typeface="Arial"/>
              <a:buNone/>
            </a:pPr>
            <a:endParaRPr sz="1400" b="0" i="0" u="none" strike="noStrike" cap="none">
              <a:solidFill>
                <a:schemeClr val="accent2"/>
              </a:solidFill>
              <a:latin typeface="Roboto"/>
              <a:ea typeface="Roboto"/>
              <a:cs typeface="Roboto"/>
              <a:sym typeface="Roboto"/>
            </a:endParaRPr>
          </a:p>
          <a:p>
            <a:pPr marL="0" marR="0" lvl="0" indent="0" algn="ctr" rtl="0">
              <a:lnSpc>
                <a:spcPct val="150000"/>
              </a:lnSpc>
              <a:spcBef>
                <a:spcPts val="0"/>
              </a:spcBef>
              <a:spcAft>
                <a:spcPts val="0"/>
              </a:spcAft>
              <a:buClr>
                <a:srgbClr val="000000"/>
              </a:buClr>
              <a:buSzPts val="1300"/>
              <a:buFont typeface="Arial"/>
              <a:buNone/>
            </a:pPr>
            <a:endParaRPr sz="1300" b="1" i="0" u="none" strike="noStrike" cap="none">
              <a:solidFill>
                <a:srgbClr val="000000"/>
              </a:solidFill>
              <a:latin typeface="Roboto"/>
              <a:ea typeface="Roboto"/>
              <a:cs typeface="Roboto"/>
              <a:sym typeface="Roboto"/>
            </a:endParaRPr>
          </a:p>
        </p:txBody>
      </p:sp>
      <p:sp>
        <p:nvSpPr>
          <p:cNvPr id="257" name="Google Shape;257;p37"/>
          <p:cNvSpPr/>
          <p:nvPr/>
        </p:nvSpPr>
        <p:spPr>
          <a:xfrm>
            <a:off x="7214475" y="2937250"/>
            <a:ext cx="52200" cy="19512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7"/>
          <p:cNvSpPr txBox="1"/>
          <p:nvPr/>
        </p:nvSpPr>
        <p:spPr>
          <a:xfrm>
            <a:off x="5462050" y="3413751"/>
            <a:ext cx="18426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accent2"/>
              </a:buClr>
              <a:buSzPts val="1400"/>
              <a:buFont typeface="Roboto"/>
              <a:buNone/>
            </a:pPr>
            <a:r>
              <a:rPr lang="en"/>
              <a:t>3.25%</a:t>
            </a:r>
            <a:endParaRPr sz="1400" b="0" i="0" u="none" strike="noStrike" cap="none">
              <a:solidFill>
                <a:srgbClr val="000000"/>
              </a:solidFill>
              <a:latin typeface="Arial"/>
              <a:ea typeface="Arial"/>
              <a:cs typeface="Arial"/>
              <a:sym typeface="Arial"/>
            </a:endParaRPr>
          </a:p>
        </p:txBody>
      </p:sp>
      <p:sp>
        <p:nvSpPr>
          <p:cNvPr id="259" name="Google Shape;259;p37"/>
          <p:cNvSpPr txBox="1"/>
          <p:nvPr/>
        </p:nvSpPr>
        <p:spPr>
          <a:xfrm>
            <a:off x="7168150" y="3399375"/>
            <a:ext cx="19929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7"/>
          <p:cNvSpPr txBox="1"/>
          <p:nvPr/>
        </p:nvSpPr>
        <p:spPr>
          <a:xfrm>
            <a:off x="5478375" y="3845700"/>
            <a:ext cx="20337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accent2"/>
              </a:buClr>
              <a:buSzPts val="1400"/>
              <a:buFont typeface="Roboto"/>
              <a:buNone/>
            </a:pPr>
            <a:r>
              <a:rPr lang="en"/>
              <a:t>$0.93</a:t>
            </a:r>
            <a:endParaRPr sz="1400" b="0" i="0" u="none" strike="noStrike" cap="none">
              <a:solidFill>
                <a:srgbClr val="000000"/>
              </a:solidFill>
              <a:latin typeface="Arial"/>
              <a:ea typeface="Arial"/>
              <a:cs typeface="Arial"/>
              <a:sym typeface="Arial"/>
            </a:endParaRPr>
          </a:p>
        </p:txBody>
      </p:sp>
      <p:sp>
        <p:nvSpPr>
          <p:cNvPr id="261" name="Google Shape;261;p37"/>
          <p:cNvSpPr txBox="1"/>
          <p:nvPr/>
        </p:nvSpPr>
        <p:spPr>
          <a:xfrm>
            <a:off x="7252650" y="3882100"/>
            <a:ext cx="20640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7"/>
          <p:cNvSpPr txBox="1"/>
          <p:nvPr/>
        </p:nvSpPr>
        <p:spPr>
          <a:xfrm>
            <a:off x="7191525" y="2967063"/>
            <a:ext cx="1892700" cy="36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7"/>
          <p:cNvSpPr txBox="1"/>
          <p:nvPr/>
        </p:nvSpPr>
        <p:spPr>
          <a:xfrm>
            <a:off x="5463212" y="2915000"/>
            <a:ext cx="1815000" cy="36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1400"/>
              <a:buFont typeface="Arial"/>
              <a:buNone/>
            </a:pPr>
            <a:r>
              <a:rPr lang="en"/>
              <a:t>4/123</a:t>
            </a:r>
            <a:endParaRPr sz="1400" b="0" i="0" u="none" strike="noStrike" cap="none">
              <a:solidFill>
                <a:srgbClr val="000000"/>
              </a:solidFill>
              <a:latin typeface="Arial"/>
              <a:ea typeface="Arial"/>
              <a:cs typeface="Arial"/>
              <a:sym typeface="Arial"/>
            </a:endParaRPr>
          </a:p>
        </p:txBody>
      </p:sp>
      <p:sp>
        <p:nvSpPr>
          <p:cNvPr id="264" name="Google Shape;264;p37"/>
          <p:cNvSpPr txBox="1"/>
          <p:nvPr/>
        </p:nvSpPr>
        <p:spPr>
          <a:xfrm>
            <a:off x="5478375" y="4379100"/>
            <a:ext cx="20337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accent2"/>
              </a:buClr>
              <a:buSzPts val="1400"/>
              <a:buFont typeface="Roboto"/>
              <a:buNone/>
            </a:pPr>
            <a:r>
              <a:rPr lang="en"/>
              <a:t>$3.72</a:t>
            </a:r>
            <a:endParaRPr sz="1400" b="0" i="0" u="none" strike="noStrike" cap="none">
              <a:solidFill>
                <a:srgbClr val="000000"/>
              </a:solidFill>
              <a:latin typeface="Arial"/>
              <a:ea typeface="Arial"/>
              <a:cs typeface="Arial"/>
              <a:sym typeface="Arial"/>
            </a:endParaRPr>
          </a:p>
        </p:txBody>
      </p:sp>
      <p:sp>
        <p:nvSpPr>
          <p:cNvPr id="265" name="Google Shape;265;p37"/>
          <p:cNvSpPr txBox="1"/>
          <p:nvPr/>
        </p:nvSpPr>
        <p:spPr>
          <a:xfrm>
            <a:off x="7267800" y="4377400"/>
            <a:ext cx="20337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6" name="Google Shape;266;p37"/>
          <p:cNvCxnSpPr/>
          <p:nvPr/>
        </p:nvCxnSpPr>
        <p:spPr>
          <a:xfrm rot="10800000" flipH="1">
            <a:off x="3850425" y="3820310"/>
            <a:ext cx="1539000" cy="16200"/>
          </a:xfrm>
          <a:prstGeom prst="straightConnector1">
            <a:avLst/>
          </a:prstGeom>
          <a:noFill/>
          <a:ln w="9525" cap="flat" cmpd="sng">
            <a:solidFill>
              <a:schemeClr val="dk2"/>
            </a:solidFill>
            <a:prstDash val="dash"/>
            <a:round/>
            <a:headEnd type="none" w="sm" len="sm"/>
            <a:tailEnd type="none" w="sm" len="sm"/>
          </a:ln>
        </p:spPr>
      </p:cxnSp>
      <p:sp>
        <p:nvSpPr>
          <p:cNvPr id="267" name="Google Shape;267;p37"/>
          <p:cNvSpPr txBox="1"/>
          <p:nvPr/>
        </p:nvSpPr>
        <p:spPr>
          <a:xfrm>
            <a:off x="3649800" y="2613931"/>
            <a:ext cx="1714800" cy="303600"/>
          </a:xfrm>
          <a:prstGeom prst="rect">
            <a:avLst/>
          </a:prstGeom>
          <a:noFill/>
          <a:ln>
            <a:noFill/>
          </a:ln>
        </p:spPr>
        <p:txBody>
          <a:bodyPr spcFirstLastPara="1" wrap="square" lIns="90000" tIns="55575" rIns="90000" bIns="45000" anchor="t" anchorCtr="0">
            <a:noAutofit/>
          </a:bodyPr>
          <a:lstStyle/>
          <a:p>
            <a:pPr marL="0" marR="0" lvl="0" indent="0" algn="ctr" rtl="0">
              <a:lnSpc>
                <a:spcPct val="150000"/>
              </a:lnSpc>
              <a:spcBef>
                <a:spcPts val="0"/>
              </a:spcBef>
              <a:spcAft>
                <a:spcPts val="0"/>
              </a:spcAft>
              <a:buClr>
                <a:srgbClr val="999999"/>
              </a:buClr>
              <a:buSzPts val="1200"/>
              <a:buFont typeface="Roboto"/>
              <a:buNone/>
            </a:pPr>
            <a:r>
              <a:rPr lang="en" sz="1200" b="1">
                <a:latin typeface="Roboto"/>
                <a:ea typeface="Roboto"/>
                <a:cs typeface="Roboto"/>
                <a:sym typeface="Roboto"/>
              </a:rPr>
              <a:t>Membership</a:t>
            </a:r>
            <a:endParaRPr sz="1400" b="0" i="0" u="none" strike="noStrike" cap="none">
              <a:latin typeface="Arial"/>
              <a:ea typeface="Arial"/>
              <a:cs typeface="Arial"/>
              <a:sym typeface="Arial"/>
            </a:endParaRPr>
          </a:p>
          <a:p>
            <a:pPr marL="0" marR="0" lvl="0" indent="0" algn="l" rtl="0">
              <a:lnSpc>
                <a:spcPct val="150000"/>
              </a:lnSpc>
              <a:spcBef>
                <a:spcPts val="0"/>
              </a:spcBef>
              <a:spcAft>
                <a:spcPts val="0"/>
              </a:spcAft>
              <a:buClr>
                <a:srgbClr val="000000"/>
              </a:buClr>
              <a:buSzPts val="1300"/>
              <a:buFont typeface="Arial"/>
              <a:buNone/>
            </a:pPr>
            <a:endParaRPr sz="1300" b="1" i="0" u="none" strike="noStrike" cap="none">
              <a:solidFill>
                <a:srgbClr val="999999"/>
              </a:solidFill>
              <a:latin typeface="Open Sans"/>
              <a:ea typeface="Open Sans"/>
              <a:cs typeface="Open Sans"/>
              <a:sym typeface="Open Sans"/>
            </a:endParaRPr>
          </a:p>
          <a:p>
            <a:pPr marL="0" marR="0" lvl="0" indent="0" algn="ctr" rtl="0">
              <a:lnSpc>
                <a:spcPct val="100000"/>
              </a:lnSpc>
              <a:spcBef>
                <a:spcPts val="0"/>
              </a:spcBef>
              <a:spcAft>
                <a:spcPts val="0"/>
              </a:spcAft>
              <a:buClr>
                <a:schemeClr val="accent2"/>
              </a:buClr>
              <a:buSzPts val="1300"/>
              <a:buFont typeface="Arial"/>
              <a:buNone/>
            </a:pPr>
            <a:endParaRPr sz="1300" b="1" i="0" u="none" strike="noStrike" cap="none">
              <a:solidFill>
                <a:srgbClr val="B7B7B7"/>
              </a:solidFill>
              <a:latin typeface="Open Sans"/>
              <a:ea typeface="Open Sans"/>
              <a:cs typeface="Open Sans"/>
              <a:sym typeface="Open Sans"/>
            </a:endParaRPr>
          </a:p>
        </p:txBody>
      </p:sp>
      <p:sp>
        <p:nvSpPr>
          <p:cNvPr id="268" name="Google Shape;268;p37"/>
          <p:cNvSpPr txBox="1"/>
          <p:nvPr/>
        </p:nvSpPr>
        <p:spPr>
          <a:xfrm>
            <a:off x="3609050" y="3416850"/>
            <a:ext cx="19482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666666"/>
              </a:buClr>
              <a:buSzPts val="1400"/>
              <a:buFont typeface="Arial"/>
              <a:buNone/>
            </a:pPr>
            <a:r>
              <a:rPr lang="en"/>
              <a:t>16.67%</a:t>
            </a:r>
            <a:endParaRPr sz="1400" b="0" i="0" u="none" strike="noStrike" cap="none">
              <a:solidFill>
                <a:srgbClr val="000000"/>
              </a:solidFill>
              <a:latin typeface="Arial"/>
              <a:ea typeface="Arial"/>
              <a:cs typeface="Arial"/>
              <a:sym typeface="Arial"/>
            </a:endParaRPr>
          </a:p>
        </p:txBody>
      </p:sp>
      <p:sp>
        <p:nvSpPr>
          <p:cNvPr id="269" name="Google Shape;269;p37"/>
          <p:cNvSpPr txBox="1"/>
          <p:nvPr/>
        </p:nvSpPr>
        <p:spPr>
          <a:xfrm>
            <a:off x="3648225" y="3927200"/>
            <a:ext cx="19482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666666"/>
              </a:buClr>
              <a:buSzPts val="1400"/>
              <a:buFont typeface="Arial"/>
              <a:buNone/>
            </a:pPr>
            <a:r>
              <a:rPr lang="en"/>
              <a:t>$1.73</a:t>
            </a:r>
            <a:endParaRPr sz="1400" b="0" i="0" u="none" strike="noStrike" cap="none">
              <a:solidFill>
                <a:srgbClr val="000000"/>
              </a:solidFill>
              <a:latin typeface="Arial"/>
              <a:ea typeface="Arial"/>
              <a:cs typeface="Arial"/>
              <a:sym typeface="Arial"/>
            </a:endParaRPr>
          </a:p>
        </p:txBody>
      </p:sp>
      <p:sp>
        <p:nvSpPr>
          <p:cNvPr id="270" name="Google Shape;270;p37"/>
          <p:cNvSpPr txBox="1"/>
          <p:nvPr/>
        </p:nvSpPr>
        <p:spPr>
          <a:xfrm>
            <a:off x="3663775" y="2985675"/>
            <a:ext cx="1815000" cy="36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1400"/>
              <a:buFont typeface="Arial"/>
              <a:buNone/>
            </a:pPr>
            <a:r>
              <a:rPr lang="en"/>
              <a:t>16/96</a:t>
            </a:r>
            <a:endParaRPr sz="1400" b="0" i="0" u="none" strike="noStrike" cap="none">
              <a:solidFill>
                <a:srgbClr val="000000"/>
              </a:solidFill>
              <a:latin typeface="Arial"/>
              <a:ea typeface="Arial"/>
              <a:cs typeface="Arial"/>
              <a:sym typeface="Arial"/>
            </a:endParaRPr>
          </a:p>
        </p:txBody>
      </p:sp>
      <p:sp>
        <p:nvSpPr>
          <p:cNvPr id="271" name="Google Shape;271;p37"/>
          <p:cNvSpPr txBox="1"/>
          <p:nvPr/>
        </p:nvSpPr>
        <p:spPr>
          <a:xfrm>
            <a:off x="3612300" y="4379100"/>
            <a:ext cx="2033700" cy="36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666666"/>
              </a:buClr>
              <a:buSzPts val="1400"/>
              <a:buFont typeface="Arial"/>
              <a:buNone/>
            </a:pPr>
            <a:r>
              <a:rPr lang="en"/>
              <a:t>$27.73</a:t>
            </a:r>
            <a:endParaRPr sz="1400" b="0" i="0" u="none" strike="noStrike" cap="none">
              <a:solidFill>
                <a:srgbClr val="000000"/>
              </a:solidFill>
              <a:latin typeface="Arial"/>
              <a:ea typeface="Arial"/>
              <a:cs typeface="Arial"/>
              <a:sym typeface="Arial"/>
            </a:endParaRPr>
          </a:p>
        </p:txBody>
      </p:sp>
      <p:cxnSp>
        <p:nvCxnSpPr>
          <p:cNvPr id="272" name="Google Shape;272;p37"/>
          <p:cNvCxnSpPr/>
          <p:nvPr/>
        </p:nvCxnSpPr>
        <p:spPr>
          <a:xfrm rot="10800000" flipH="1">
            <a:off x="3836900" y="4292298"/>
            <a:ext cx="1459500" cy="12000"/>
          </a:xfrm>
          <a:prstGeom prst="straightConnector1">
            <a:avLst/>
          </a:prstGeom>
          <a:noFill/>
          <a:ln w="9525" cap="flat" cmpd="sng">
            <a:solidFill>
              <a:schemeClr val="dk2"/>
            </a:solidFill>
            <a:prstDash val="dash"/>
            <a:round/>
            <a:headEnd type="none" w="sm" len="sm"/>
            <a:tailEnd type="none" w="sm" len="sm"/>
          </a:ln>
        </p:spPr>
      </p:cxnSp>
      <p:cxnSp>
        <p:nvCxnSpPr>
          <p:cNvPr id="273" name="Google Shape;273;p37"/>
          <p:cNvCxnSpPr/>
          <p:nvPr/>
        </p:nvCxnSpPr>
        <p:spPr>
          <a:xfrm rot="10800000" flipH="1">
            <a:off x="3774225" y="3298307"/>
            <a:ext cx="1564500" cy="4800"/>
          </a:xfrm>
          <a:prstGeom prst="straightConnector1">
            <a:avLst/>
          </a:prstGeom>
          <a:noFill/>
          <a:ln w="9525" cap="flat" cmpd="sng">
            <a:solidFill>
              <a:schemeClr val="dk2"/>
            </a:solidFill>
            <a:prstDash val="dash"/>
            <a:round/>
            <a:headEnd type="none" w="sm" len="sm"/>
            <a:tailEnd type="none" w="sm" len="sm"/>
          </a:ln>
        </p:spPr>
      </p:cxnSp>
      <p:cxnSp>
        <p:nvCxnSpPr>
          <p:cNvPr id="274" name="Google Shape;274;p37"/>
          <p:cNvCxnSpPr/>
          <p:nvPr/>
        </p:nvCxnSpPr>
        <p:spPr>
          <a:xfrm rot="10800000" flipH="1">
            <a:off x="5603025" y="3298307"/>
            <a:ext cx="1564500" cy="4800"/>
          </a:xfrm>
          <a:prstGeom prst="straightConnector1">
            <a:avLst/>
          </a:prstGeom>
          <a:noFill/>
          <a:ln w="9525" cap="flat" cmpd="sng">
            <a:solidFill>
              <a:schemeClr val="dk2"/>
            </a:solidFill>
            <a:prstDash val="dash"/>
            <a:round/>
            <a:headEnd type="none" w="sm" len="sm"/>
            <a:tailEnd type="none" w="sm" len="sm"/>
          </a:ln>
        </p:spPr>
      </p:cxnSp>
      <p:cxnSp>
        <p:nvCxnSpPr>
          <p:cNvPr id="275" name="Google Shape;275;p37"/>
          <p:cNvCxnSpPr/>
          <p:nvPr/>
        </p:nvCxnSpPr>
        <p:spPr>
          <a:xfrm rot="10800000" flipH="1">
            <a:off x="5603025" y="3831707"/>
            <a:ext cx="1564500" cy="4800"/>
          </a:xfrm>
          <a:prstGeom prst="straightConnector1">
            <a:avLst/>
          </a:prstGeom>
          <a:noFill/>
          <a:ln w="9525" cap="flat" cmpd="sng">
            <a:solidFill>
              <a:schemeClr val="dk2"/>
            </a:solidFill>
            <a:prstDash val="dash"/>
            <a:round/>
            <a:headEnd type="none" w="sm" len="sm"/>
            <a:tailEnd type="none" w="sm" len="sm"/>
          </a:ln>
        </p:spPr>
      </p:cxnSp>
      <p:cxnSp>
        <p:nvCxnSpPr>
          <p:cNvPr id="276" name="Google Shape;276;p37"/>
          <p:cNvCxnSpPr/>
          <p:nvPr/>
        </p:nvCxnSpPr>
        <p:spPr>
          <a:xfrm rot="10800000" flipH="1">
            <a:off x="5603025" y="4288907"/>
            <a:ext cx="1564500" cy="4800"/>
          </a:xfrm>
          <a:prstGeom prst="straightConnector1">
            <a:avLst/>
          </a:prstGeom>
          <a:noFill/>
          <a:ln w="9525" cap="flat" cmpd="sng">
            <a:solidFill>
              <a:schemeClr val="dk2"/>
            </a:solidFill>
            <a:prstDash val="dash"/>
            <a:round/>
            <a:headEnd type="none" w="sm" len="sm"/>
            <a:tailEnd type="none" w="sm" len="sm"/>
          </a:ln>
        </p:spPr>
      </p:cxnSp>
      <p:cxnSp>
        <p:nvCxnSpPr>
          <p:cNvPr id="277" name="Google Shape;277;p37"/>
          <p:cNvCxnSpPr/>
          <p:nvPr/>
        </p:nvCxnSpPr>
        <p:spPr>
          <a:xfrm rot="10800000" flipH="1">
            <a:off x="5603025" y="4822307"/>
            <a:ext cx="1564500" cy="4800"/>
          </a:xfrm>
          <a:prstGeom prst="straightConnector1">
            <a:avLst/>
          </a:prstGeom>
          <a:noFill/>
          <a:ln w="9525" cap="flat" cmpd="sng">
            <a:solidFill>
              <a:schemeClr val="dk2"/>
            </a:solidFill>
            <a:prstDash val="dash"/>
            <a:round/>
            <a:headEnd type="none" w="sm" len="sm"/>
            <a:tailEnd type="none" w="sm" len="sm"/>
          </a:ln>
        </p:spPr>
      </p:cxnSp>
      <p:cxnSp>
        <p:nvCxnSpPr>
          <p:cNvPr id="278" name="Google Shape;278;p37"/>
          <p:cNvCxnSpPr/>
          <p:nvPr/>
        </p:nvCxnSpPr>
        <p:spPr>
          <a:xfrm rot="10800000" flipH="1">
            <a:off x="7355625" y="4822307"/>
            <a:ext cx="1564500" cy="4800"/>
          </a:xfrm>
          <a:prstGeom prst="straightConnector1">
            <a:avLst/>
          </a:prstGeom>
          <a:noFill/>
          <a:ln w="9525" cap="flat" cmpd="sng">
            <a:solidFill>
              <a:schemeClr val="dk2"/>
            </a:solidFill>
            <a:prstDash val="dash"/>
            <a:round/>
            <a:headEnd type="none" w="sm" len="sm"/>
            <a:tailEnd type="none" w="sm" len="sm"/>
          </a:ln>
        </p:spPr>
      </p:cxnSp>
      <p:cxnSp>
        <p:nvCxnSpPr>
          <p:cNvPr id="279" name="Google Shape;279;p37"/>
          <p:cNvCxnSpPr/>
          <p:nvPr/>
        </p:nvCxnSpPr>
        <p:spPr>
          <a:xfrm rot="10800000" flipH="1">
            <a:off x="3774225" y="4822307"/>
            <a:ext cx="1564500" cy="4800"/>
          </a:xfrm>
          <a:prstGeom prst="straightConnector1">
            <a:avLst/>
          </a:prstGeom>
          <a:noFill/>
          <a:ln w="9525" cap="flat" cmpd="sng">
            <a:solidFill>
              <a:schemeClr val="dk2"/>
            </a:solidFill>
            <a:prstDash val="dash"/>
            <a:round/>
            <a:headEnd type="none" w="sm" len="sm"/>
            <a:tailEnd type="none" w="sm" len="sm"/>
          </a:ln>
        </p:spPr>
      </p:cxnSp>
      <p:sp>
        <p:nvSpPr>
          <p:cNvPr id="280" name="Google Shape;280;p37"/>
          <p:cNvSpPr txBox="1"/>
          <p:nvPr/>
        </p:nvSpPr>
        <p:spPr>
          <a:xfrm>
            <a:off x="1944825" y="2950900"/>
            <a:ext cx="1714800" cy="36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1400"/>
              <a:buFont typeface="Arial"/>
              <a:buNone/>
            </a:pPr>
            <a:r>
              <a:rPr lang="en"/>
              <a:t>53/379</a:t>
            </a:r>
            <a:endParaRPr sz="1400" b="0" i="0" u="none" strike="noStrike" cap="none">
              <a:solidFill>
                <a:srgbClr val="000000"/>
              </a:solidFill>
              <a:latin typeface="Arial"/>
              <a:ea typeface="Arial"/>
              <a:cs typeface="Arial"/>
              <a:sym typeface="Arial"/>
            </a:endParaRPr>
          </a:p>
        </p:txBody>
      </p:sp>
      <p:cxnSp>
        <p:nvCxnSpPr>
          <p:cNvPr id="281" name="Google Shape;281;p37"/>
          <p:cNvCxnSpPr/>
          <p:nvPr/>
        </p:nvCxnSpPr>
        <p:spPr>
          <a:xfrm rot="10800000" flipH="1">
            <a:off x="2021625" y="4822307"/>
            <a:ext cx="1564500" cy="4800"/>
          </a:xfrm>
          <a:prstGeom prst="straightConnector1">
            <a:avLst/>
          </a:prstGeom>
          <a:noFill/>
          <a:ln w="9525" cap="flat" cmpd="sng">
            <a:solidFill>
              <a:schemeClr val="dk2"/>
            </a:solidFill>
            <a:prstDash val="dash"/>
            <a:round/>
            <a:headEnd type="none" w="sm" len="sm"/>
            <a:tailEnd type="none" w="sm" len="sm"/>
          </a:ln>
        </p:spPr>
      </p:cxnSp>
      <p:cxnSp>
        <p:nvCxnSpPr>
          <p:cNvPr id="282" name="Google Shape;282;p37"/>
          <p:cNvCxnSpPr/>
          <p:nvPr/>
        </p:nvCxnSpPr>
        <p:spPr>
          <a:xfrm rot="10800000" flipH="1">
            <a:off x="2021625" y="4288907"/>
            <a:ext cx="1564500" cy="4800"/>
          </a:xfrm>
          <a:prstGeom prst="straightConnector1">
            <a:avLst/>
          </a:prstGeom>
          <a:noFill/>
          <a:ln w="9525" cap="flat" cmpd="sng">
            <a:solidFill>
              <a:schemeClr val="dk2"/>
            </a:solidFill>
            <a:prstDash val="dash"/>
            <a:round/>
            <a:headEnd type="none" w="sm" len="sm"/>
            <a:tailEnd type="none" w="sm" len="sm"/>
          </a:ln>
        </p:spPr>
      </p:cxnSp>
      <p:cxnSp>
        <p:nvCxnSpPr>
          <p:cNvPr id="283" name="Google Shape;283;p37"/>
          <p:cNvCxnSpPr/>
          <p:nvPr/>
        </p:nvCxnSpPr>
        <p:spPr>
          <a:xfrm rot="10800000" flipH="1">
            <a:off x="2021625" y="3831707"/>
            <a:ext cx="1564500" cy="4800"/>
          </a:xfrm>
          <a:prstGeom prst="straightConnector1">
            <a:avLst/>
          </a:prstGeom>
          <a:noFill/>
          <a:ln w="9525" cap="flat" cmpd="sng">
            <a:solidFill>
              <a:schemeClr val="dk2"/>
            </a:solidFill>
            <a:prstDash val="dash"/>
            <a:round/>
            <a:headEnd type="none" w="sm" len="sm"/>
            <a:tailEnd type="none" w="sm" len="sm"/>
          </a:ln>
        </p:spPr>
      </p:cxnSp>
      <p:cxnSp>
        <p:nvCxnSpPr>
          <p:cNvPr id="284" name="Google Shape;284;p37"/>
          <p:cNvCxnSpPr/>
          <p:nvPr/>
        </p:nvCxnSpPr>
        <p:spPr>
          <a:xfrm rot="10800000" flipH="1">
            <a:off x="2021625" y="3298307"/>
            <a:ext cx="1564500" cy="4800"/>
          </a:xfrm>
          <a:prstGeom prst="straightConnector1">
            <a:avLst/>
          </a:prstGeom>
          <a:noFill/>
          <a:ln w="9525" cap="flat" cmpd="sng">
            <a:solidFill>
              <a:schemeClr val="dk2"/>
            </a:solidFill>
            <a:prstDash val="dash"/>
            <a:round/>
            <a:headEnd type="none" w="sm" len="sm"/>
            <a:tailEnd type="none" w="sm" len="sm"/>
          </a:ln>
        </p:spPr>
      </p:cxnSp>
      <p:pic>
        <p:nvPicPr>
          <p:cNvPr id="285" name="Google Shape;285;p37"/>
          <p:cNvPicPr preferRelativeResize="0"/>
          <p:nvPr/>
        </p:nvPicPr>
        <p:blipFill>
          <a:blip r:embed="rId3">
            <a:alphaModFix/>
          </a:blip>
          <a:stretch>
            <a:fillRect/>
          </a:stretch>
        </p:blipFill>
        <p:spPr>
          <a:xfrm>
            <a:off x="6457825" y="0"/>
            <a:ext cx="2670424" cy="195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p:nvPr/>
        </p:nvSpPr>
        <p:spPr>
          <a:xfrm>
            <a:off x="-33950" y="-75"/>
            <a:ext cx="4269300" cy="512700"/>
          </a:xfrm>
          <a:prstGeom prst="rect">
            <a:avLst/>
          </a:prstGeom>
          <a:noFill/>
          <a:ln>
            <a:noFill/>
          </a:ln>
        </p:spPr>
        <p:txBody>
          <a:bodyPr spcFirstLastPara="1" wrap="square" lIns="91425" tIns="91425" rIns="91425" bIns="91425" anchor="ctr" anchorCtr="0">
            <a:noAutofit/>
          </a:bodyPr>
          <a:lstStyle/>
          <a:p>
            <a:pPr marL="457200" marR="0" lvl="0" indent="0" algn="l" rtl="0">
              <a:lnSpc>
                <a:spcPct val="100000"/>
              </a:lnSpc>
              <a:spcBef>
                <a:spcPts val="0"/>
              </a:spcBef>
              <a:spcAft>
                <a:spcPts val="0"/>
              </a:spcAft>
              <a:buClr>
                <a:schemeClr val="accent2"/>
              </a:buClr>
              <a:buSzPts val="1400"/>
              <a:buFont typeface="Arial"/>
              <a:buNone/>
            </a:pPr>
            <a:r>
              <a:rPr lang="en" sz="1800" b="1" i="0" u="none" strike="noStrike" cap="none">
                <a:solidFill>
                  <a:schemeClr val="accent2"/>
                </a:solidFill>
              </a:rPr>
              <a:t>Online Marketing Strategy</a:t>
            </a:r>
            <a:endParaRPr sz="1800" b="1" i="0" u="none" strike="noStrike" cap="none">
              <a:solidFill>
                <a:srgbClr val="000000"/>
              </a:solidFill>
            </a:endParaRPr>
          </a:p>
        </p:txBody>
      </p:sp>
      <p:sp>
        <p:nvSpPr>
          <p:cNvPr id="291" name="Google Shape;291;p38"/>
          <p:cNvSpPr/>
          <p:nvPr/>
        </p:nvSpPr>
        <p:spPr>
          <a:xfrm>
            <a:off x="3024225" y="1680625"/>
            <a:ext cx="5263500" cy="824400"/>
          </a:xfrm>
          <a:prstGeom prst="rect">
            <a:avLst/>
          </a:prstGeom>
          <a:solidFill>
            <a:srgbClr val="6AA84F">
              <a:alpha val="67058"/>
            </a:srgbClr>
          </a:solidFill>
          <a:ln>
            <a:noFill/>
          </a:ln>
        </p:spPr>
        <p:txBody>
          <a:bodyPr spcFirstLastPara="1" wrap="square" lIns="91425" tIns="91425" rIns="91425" bIns="91425" anchor="ctr" anchorCtr="0">
            <a:noAutofit/>
          </a:bodyPr>
          <a:lstStyle/>
          <a:p>
            <a:pPr marL="457200" marR="0" lvl="0" indent="-304800" algn="l" rtl="0">
              <a:lnSpc>
                <a:spcPct val="115000"/>
              </a:lnSpc>
              <a:spcBef>
                <a:spcPts val="0"/>
              </a:spcBef>
              <a:spcAft>
                <a:spcPts val="0"/>
              </a:spcAft>
              <a:buClr>
                <a:schemeClr val="accent1"/>
              </a:buClr>
              <a:buSzPts val="1000"/>
              <a:buFont typeface="Arial"/>
              <a:buNone/>
            </a:pPr>
            <a:endParaRPr sz="1000" b="0" i="0" u="none" strike="noStrike" cap="none">
              <a:solidFill>
                <a:srgbClr val="000000"/>
              </a:solidFill>
              <a:latin typeface="Arial"/>
              <a:ea typeface="Arial"/>
              <a:cs typeface="Arial"/>
              <a:sym typeface="Arial"/>
            </a:endParaRPr>
          </a:p>
        </p:txBody>
      </p:sp>
      <p:sp>
        <p:nvSpPr>
          <p:cNvPr id="292" name="Google Shape;292;p38"/>
          <p:cNvSpPr/>
          <p:nvPr/>
        </p:nvSpPr>
        <p:spPr>
          <a:xfrm>
            <a:off x="3024225" y="2590300"/>
            <a:ext cx="5263500" cy="1038000"/>
          </a:xfrm>
          <a:prstGeom prst="rect">
            <a:avLst/>
          </a:prstGeom>
          <a:solidFill>
            <a:srgbClr val="3369E8">
              <a:alpha val="7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8"/>
          <p:cNvSpPr/>
          <p:nvPr/>
        </p:nvSpPr>
        <p:spPr>
          <a:xfrm>
            <a:off x="912525" y="583550"/>
            <a:ext cx="2111700" cy="993000"/>
          </a:xfrm>
          <a:prstGeom prst="rect">
            <a:avLst/>
          </a:prstGeom>
          <a:solidFill>
            <a:srgbClr val="FFFFFF"/>
          </a:solidFill>
          <a:ln w="9525" cap="flat" cmpd="sng">
            <a:solidFill>
              <a:srgbClr val="FFCC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8"/>
          <p:cNvSpPr txBox="1"/>
          <p:nvPr/>
        </p:nvSpPr>
        <p:spPr>
          <a:xfrm>
            <a:off x="1270950" y="751225"/>
            <a:ext cx="16413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4B400"/>
              </a:buClr>
              <a:buSzPts val="1400"/>
              <a:buFont typeface="Roboto"/>
              <a:buNone/>
            </a:pPr>
            <a:r>
              <a:rPr lang="en" sz="1400" b="0" i="0" u="none" strike="noStrike" cap="none">
                <a:solidFill>
                  <a:srgbClr val="F4B400"/>
                </a:solidFill>
                <a:latin typeface="Roboto"/>
                <a:ea typeface="Roboto"/>
                <a:cs typeface="Roboto"/>
                <a:sym typeface="Roboto"/>
              </a:rPr>
              <a:t>Educate Mission/ Awareness</a:t>
            </a:r>
            <a:endParaRPr sz="1400" b="0" i="0" u="none" strike="noStrike" cap="none">
              <a:solidFill>
                <a:srgbClr val="000000"/>
              </a:solidFill>
              <a:latin typeface="Arial"/>
              <a:ea typeface="Arial"/>
              <a:cs typeface="Arial"/>
              <a:sym typeface="Arial"/>
            </a:endParaRPr>
          </a:p>
        </p:txBody>
      </p:sp>
      <p:pic>
        <p:nvPicPr>
          <p:cNvPr id="295" name="Google Shape;295;p38"/>
          <p:cNvPicPr preferRelativeResize="0"/>
          <p:nvPr/>
        </p:nvPicPr>
        <p:blipFill rotWithShape="1">
          <a:blip r:embed="rId3">
            <a:alphaModFix/>
          </a:blip>
          <a:srcRect/>
          <a:stretch/>
        </p:blipFill>
        <p:spPr>
          <a:xfrm>
            <a:off x="1019600" y="954224"/>
            <a:ext cx="148500" cy="148500"/>
          </a:xfrm>
          <a:prstGeom prst="rect">
            <a:avLst/>
          </a:prstGeom>
          <a:noFill/>
          <a:ln>
            <a:noFill/>
          </a:ln>
        </p:spPr>
      </p:pic>
      <p:sp>
        <p:nvSpPr>
          <p:cNvPr id="296" name="Google Shape;296;p38"/>
          <p:cNvSpPr/>
          <p:nvPr/>
        </p:nvSpPr>
        <p:spPr>
          <a:xfrm>
            <a:off x="912525" y="1687075"/>
            <a:ext cx="2111700" cy="824400"/>
          </a:xfrm>
          <a:prstGeom prst="rect">
            <a:avLst/>
          </a:prstGeom>
          <a:solidFill>
            <a:srgbClr val="FFFFFF"/>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8"/>
          <p:cNvSpPr txBox="1"/>
          <p:nvPr/>
        </p:nvSpPr>
        <p:spPr>
          <a:xfrm>
            <a:off x="1306325" y="1763437"/>
            <a:ext cx="16413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AA84F"/>
              </a:buClr>
              <a:buSzPts val="1400"/>
              <a:buFont typeface="Roboto"/>
              <a:buNone/>
            </a:pPr>
            <a:r>
              <a:rPr lang="en" sz="1400" b="0" i="0" u="none" strike="noStrike" cap="none">
                <a:solidFill>
                  <a:srgbClr val="6AA84F"/>
                </a:solidFill>
                <a:latin typeface="Roboto"/>
                <a:ea typeface="Roboto"/>
                <a:cs typeface="Roboto"/>
                <a:sym typeface="Roboto"/>
              </a:rPr>
              <a:t>Cultivate </a:t>
            </a:r>
            <a:endParaRPr sz="1400" b="0" i="0" u="none" strike="noStrike" cap="none">
              <a:solidFill>
                <a:srgbClr val="6AA84F"/>
              </a:solidFill>
              <a:latin typeface="Roboto"/>
              <a:ea typeface="Roboto"/>
              <a:cs typeface="Roboto"/>
              <a:sym typeface="Roboto"/>
            </a:endParaRPr>
          </a:p>
          <a:p>
            <a:pPr marL="0" marR="0" lvl="0" indent="0" algn="l" rtl="0">
              <a:lnSpc>
                <a:spcPct val="100000"/>
              </a:lnSpc>
              <a:spcBef>
                <a:spcPts val="0"/>
              </a:spcBef>
              <a:spcAft>
                <a:spcPts val="0"/>
              </a:spcAft>
              <a:buClr>
                <a:srgbClr val="6AA84F"/>
              </a:buClr>
              <a:buSzPts val="1400"/>
              <a:buFont typeface="Roboto"/>
              <a:buNone/>
            </a:pPr>
            <a:r>
              <a:rPr lang="en" sz="1400" b="0" i="0" u="none" strike="noStrike" cap="none">
                <a:solidFill>
                  <a:srgbClr val="6AA84F"/>
                </a:solidFill>
                <a:latin typeface="Roboto"/>
                <a:ea typeface="Roboto"/>
                <a:cs typeface="Roboto"/>
                <a:sym typeface="Roboto"/>
              </a:rPr>
              <a:t>Donors</a:t>
            </a:r>
            <a:endParaRPr sz="1400" b="0" i="0" u="none" strike="noStrike" cap="none">
              <a:solidFill>
                <a:srgbClr val="000000"/>
              </a:solidFill>
              <a:latin typeface="Arial"/>
              <a:ea typeface="Arial"/>
              <a:cs typeface="Arial"/>
              <a:sym typeface="Arial"/>
            </a:endParaRPr>
          </a:p>
        </p:txBody>
      </p:sp>
      <p:pic>
        <p:nvPicPr>
          <p:cNvPr id="298" name="Google Shape;298;p38"/>
          <p:cNvPicPr preferRelativeResize="0"/>
          <p:nvPr/>
        </p:nvPicPr>
        <p:blipFill rotWithShape="1">
          <a:blip r:embed="rId4">
            <a:alphaModFix/>
          </a:blip>
          <a:srcRect/>
          <a:stretch/>
        </p:blipFill>
        <p:spPr>
          <a:xfrm>
            <a:off x="921594" y="1960512"/>
            <a:ext cx="417900" cy="198000"/>
          </a:xfrm>
          <a:prstGeom prst="rect">
            <a:avLst/>
          </a:prstGeom>
          <a:noFill/>
          <a:ln>
            <a:noFill/>
          </a:ln>
        </p:spPr>
      </p:pic>
      <p:sp>
        <p:nvSpPr>
          <p:cNvPr id="299" name="Google Shape;299;p38"/>
          <p:cNvSpPr txBox="1"/>
          <p:nvPr/>
        </p:nvSpPr>
        <p:spPr>
          <a:xfrm>
            <a:off x="3024224" y="2590295"/>
            <a:ext cx="48972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accent1"/>
              </a:solidFill>
              <a:latin typeface="Arial"/>
              <a:ea typeface="Arial"/>
              <a:cs typeface="Arial"/>
              <a:sym typeface="Arial"/>
            </a:endParaRPr>
          </a:p>
        </p:txBody>
      </p:sp>
      <p:sp>
        <p:nvSpPr>
          <p:cNvPr id="300" name="Google Shape;300;p38"/>
          <p:cNvSpPr/>
          <p:nvPr/>
        </p:nvSpPr>
        <p:spPr>
          <a:xfrm>
            <a:off x="912525" y="3694875"/>
            <a:ext cx="2111700" cy="948300"/>
          </a:xfrm>
          <a:prstGeom prst="rect">
            <a:avLst/>
          </a:prstGeom>
          <a:solidFill>
            <a:srgbClr val="FFFFFF"/>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8"/>
          <p:cNvSpPr txBox="1"/>
          <p:nvPr/>
        </p:nvSpPr>
        <p:spPr>
          <a:xfrm>
            <a:off x="1339625" y="3787850"/>
            <a:ext cx="15444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8E7CC3"/>
              </a:buClr>
              <a:buSzPts val="1400"/>
              <a:buFont typeface="Roboto"/>
              <a:buNone/>
            </a:pPr>
            <a:r>
              <a:rPr lang="en" sz="1400" b="0" i="0" u="none" strike="noStrike" cap="none">
                <a:solidFill>
                  <a:srgbClr val="8E7CC3"/>
                </a:solidFill>
                <a:latin typeface="Roboto"/>
                <a:ea typeface="Roboto"/>
                <a:cs typeface="Roboto"/>
                <a:sym typeface="Roboto"/>
              </a:rPr>
              <a:t>Promote Events</a:t>
            </a:r>
            <a:endParaRPr sz="1400" b="0" i="0" u="none" strike="noStrike" cap="none">
              <a:solidFill>
                <a:srgbClr val="000000"/>
              </a:solidFill>
              <a:latin typeface="Arial"/>
              <a:ea typeface="Arial"/>
              <a:cs typeface="Arial"/>
              <a:sym typeface="Arial"/>
            </a:endParaRPr>
          </a:p>
        </p:txBody>
      </p:sp>
      <p:sp>
        <p:nvSpPr>
          <p:cNvPr id="302" name="Google Shape;302;p38"/>
          <p:cNvSpPr/>
          <p:nvPr/>
        </p:nvSpPr>
        <p:spPr>
          <a:xfrm>
            <a:off x="912525" y="2590425"/>
            <a:ext cx="2111700" cy="1038000"/>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8"/>
          <p:cNvSpPr txBox="1"/>
          <p:nvPr/>
        </p:nvSpPr>
        <p:spPr>
          <a:xfrm>
            <a:off x="1273025" y="2775625"/>
            <a:ext cx="15444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1400"/>
              <a:buFont typeface="Roboto"/>
              <a:buNone/>
            </a:pPr>
            <a:r>
              <a:rPr lang="en" sz="1400" b="0" i="0" u="none" strike="noStrike" cap="none">
                <a:solidFill>
                  <a:srgbClr val="4285F4"/>
                </a:solidFill>
                <a:latin typeface="Roboto"/>
                <a:ea typeface="Roboto"/>
                <a:cs typeface="Roboto"/>
                <a:sym typeface="Roboto"/>
              </a:rPr>
              <a:t>Recruit Volunteers</a:t>
            </a:r>
            <a:endParaRPr sz="1400" b="0" i="0" u="none" strike="noStrike" cap="none">
              <a:solidFill>
                <a:srgbClr val="000000"/>
              </a:solidFill>
              <a:latin typeface="Arial"/>
              <a:ea typeface="Arial"/>
              <a:cs typeface="Arial"/>
              <a:sym typeface="Arial"/>
            </a:endParaRPr>
          </a:p>
        </p:txBody>
      </p:sp>
      <p:pic>
        <p:nvPicPr>
          <p:cNvPr id="304" name="Google Shape;304;p38"/>
          <p:cNvPicPr preferRelativeResize="0"/>
          <p:nvPr/>
        </p:nvPicPr>
        <p:blipFill rotWithShape="1">
          <a:blip r:embed="rId5">
            <a:alphaModFix amt="90000"/>
          </a:blip>
          <a:srcRect/>
          <a:stretch/>
        </p:blipFill>
        <p:spPr>
          <a:xfrm rot="10800000">
            <a:off x="1063423" y="2975250"/>
            <a:ext cx="148500" cy="148500"/>
          </a:xfrm>
          <a:prstGeom prst="rect">
            <a:avLst/>
          </a:prstGeom>
          <a:noFill/>
          <a:ln>
            <a:noFill/>
          </a:ln>
        </p:spPr>
      </p:pic>
      <p:pic>
        <p:nvPicPr>
          <p:cNvPr id="305" name="Google Shape;305;p38"/>
          <p:cNvPicPr preferRelativeResize="0"/>
          <p:nvPr/>
        </p:nvPicPr>
        <p:blipFill rotWithShape="1">
          <a:blip r:embed="rId6">
            <a:alphaModFix/>
          </a:blip>
          <a:srcRect/>
          <a:stretch/>
        </p:blipFill>
        <p:spPr>
          <a:xfrm>
            <a:off x="948150" y="3990200"/>
            <a:ext cx="417900" cy="137700"/>
          </a:xfrm>
          <a:prstGeom prst="rect">
            <a:avLst/>
          </a:prstGeom>
          <a:noFill/>
          <a:ln>
            <a:noFill/>
          </a:ln>
        </p:spPr>
      </p:pic>
      <p:sp>
        <p:nvSpPr>
          <p:cNvPr id="306" name="Google Shape;306;p38"/>
          <p:cNvSpPr/>
          <p:nvPr/>
        </p:nvSpPr>
        <p:spPr>
          <a:xfrm>
            <a:off x="3015100" y="583694"/>
            <a:ext cx="5263500" cy="993000"/>
          </a:xfrm>
          <a:prstGeom prst="rect">
            <a:avLst/>
          </a:prstGeom>
          <a:solidFill>
            <a:srgbClr val="FFCC50">
              <a:alpha val="87450"/>
            </a:srgbClr>
          </a:solidFill>
          <a:ln w="9525" cap="flat" cmpd="sng">
            <a:solidFill>
              <a:srgbClr val="F1C232">
                <a:alpha val="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accent2"/>
              </a:buClr>
              <a:buSzPts val="1100"/>
              <a:buFont typeface="Arial"/>
              <a:buNone/>
            </a:pPr>
            <a:r>
              <a:rPr lang="en" sz="1100">
                <a:solidFill>
                  <a:schemeClr val="accent1"/>
                </a:solidFill>
              </a:rPr>
              <a:t>We aimed to earn donations, raising awareness and reach out to people who need help. We ran an Awareness Campaign to achieve this goal. The campaign was a success and we were able to increase awareness for YMCA Bristol. The impressions for the campaign were 379. CTR for the campaign was 13.98%.</a:t>
            </a:r>
            <a:endParaRPr sz="1100">
              <a:solidFill>
                <a:schemeClr val="accent1"/>
              </a:solidFill>
            </a:endParaRPr>
          </a:p>
        </p:txBody>
      </p:sp>
      <p:sp>
        <p:nvSpPr>
          <p:cNvPr id="307" name="Google Shape;307;p38"/>
          <p:cNvSpPr/>
          <p:nvPr/>
        </p:nvSpPr>
        <p:spPr>
          <a:xfrm>
            <a:off x="3024225" y="1680625"/>
            <a:ext cx="5266800" cy="824400"/>
          </a:xfrm>
          <a:prstGeom prst="rect">
            <a:avLst/>
          </a:prstGeom>
          <a:solidFill>
            <a:srgbClr val="6AA84F">
              <a:alpha val="67058"/>
            </a:srgbClr>
          </a:solidFill>
          <a:ln w="9525" cap="flat" cmpd="sng">
            <a:solidFill>
              <a:srgbClr val="6AA84F">
                <a:alpha val="0"/>
              </a:srgbClr>
            </a:solidFill>
            <a:prstDash val="solid"/>
            <a:round/>
            <a:headEnd type="none" w="sm" len="sm"/>
            <a:tailEnd type="none" w="sm" len="sm"/>
          </a:ln>
        </p:spPr>
        <p:txBody>
          <a:bodyPr spcFirstLastPara="1" wrap="square" lIns="91425" tIns="91425" rIns="91425" bIns="182875" anchor="ctr" anchorCtr="0">
            <a:noAutofit/>
          </a:bodyPr>
          <a:lstStyle/>
          <a:p>
            <a:pPr marL="0" lvl="0" indent="0" algn="l" rtl="0">
              <a:lnSpc>
                <a:spcPct val="115000"/>
              </a:lnSpc>
              <a:spcBef>
                <a:spcPts val="0"/>
              </a:spcBef>
              <a:spcAft>
                <a:spcPts val="0"/>
              </a:spcAft>
              <a:buClr>
                <a:schemeClr val="accent2"/>
              </a:buClr>
              <a:buSzPts val="1100"/>
              <a:buFont typeface="Arial"/>
              <a:buNone/>
            </a:pPr>
            <a:r>
              <a:rPr lang="en" sz="1100">
                <a:solidFill>
                  <a:schemeClr val="accent1"/>
                </a:solidFill>
              </a:rPr>
              <a:t>Our second goal was to attract more number of donors, for which we had the </a:t>
            </a:r>
            <a:r>
              <a:rPr lang="en" sz="1100" b="1">
                <a:solidFill>
                  <a:schemeClr val="accent1"/>
                </a:solidFill>
              </a:rPr>
              <a:t>Contribution Campaign </a:t>
            </a:r>
            <a:r>
              <a:rPr lang="en" sz="1100">
                <a:solidFill>
                  <a:schemeClr val="accent1"/>
                </a:solidFill>
              </a:rPr>
              <a:t>to help YMCA achieve their fundraising goals which total up to $500,000 annually. With this campaign we were able to have 123 impressions and 4 clicks.</a:t>
            </a:r>
            <a:endParaRPr sz="1100">
              <a:solidFill>
                <a:schemeClr val="accent1"/>
              </a:solidFill>
            </a:endParaRPr>
          </a:p>
        </p:txBody>
      </p:sp>
      <p:sp>
        <p:nvSpPr>
          <p:cNvPr id="308" name="Google Shape;308;p38"/>
          <p:cNvSpPr txBox="1"/>
          <p:nvPr/>
        </p:nvSpPr>
        <p:spPr>
          <a:xfrm>
            <a:off x="2947625" y="2328625"/>
            <a:ext cx="5470800" cy="145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Clr>
                <a:srgbClr val="000000"/>
              </a:buClr>
              <a:buSzPts val="1200"/>
              <a:buFont typeface="Arial"/>
              <a:buNone/>
            </a:pPr>
            <a:r>
              <a:rPr lang="en" sz="1200">
                <a:solidFill>
                  <a:srgbClr val="595959"/>
                </a:solidFill>
                <a:latin typeface="Roboto"/>
                <a:ea typeface="Roboto"/>
                <a:cs typeface="Roboto"/>
                <a:sym typeface="Roboto"/>
              </a:rPr>
              <a:t>YMCA Bristol has 30 volunteers currently and faces a primary issue of recruiting more volunteers. We ran a </a:t>
            </a:r>
            <a:r>
              <a:rPr lang="en" sz="1200" b="1">
                <a:solidFill>
                  <a:srgbClr val="595959"/>
                </a:solidFill>
                <a:latin typeface="Roboto"/>
                <a:ea typeface="Roboto"/>
                <a:cs typeface="Roboto"/>
                <a:sym typeface="Roboto"/>
              </a:rPr>
              <a:t>Membership Campaign</a:t>
            </a:r>
            <a:r>
              <a:rPr lang="en" sz="1200">
                <a:solidFill>
                  <a:srgbClr val="595959"/>
                </a:solidFill>
                <a:latin typeface="Roboto"/>
                <a:ea typeface="Roboto"/>
                <a:cs typeface="Roboto"/>
                <a:sym typeface="Roboto"/>
              </a:rPr>
              <a:t> to add to their volunteer pool, and it was a success seeing the numbers for our campaign. We had 96 impressions and 16 clicks with a CTR of 16.67% which is better than our primary Awareness Campaign.</a:t>
            </a:r>
            <a:endParaRPr sz="1200" b="0" i="0" u="none" strike="noStrike" cap="none">
              <a:solidFill>
                <a:srgbClr val="595959"/>
              </a:solidFill>
              <a:latin typeface="Roboto"/>
              <a:ea typeface="Roboto"/>
              <a:cs typeface="Roboto"/>
              <a:sym typeface="Roboto"/>
            </a:endParaRPr>
          </a:p>
        </p:txBody>
      </p:sp>
      <p:sp>
        <p:nvSpPr>
          <p:cNvPr id="309" name="Google Shape;309;p38"/>
          <p:cNvSpPr/>
          <p:nvPr/>
        </p:nvSpPr>
        <p:spPr>
          <a:xfrm>
            <a:off x="3024225" y="3687800"/>
            <a:ext cx="5254500" cy="948300"/>
          </a:xfrm>
          <a:prstGeom prst="rect">
            <a:avLst/>
          </a:prstGeom>
          <a:solidFill>
            <a:srgbClr val="8E7CC3">
              <a:alpha val="71372"/>
            </a:srgbClr>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595959"/>
              </a:buClr>
              <a:buSzPts val="1100"/>
              <a:buFont typeface="Arial"/>
              <a:buNone/>
            </a:pPr>
            <a:r>
              <a:rPr lang="en" sz="1100">
                <a:solidFill>
                  <a:srgbClr val="595959"/>
                </a:solidFill>
              </a:rPr>
              <a:t>We intended to promote events inside our </a:t>
            </a:r>
            <a:r>
              <a:rPr lang="en" sz="1100" b="1">
                <a:solidFill>
                  <a:srgbClr val="595959"/>
                </a:solidFill>
              </a:rPr>
              <a:t>Awareness Campaign</a:t>
            </a:r>
            <a:r>
              <a:rPr lang="en" sz="1100">
                <a:solidFill>
                  <a:srgbClr val="595959"/>
                </a:solidFill>
              </a:rPr>
              <a:t> and use event related keywords to create AdWords campaigns. We also used Geotargeting  to raise awareness about their events. But the related keywords were not our best choice and they couldn’t deliver the intended results as the CTR was 11.11% for them.</a:t>
            </a:r>
            <a:endParaRPr sz="1100" b="0" i="0" u="none" strike="noStrike" cap="none">
              <a:solidFill>
                <a:srgbClr val="59595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167100" y="522375"/>
            <a:ext cx="7645500" cy="75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Marketing Goal Achievement and Social Impact</a:t>
            </a:r>
            <a:endParaRPr/>
          </a:p>
        </p:txBody>
      </p:sp>
      <p:sp>
        <p:nvSpPr>
          <p:cNvPr id="315" name="Google Shape;315;p39"/>
          <p:cNvSpPr txBox="1"/>
          <p:nvPr/>
        </p:nvSpPr>
        <p:spPr>
          <a:xfrm>
            <a:off x="779750" y="1086575"/>
            <a:ext cx="7824600" cy="3608700"/>
          </a:xfrm>
          <a:prstGeom prst="rect">
            <a:avLst/>
          </a:prstGeom>
          <a:noFill/>
          <a:ln>
            <a:noFill/>
          </a:ln>
        </p:spPr>
        <p:txBody>
          <a:bodyPr spcFirstLastPara="1" wrap="square" lIns="91425" tIns="91425" rIns="91425" bIns="91425" anchor="t" anchorCtr="0">
            <a:noAutofit/>
          </a:bodyPr>
          <a:lstStyle/>
          <a:p>
            <a:pPr marL="457200" marR="101600" lvl="0" indent="-323850" algn="l" rtl="0">
              <a:lnSpc>
                <a:spcPct val="115000"/>
              </a:lnSpc>
              <a:spcBef>
                <a:spcPts val="800"/>
              </a:spcBef>
              <a:spcAft>
                <a:spcPts val="0"/>
              </a:spcAft>
              <a:buClr>
                <a:srgbClr val="444444"/>
              </a:buClr>
              <a:buSzPts val="1500"/>
              <a:buChar char="●"/>
            </a:pPr>
            <a:r>
              <a:rPr lang="en" sz="1500">
                <a:solidFill>
                  <a:srgbClr val="444444"/>
                </a:solidFill>
              </a:rPr>
              <a:t>Social Impact: building healthy, confident, connected and secure children, adults, families and communities. Individuals making healthy choices, inspiring children and community coming together for the common good are all examples of social impact of YMCA.</a:t>
            </a:r>
            <a:endParaRPr sz="1500" i="0" u="none" strike="noStrike" cap="none">
              <a:solidFill>
                <a:srgbClr val="444444"/>
              </a:solidFill>
            </a:endParaRPr>
          </a:p>
          <a:p>
            <a:pPr marL="457200" marR="101600" lvl="0" indent="-323850" algn="l" rtl="0">
              <a:lnSpc>
                <a:spcPct val="115000"/>
              </a:lnSpc>
              <a:spcBef>
                <a:spcPts val="0"/>
              </a:spcBef>
              <a:spcAft>
                <a:spcPts val="0"/>
              </a:spcAft>
              <a:buClr>
                <a:srgbClr val="444444"/>
              </a:buClr>
              <a:buSzPts val="1500"/>
              <a:buChar char="●"/>
            </a:pPr>
            <a:r>
              <a:rPr lang="en" sz="1500">
                <a:solidFill>
                  <a:srgbClr val="444444"/>
                </a:solidFill>
              </a:rPr>
              <a:t>Priority of YMCA Goals:</a:t>
            </a:r>
            <a:endParaRPr sz="1500">
              <a:solidFill>
                <a:srgbClr val="444444"/>
              </a:solidFill>
            </a:endParaRPr>
          </a:p>
          <a:p>
            <a:pPr marL="914400" marR="101600" lvl="0" indent="-323850" algn="l" rtl="0">
              <a:lnSpc>
                <a:spcPct val="115000"/>
              </a:lnSpc>
              <a:spcBef>
                <a:spcPts val="0"/>
              </a:spcBef>
              <a:spcAft>
                <a:spcPts val="0"/>
              </a:spcAft>
              <a:buClr>
                <a:srgbClr val="444444"/>
              </a:buClr>
              <a:buSzPts val="1500"/>
              <a:buAutoNum type="arabicPeriod"/>
            </a:pPr>
            <a:r>
              <a:rPr lang="en" sz="1500">
                <a:solidFill>
                  <a:srgbClr val="444444"/>
                </a:solidFill>
              </a:rPr>
              <a:t>Recruit members/volunteers</a:t>
            </a:r>
            <a:endParaRPr sz="1500">
              <a:solidFill>
                <a:srgbClr val="444444"/>
              </a:solidFill>
            </a:endParaRPr>
          </a:p>
          <a:p>
            <a:pPr marL="914400" marR="101600" lvl="0" indent="-323850" algn="l" rtl="0">
              <a:lnSpc>
                <a:spcPct val="115000"/>
              </a:lnSpc>
              <a:spcBef>
                <a:spcPts val="0"/>
              </a:spcBef>
              <a:spcAft>
                <a:spcPts val="0"/>
              </a:spcAft>
              <a:buClr>
                <a:srgbClr val="444444"/>
              </a:buClr>
              <a:buSzPts val="1500"/>
              <a:buAutoNum type="arabicPeriod"/>
            </a:pPr>
            <a:r>
              <a:rPr lang="en" sz="1500">
                <a:solidFill>
                  <a:srgbClr val="444444"/>
                </a:solidFill>
              </a:rPr>
              <a:t>Raise awareness</a:t>
            </a:r>
            <a:endParaRPr sz="1500">
              <a:solidFill>
                <a:srgbClr val="444444"/>
              </a:solidFill>
            </a:endParaRPr>
          </a:p>
          <a:p>
            <a:pPr marL="914400" marR="101600" lvl="0" indent="-323850" algn="l" rtl="0">
              <a:lnSpc>
                <a:spcPct val="115000"/>
              </a:lnSpc>
              <a:spcBef>
                <a:spcPts val="0"/>
              </a:spcBef>
              <a:spcAft>
                <a:spcPts val="0"/>
              </a:spcAft>
              <a:buClr>
                <a:srgbClr val="444444"/>
              </a:buClr>
              <a:buSzPts val="1500"/>
              <a:buAutoNum type="arabicPeriod"/>
            </a:pPr>
            <a:r>
              <a:rPr lang="en" sz="1500">
                <a:solidFill>
                  <a:srgbClr val="444444"/>
                </a:solidFill>
              </a:rPr>
              <a:t>Reach people who need help</a:t>
            </a:r>
            <a:endParaRPr sz="1500">
              <a:solidFill>
                <a:srgbClr val="444444"/>
              </a:solidFill>
            </a:endParaRPr>
          </a:p>
          <a:p>
            <a:pPr marL="914400" marR="101600" lvl="0" indent="-323850" algn="l" rtl="0">
              <a:lnSpc>
                <a:spcPct val="115000"/>
              </a:lnSpc>
              <a:spcBef>
                <a:spcPts val="0"/>
              </a:spcBef>
              <a:spcAft>
                <a:spcPts val="0"/>
              </a:spcAft>
              <a:buClr>
                <a:srgbClr val="444444"/>
              </a:buClr>
              <a:buSzPts val="1500"/>
              <a:buAutoNum type="arabicPeriod"/>
            </a:pPr>
            <a:r>
              <a:rPr lang="en" sz="1500">
                <a:solidFill>
                  <a:srgbClr val="444444"/>
                </a:solidFill>
              </a:rPr>
              <a:t>Earn donations</a:t>
            </a:r>
            <a:endParaRPr sz="1500">
              <a:solidFill>
                <a:srgbClr val="444444"/>
              </a:solidFill>
            </a:endParaRPr>
          </a:p>
          <a:p>
            <a:pPr marL="914400" marR="101600" lvl="0" indent="-323850" algn="l" rtl="0">
              <a:lnSpc>
                <a:spcPct val="115000"/>
              </a:lnSpc>
              <a:spcBef>
                <a:spcPts val="0"/>
              </a:spcBef>
              <a:spcAft>
                <a:spcPts val="0"/>
              </a:spcAft>
              <a:buClr>
                <a:srgbClr val="444444"/>
              </a:buClr>
              <a:buSzPts val="1500"/>
              <a:buAutoNum type="arabicPeriod"/>
            </a:pPr>
            <a:r>
              <a:rPr lang="en" sz="1500">
                <a:solidFill>
                  <a:srgbClr val="444444"/>
                </a:solidFill>
              </a:rPr>
              <a:t>Promote events</a:t>
            </a:r>
            <a:endParaRPr sz="1500" i="0" u="none" strike="noStrike" cap="none">
              <a:solidFill>
                <a:srgbClr val="444444"/>
              </a:solidFill>
            </a:endParaRPr>
          </a:p>
          <a:p>
            <a:pPr marL="457200" marR="101600" lvl="0" indent="-323850" algn="l" rtl="0">
              <a:lnSpc>
                <a:spcPct val="115000"/>
              </a:lnSpc>
              <a:spcBef>
                <a:spcPts val="0"/>
              </a:spcBef>
              <a:spcAft>
                <a:spcPts val="0"/>
              </a:spcAft>
              <a:buClr>
                <a:srgbClr val="444444"/>
              </a:buClr>
              <a:buSzPts val="1500"/>
              <a:buChar char="●"/>
            </a:pPr>
            <a:r>
              <a:rPr lang="en" sz="1500">
                <a:solidFill>
                  <a:srgbClr val="444444"/>
                </a:solidFill>
              </a:rPr>
              <a:t>We recommend the nonprofit organization to keep running campaigns, but it’s possible to improve the outcome by improving Keywords and ads content.</a:t>
            </a:r>
            <a:endParaRPr sz="1500" i="0" u="none" strike="noStrike" cap="none">
              <a:solidFill>
                <a:srgbClr val="444444"/>
              </a:solidFill>
            </a:endParaRPr>
          </a:p>
          <a:p>
            <a:pPr marL="0" marR="101600" lvl="0" indent="0" algn="l" rtl="0">
              <a:lnSpc>
                <a:spcPct val="115000"/>
              </a:lnSpc>
              <a:spcBef>
                <a:spcPts val="800"/>
              </a:spcBef>
              <a:spcAft>
                <a:spcPts val="800"/>
              </a:spcAft>
              <a:buClr>
                <a:srgbClr val="000000"/>
              </a:buClr>
              <a:buSzPts val="1400"/>
              <a:buFont typeface="Arial"/>
              <a:buNone/>
            </a:pPr>
            <a:endParaRPr i="0" u="none" strike="noStrike" cap="none">
              <a:solidFill>
                <a:srgbClr val="000000"/>
              </a:solidFill>
            </a:endParaRPr>
          </a:p>
        </p:txBody>
      </p:sp>
    </p:spTree>
  </p:cSld>
  <p:clrMapOvr>
    <a:masterClrMapping/>
  </p:clrMapOvr>
</p:sld>
</file>

<file path=ppt/theme/theme1.xml><?xml version="1.0" encoding="utf-8"?>
<a:theme xmlns:a="http://schemas.openxmlformats.org/drawingml/2006/main"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1337</Words>
  <Application>Microsoft Office PowerPoint</Application>
  <PresentationFormat>On-screen Show (16:9)</PresentationFormat>
  <Paragraphs>134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Verdana</vt:lpstr>
      <vt:lpstr>Arial</vt:lpstr>
      <vt:lpstr>Open Sans</vt:lpstr>
      <vt:lpstr>Global Master</vt:lpstr>
      <vt:lpstr>YMCA Post-campaign Report  </vt:lpstr>
      <vt:lpstr>YMCA - Bristol</vt:lpstr>
      <vt:lpstr>Table of Contents</vt:lpstr>
      <vt:lpstr>Awareness Campaign Overview</vt:lpstr>
      <vt:lpstr>Membership Campaign Overview</vt:lpstr>
      <vt:lpstr>Contribution Campaign Overview</vt:lpstr>
      <vt:lpstr>Core Performance Metrics</vt:lpstr>
      <vt:lpstr>PowerPoint Presentation</vt:lpstr>
      <vt:lpstr>Marketing Goal Achievement and Social Impact</vt:lpstr>
      <vt:lpstr>Recommended Next Steps</vt:lpstr>
      <vt:lpstr>Website Issues and Mobile View</vt:lpstr>
      <vt:lpstr>Learning Component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YMCA Post-campaign Report  </dc:title>
  <cp:lastModifiedBy>Zangeneh Madar, Zeinab</cp:lastModifiedBy>
  <cp:revision>1</cp:revision>
  <dcterms:modified xsi:type="dcterms:W3CDTF">2018-12-10T23:29:29Z</dcterms:modified>
</cp:coreProperties>
</file>