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4" r:id="rId5"/>
    <p:sldId id="265" r:id="rId6"/>
    <p:sldId id="266"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28356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73963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1ADA66-854A-4C7B-B73E-CA1A3BB2EE0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059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4127648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0433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80006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4218266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151580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86262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058D4-780A-4B14-A610-9A56EE80961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263651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195983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0058D4-780A-4B14-A610-9A56EE809614}" type="datetimeFigureOut">
              <a:rPr lang="en-IN" smtClean="0"/>
              <a:t>22-03-2021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5484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0058D4-780A-4B14-A610-9A56EE809614}" type="datetimeFigureOut">
              <a:rPr lang="en-IN" smtClean="0"/>
              <a:t>22-03-2021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198587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058D4-780A-4B14-A610-9A56EE809614}" type="datetimeFigureOut">
              <a:rPr lang="en-IN" smtClean="0"/>
              <a:t>22-03-2021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230598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62765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335996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0058D4-780A-4B14-A610-9A56EE809614}" type="datetimeFigureOut">
              <a:rPr lang="en-IN" smtClean="0"/>
              <a:t>22-03-2021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81ADA66-854A-4C7B-B73E-CA1A3BB2EE05}" type="slidenum">
              <a:rPr lang="en-IN" smtClean="0"/>
              <a:t>‹#›</a:t>
            </a:fld>
            <a:endParaRPr lang="en-IN"/>
          </a:p>
        </p:txBody>
      </p:sp>
    </p:spTree>
    <p:extLst>
      <p:ext uri="{BB962C8B-B14F-4D97-AF65-F5344CB8AC3E}">
        <p14:creationId xmlns:p14="http://schemas.microsoft.com/office/powerpoint/2010/main" val="23186489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8456" y="296736"/>
            <a:ext cx="11696791" cy="1143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5" name="Table 4"/>
          <p:cNvGraphicFramePr>
            <a:graphicFrameLocks noGrp="1"/>
          </p:cNvGraphicFramePr>
          <p:nvPr>
            <p:extLst>
              <p:ext uri="{D42A27DB-BD31-4B8C-83A1-F6EECF244321}">
                <p14:modId xmlns:p14="http://schemas.microsoft.com/office/powerpoint/2010/main" val="3225229067"/>
              </p:ext>
            </p:extLst>
          </p:nvPr>
        </p:nvGraphicFramePr>
        <p:xfrm>
          <a:off x="2516928" y="3439821"/>
          <a:ext cx="6524760" cy="1854200"/>
        </p:xfrm>
        <a:graphic>
          <a:graphicData uri="http://schemas.openxmlformats.org/drawingml/2006/table">
            <a:tbl>
              <a:tblPr firstRow="1" bandRow="1">
                <a:tableStyleId>{5C22544A-7EE6-4342-B048-85BDC9FD1C3A}</a:tableStyleId>
              </a:tblPr>
              <a:tblGrid>
                <a:gridCol w="966371">
                  <a:extLst>
                    <a:ext uri="{9D8B030D-6E8A-4147-A177-3AD203B41FA5}">
                      <a16:colId xmlns:a16="http://schemas.microsoft.com/office/drawing/2014/main" val="120793233"/>
                    </a:ext>
                  </a:extLst>
                </a:gridCol>
                <a:gridCol w="3868926">
                  <a:extLst>
                    <a:ext uri="{9D8B030D-6E8A-4147-A177-3AD203B41FA5}">
                      <a16:colId xmlns:a16="http://schemas.microsoft.com/office/drawing/2014/main" val="4100658260"/>
                    </a:ext>
                  </a:extLst>
                </a:gridCol>
                <a:gridCol w="1689463">
                  <a:extLst>
                    <a:ext uri="{9D8B030D-6E8A-4147-A177-3AD203B41FA5}">
                      <a16:colId xmlns:a16="http://schemas.microsoft.com/office/drawing/2014/main" val="2157457318"/>
                    </a:ext>
                  </a:extLst>
                </a:gridCol>
              </a:tblGrid>
              <a:tr h="370840">
                <a:tc>
                  <a:txBody>
                    <a:bodyPr/>
                    <a:lstStyle/>
                    <a:p>
                      <a:pPr algn="ctr"/>
                      <a:r>
                        <a:rPr lang="en-US" dirty="0" err="1"/>
                        <a:t>Sr.No</a:t>
                      </a:r>
                      <a:r>
                        <a:rPr lang="en-US" dirty="0"/>
                        <a:t>.</a:t>
                      </a:r>
                      <a:endParaRPr lang="en-IN" dirty="0"/>
                    </a:p>
                  </a:txBody>
                  <a:tcPr/>
                </a:tc>
                <a:tc>
                  <a:txBody>
                    <a:bodyPr/>
                    <a:lstStyle/>
                    <a:p>
                      <a:pPr algn="ctr"/>
                      <a:r>
                        <a:rPr lang="en-US" dirty="0"/>
                        <a:t>Name</a:t>
                      </a:r>
                      <a:endParaRPr lang="en-IN" dirty="0"/>
                    </a:p>
                  </a:txBody>
                  <a:tcPr/>
                </a:tc>
                <a:tc>
                  <a:txBody>
                    <a:bodyPr/>
                    <a:lstStyle/>
                    <a:p>
                      <a:pPr algn="ctr"/>
                      <a:r>
                        <a:rPr lang="en-US" dirty="0"/>
                        <a:t>Roll No</a:t>
                      </a:r>
                      <a:endParaRPr lang="en-IN" dirty="0"/>
                    </a:p>
                  </a:txBody>
                  <a:tcPr/>
                </a:tc>
                <a:extLst>
                  <a:ext uri="{0D108BD9-81ED-4DB2-BD59-A6C34878D82A}">
                    <a16:rowId xmlns:a16="http://schemas.microsoft.com/office/drawing/2014/main" val="76555834"/>
                  </a:ext>
                </a:extLst>
              </a:tr>
              <a:tr h="370840">
                <a:tc>
                  <a:txBody>
                    <a:bodyPr/>
                    <a:lstStyle/>
                    <a:p>
                      <a:pPr algn="ctr"/>
                      <a:r>
                        <a:rPr lang="en-US" dirty="0"/>
                        <a:t>1</a:t>
                      </a:r>
                      <a:endParaRPr lang="en-IN" dirty="0"/>
                    </a:p>
                  </a:txBody>
                  <a:tcPr/>
                </a:tc>
                <a:tc>
                  <a:txBody>
                    <a:bodyPr/>
                    <a:lstStyle/>
                    <a:p>
                      <a:pPr algn="l"/>
                      <a:r>
                        <a:rPr lang="en-US" dirty="0"/>
                        <a:t>PANADE AMEY ANIL</a:t>
                      </a:r>
                      <a:endParaRPr lang="en-IN" dirty="0"/>
                    </a:p>
                  </a:txBody>
                  <a:tcPr/>
                </a:tc>
                <a:tc>
                  <a:txBody>
                    <a:bodyPr/>
                    <a:lstStyle/>
                    <a:p>
                      <a:pPr algn="ctr"/>
                      <a:r>
                        <a:rPr lang="en-US" dirty="0"/>
                        <a:t>43539</a:t>
                      </a:r>
                      <a:endParaRPr lang="en-IN" dirty="0"/>
                    </a:p>
                  </a:txBody>
                  <a:tcPr/>
                </a:tc>
                <a:extLst>
                  <a:ext uri="{0D108BD9-81ED-4DB2-BD59-A6C34878D82A}">
                    <a16:rowId xmlns:a16="http://schemas.microsoft.com/office/drawing/2014/main" val="2160989425"/>
                  </a:ext>
                </a:extLst>
              </a:tr>
              <a:tr h="370840">
                <a:tc>
                  <a:txBody>
                    <a:bodyPr/>
                    <a:lstStyle/>
                    <a:p>
                      <a:pPr algn="ctr"/>
                      <a:r>
                        <a:rPr lang="en-US" dirty="0"/>
                        <a:t>2</a:t>
                      </a:r>
                      <a:endParaRPr lang="en-IN" dirty="0"/>
                    </a:p>
                  </a:txBody>
                  <a:tcPr/>
                </a:tc>
                <a:tc>
                  <a:txBody>
                    <a:bodyPr/>
                    <a:lstStyle/>
                    <a:p>
                      <a:pPr algn="l"/>
                      <a:r>
                        <a:rPr lang="en-US" dirty="0"/>
                        <a:t>PATIL AMIT MADHUKAR</a:t>
                      </a:r>
                      <a:endParaRPr lang="en-IN" dirty="0"/>
                    </a:p>
                  </a:txBody>
                  <a:tcPr/>
                </a:tc>
                <a:tc>
                  <a:txBody>
                    <a:bodyPr/>
                    <a:lstStyle/>
                    <a:p>
                      <a:pPr algn="ctr"/>
                      <a:r>
                        <a:rPr lang="en-US" dirty="0"/>
                        <a:t>43393</a:t>
                      </a:r>
                      <a:endParaRPr lang="en-IN" dirty="0"/>
                    </a:p>
                  </a:txBody>
                  <a:tcPr/>
                </a:tc>
                <a:extLst>
                  <a:ext uri="{0D108BD9-81ED-4DB2-BD59-A6C34878D82A}">
                    <a16:rowId xmlns:a16="http://schemas.microsoft.com/office/drawing/2014/main" val="238171215"/>
                  </a:ext>
                </a:extLst>
              </a:tr>
              <a:tr h="370840">
                <a:tc>
                  <a:txBody>
                    <a:bodyPr/>
                    <a:lstStyle/>
                    <a:p>
                      <a:pPr algn="ctr"/>
                      <a:r>
                        <a:rPr lang="en-US" dirty="0"/>
                        <a:t>3</a:t>
                      </a:r>
                      <a:endParaRPr lang="en-IN" dirty="0"/>
                    </a:p>
                  </a:txBody>
                  <a:tcPr/>
                </a:tc>
                <a:tc>
                  <a:txBody>
                    <a:bodyPr/>
                    <a:lstStyle/>
                    <a:p>
                      <a:pPr algn="l"/>
                      <a:r>
                        <a:rPr lang="en-US" dirty="0"/>
                        <a:t>SAKHARE NIKHIL NANDKUMAR</a:t>
                      </a:r>
                      <a:endParaRPr lang="en-IN" dirty="0"/>
                    </a:p>
                  </a:txBody>
                  <a:tcPr/>
                </a:tc>
                <a:tc>
                  <a:txBody>
                    <a:bodyPr/>
                    <a:lstStyle/>
                    <a:p>
                      <a:pPr algn="ctr"/>
                      <a:r>
                        <a:rPr lang="en-US" dirty="0"/>
                        <a:t>43499</a:t>
                      </a:r>
                      <a:endParaRPr lang="en-IN" dirty="0"/>
                    </a:p>
                  </a:txBody>
                  <a:tcPr/>
                </a:tc>
                <a:extLst>
                  <a:ext uri="{0D108BD9-81ED-4DB2-BD59-A6C34878D82A}">
                    <a16:rowId xmlns:a16="http://schemas.microsoft.com/office/drawing/2014/main" val="864401230"/>
                  </a:ext>
                </a:extLst>
              </a:tr>
              <a:tr h="370840">
                <a:tc>
                  <a:txBody>
                    <a:bodyPr/>
                    <a:lstStyle/>
                    <a:p>
                      <a:pPr algn="ctr"/>
                      <a:r>
                        <a:rPr lang="en-US" dirty="0"/>
                        <a:t>4</a:t>
                      </a:r>
                      <a:endParaRPr lang="en-IN" dirty="0"/>
                    </a:p>
                  </a:txBody>
                  <a:tcPr/>
                </a:tc>
                <a:tc>
                  <a:txBody>
                    <a:bodyPr/>
                    <a:lstStyle/>
                    <a:p>
                      <a:pPr algn="l"/>
                      <a:r>
                        <a:rPr lang="en-US" dirty="0"/>
                        <a:t>PARTE ASHISH SANTOSH</a:t>
                      </a:r>
                      <a:endParaRPr lang="en-IN" dirty="0"/>
                    </a:p>
                  </a:txBody>
                  <a:tcPr/>
                </a:tc>
                <a:tc>
                  <a:txBody>
                    <a:bodyPr/>
                    <a:lstStyle/>
                    <a:p>
                      <a:pPr algn="ctr"/>
                      <a:r>
                        <a:rPr lang="en-US" dirty="0"/>
                        <a:t>43563</a:t>
                      </a:r>
                      <a:endParaRPr lang="en-IN" dirty="0"/>
                    </a:p>
                  </a:txBody>
                  <a:tcPr/>
                </a:tc>
                <a:extLst>
                  <a:ext uri="{0D108BD9-81ED-4DB2-BD59-A6C34878D82A}">
                    <a16:rowId xmlns:a16="http://schemas.microsoft.com/office/drawing/2014/main" val="1692126633"/>
                  </a:ext>
                </a:extLst>
              </a:tr>
            </a:tbl>
          </a:graphicData>
        </a:graphic>
      </p:graphicFrame>
      <p:sp>
        <p:nvSpPr>
          <p:cNvPr id="6" name="Rectangle 5"/>
          <p:cNvSpPr/>
          <p:nvPr/>
        </p:nvSpPr>
        <p:spPr>
          <a:xfrm>
            <a:off x="2326435" y="2629059"/>
            <a:ext cx="6905745" cy="64633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ONLINE SHOPPING SYSTEM</a:t>
            </a:r>
          </a:p>
        </p:txBody>
      </p:sp>
      <p:sp>
        <p:nvSpPr>
          <p:cNvPr id="8" name="Rectangle 7"/>
          <p:cNvSpPr/>
          <p:nvPr/>
        </p:nvSpPr>
        <p:spPr>
          <a:xfrm>
            <a:off x="4358389" y="2158214"/>
            <a:ext cx="2636299" cy="400110"/>
          </a:xfrm>
          <a:prstGeom prst="rect">
            <a:avLst/>
          </a:prstGeom>
        </p:spPr>
        <p:txBody>
          <a:bodyPr wrap="none">
            <a:spAutoFit/>
          </a:bodyPr>
          <a:lstStyle/>
          <a:p>
            <a:pPr algn="ctr"/>
            <a:r>
              <a:rPr lang="en-US" sz="2000" dirty="0">
                <a:ln w="0"/>
                <a:effectLst>
                  <a:outerShdw blurRad="38100" dist="19050" dir="2700000" algn="tl" rotWithShape="0">
                    <a:schemeClr val="dk1">
                      <a:alpha val="40000"/>
                    </a:schemeClr>
                  </a:outerShdw>
                </a:effectLst>
              </a:rPr>
              <a:t>Project Presentation on</a:t>
            </a:r>
          </a:p>
        </p:txBody>
      </p:sp>
      <p:sp>
        <p:nvSpPr>
          <p:cNvPr id="9" name="Rectangle 8"/>
          <p:cNvSpPr/>
          <p:nvPr/>
        </p:nvSpPr>
        <p:spPr>
          <a:xfrm>
            <a:off x="1150153" y="5571200"/>
            <a:ext cx="3332469"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Under Guidance </a:t>
            </a:r>
          </a:p>
        </p:txBody>
      </p:sp>
      <p:sp>
        <p:nvSpPr>
          <p:cNvPr id="11" name="Rectangle 10"/>
          <p:cNvSpPr/>
          <p:nvPr/>
        </p:nvSpPr>
        <p:spPr>
          <a:xfrm>
            <a:off x="2516928" y="6196721"/>
            <a:ext cx="2960170" cy="461665"/>
          </a:xfrm>
          <a:prstGeom prst="rect">
            <a:avLst/>
          </a:prstGeom>
        </p:spPr>
        <p:txBody>
          <a:bodyPr wrap="none">
            <a:spAutoFit/>
          </a:bodyPr>
          <a:lstStyle/>
          <a:p>
            <a:pPr algn="ctr"/>
            <a:r>
              <a:rPr lang="en-US" sz="2400" dirty="0">
                <a:ln w="0"/>
                <a:effectLst>
                  <a:outerShdw blurRad="38100" dist="19050" dir="2700000" algn="tl" rotWithShape="0">
                    <a:schemeClr val="dk1">
                      <a:alpha val="40000"/>
                    </a:schemeClr>
                  </a:outerShdw>
                </a:effectLst>
              </a:rPr>
              <a:t>Mrs. Dhanshree Yadav</a:t>
            </a:r>
          </a:p>
        </p:txBody>
      </p:sp>
      <p:sp>
        <p:nvSpPr>
          <p:cNvPr id="13" name="Rectangle 12"/>
          <p:cNvSpPr/>
          <p:nvPr/>
        </p:nvSpPr>
        <p:spPr>
          <a:xfrm>
            <a:off x="5094487" y="1772526"/>
            <a:ext cx="1164101" cy="461665"/>
          </a:xfrm>
          <a:prstGeom prst="rect">
            <a:avLst/>
          </a:prstGeom>
        </p:spPr>
        <p:txBody>
          <a:bodyPr wrap="none">
            <a:spAutoFit/>
          </a:bodyPr>
          <a:lstStyle/>
          <a:p>
            <a:pPr algn="ctr"/>
            <a:r>
              <a:rPr lang="en-US" sz="2400" b="1" dirty="0">
                <a:ln w="0"/>
                <a:effectLst>
                  <a:outerShdw blurRad="38100" dist="19050" dir="2700000" algn="tl" rotWithShape="0">
                    <a:schemeClr val="dk1">
                      <a:alpha val="40000"/>
                    </a:schemeClr>
                  </a:outerShdw>
                </a:effectLst>
              </a:rPr>
              <a:t>Phase I </a:t>
            </a:r>
          </a:p>
        </p:txBody>
      </p:sp>
    </p:spTree>
    <p:extLst>
      <p:ext uri="{BB962C8B-B14F-4D97-AF65-F5344CB8AC3E}">
        <p14:creationId xmlns:p14="http://schemas.microsoft.com/office/powerpoint/2010/main" val="327721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9189" y="2732204"/>
            <a:ext cx="4514146"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35631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8310" y="551880"/>
            <a:ext cx="4465525" cy="769441"/>
          </a:xfrm>
          <a:prstGeom prst="rect">
            <a:avLst/>
          </a:prstGeom>
          <a:noFill/>
        </p:spPr>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Project Scope</a:t>
            </a:r>
          </a:p>
        </p:txBody>
      </p:sp>
      <p:sp>
        <p:nvSpPr>
          <p:cNvPr id="4" name="Rectangle 3"/>
          <p:cNvSpPr/>
          <p:nvPr/>
        </p:nvSpPr>
        <p:spPr>
          <a:xfrm>
            <a:off x="484606" y="1822157"/>
            <a:ext cx="11306800" cy="1200329"/>
          </a:xfrm>
          <a:prstGeom prst="rect">
            <a:avLst/>
          </a:prstGeom>
          <a:noFill/>
        </p:spPr>
        <p:txBody>
          <a:bodyPr wrap="square" lIns="91440" tIns="45720" rIns="91440" bIns="45720">
            <a:spAutoFit/>
          </a:bodyPr>
          <a:lstStyle/>
          <a:p>
            <a:pPr marL="285750" indent="-285750" algn="just">
              <a:buFont typeface="Wingdings" panose="05000000000000000000" pitchFamily="2" charset="2"/>
              <a:buChar char="v"/>
            </a:pPr>
            <a:r>
              <a:rPr lang="en-US" dirty="0"/>
              <a:t>Purchasing and selling products and services over the internet without the need of going physically to the market is what online shopping all about. Online shopping is just like a retail store shopping that we do by going to the market, but it is done through the internet. Online shopping has made shopping painless and added more fun. Online stores offer product description, pictures, comparisons, price and much more.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423646" y="3672729"/>
            <a:ext cx="10814074" cy="646331"/>
          </a:xfrm>
          <a:prstGeom prst="rect">
            <a:avLst/>
          </a:prstGeom>
          <a:noFill/>
        </p:spPr>
        <p:txBody>
          <a:bodyPr wrap="square" lIns="91440" tIns="45720" rIns="91440" bIns="45720">
            <a:spAutoFit/>
          </a:bodyPr>
          <a:lstStyle/>
          <a:p>
            <a:pPr marL="285750" indent="-285750" algn="just">
              <a:buFont typeface="Wingdings" panose="05000000000000000000" pitchFamily="2" charset="2"/>
              <a:buChar char="v"/>
            </a:pPr>
            <a:r>
              <a:rPr lang="en-US" dirty="0"/>
              <a:t>Online shopping makes use of digital technology for managing the flow of information, products, and payment between consumer, site owners and suppliers.</a:t>
            </a:r>
            <a:endParaRPr lang="en-IN" dirty="0"/>
          </a:p>
        </p:txBody>
      </p:sp>
    </p:spTree>
    <p:extLst>
      <p:ext uri="{BB962C8B-B14F-4D97-AF65-F5344CB8AC3E}">
        <p14:creationId xmlns:p14="http://schemas.microsoft.com/office/powerpoint/2010/main" val="274503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426" y="0"/>
            <a:ext cx="2944712"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Modules</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2050547" y="353943"/>
            <a:ext cx="5377864" cy="939360"/>
          </a:xfrm>
          <a:prstGeom prst="rect">
            <a:avLst/>
          </a:prstGeom>
        </p:spPr>
        <p:txBody>
          <a:bodyPr wrap="squar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Admin</a:t>
            </a:r>
          </a:p>
        </p:txBody>
      </p:sp>
      <p:sp>
        <p:nvSpPr>
          <p:cNvPr id="4" name="Rectangle 3"/>
          <p:cNvSpPr/>
          <p:nvPr/>
        </p:nvSpPr>
        <p:spPr>
          <a:xfrm>
            <a:off x="4458788" y="1323746"/>
            <a:ext cx="6096000" cy="5401479"/>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a.  User Management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a.1 Customer (Add, Delete, List, Search)</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a.2 Manager/Staff (Add, Delete, List, Search)</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a.3 Seller (Add, Delete, List, Search)</a:t>
            </a:r>
            <a:endParaRPr lang="en-IN" sz="1200" b="1" dirty="0">
              <a:latin typeface="Calibri" panose="020F0502020204030204" pitchFamily="34" charset="0"/>
              <a:ea typeface="Calibri" panose="020F0502020204030204" pitchFamily="34" charset="0"/>
              <a:cs typeface="Mangal"/>
            </a:endParaRPr>
          </a:p>
          <a:p>
            <a:pPr>
              <a:lnSpc>
                <a:spcPct val="115000"/>
              </a:lnSpc>
              <a:spcAft>
                <a:spcPts val="0"/>
              </a:spcAft>
            </a:pPr>
            <a:r>
              <a:rPr lang="en-US" sz="1200" b="1" dirty="0">
                <a:latin typeface="Calibri" panose="020F0502020204030204" pitchFamily="34" charset="0"/>
                <a:ea typeface="Calibri" panose="020F0502020204030204" pitchFamily="34" charset="0"/>
                <a:cs typeface="Mangal"/>
              </a:rPr>
              <a:t> </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b.  Category Management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b.1 Add category</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b.2 Delete category</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b.3 List of categories</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 </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c.  Product Management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c.1 Approval for product addition</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c.2 List of products </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c.3 Search for product details (Sort by Product Name; Seller Name; Category )</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 </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d.  Payment Management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d.1 Staff Salary</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d.2 Stock Payment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 </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e.  Total Revenue check</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f.   Edit Profile</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g.  Analysis</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g.1 Rating and reviews</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g.2 Feedback analysis</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h.  Website settings</a:t>
            </a:r>
            <a:endParaRPr lang="en-IN" sz="1200"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184134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347" y="319092"/>
            <a:ext cx="4627407" cy="1077218"/>
          </a:xfrm>
          <a:prstGeom prst="rect">
            <a:avLst/>
          </a:prstGeom>
        </p:spPr>
        <p:txBody>
          <a:bodyPr wrap="squar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Store Manager </a:t>
            </a:r>
          </a:p>
        </p:txBody>
      </p:sp>
      <p:sp>
        <p:nvSpPr>
          <p:cNvPr id="3" name="Rectangle 2"/>
          <p:cNvSpPr/>
          <p:nvPr/>
        </p:nvSpPr>
        <p:spPr>
          <a:xfrm>
            <a:off x="3298969" y="1888403"/>
            <a:ext cx="6096000" cy="295927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marL="342900" lvl="0" indent="-342900">
              <a:lnSpc>
                <a:spcPct val="115000"/>
              </a:lnSpc>
              <a:spcAft>
                <a:spcPts val="0"/>
              </a:spcAft>
              <a:buFont typeface="+mj-lt"/>
              <a:buAutoNum type="alphaLcPeriod"/>
            </a:pPr>
            <a:r>
              <a:rPr lang="en-US" b="1" dirty="0">
                <a:latin typeface="Calibri" panose="020F0502020204030204" pitchFamily="34" charset="0"/>
                <a:ea typeface="Calibri" panose="020F0502020204030204" pitchFamily="34" charset="0"/>
                <a:cs typeface="Mangal"/>
              </a:rPr>
              <a:t>Stock management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a.1 Add product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a.2 Maintain product details</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a.3 Inventory Report</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b.   Billing of Stock</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c.    Price and Discount</a:t>
            </a:r>
            <a:endParaRPr lang="en-IN"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AutoNum type="alphaLcPeriod" startAt="4"/>
            </a:pPr>
            <a:r>
              <a:rPr lang="en-US" b="1" dirty="0">
                <a:latin typeface="Calibri" panose="020F0502020204030204" pitchFamily="34" charset="0"/>
                <a:ea typeface="Calibri" panose="020F0502020204030204" pitchFamily="34" charset="0"/>
                <a:cs typeface="Mangal"/>
              </a:rPr>
              <a:t>Edit Profile</a:t>
            </a:r>
            <a:endParaRPr lang="en-IN"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AutoNum type="alphaLcPeriod" startAt="4"/>
            </a:pPr>
            <a:r>
              <a:rPr lang="en-US" b="1" dirty="0">
                <a:latin typeface="Calibri" panose="020F0502020204030204" pitchFamily="34" charset="0"/>
                <a:ea typeface="Calibri" panose="020F0502020204030204" pitchFamily="34" charset="0"/>
                <a:cs typeface="Mangal"/>
              </a:rPr>
              <a:t>List products</a:t>
            </a:r>
            <a:endParaRPr lang="en-IN"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AutoNum type="alphaLcPeriod" startAt="4"/>
            </a:pPr>
            <a:r>
              <a:rPr lang="en-US" b="1" dirty="0">
                <a:latin typeface="Calibri" panose="020F0502020204030204" pitchFamily="34" charset="0"/>
                <a:ea typeface="Calibri" panose="020F0502020204030204" pitchFamily="34" charset="0"/>
                <a:cs typeface="Mangal"/>
              </a:rPr>
              <a:t>List Sellers with their products</a:t>
            </a:r>
            <a:endParaRPr lang="en-IN"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424783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8686" y="327801"/>
            <a:ext cx="3347583" cy="939360"/>
          </a:xfrm>
          <a:prstGeom prst="rect">
            <a:avLst/>
          </a:prstGeom>
        </p:spPr>
        <p:txBody>
          <a:bodyPr wrap="non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Order Manager </a:t>
            </a:r>
          </a:p>
        </p:txBody>
      </p:sp>
      <p:sp>
        <p:nvSpPr>
          <p:cNvPr id="3" name="Rectangle 2"/>
          <p:cNvSpPr/>
          <p:nvPr/>
        </p:nvSpPr>
        <p:spPr>
          <a:xfrm>
            <a:off x="3614058" y="1765113"/>
            <a:ext cx="6096000" cy="423346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marL="342900" lvl="0" indent="-342900">
              <a:lnSpc>
                <a:spcPct val="115000"/>
              </a:lnSpc>
              <a:spcAft>
                <a:spcPts val="0"/>
              </a:spcAft>
              <a:buFont typeface="+mj-lt"/>
              <a:buAutoNum type="alphaLcPeriod"/>
            </a:pPr>
            <a:r>
              <a:rPr lang="en-US" b="1" dirty="0">
                <a:latin typeface="Calibri" panose="020F0502020204030204" pitchFamily="34" charset="0"/>
                <a:ea typeface="Calibri" panose="020F0502020204030204" pitchFamily="34" charset="0"/>
                <a:cs typeface="Mangal"/>
              </a:rPr>
              <a:t>Order Management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a.1 Maintain order details</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a.2 Return order list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a.3 Order Summery</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 </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b.    Analysis</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b.1 Customer’s wish list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b.2 Customer’s cart</a:t>
            </a:r>
            <a:endParaRPr lang="en-IN" b="1" dirty="0">
              <a:latin typeface="Calibri" panose="020F0502020204030204" pitchFamily="34" charset="0"/>
              <a:ea typeface="Calibri" panose="020F0502020204030204" pitchFamily="34" charset="0"/>
              <a:cs typeface="Mangal"/>
            </a:endParaRPr>
          </a:p>
          <a:p>
            <a:pPr>
              <a:lnSpc>
                <a:spcPct val="115000"/>
              </a:lnSpc>
              <a:spcAft>
                <a:spcPts val="0"/>
              </a:spcAft>
            </a:pPr>
            <a:r>
              <a:rPr lang="en-US" b="1" dirty="0">
                <a:latin typeface="Calibri" panose="020F0502020204030204" pitchFamily="34" charset="0"/>
                <a:ea typeface="Calibri" panose="020F0502020204030204" pitchFamily="34" charset="0"/>
                <a:cs typeface="Mangal"/>
              </a:rPr>
              <a:t> </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c.    Notify best deals to customers according to their wish list</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d.   Edit Profile</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e.   Maintain Delivery person details for every order</a:t>
            </a:r>
            <a:endParaRPr lang="en-IN" b="1" dirty="0">
              <a:latin typeface="Calibri" panose="020F0502020204030204" pitchFamily="34" charset="0"/>
              <a:ea typeface="Calibri" panose="020F0502020204030204" pitchFamily="34" charset="0"/>
              <a:cs typeface="Mangal"/>
            </a:endParaRPr>
          </a:p>
          <a:p>
            <a:pPr>
              <a:lnSpc>
                <a:spcPct val="115000"/>
              </a:lnSpc>
              <a:spcAft>
                <a:spcPts val="0"/>
              </a:spcAft>
            </a:pPr>
            <a:r>
              <a:rPr lang="en-US" b="1" dirty="0">
                <a:latin typeface="Calibri" panose="020F0502020204030204" pitchFamily="34" charset="0"/>
                <a:ea typeface="Calibri" panose="020F0502020204030204" pitchFamily="34" charset="0"/>
                <a:cs typeface="Mangal"/>
              </a:rPr>
              <a:t> </a:t>
            </a:r>
            <a:endParaRPr lang="en-IN"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125679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6472" y="313509"/>
            <a:ext cx="2381742" cy="939360"/>
          </a:xfrm>
          <a:prstGeom prst="rect">
            <a:avLst/>
          </a:prstGeom>
        </p:spPr>
        <p:txBody>
          <a:bodyPr wrap="non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Customer </a:t>
            </a:r>
            <a:endParaRPr lang="en-IN" sz="3200" b="1" dirty="0">
              <a:latin typeface="Calibri" panose="020F0502020204030204" pitchFamily="34" charset="0"/>
              <a:ea typeface="Calibri" panose="020F0502020204030204" pitchFamily="34" charset="0"/>
              <a:cs typeface="Mangal"/>
            </a:endParaRPr>
          </a:p>
        </p:txBody>
      </p:sp>
      <p:sp>
        <p:nvSpPr>
          <p:cNvPr id="3" name="Rectangle 2"/>
          <p:cNvSpPr/>
          <p:nvPr/>
        </p:nvSpPr>
        <p:spPr>
          <a:xfrm>
            <a:off x="4876799" y="545101"/>
            <a:ext cx="6096000" cy="618227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Registration</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a.1 Sign Up</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a.2 Sign In</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 </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Search</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b.1 Search Product by Name; Category</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b.2 Search Categories</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 </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Add product to wish list</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Add product to my cart</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Order </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e.1 Details </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e.2 History</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e.3 Issue order</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e.4 Cancel order</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e.5 Order Payment </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Feedback</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f.1 Rating and review</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Edit profile</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Help</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FAQ</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About us</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Contact us</a:t>
            </a:r>
            <a:endParaRPr lang="en-IN" sz="1500"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95530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769326" y="2508069"/>
            <a:ext cx="7567748" cy="1123712"/>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pPr algn="ctr"/>
            <a:r>
              <a:rPr lang="en-US" sz="6000" b="1" dirty="0">
                <a:ln w="9525">
                  <a:solidFill>
                    <a:schemeClr val="bg1"/>
                  </a:solidFill>
                  <a:prstDash val="solid"/>
                </a:ln>
                <a:effectLst>
                  <a:outerShdw blurRad="12700" dist="38100" dir="2700000" algn="tl" rotWithShape="0">
                    <a:schemeClr val="bg1">
                      <a:lumMod val="50000"/>
                    </a:schemeClr>
                  </a:outerShdw>
                </a:effectLst>
              </a:rPr>
              <a:t>Use Case Diagrams</a:t>
            </a:r>
          </a:p>
        </p:txBody>
      </p:sp>
    </p:spTree>
    <p:extLst>
      <p:ext uri="{BB962C8B-B14F-4D97-AF65-F5344CB8AC3E}">
        <p14:creationId xmlns:p14="http://schemas.microsoft.com/office/powerpoint/2010/main" val="260471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19793" y="2403566"/>
            <a:ext cx="10023565" cy="1021556"/>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Entity Relationship Diagram</a:t>
            </a:r>
          </a:p>
        </p:txBody>
      </p:sp>
    </p:spTree>
    <p:extLst>
      <p:ext uri="{BB962C8B-B14F-4D97-AF65-F5344CB8AC3E}">
        <p14:creationId xmlns:p14="http://schemas.microsoft.com/office/powerpoint/2010/main" val="172836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58833" y="2664824"/>
            <a:ext cx="9788435" cy="1123712"/>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pPr algn="ctr"/>
            <a:r>
              <a:rPr lang="en-US" sz="6000" b="1" dirty="0">
                <a:ln w="9525">
                  <a:solidFill>
                    <a:schemeClr val="bg1"/>
                  </a:solidFill>
                  <a:prstDash val="solid"/>
                </a:ln>
                <a:effectLst>
                  <a:outerShdw blurRad="12700" dist="38100" dir="2700000" algn="tl" rotWithShape="0">
                    <a:schemeClr val="bg1">
                      <a:lumMod val="50000"/>
                    </a:schemeClr>
                  </a:outerShdw>
                </a:effectLst>
              </a:rPr>
              <a:t>User Interface Diagrams</a:t>
            </a:r>
          </a:p>
        </p:txBody>
      </p:sp>
    </p:spTree>
    <p:extLst>
      <p:ext uri="{BB962C8B-B14F-4D97-AF65-F5344CB8AC3E}">
        <p14:creationId xmlns:p14="http://schemas.microsoft.com/office/powerpoint/2010/main" val="2340464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91</TotalTime>
  <Words>485</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ashishparte8298@gmail.com</cp:lastModifiedBy>
  <cp:revision>13</cp:revision>
  <dcterms:created xsi:type="dcterms:W3CDTF">2021-03-13T03:59:17Z</dcterms:created>
  <dcterms:modified xsi:type="dcterms:W3CDTF">2021-03-22T02:09:54Z</dcterms:modified>
</cp:coreProperties>
</file>