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58" r:id="rId3"/>
    <p:sldId id="270" r:id="rId4"/>
    <p:sldId id="281" r:id="rId5"/>
    <p:sldId id="282" r:id="rId6"/>
    <p:sldId id="283" r:id="rId7"/>
    <p:sldId id="284" r:id="rId8"/>
    <p:sldId id="285" r:id="rId9"/>
    <p:sldId id="286" r:id="rId10"/>
    <p:sldId id="288" r:id="rId11"/>
    <p:sldId id="280"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6209" autoAdjust="0"/>
  </p:normalViewPr>
  <p:slideViewPr>
    <p:cSldViewPr snapToGrid="0">
      <p:cViewPr varScale="1">
        <p:scale>
          <a:sx n="92" d="100"/>
          <a:sy n="92" d="100"/>
        </p:scale>
        <p:origin x="-2672" y="-120"/>
      </p:cViewPr>
      <p:guideLst>
        <p:guide orient="horz" pos="2160"/>
        <p:guide pos="3840"/>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380108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12</a:t>
            </a:fld>
            <a:endParaRPr lang="en-US"/>
          </a:p>
        </p:txBody>
      </p:sp>
    </p:spTree>
    <p:extLst>
      <p:ext uri="{BB962C8B-B14F-4D97-AF65-F5344CB8AC3E}">
        <p14:creationId xmlns:p14="http://schemas.microsoft.com/office/powerpoint/2010/main" val="212812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4</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5</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6</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7</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8</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9</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1B9A179D-2D27-49E2-B022-8EDDA2EFE682}" type="slidenum">
              <a:rPr lang="en-US" smtClean="0"/>
              <a:t>10</a:t>
            </a:fld>
            <a:endParaRPr lang="en-US"/>
          </a:p>
        </p:txBody>
      </p:sp>
    </p:spTree>
    <p:extLst>
      <p:ext uri="{BB962C8B-B14F-4D97-AF65-F5344CB8AC3E}">
        <p14:creationId xmlns:p14="http://schemas.microsoft.com/office/powerpoint/2010/main" val="345190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11</a:t>
            </a:fld>
            <a:endParaRPr lang="en-US"/>
          </a:p>
        </p:txBody>
      </p:sp>
    </p:spTree>
    <p:extLst>
      <p:ext uri="{BB962C8B-B14F-4D97-AF65-F5344CB8AC3E}">
        <p14:creationId xmlns:p14="http://schemas.microsoft.com/office/powerpoint/2010/main" val="212812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7/7/16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7/7/16</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npl.andresmeza.com:777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Helvetica"/>
                <a:cs typeface="Helvetica"/>
              </a:rPr>
              <a:t>Procesador</a:t>
            </a:r>
            <a:r>
              <a:rPr lang="en-US" dirty="0" smtClean="0">
                <a:latin typeface="Helvetica"/>
                <a:cs typeface="Helvetica"/>
              </a:rPr>
              <a:t> de </a:t>
            </a:r>
            <a:r>
              <a:rPr lang="en-US" dirty="0" err="1" smtClean="0">
                <a:latin typeface="Helvetica"/>
                <a:cs typeface="Helvetica"/>
              </a:rPr>
              <a:t>Lenguaje</a:t>
            </a:r>
            <a:r>
              <a:rPr lang="en-US" dirty="0" smtClean="0">
                <a:latin typeface="Helvetica"/>
                <a:cs typeface="Helvetica"/>
              </a:rPr>
              <a:t> Natural</a:t>
            </a:r>
            <a:endParaRPr lang="en-US" dirty="0">
              <a:latin typeface="Helvetica"/>
              <a:cs typeface="Helvetica"/>
            </a:endParaRPr>
          </a:p>
        </p:txBody>
      </p:sp>
      <p:sp>
        <p:nvSpPr>
          <p:cNvPr id="3" name="Subtitle 2"/>
          <p:cNvSpPr>
            <a:spLocks noGrp="1"/>
          </p:cNvSpPr>
          <p:nvPr>
            <p:ph type="subTitle" idx="1"/>
          </p:nvPr>
        </p:nvSpPr>
        <p:spPr/>
        <p:txBody>
          <a:bodyPr>
            <a:normAutofit fontScale="77500" lnSpcReduction="20000"/>
          </a:bodyPr>
          <a:lstStyle/>
          <a:p>
            <a:r>
              <a:rPr lang="en-US" dirty="0" smtClean="0">
                <a:latin typeface="Helvetica"/>
                <a:cs typeface="Helvetica"/>
              </a:rPr>
              <a:t>CI-1441</a:t>
            </a:r>
          </a:p>
          <a:p>
            <a:r>
              <a:rPr lang="en-US" dirty="0" smtClean="0">
                <a:latin typeface="Helvetica"/>
                <a:cs typeface="Helvetica"/>
              </a:rPr>
              <a:t>9 Julio 2016</a:t>
            </a:r>
          </a:p>
          <a:p>
            <a:r>
              <a:rPr lang="en-US" dirty="0" smtClean="0">
                <a:latin typeface="Helvetica"/>
                <a:cs typeface="Helvetica"/>
              </a:rPr>
              <a:t>Andrés Meza B69105</a:t>
            </a:r>
          </a:p>
          <a:p>
            <a:r>
              <a:rPr lang="en-US" dirty="0" smtClean="0">
                <a:latin typeface="Helvetica"/>
                <a:cs typeface="Helvetica"/>
              </a:rPr>
              <a:t>Joan </a:t>
            </a:r>
            <a:r>
              <a:rPr lang="en-US" dirty="0" err="1" smtClean="0">
                <a:latin typeface="Helvetica"/>
                <a:cs typeface="Helvetica"/>
              </a:rPr>
              <a:t>Marchena</a:t>
            </a:r>
            <a:r>
              <a:rPr lang="en-US" dirty="0" smtClean="0">
                <a:latin typeface="Helvetica"/>
                <a:cs typeface="Helvetica"/>
              </a:rPr>
              <a:t> B13850</a:t>
            </a:r>
            <a:endParaRPr lang="en-US" dirty="0">
              <a:latin typeface="Helvetica"/>
              <a:cs typeface="Helvetica"/>
            </a:endParaRPr>
          </a:p>
        </p:txBody>
      </p:sp>
      <p:pic>
        <p:nvPicPr>
          <p:cNvPr id="5" name="Picture Placeholder 4" descr="City street with motion blur" title="Sample Pictur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Conclusiones</a:t>
            </a:r>
            <a:endParaRPr lang="es-ES_tradnl" dirty="0">
              <a:latin typeface="Helvetica"/>
              <a:cs typeface="Helvetica"/>
            </a:endParaRPr>
          </a:p>
        </p:txBody>
      </p:sp>
      <p:sp>
        <p:nvSpPr>
          <p:cNvPr id="3" name="Content Placeholder 2"/>
          <p:cNvSpPr>
            <a:spLocks noGrp="1"/>
          </p:cNvSpPr>
          <p:nvPr>
            <p:ph idx="1"/>
          </p:nvPr>
        </p:nvSpPr>
        <p:spPr/>
        <p:txBody>
          <a:bodyPr>
            <a:noAutofit/>
          </a:bodyPr>
          <a:lstStyle/>
          <a:p>
            <a:pPr marL="0" indent="0" algn="just">
              <a:buNone/>
            </a:pPr>
            <a:r>
              <a:rPr lang="es-ES_tradnl" dirty="0" smtClean="0">
                <a:latin typeface="Helvetica"/>
                <a:cs typeface="Helvetica"/>
              </a:rPr>
              <a:t>Es posible abordar el problema de procesamiento de lenguaje natural y clasificar los elementos de un texto utilizando un Reconocedor de entidades nombradas NER</a:t>
            </a:r>
          </a:p>
          <a:p>
            <a:pPr marL="0" indent="0" algn="just">
              <a:buNone/>
            </a:pPr>
            <a:r>
              <a:rPr lang="es-ES_tradnl" dirty="0" smtClean="0">
                <a:latin typeface="Helvetica"/>
                <a:cs typeface="Helvetica"/>
              </a:rPr>
              <a:t>Las redes neuronales artificiales como paradigma permiten clasificar los elementos de las oraciones en categorías según sus contextos</a:t>
            </a:r>
          </a:p>
          <a:p>
            <a:pPr marL="0" indent="0" algn="just">
              <a:buNone/>
            </a:pPr>
            <a:r>
              <a:rPr lang="es-ES_tradnl" dirty="0" smtClean="0">
                <a:latin typeface="Helvetica"/>
                <a:cs typeface="Helvetica"/>
              </a:rPr>
              <a:t>Es posible crear un prototipo capaz de identificar entidades nombradas NER</a:t>
            </a:r>
          </a:p>
          <a:p>
            <a:pPr marL="0" indent="0" algn="just">
              <a:buNone/>
            </a:pPr>
            <a:r>
              <a:rPr lang="es-ES_tradnl" dirty="0" smtClean="0">
                <a:latin typeface="Helvetica"/>
                <a:cs typeface="Helvetica"/>
              </a:rPr>
              <a:t>Es posible obtener un flujo de noticias en tiempo real y someterlo a un análisis </a:t>
            </a:r>
            <a:r>
              <a:rPr lang="es-ES_tradnl" dirty="0" err="1" smtClean="0">
                <a:latin typeface="Helvetica"/>
                <a:cs typeface="Helvetica"/>
              </a:rPr>
              <a:t>ner</a:t>
            </a:r>
            <a:r>
              <a:rPr lang="es-ES_tradnl" dirty="0" smtClean="0">
                <a:latin typeface="Helvetica"/>
                <a:cs typeface="Helvetica"/>
              </a:rPr>
              <a:t> en forma de aplicación o sitio web. Adicionalmente es posible extraer las noticias que contienen palabras en un contexto dado.</a:t>
            </a:r>
          </a:p>
          <a:p>
            <a:pPr marL="0" indent="0" algn="just">
              <a:buNone/>
            </a:pPr>
            <a:endParaRPr lang="es-ES_tradnl" dirty="0" smtClean="0">
              <a:latin typeface="Helvetica"/>
              <a:cs typeface="Helvetica"/>
            </a:endParaRPr>
          </a:p>
          <a:p>
            <a:pPr marL="0" indent="0" algn="just">
              <a:buNone/>
            </a:pPr>
            <a:endParaRPr lang="es-ES_tradnl" dirty="0" smtClean="0">
              <a:latin typeface="Helvetica"/>
              <a:cs typeface="Helvetica"/>
            </a:endParaRPr>
          </a:p>
          <a:p>
            <a:pPr marL="0" indent="0" algn="just">
              <a:buNone/>
            </a:pPr>
            <a:endParaRPr lang="es-ES_tradnl" dirty="0" smtClean="0">
              <a:latin typeface="Helvetica"/>
              <a:cs typeface="Helvetica"/>
            </a:endParaRPr>
          </a:p>
          <a:p>
            <a:pPr marL="0" indent="0" algn="just">
              <a:buNone/>
            </a:pPr>
            <a:r>
              <a:rPr lang="es-ES_tradnl" dirty="0" smtClean="0">
                <a:latin typeface="Helvetica"/>
                <a:cs typeface="Helvetica"/>
              </a:rPr>
              <a:t> </a:t>
            </a:r>
          </a:p>
          <a:p>
            <a:pPr marL="0" indent="0" algn="just">
              <a:buNone/>
            </a:pPr>
            <a:endParaRPr lang="es-ES_tradnl" dirty="0">
              <a:latin typeface="Helvetica"/>
              <a:cs typeface="Helvetica"/>
            </a:endParaRPr>
          </a:p>
          <a:p>
            <a:pPr marL="0" indent="0">
              <a:buNone/>
            </a:pPr>
            <a:endParaRPr lang="es-ES_tradnl" sz="1600" dirty="0">
              <a:latin typeface="Helvetica"/>
              <a:cs typeface="Helvetica"/>
            </a:endParaRPr>
          </a:p>
        </p:txBody>
      </p:sp>
    </p:spTree>
    <p:extLst>
      <p:ext uri="{BB962C8B-B14F-4D97-AF65-F5344CB8AC3E}">
        <p14:creationId xmlns:p14="http://schemas.microsoft.com/office/powerpoint/2010/main" val="149609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s-ES_tradnl" dirty="0" smtClean="0">
              <a:latin typeface="Helvetica"/>
              <a:cs typeface="Helvetica"/>
            </a:endParaRPr>
          </a:p>
          <a:p>
            <a:pPr marL="0" indent="0" algn="ctr">
              <a:buNone/>
            </a:pPr>
            <a:endParaRPr lang="es-ES_tradnl" dirty="0">
              <a:latin typeface="Helvetica"/>
              <a:cs typeface="Helvetica"/>
            </a:endParaRPr>
          </a:p>
          <a:p>
            <a:pPr marL="0" indent="0" algn="ctr">
              <a:buNone/>
            </a:pPr>
            <a:endParaRPr lang="es-ES_tradnl" dirty="0" smtClean="0">
              <a:latin typeface="Helvetica"/>
              <a:cs typeface="Helvetica"/>
            </a:endParaRPr>
          </a:p>
          <a:p>
            <a:pPr marL="0" indent="0" algn="ctr">
              <a:buNone/>
            </a:pPr>
            <a:r>
              <a:rPr lang="es-ES_tradnl" dirty="0" smtClean="0">
                <a:latin typeface="Helvetica"/>
                <a:cs typeface="Helvetica"/>
                <a:hlinkClick r:id="rId3"/>
              </a:rPr>
              <a:t>Prototipo</a:t>
            </a:r>
            <a:endParaRPr lang="es-ES_tradnl" dirty="0" smtClean="0">
              <a:latin typeface="Helvetica"/>
              <a:cs typeface="Helvetica"/>
            </a:endParaRPr>
          </a:p>
          <a:p>
            <a:pPr marL="0" indent="0">
              <a:buNone/>
            </a:pPr>
            <a:endParaRPr lang="es-ES_tradnl" dirty="0">
              <a:latin typeface="Helvetica"/>
              <a:cs typeface="Helvetica"/>
            </a:endParaRPr>
          </a:p>
        </p:txBody>
      </p:sp>
      <p:sp>
        <p:nvSpPr>
          <p:cNvPr id="4" name="Title 3"/>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1647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s-ES_tradnl" dirty="0" smtClean="0">
              <a:latin typeface="Helvetica"/>
              <a:cs typeface="Helvetica"/>
            </a:endParaRPr>
          </a:p>
          <a:p>
            <a:pPr marL="0" indent="0" algn="ctr">
              <a:buNone/>
            </a:pPr>
            <a:endParaRPr lang="es-ES_tradnl" dirty="0">
              <a:latin typeface="Helvetica"/>
              <a:cs typeface="Helvetica"/>
            </a:endParaRPr>
          </a:p>
          <a:p>
            <a:pPr marL="0" indent="0" algn="ctr">
              <a:buNone/>
            </a:pPr>
            <a:endParaRPr lang="es-ES_tradnl" dirty="0" smtClean="0">
              <a:latin typeface="Helvetica"/>
              <a:cs typeface="Helvetica"/>
            </a:endParaRPr>
          </a:p>
          <a:p>
            <a:pPr marL="0" indent="0" algn="ctr">
              <a:buNone/>
            </a:pPr>
            <a:r>
              <a:rPr lang="es-ES_tradnl" dirty="0" smtClean="0">
                <a:latin typeface="Helvetica"/>
                <a:cs typeface="Helvetica"/>
              </a:rPr>
              <a:t>Gracias</a:t>
            </a:r>
          </a:p>
          <a:p>
            <a:pPr marL="0" indent="0">
              <a:buNone/>
            </a:pPr>
            <a:endParaRPr lang="es-ES_tradnl" dirty="0">
              <a:latin typeface="Helvetica"/>
              <a:cs typeface="Helvetica"/>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56984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Helvetica"/>
                <a:cs typeface="Helvetica"/>
              </a:rPr>
              <a:t>Descripci</a:t>
            </a:r>
            <a:r>
              <a:rPr lang="en-US" dirty="0" err="1" smtClean="0">
                <a:latin typeface="Helvetica"/>
                <a:cs typeface="Helvetica"/>
              </a:rPr>
              <a:t>ón</a:t>
            </a:r>
            <a:r>
              <a:rPr lang="en-US" dirty="0" smtClean="0">
                <a:latin typeface="Helvetica"/>
                <a:cs typeface="Helvetica"/>
              </a:rPr>
              <a:t> del </a:t>
            </a:r>
            <a:r>
              <a:rPr lang="en-US" dirty="0" err="1" smtClean="0">
                <a:latin typeface="Helvetica"/>
                <a:cs typeface="Helvetica"/>
              </a:rPr>
              <a:t>problema</a:t>
            </a:r>
            <a:endParaRPr lang="en-US" dirty="0">
              <a:latin typeface="Helvetica"/>
              <a:cs typeface="Helvetica"/>
            </a:endParaRPr>
          </a:p>
        </p:txBody>
      </p:sp>
      <p:sp>
        <p:nvSpPr>
          <p:cNvPr id="3" name="Content Placeholder 2"/>
          <p:cNvSpPr>
            <a:spLocks noGrp="1"/>
          </p:cNvSpPr>
          <p:nvPr>
            <p:ph idx="1"/>
          </p:nvPr>
        </p:nvSpPr>
        <p:spPr/>
        <p:txBody>
          <a:bodyPr>
            <a:normAutofit lnSpcReduction="10000"/>
          </a:bodyPr>
          <a:lstStyle/>
          <a:p>
            <a:pPr marL="0" indent="0" algn="just">
              <a:buNone/>
            </a:pPr>
            <a:r>
              <a:rPr lang="es-ES_tradnl" dirty="0" smtClean="0">
                <a:latin typeface="Helvetica"/>
                <a:cs typeface="Helvetica"/>
              </a:rPr>
              <a:t>Computacionalmente para tareas de reconocimiento de contextos es necesario clasificar los elementos que componen textos en lenguaje natural, en diversas categor</a:t>
            </a:r>
            <a:r>
              <a:rPr lang="es-ES_tradnl" dirty="0" smtClean="0">
                <a:latin typeface="Helvetica"/>
                <a:cs typeface="Helvetica"/>
              </a:rPr>
              <a:t>ías, de manera que se puedan tomar decisiones sobre los mismos.</a:t>
            </a:r>
          </a:p>
          <a:p>
            <a:pPr marL="0" indent="0" algn="just">
              <a:buNone/>
            </a:pPr>
            <a:endParaRPr lang="es-ES_tradnl" dirty="0" smtClean="0">
              <a:latin typeface="Helvetica"/>
              <a:cs typeface="Helvetica"/>
            </a:endParaRPr>
          </a:p>
          <a:p>
            <a:pPr marL="0" indent="0" algn="just">
              <a:buNone/>
            </a:pPr>
            <a:r>
              <a:rPr lang="es-ES_tradnl" dirty="0" smtClean="0">
                <a:latin typeface="Helvetica"/>
                <a:cs typeface="Helvetica"/>
              </a:rPr>
              <a:t>Nuestro problema consiste en proveer una solución para el reconocimiento y categorización del lenguaje natural para tomar decisiones.</a:t>
            </a:r>
          </a:p>
          <a:p>
            <a:pPr marL="0" indent="0" algn="just">
              <a:buNone/>
            </a:pPr>
            <a:endParaRPr lang="es-ES_tradnl" dirty="0" smtClean="0">
              <a:latin typeface="Helvetica"/>
              <a:cs typeface="Helvetica"/>
            </a:endParaRPr>
          </a:p>
          <a:p>
            <a:pPr marL="0" indent="0" algn="just">
              <a:buNone/>
            </a:pPr>
            <a:r>
              <a:rPr lang="es-ES_tradnl" dirty="0" smtClean="0">
                <a:latin typeface="Helvetica"/>
                <a:cs typeface="Helvetica"/>
              </a:rPr>
              <a:t>Particularmente en el ámbito del análisis de flujos de noticias de Costa Rica en el idioma inglés.</a:t>
            </a:r>
            <a:endParaRPr lang="es-ES_tradnl" dirty="0">
              <a:latin typeface="Helvetica"/>
              <a:cs typeface="Helvetica"/>
            </a:endParaRP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Objetivos del proyecto</a:t>
            </a:r>
            <a:endParaRPr lang="es-ES_tradnl" dirty="0">
              <a:latin typeface="Helvetica"/>
              <a:cs typeface="Helvetica"/>
            </a:endParaRPr>
          </a:p>
        </p:txBody>
      </p:sp>
      <p:sp>
        <p:nvSpPr>
          <p:cNvPr id="3" name="Content Placeholder 2"/>
          <p:cNvSpPr>
            <a:spLocks noGrp="1"/>
          </p:cNvSpPr>
          <p:nvPr>
            <p:ph idx="1"/>
          </p:nvPr>
        </p:nvSpPr>
        <p:spPr/>
        <p:txBody>
          <a:bodyPr>
            <a:normAutofit/>
          </a:bodyPr>
          <a:lstStyle/>
          <a:p>
            <a:r>
              <a:rPr lang="es-ES_tradnl" dirty="0" smtClean="0">
                <a:latin typeface="Helvetica"/>
                <a:cs typeface="Helvetica"/>
              </a:rPr>
              <a:t>Investigar el problema del Lenguaje Natural y si existe alg</a:t>
            </a:r>
            <a:r>
              <a:rPr lang="es-ES_tradnl" dirty="0" smtClean="0">
                <a:latin typeface="Helvetica"/>
                <a:cs typeface="Helvetica"/>
              </a:rPr>
              <a:t>ún mecanismo para clasificar elementos de un texto según contexto</a:t>
            </a:r>
          </a:p>
          <a:p>
            <a:r>
              <a:rPr lang="es-ES_tradnl" dirty="0" smtClean="0">
                <a:latin typeface="Helvetica"/>
                <a:cs typeface="Helvetica"/>
              </a:rPr>
              <a:t>Identificar que paradigma se podría utilizar para realizar esta clasificación</a:t>
            </a:r>
            <a:endParaRPr lang="es-ES_tradnl" dirty="0" smtClean="0">
              <a:latin typeface="Helvetica"/>
              <a:cs typeface="Helvetica"/>
            </a:endParaRPr>
          </a:p>
          <a:p>
            <a:r>
              <a:rPr lang="es-ES_tradnl" dirty="0" smtClean="0">
                <a:latin typeface="Helvetica"/>
                <a:cs typeface="Helvetica"/>
              </a:rPr>
              <a:t>Identificar si es viable la creaci</a:t>
            </a:r>
            <a:r>
              <a:rPr lang="es-ES_tradnl" dirty="0" smtClean="0">
                <a:latin typeface="Helvetica"/>
                <a:cs typeface="Helvetica"/>
              </a:rPr>
              <a:t>ón de un prototipo para análisis y clasificación de lenguaje natural</a:t>
            </a:r>
            <a:endParaRPr lang="es-ES_tradnl" dirty="0" smtClean="0">
              <a:latin typeface="Helvetica"/>
              <a:cs typeface="Helvetica"/>
            </a:endParaRPr>
          </a:p>
          <a:p>
            <a:r>
              <a:rPr lang="es-ES_tradnl" dirty="0" smtClean="0">
                <a:latin typeface="Helvetica"/>
                <a:cs typeface="Helvetica"/>
              </a:rPr>
              <a:t>Intentar crear un prototipo que permita la clasificaci</a:t>
            </a:r>
            <a:r>
              <a:rPr lang="es-ES_tradnl" dirty="0" smtClean="0">
                <a:latin typeface="Helvetica"/>
                <a:cs typeface="Helvetica"/>
              </a:rPr>
              <a:t>ón en categorías de las palabras en lenguaje natural presentes en un flujo de noticias de Costa Rica en tiempo real</a:t>
            </a:r>
          </a:p>
          <a:p>
            <a:endParaRPr lang="es-ES_tradnl" dirty="0">
              <a:latin typeface="Helvetica"/>
              <a:cs typeface="Helvetica"/>
            </a:endParaRPr>
          </a:p>
          <a:p>
            <a:endParaRPr lang="es-ES_tradnl" dirty="0" smtClean="0">
              <a:latin typeface="Helvetica"/>
              <a:cs typeface="Helvetica"/>
            </a:endParaRPr>
          </a:p>
          <a:p>
            <a:pPr marL="0" indent="0">
              <a:buNone/>
            </a:pPr>
            <a:endParaRPr lang="es-ES_tradnl" dirty="0">
              <a:latin typeface="Helvetica"/>
              <a:cs typeface="Helvetica"/>
            </a:endParaRPr>
          </a:p>
        </p:txBody>
      </p:sp>
    </p:spTree>
    <p:extLst>
      <p:ext uri="{BB962C8B-B14F-4D97-AF65-F5344CB8AC3E}">
        <p14:creationId xmlns:p14="http://schemas.microsoft.com/office/powerpoint/2010/main" val="392539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Soluci</a:t>
            </a:r>
            <a:r>
              <a:rPr lang="es-ES_tradnl" dirty="0" smtClean="0">
                <a:latin typeface="Helvetica"/>
                <a:cs typeface="Helvetica"/>
              </a:rPr>
              <a:t>ón propuesta</a:t>
            </a:r>
            <a:endParaRPr lang="es-ES_tradnl"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s-ES_tradnl" dirty="0" smtClean="0">
                <a:latin typeface="Helvetica"/>
                <a:cs typeface="Helvetica"/>
              </a:rPr>
              <a:t>Utilizar </a:t>
            </a:r>
            <a:r>
              <a:rPr lang="es-ES_tradnl" dirty="0">
                <a:latin typeface="Helvetica"/>
                <a:cs typeface="Helvetica"/>
              </a:rPr>
              <a:t>los modelos entrenados por el equipo de procesamiento natural de la Universidad de Stanford  (</a:t>
            </a:r>
            <a:r>
              <a:rPr lang="es-ES_tradnl" dirty="0" err="1">
                <a:latin typeface="Helvetica"/>
                <a:cs typeface="Helvetica"/>
              </a:rPr>
              <a:t>The</a:t>
            </a:r>
            <a:r>
              <a:rPr lang="es-ES_tradnl" dirty="0">
                <a:latin typeface="Helvetica"/>
                <a:cs typeface="Helvetica"/>
              </a:rPr>
              <a:t> Stanford NLP </a:t>
            </a:r>
            <a:r>
              <a:rPr lang="es-ES_tradnl" dirty="0" err="1">
                <a:latin typeface="Helvetica"/>
                <a:cs typeface="Helvetica"/>
              </a:rPr>
              <a:t>Group</a:t>
            </a:r>
            <a:r>
              <a:rPr lang="es-ES_tradnl" dirty="0" smtClean="0">
                <a:latin typeface="Helvetica"/>
                <a:cs typeface="Helvetica"/>
              </a:rPr>
              <a:t>) para crear un prototipo de clasificaci</a:t>
            </a:r>
            <a:r>
              <a:rPr lang="es-ES_tradnl" dirty="0" smtClean="0">
                <a:latin typeface="Helvetica"/>
                <a:cs typeface="Helvetica"/>
              </a:rPr>
              <a:t>ón.</a:t>
            </a:r>
            <a:endParaRPr lang="es-ES_tradnl" dirty="0" smtClean="0">
              <a:latin typeface="Helvetica"/>
              <a:cs typeface="Helvetica"/>
            </a:endParaRPr>
          </a:p>
          <a:p>
            <a:pPr marL="0" indent="0">
              <a:buNone/>
            </a:pPr>
            <a:r>
              <a:rPr lang="es-ES_tradnl" dirty="0" smtClean="0">
                <a:latin typeface="Helvetica"/>
                <a:cs typeface="Helvetica"/>
              </a:rPr>
              <a:t>Utilizar flujos en tiempo real de noticias en ingl</a:t>
            </a:r>
            <a:r>
              <a:rPr lang="es-ES_tradnl" dirty="0" smtClean="0">
                <a:latin typeface="Helvetica"/>
                <a:cs typeface="Helvetica"/>
              </a:rPr>
              <a:t>és de periódicos costarricenses y someterlos al prototipo de clasificación, con el fin de identificar noticias que incluyan palabras en un context</a:t>
            </a:r>
            <a:r>
              <a:rPr lang="es-ES_tradnl" dirty="0" smtClean="0">
                <a:latin typeface="Helvetica"/>
                <a:cs typeface="Helvetica"/>
              </a:rPr>
              <a:t>o particular.</a:t>
            </a:r>
          </a:p>
          <a:p>
            <a:pPr marL="0" indent="0">
              <a:buNone/>
            </a:pPr>
            <a:endParaRPr lang="es-ES_tradnl" dirty="0">
              <a:latin typeface="Helvetica"/>
              <a:cs typeface="Helvetica"/>
            </a:endParaRPr>
          </a:p>
        </p:txBody>
      </p:sp>
    </p:spTree>
    <p:extLst>
      <p:ext uri="{BB962C8B-B14F-4D97-AF65-F5344CB8AC3E}">
        <p14:creationId xmlns:p14="http://schemas.microsoft.com/office/powerpoint/2010/main" val="150977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Justificaci</a:t>
            </a:r>
            <a:r>
              <a:rPr lang="es-ES_tradnl" dirty="0" smtClean="0">
                <a:latin typeface="Helvetica"/>
                <a:cs typeface="Helvetica"/>
              </a:rPr>
              <a:t>ón del paradigma</a:t>
            </a:r>
            <a:endParaRPr lang="es-ES_tradnl" dirty="0">
              <a:latin typeface="Helvetica"/>
              <a:cs typeface="Helvetica"/>
            </a:endParaRPr>
          </a:p>
        </p:txBody>
      </p:sp>
      <p:sp>
        <p:nvSpPr>
          <p:cNvPr id="3" name="Content Placeholder 2"/>
          <p:cNvSpPr>
            <a:spLocks noGrp="1"/>
          </p:cNvSpPr>
          <p:nvPr>
            <p:ph idx="1"/>
          </p:nvPr>
        </p:nvSpPr>
        <p:spPr/>
        <p:txBody>
          <a:bodyPr>
            <a:noAutofit/>
          </a:bodyPr>
          <a:lstStyle/>
          <a:p>
            <a:pPr marL="0" indent="0">
              <a:buNone/>
            </a:pPr>
            <a:r>
              <a:rPr lang="es-ES_tradnl" sz="1600" dirty="0" smtClean="0">
                <a:latin typeface="Helvetica"/>
                <a:cs typeface="Helvetica"/>
              </a:rPr>
              <a:t>En </a:t>
            </a:r>
            <a:r>
              <a:rPr lang="es-ES_tradnl" sz="1600" dirty="0">
                <a:latin typeface="Helvetica"/>
                <a:cs typeface="Helvetica"/>
              </a:rPr>
              <a:t>lugar de identificar POS (</a:t>
            </a:r>
            <a:r>
              <a:rPr lang="es-ES_tradnl" sz="1600" dirty="0" err="1">
                <a:latin typeface="Helvetica"/>
                <a:cs typeface="Helvetica"/>
              </a:rPr>
              <a:t>Parts</a:t>
            </a:r>
            <a:r>
              <a:rPr lang="es-ES_tradnl" sz="1600" dirty="0">
                <a:latin typeface="Helvetica"/>
                <a:cs typeface="Helvetica"/>
              </a:rPr>
              <a:t> Of </a:t>
            </a:r>
            <a:r>
              <a:rPr lang="es-ES_tradnl" sz="1600" dirty="0" err="1">
                <a:latin typeface="Helvetica"/>
                <a:cs typeface="Helvetica"/>
              </a:rPr>
              <a:t>Speech</a:t>
            </a:r>
            <a:r>
              <a:rPr lang="es-ES_tradnl" sz="1600" dirty="0">
                <a:latin typeface="Helvetica"/>
                <a:cs typeface="Helvetica"/>
              </a:rPr>
              <a:t>) nuestro prototipo se enfoca en clasificar las palabras en entidades nombradas (NER). </a:t>
            </a:r>
            <a:endParaRPr lang="es-ES_tradnl" sz="1600" dirty="0">
              <a:latin typeface="Helvetica"/>
              <a:cs typeface="Helvetica"/>
            </a:endParaRPr>
          </a:p>
          <a:p>
            <a:pPr marL="0" indent="0">
              <a:buNone/>
            </a:pPr>
            <a:r>
              <a:rPr lang="es-ES_tradnl" sz="1600" dirty="0">
                <a:latin typeface="Helvetica"/>
                <a:cs typeface="Helvetica"/>
              </a:rPr>
              <a:t>Para </a:t>
            </a:r>
            <a:r>
              <a:rPr lang="es-ES_tradnl" sz="1600" dirty="0">
                <a:latin typeface="Helvetica"/>
                <a:cs typeface="Helvetica"/>
              </a:rPr>
              <a:t>esto nuestra solución divide el texto suministrado en </a:t>
            </a:r>
            <a:r>
              <a:rPr lang="es-ES_tradnl" sz="1600" dirty="0" err="1">
                <a:latin typeface="Helvetica"/>
                <a:cs typeface="Helvetica"/>
              </a:rPr>
              <a:t>tokens</a:t>
            </a:r>
            <a:r>
              <a:rPr lang="es-ES_tradnl" sz="1600" dirty="0">
                <a:latin typeface="Helvetica"/>
                <a:cs typeface="Helvetica"/>
              </a:rPr>
              <a:t> para el idioma Inglés y estos se someten a un clasificador de tipo CRF (</a:t>
            </a:r>
            <a:r>
              <a:rPr lang="es-ES_tradnl" sz="1600" dirty="0" err="1">
                <a:latin typeface="Helvetica"/>
                <a:cs typeface="Helvetica"/>
              </a:rPr>
              <a:t>Conditional</a:t>
            </a:r>
            <a:r>
              <a:rPr lang="es-ES_tradnl" sz="1600" dirty="0">
                <a:latin typeface="Helvetica"/>
                <a:cs typeface="Helvetica"/>
              </a:rPr>
              <a:t> </a:t>
            </a:r>
            <a:r>
              <a:rPr lang="es-ES_tradnl" sz="1600" dirty="0" err="1">
                <a:latin typeface="Helvetica"/>
                <a:cs typeface="Helvetica"/>
              </a:rPr>
              <a:t>R</a:t>
            </a:r>
            <a:r>
              <a:rPr lang="es-ES_tradnl" sz="1600" dirty="0" err="1" smtClean="0">
                <a:latin typeface="Helvetica"/>
                <a:cs typeface="Helvetica"/>
              </a:rPr>
              <a:t>andom</a:t>
            </a:r>
            <a:r>
              <a:rPr lang="es-ES_tradnl" sz="1600" dirty="0" smtClean="0">
                <a:latin typeface="Helvetica"/>
                <a:cs typeface="Helvetica"/>
              </a:rPr>
              <a:t> Field</a:t>
            </a:r>
            <a:r>
              <a:rPr lang="es-ES_tradnl" sz="1600" dirty="0">
                <a:latin typeface="Helvetica"/>
                <a:cs typeface="Helvetica"/>
              </a:rPr>
              <a:t>)</a:t>
            </a:r>
            <a:r>
              <a:rPr lang="es-ES_tradnl" sz="1600" dirty="0">
                <a:latin typeface="Helvetica"/>
                <a:cs typeface="Helvetica"/>
              </a:rPr>
              <a:t>.</a:t>
            </a:r>
          </a:p>
          <a:p>
            <a:pPr marL="0" indent="0">
              <a:buNone/>
            </a:pPr>
            <a:r>
              <a:rPr lang="es-ES_tradnl" sz="1600" dirty="0">
                <a:latin typeface="Helvetica"/>
                <a:cs typeface="Helvetica"/>
              </a:rPr>
              <a:t>CRF de una manera simplificada, analiza la probabilidad de que una palabra pertenezca a una categoría con base la evaluación de funciones, algunas funciones pueden ser:</a:t>
            </a:r>
          </a:p>
          <a:p>
            <a:r>
              <a:rPr lang="es-ES_tradnl" sz="1600" dirty="0">
                <a:latin typeface="Helvetica"/>
                <a:cs typeface="Helvetica"/>
              </a:rPr>
              <a:t>Una </a:t>
            </a:r>
            <a:r>
              <a:rPr lang="es-ES_tradnl" sz="1600" dirty="0">
                <a:latin typeface="Helvetica"/>
                <a:cs typeface="Helvetica"/>
              </a:rPr>
              <a:t>oración </a:t>
            </a:r>
          </a:p>
          <a:p>
            <a:r>
              <a:rPr lang="es-ES_tradnl" sz="1600" dirty="0">
                <a:latin typeface="Helvetica"/>
                <a:cs typeface="Helvetica"/>
              </a:rPr>
              <a:t>La posición de una palabra en una oración</a:t>
            </a:r>
          </a:p>
          <a:p>
            <a:r>
              <a:rPr lang="es-ES_tradnl" sz="1600" dirty="0">
                <a:latin typeface="Helvetica"/>
                <a:cs typeface="Helvetica"/>
              </a:rPr>
              <a:t>La palabra anterior</a:t>
            </a:r>
          </a:p>
          <a:p>
            <a:r>
              <a:rPr lang="es-ES_tradnl" sz="1600" dirty="0">
                <a:latin typeface="Helvetica"/>
                <a:cs typeface="Helvetica"/>
              </a:rPr>
              <a:t>La palabra siguiente</a:t>
            </a:r>
          </a:p>
          <a:p>
            <a:pPr marL="0" indent="0">
              <a:buNone/>
            </a:pPr>
            <a:endParaRPr lang="es-ES_tradnl" sz="1600" dirty="0">
              <a:latin typeface="Helvetica"/>
              <a:cs typeface="Helvetica"/>
            </a:endParaRPr>
          </a:p>
        </p:txBody>
      </p:sp>
    </p:spTree>
    <p:extLst>
      <p:ext uri="{BB962C8B-B14F-4D97-AF65-F5344CB8AC3E}">
        <p14:creationId xmlns:p14="http://schemas.microsoft.com/office/powerpoint/2010/main" val="352426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Justificaci</a:t>
            </a:r>
            <a:r>
              <a:rPr lang="es-ES_tradnl" dirty="0" smtClean="0">
                <a:latin typeface="Helvetica"/>
                <a:cs typeface="Helvetica"/>
              </a:rPr>
              <a:t>ón del paradigma</a:t>
            </a:r>
            <a:endParaRPr lang="es-ES_tradnl" dirty="0">
              <a:latin typeface="Helvetica"/>
              <a:cs typeface="Helvetica"/>
            </a:endParaRPr>
          </a:p>
        </p:txBody>
      </p:sp>
      <p:sp>
        <p:nvSpPr>
          <p:cNvPr id="3" name="Content Placeholder 2"/>
          <p:cNvSpPr>
            <a:spLocks noGrp="1"/>
          </p:cNvSpPr>
          <p:nvPr>
            <p:ph idx="1"/>
          </p:nvPr>
        </p:nvSpPr>
        <p:spPr/>
        <p:txBody>
          <a:bodyPr>
            <a:noAutofit/>
          </a:bodyPr>
          <a:lstStyle/>
          <a:p>
            <a:pPr marL="0" indent="0">
              <a:buNone/>
            </a:pPr>
            <a:r>
              <a:rPr lang="es-ES_tradnl" sz="1600" dirty="0">
                <a:latin typeface="Helvetica"/>
                <a:cs typeface="Helvetica"/>
              </a:rPr>
              <a:t>Por ejemplo en un texto podemos evaluar la probabilidad de que la palabra después de la palabra </a:t>
            </a:r>
            <a:r>
              <a:rPr lang="es-ES_tradnl" sz="1600" dirty="0" smtClean="0">
                <a:latin typeface="Helvetica"/>
                <a:cs typeface="Helvetica"/>
              </a:rPr>
              <a:t>“</a:t>
            </a:r>
            <a:r>
              <a:rPr lang="es-ES_tradnl" sz="1600" dirty="0" err="1">
                <a:latin typeface="Helvetica"/>
                <a:cs typeface="Helvetica"/>
              </a:rPr>
              <a:t>very</a:t>
            </a:r>
            <a:r>
              <a:rPr lang="es-ES_tradnl" sz="1600" dirty="0">
                <a:latin typeface="Helvetica"/>
                <a:cs typeface="Helvetica"/>
              </a:rPr>
              <a:t>” sea un adjetivo, hay una alta probabilidad de que este sea el caso.</a:t>
            </a:r>
          </a:p>
          <a:p>
            <a:pPr marL="0" indent="0">
              <a:buNone/>
            </a:pPr>
            <a:r>
              <a:rPr lang="es-ES_tradnl" sz="1600" dirty="0" smtClean="0">
                <a:latin typeface="Helvetica"/>
                <a:cs typeface="Helvetica"/>
              </a:rPr>
              <a:t>Nuestro </a:t>
            </a:r>
            <a:r>
              <a:rPr lang="es-ES_tradnl" sz="1600" dirty="0">
                <a:latin typeface="Helvetica"/>
                <a:cs typeface="Helvetica"/>
              </a:rPr>
              <a:t>prototipo utiliza una </a:t>
            </a:r>
            <a:r>
              <a:rPr lang="es-ES_tradnl" sz="1600" b="1" dirty="0" smtClean="0">
                <a:latin typeface="Helvetica"/>
                <a:cs typeface="Helvetica"/>
              </a:rPr>
              <a:t>Red Neuronal Artificial </a:t>
            </a:r>
            <a:r>
              <a:rPr lang="es-ES_tradnl" sz="1600" dirty="0">
                <a:latin typeface="Helvetica"/>
                <a:cs typeface="Helvetica"/>
              </a:rPr>
              <a:t>que cuenta con gran cantidad de modelos CRF entrenados en el idioma inglés por la universidad de Stanford para realizar sus clasificaciones</a:t>
            </a:r>
            <a:r>
              <a:rPr lang="es-ES_tradnl" sz="1600" dirty="0" smtClean="0">
                <a:latin typeface="Helvetica"/>
                <a:cs typeface="Helvetica"/>
              </a:rPr>
              <a:t>.</a:t>
            </a:r>
          </a:p>
          <a:p>
            <a:pPr marL="0" indent="0">
              <a:buNone/>
            </a:pPr>
            <a:endParaRPr lang="es-ES_tradnl" sz="1600" dirty="0">
              <a:latin typeface="Helvetica"/>
              <a:cs typeface="Helvetica"/>
            </a:endParaRPr>
          </a:p>
          <a:p>
            <a:pPr marL="0" indent="0">
              <a:buNone/>
            </a:pPr>
            <a:endParaRPr lang="es-ES_tradnl" sz="1600" dirty="0">
              <a:latin typeface="Helvetica"/>
              <a:cs typeface="Helvetica"/>
            </a:endParaRPr>
          </a:p>
        </p:txBody>
      </p:sp>
      <p:pic>
        <p:nvPicPr>
          <p:cNvPr id="5" name="Picture 4"/>
          <p:cNvPicPr>
            <a:picLocks noChangeAspect="1"/>
          </p:cNvPicPr>
          <p:nvPr/>
        </p:nvPicPr>
        <p:blipFill>
          <a:blip r:embed="rId3"/>
          <a:stretch>
            <a:fillRect/>
          </a:stretch>
        </p:blipFill>
        <p:spPr>
          <a:xfrm>
            <a:off x="966249" y="4807473"/>
            <a:ext cx="10369929" cy="1207082"/>
          </a:xfrm>
          <a:prstGeom prst="rect">
            <a:avLst/>
          </a:prstGeom>
        </p:spPr>
      </p:pic>
      <p:pic>
        <p:nvPicPr>
          <p:cNvPr id="6" name="Picture 5"/>
          <p:cNvPicPr>
            <a:picLocks noChangeAspect="1"/>
          </p:cNvPicPr>
          <p:nvPr/>
        </p:nvPicPr>
        <p:blipFill>
          <a:blip r:embed="rId4"/>
          <a:stretch>
            <a:fillRect/>
          </a:stretch>
        </p:blipFill>
        <p:spPr>
          <a:xfrm>
            <a:off x="966251" y="3253477"/>
            <a:ext cx="10338870" cy="1401572"/>
          </a:xfrm>
          <a:prstGeom prst="rect">
            <a:avLst/>
          </a:prstGeom>
        </p:spPr>
      </p:pic>
    </p:spTree>
    <p:extLst>
      <p:ext uri="{BB962C8B-B14F-4D97-AF65-F5344CB8AC3E}">
        <p14:creationId xmlns:p14="http://schemas.microsoft.com/office/powerpoint/2010/main" val="12777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Descripci</a:t>
            </a:r>
            <a:r>
              <a:rPr lang="es-ES_tradnl" dirty="0" smtClean="0">
                <a:latin typeface="Helvetica"/>
                <a:cs typeface="Helvetica"/>
              </a:rPr>
              <a:t>ón detallada</a:t>
            </a:r>
            <a:endParaRPr lang="es-ES_tradnl" dirty="0">
              <a:latin typeface="Helvetica"/>
              <a:cs typeface="Helvetica"/>
            </a:endParaRPr>
          </a:p>
        </p:txBody>
      </p:sp>
      <p:sp>
        <p:nvSpPr>
          <p:cNvPr id="3" name="Content Placeholder 2"/>
          <p:cNvSpPr>
            <a:spLocks noGrp="1"/>
          </p:cNvSpPr>
          <p:nvPr>
            <p:ph idx="1"/>
          </p:nvPr>
        </p:nvSpPr>
        <p:spPr/>
        <p:txBody>
          <a:bodyPr>
            <a:noAutofit/>
          </a:bodyPr>
          <a:lstStyle/>
          <a:p>
            <a:pPr marL="0" indent="0" algn="just">
              <a:buNone/>
            </a:pPr>
            <a:r>
              <a:rPr lang="es-ES_tradnl" dirty="0">
                <a:latin typeface="Helvetica"/>
                <a:cs typeface="Helvetica"/>
              </a:rPr>
              <a:t>Nuestro prototipo permite especificar un origen de noticias en formato RSS, cada una de las noticias obtenidas es analizada por el prototipo utilizando los modelos de clase 3 y clase </a:t>
            </a:r>
            <a:r>
              <a:rPr lang="es-ES_tradnl" dirty="0" smtClean="0">
                <a:latin typeface="Helvetica"/>
                <a:cs typeface="Helvetica"/>
              </a:rPr>
              <a:t>7 entrenados por </a:t>
            </a:r>
            <a:r>
              <a:rPr lang="es-ES_tradnl" dirty="0" err="1" smtClean="0">
                <a:latin typeface="Helvetica"/>
                <a:cs typeface="Helvetica"/>
              </a:rPr>
              <a:t>Core</a:t>
            </a:r>
            <a:r>
              <a:rPr lang="es-ES_tradnl" dirty="0" smtClean="0">
                <a:latin typeface="Helvetica"/>
                <a:cs typeface="Helvetica"/>
              </a:rPr>
              <a:t> NPL que a su vez indican la categoría a la que pertenece cada palabra.</a:t>
            </a:r>
          </a:p>
          <a:p>
            <a:pPr marL="0" indent="0" algn="just">
              <a:buNone/>
            </a:pPr>
            <a:r>
              <a:rPr lang="es-ES_tradnl" dirty="0" smtClean="0">
                <a:latin typeface="Helvetica"/>
                <a:cs typeface="Helvetica"/>
              </a:rPr>
              <a:t>Debido al gran tamaño de los modelos, hemos decidido crear el prototipo en forma de sitio web de manera que pueda ser utilizado por otros usuarios sin la necesidad de compartir o descargar los modelos.</a:t>
            </a:r>
          </a:p>
          <a:p>
            <a:pPr marL="0" indent="0" algn="just">
              <a:buNone/>
            </a:pPr>
            <a:r>
              <a:rPr lang="es-ES_tradnl" dirty="0" smtClean="0">
                <a:latin typeface="Helvetica"/>
                <a:cs typeface="Helvetica"/>
              </a:rPr>
              <a:t>El prototipo permite especificar una palabra y una categoría, una vez completado el análisis el prototipo indica en cuales noticias se encuentra la palabra especificada en el contexto de la categoría seleccionada.</a:t>
            </a:r>
          </a:p>
          <a:p>
            <a:pPr marL="0" indent="0" algn="just">
              <a:buNone/>
            </a:pPr>
            <a:endParaRPr lang="es-ES_tradnl" dirty="0">
              <a:latin typeface="Helvetica"/>
              <a:cs typeface="Helvetica"/>
            </a:endParaRPr>
          </a:p>
          <a:p>
            <a:pPr marL="0" indent="0">
              <a:buNone/>
            </a:pPr>
            <a:endParaRPr lang="es-ES_tradnl" sz="1600" dirty="0">
              <a:latin typeface="Helvetica"/>
              <a:cs typeface="Helvetica"/>
            </a:endParaRPr>
          </a:p>
        </p:txBody>
      </p:sp>
    </p:spTree>
    <p:extLst>
      <p:ext uri="{BB962C8B-B14F-4D97-AF65-F5344CB8AC3E}">
        <p14:creationId xmlns:p14="http://schemas.microsoft.com/office/powerpoint/2010/main" val="90785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Descripci</a:t>
            </a:r>
            <a:r>
              <a:rPr lang="es-ES_tradnl" dirty="0" smtClean="0">
                <a:latin typeface="Helvetica"/>
                <a:cs typeface="Helvetica"/>
              </a:rPr>
              <a:t>ón detallada</a:t>
            </a:r>
            <a:endParaRPr lang="es-ES_tradnl" dirty="0">
              <a:latin typeface="Helvetica"/>
              <a:cs typeface="Helvetica"/>
            </a:endParaRPr>
          </a:p>
        </p:txBody>
      </p:sp>
      <p:sp>
        <p:nvSpPr>
          <p:cNvPr id="3" name="Content Placeholder 2"/>
          <p:cNvSpPr>
            <a:spLocks noGrp="1"/>
          </p:cNvSpPr>
          <p:nvPr>
            <p:ph idx="1"/>
          </p:nvPr>
        </p:nvSpPr>
        <p:spPr/>
        <p:txBody>
          <a:bodyPr>
            <a:noAutofit/>
          </a:bodyPr>
          <a:lstStyle/>
          <a:p>
            <a:pPr marL="0" indent="0" algn="just">
              <a:buNone/>
            </a:pPr>
            <a:r>
              <a:rPr lang="es-ES_tradnl" dirty="0" smtClean="0">
                <a:latin typeface="Helvetica"/>
                <a:cs typeface="Helvetica"/>
              </a:rPr>
              <a:t>La suite de herramientas de </a:t>
            </a:r>
            <a:r>
              <a:rPr lang="es-ES_tradnl" dirty="0" err="1" smtClean="0">
                <a:latin typeface="Helvetica"/>
                <a:cs typeface="Helvetica"/>
              </a:rPr>
              <a:t>Core</a:t>
            </a:r>
            <a:r>
              <a:rPr lang="es-ES_tradnl" dirty="0" smtClean="0">
                <a:latin typeface="Helvetica"/>
                <a:cs typeface="Helvetica"/>
              </a:rPr>
              <a:t> NPL fue originalmente desarrollada en Java, sin embargo para nuestro </a:t>
            </a:r>
            <a:r>
              <a:rPr lang="es-ES_tradnl" dirty="0">
                <a:latin typeface="Helvetica"/>
                <a:cs typeface="Helvetica"/>
              </a:rPr>
              <a:t>prototipo utilizamos Stanford </a:t>
            </a:r>
            <a:r>
              <a:rPr lang="es-ES_tradnl" dirty="0" err="1">
                <a:latin typeface="Helvetica"/>
                <a:cs typeface="Helvetica"/>
              </a:rPr>
              <a:t>CoreNLP</a:t>
            </a:r>
            <a:r>
              <a:rPr lang="es-ES_tradnl" dirty="0">
                <a:latin typeface="Helvetica"/>
                <a:cs typeface="Helvetica"/>
              </a:rPr>
              <a:t> </a:t>
            </a:r>
            <a:r>
              <a:rPr lang="es-ES_tradnl" dirty="0" err="1">
                <a:latin typeface="Helvetica"/>
                <a:cs typeface="Helvetica"/>
              </a:rPr>
              <a:t>for</a:t>
            </a:r>
            <a:r>
              <a:rPr lang="es-ES_tradnl" dirty="0">
                <a:latin typeface="Helvetica"/>
                <a:cs typeface="Helvetica"/>
              </a:rPr>
              <a:t> .</a:t>
            </a:r>
            <a:r>
              <a:rPr lang="es-ES_tradnl" dirty="0" smtClean="0">
                <a:latin typeface="Helvetica"/>
                <a:cs typeface="Helvetica"/>
              </a:rPr>
              <a:t>NET un </a:t>
            </a:r>
            <a:r>
              <a:rPr lang="es-ES_tradnl" dirty="0" err="1" smtClean="0">
                <a:latin typeface="Helvetica"/>
                <a:cs typeface="Helvetica"/>
              </a:rPr>
              <a:t>wrapper</a:t>
            </a:r>
            <a:r>
              <a:rPr lang="es-ES_tradnl" dirty="0" smtClean="0">
                <a:latin typeface="Helvetica"/>
                <a:cs typeface="Helvetica"/>
              </a:rPr>
              <a:t> de interoperabilidad que permite la utilización de los modelos NPL Java en </a:t>
            </a:r>
            <a:r>
              <a:rPr lang="es-ES_tradnl" dirty="0" err="1" smtClean="0">
                <a:latin typeface="Helvetica"/>
                <a:cs typeface="Helvetica"/>
              </a:rPr>
              <a:t>.net</a:t>
            </a:r>
            <a:r>
              <a:rPr lang="es-ES_tradnl" dirty="0">
                <a:latin typeface="Helvetica"/>
                <a:cs typeface="Helvetica"/>
              </a:rPr>
              <a:t> </a:t>
            </a:r>
            <a:r>
              <a:rPr lang="es-ES_tradnl" dirty="0" smtClean="0">
                <a:latin typeface="Helvetica"/>
                <a:cs typeface="Helvetica"/>
              </a:rPr>
              <a:t>utilizando F# y C#.</a:t>
            </a:r>
          </a:p>
          <a:p>
            <a:pPr marL="0" indent="0" algn="just">
              <a:buNone/>
            </a:pPr>
            <a:r>
              <a:rPr lang="es-ES_tradnl" dirty="0" smtClean="0">
                <a:latin typeface="Helvetica"/>
                <a:cs typeface="Helvetica"/>
              </a:rPr>
              <a:t>El sitio web prototipo fue construido utilizado ASP.NET y Microsoft MVC. </a:t>
            </a:r>
            <a:r>
              <a:rPr lang="es-ES_tradnl" dirty="0">
                <a:latin typeface="Helvetica"/>
                <a:cs typeface="Helvetica"/>
              </a:rPr>
              <a:t>S</a:t>
            </a:r>
            <a:r>
              <a:rPr lang="es-ES_tradnl" dirty="0" smtClean="0">
                <a:latin typeface="Helvetica"/>
                <a:cs typeface="Helvetica"/>
              </a:rPr>
              <a:t>e encuentra disponible al publico en un servidor propio, todo el análisis se lleva a cabo en nuestro servidor, no hay conexión con la Universidad de Stanford en ninguna forma.</a:t>
            </a:r>
          </a:p>
          <a:p>
            <a:pPr marL="0" indent="0" algn="just">
              <a:buNone/>
            </a:pPr>
            <a:r>
              <a:rPr lang="es-ES_tradnl" dirty="0" smtClean="0">
                <a:latin typeface="Helvetica"/>
                <a:cs typeface="Helvetica"/>
              </a:rPr>
              <a:t>Debido al tamaño de los modelos (~10Gb) el análisis de los diversos orígenes de noticias puede tardar hasta 10 minutos con los recursos actuales: 14gb </a:t>
            </a:r>
            <a:r>
              <a:rPr lang="es-ES_tradnl" dirty="0" err="1" smtClean="0">
                <a:latin typeface="Helvetica"/>
                <a:cs typeface="Helvetica"/>
              </a:rPr>
              <a:t>ram</a:t>
            </a:r>
            <a:r>
              <a:rPr lang="es-ES_tradnl" dirty="0" smtClean="0">
                <a:latin typeface="Helvetica"/>
                <a:cs typeface="Helvetica"/>
              </a:rPr>
              <a:t>, 3.4 </a:t>
            </a:r>
            <a:r>
              <a:rPr lang="es-ES_tradnl" dirty="0" err="1" smtClean="0">
                <a:latin typeface="Helvetica"/>
                <a:cs typeface="Helvetica"/>
              </a:rPr>
              <a:t>Ghz</a:t>
            </a:r>
            <a:r>
              <a:rPr lang="es-ES_tradnl" dirty="0" smtClean="0">
                <a:latin typeface="Helvetica"/>
                <a:cs typeface="Helvetica"/>
              </a:rPr>
              <a:t> </a:t>
            </a:r>
            <a:r>
              <a:rPr lang="es-ES_tradnl" dirty="0" err="1" smtClean="0">
                <a:latin typeface="Helvetica"/>
                <a:cs typeface="Helvetica"/>
              </a:rPr>
              <a:t>Quadcore</a:t>
            </a:r>
            <a:r>
              <a:rPr lang="es-ES_tradnl" dirty="0">
                <a:latin typeface="Helvetica"/>
                <a:cs typeface="Helvetica"/>
              </a:rPr>
              <a:t> </a:t>
            </a:r>
            <a:r>
              <a:rPr lang="es-ES_tradnl" dirty="0" err="1" smtClean="0">
                <a:latin typeface="Helvetica"/>
                <a:cs typeface="Helvetica"/>
              </a:rPr>
              <a:t>Processor</a:t>
            </a:r>
            <a:r>
              <a:rPr lang="es-ES_tradnl" dirty="0" smtClean="0">
                <a:latin typeface="Helvetica"/>
                <a:cs typeface="Helvetica"/>
              </a:rPr>
              <a:t>.</a:t>
            </a:r>
          </a:p>
          <a:p>
            <a:pPr marL="0" indent="0" algn="just">
              <a:buNone/>
            </a:pPr>
            <a:r>
              <a:rPr lang="es-ES_tradnl" dirty="0" smtClean="0">
                <a:latin typeface="Helvetica"/>
                <a:cs typeface="Helvetica"/>
              </a:rPr>
              <a:t> </a:t>
            </a:r>
          </a:p>
          <a:p>
            <a:pPr marL="0" indent="0" algn="just">
              <a:buNone/>
            </a:pPr>
            <a:endParaRPr lang="es-ES_tradnl" dirty="0">
              <a:latin typeface="Helvetica"/>
              <a:cs typeface="Helvetica"/>
            </a:endParaRPr>
          </a:p>
          <a:p>
            <a:pPr marL="0" indent="0">
              <a:buNone/>
            </a:pPr>
            <a:endParaRPr lang="es-ES_tradnl" sz="1600" dirty="0">
              <a:latin typeface="Helvetica"/>
              <a:cs typeface="Helvetica"/>
            </a:endParaRPr>
          </a:p>
        </p:txBody>
      </p:sp>
    </p:spTree>
    <p:extLst>
      <p:ext uri="{BB962C8B-B14F-4D97-AF65-F5344CB8AC3E}">
        <p14:creationId xmlns:p14="http://schemas.microsoft.com/office/powerpoint/2010/main" val="243897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latin typeface="Helvetica"/>
                <a:cs typeface="Helvetica"/>
              </a:rPr>
              <a:t>Estado actual</a:t>
            </a:r>
            <a:endParaRPr lang="es-ES_tradnl" dirty="0">
              <a:latin typeface="Helvetica"/>
              <a:cs typeface="Helvetica"/>
            </a:endParaRPr>
          </a:p>
        </p:txBody>
      </p:sp>
      <p:sp>
        <p:nvSpPr>
          <p:cNvPr id="3" name="Content Placeholder 2"/>
          <p:cNvSpPr>
            <a:spLocks noGrp="1"/>
          </p:cNvSpPr>
          <p:nvPr>
            <p:ph idx="1"/>
          </p:nvPr>
        </p:nvSpPr>
        <p:spPr/>
        <p:txBody>
          <a:bodyPr>
            <a:noAutofit/>
          </a:bodyPr>
          <a:lstStyle/>
          <a:p>
            <a:pPr marL="0" indent="0" algn="just">
              <a:buNone/>
            </a:pPr>
            <a:r>
              <a:rPr lang="es-ES_tradnl" dirty="0" smtClean="0">
                <a:latin typeface="Helvetica"/>
                <a:cs typeface="Helvetica"/>
              </a:rPr>
              <a:t>El prototipo actual es completamente funcional y esta disponible públicamente, permite ejecutar un análisis de entidades en cualquier origen RSS de noticias en inglés, y muestra la categoría por cada palabra, adicionalmente permite especificar la palabra de búsqueda y categoría para mostrar un detalle de las noticias que cumplen el criterio.</a:t>
            </a:r>
          </a:p>
          <a:p>
            <a:pPr marL="0" indent="0" algn="just">
              <a:buNone/>
            </a:pPr>
            <a:r>
              <a:rPr lang="es-ES_tradnl" dirty="0" smtClean="0">
                <a:latin typeface="Helvetica"/>
                <a:cs typeface="Helvetica"/>
              </a:rPr>
              <a:t>Actualmente no es posible entrenar nuevos modelos con nuestro prototipo sin embargo conocemos los métodos para lograr esto.</a:t>
            </a:r>
          </a:p>
          <a:p>
            <a:pPr marL="0" indent="0" algn="just">
              <a:buNone/>
            </a:pPr>
            <a:r>
              <a:rPr lang="es-ES_tradnl" dirty="0">
                <a:latin typeface="Helvetica"/>
                <a:cs typeface="Helvetica"/>
              </a:rPr>
              <a:t>El prototipo actual utiliza los modelos de clase 3 y clase 7 para el idioma inglés sin embargo existen modelos entrenados en menor grado en Chino, Francés, Alemán y Español. </a:t>
            </a:r>
            <a:endParaRPr lang="es-ES_tradnl" dirty="0" smtClean="0">
              <a:latin typeface="Helvetica"/>
              <a:cs typeface="Helvetica"/>
            </a:endParaRPr>
          </a:p>
          <a:p>
            <a:pPr marL="0" indent="0" algn="just">
              <a:buNone/>
            </a:pPr>
            <a:endParaRPr lang="es-ES_tradnl" dirty="0" smtClean="0">
              <a:latin typeface="Helvetica"/>
              <a:cs typeface="Helvetica"/>
            </a:endParaRPr>
          </a:p>
          <a:p>
            <a:pPr marL="0" indent="0" algn="just">
              <a:buNone/>
            </a:pPr>
            <a:r>
              <a:rPr lang="es-ES_tradnl" dirty="0" smtClean="0">
                <a:latin typeface="Helvetica"/>
                <a:cs typeface="Helvetica"/>
              </a:rPr>
              <a:t> </a:t>
            </a:r>
          </a:p>
          <a:p>
            <a:pPr marL="0" indent="0" algn="just">
              <a:buNone/>
            </a:pPr>
            <a:endParaRPr lang="es-ES_tradnl" dirty="0">
              <a:latin typeface="Helvetica"/>
              <a:cs typeface="Helvetica"/>
            </a:endParaRPr>
          </a:p>
          <a:p>
            <a:pPr marL="0" indent="0">
              <a:buNone/>
            </a:pPr>
            <a:endParaRPr lang="es-ES_tradnl" sz="1600" dirty="0">
              <a:latin typeface="Helvetica"/>
              <a:cs typeface="Helvetica"/>
            </a:endParaRPr>
          </a:p>
        </p:txBody>
      </p:sp>
    </p:spTree>
    <p:extLst>
      <p:ext uri="{BB962C8B-B14F-4D97-AF65-F5344CB8AC3E}">
        <p14:creationId xmlns:p14="http://schemas.microsoft.com/office/powerpoint/2010/main" val="21590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TotalTime>
  <Words>870</Words>
  <Application>Microsoft Macintosh PowerPoint</Application>
  <PresentationFormat>Custom</PresentationFormat>
  <Paragraphs>74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Sales Direction 16X9</vt:lpstr>
      <vt:lpstr>Procesador de Lenguaje Natural</vt:lpstr>
      <vt:lpstr>Descripción del problema</vt:lpstr>
      <vt:lpstr>Objetivos del proyecto</vt:lpstr>
      <vt:lpstr>Solución propuesta</vt:lpstr>
      <vt:lpstr>Justificación del paradigma</vt:lpstr>
      <vt:lpstr>Justificación del paradigma</vt:lpstr>
      <vt:lpstr>Descripción detallada</vt:lpstr>
      <vt:lpstr>Descripción detallada</vt:lpstr>
      <vt:lpstr>Estado actual</vt:lpstr>
      <vt:lpstr>Conclusiones</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Andres Meza</cp:lastModifiedBy>
  <cp:revision>35</cp:revision>
  <dcterms:created xsi:type="dcterms:W3CDTF">2012-08-30T21:52:00Z</dcterms:created>
  <dcterms:modified xsi:type="dcterms:W3CDTF">2016-07-08T04:55:20Z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