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70" r:id="rId4"/>
    <p:sldId id="26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6209" autoAdjust="0"/>
  </p:normalViewPr>
  <p:slideViewPr>
    <p:cSldViewPr snapToGrid="0">
      <p:cViewPr varScale="1">
        <p:scale>
          <a:sx n="93" d="100"/>
          <a:sy n="93" d="100"/>
        </p:scale>
        <p:origin x="-191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6/23/16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6/23/16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replace this picture, just select and delete it. Then use the Insert Picture icon to replace it with one of your own!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82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>
                <a:solidFill>
                  <a:srgbClr val="595959"/>
                </a:solidFill>
                <a:latin typeface="Helvetica"/>
                <a:cs typeface="Helvetica"/>
              </a:rPr>
              <a:t>Convertir una fecha completa a otra zona horaria</a:t>
            </a:r>
          </a:p>
          <a:p>
            <a:endParaRPr lang="es-ES_tradnl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r>
              <a:rPr lang="es-ES_tradnl" dirty="0" err="1" smtClean="0">
                <a:solidFill>
                  <a:schemeClr val="accent1"/>
                </a:solidFill>
                <a:latin typeface="Helvetica"/>
                <a:cs typeface="Helvetica"/>
              </a:rPr>
              <a:t>December</a:t>
            </a:r>
            <a:r>
              <a:rPr lang="es-ES_tradnl" dirty="0" smtClean="0">
                <a:solidFill>
                  <a:schemeClr val="accent1"/>
                </a:solidFill>
                <a:latin typeface="Helvetica"/>
                <a:cs typeface="Helvetica"/>
              </a:rPr>
              <a:t> 16 1991 14:35 CST MST</a:t>
            </a:r>
          </a:p>
          <a:p>
            <a:endParaRPr lang="es-ES_tradnl" dirty="0" smtClean="0">
              <a:solidFill>
                <a:srgbClr val="595959"/>
              </a:solidFill>
              <a:latin typeface="Helvetica"/>
              <a:cs typeface="Helvetica"/>
            </a:endParaRPr>
          </a:p>
          <a:p>
            <a:r>
              <a:rPr lang="es-ES_tradnl" dirty="0" smtClean="0">
                <a:solidFill>
                  <a:srgbClr val="595959"/>
                </a:solidFill>
                <a:latin typeface="Helvetica"/>
                <a:cs typeface="Helvetica"/>
              </a:rPr>
              <a:t>Convertir una fecha completa a otra zona horaria y especificar formato de salida </a:t>
            </a:r>
          </a:p>
          <a:p>
            <a:endParaRPr lang="es-ES_tradnl" dirty="0" smtClean="0">
              <a:solidFill>
                <a:srgbClr val="595959"/>
              </a:solidFill>
              <a:latin typeface="Helvetica"/>
              <a:cs typeface="Helvetica"/>
            </a:endParaRPr>
          </a:p>
          <a:p>
            <a:r>
              <a:rPr lang="fi-FI" dirty="0" smtClean="0">
                <a:solidFill>
                  <a:schemeClr val="accent1"/>
                </a:solidFill>
                <a:latin typeface="Helvetica"/>
                <a:cs typeface="Helvetica"/>
              </a:rPr>
              <a:t>Dec/16/1991 14:35 CST EST </a:t>
            </a:r>
            <a:r>
              <a:rPr lang="fi-FI" dirty="0" err="1" smtClean="0">
                <a:solidFill>
                  <a:schemeClr val="accent1"/>
                </a:solidFill>
                <a:latin typeface="Helvetica"/>
                <a:cs typeface="Helvetica"/>
              </a:rPr>
              <a:t>mm/dd/yyyy</a:t>
            </a:r>
            <a:endParaRPr lang="fi-FI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endParaRPr lang="es-ES_tradnl" dirty="0" smtClean="0">
              <a:solidFill>
                <a:srgbClr val="595959"/>
              </a:solidFill>
              <a:latin typeface="Helvetica"/>
              <a:cs typeface="Helvetica"/>
            </a:endParaRPr>
          </a:p>
          <a:p>
            <a:r>
              <a:rPr lang="es-ES_tradnl" dirty="0" smtClean="0">
                <a:solidFill>
                  <a:srgbClr val="595959"/>
                </a:solidFill>
                <a:latin typeface="Helvetica"/>
                <a:cs typeface="Helvetica"/>
              </a:rPr>
              <a:t>Convertir una fecha completa a otra zona horaria y sumar n </a:t>
            </a:r>
            <a:r>
              <a:rPr lang="es-ES_tradnl" dirty="0" err="1" smtClean="0">
                <a:solidFill>
                  <a:srgbClr val="595959"/>
                </a:solidFill>
                <a:latin typeface="Helvetica"/>
                <a:cs typeface="Helvetica"/>
              </a:rPr>
              <a:t>días</a:t>
            </a:r>
            <a:endParaRPr lang="es-ES_tradnl" dirty="0" smtClean="0">
              <a:solidFill>
                <a:srgbClr val="595959"/>
              </a:solidFill>
              <a:latin typeface="Helvetica"/>
              <a:cs typeface="Helvetica"/>
            </a:endParaRPr>
          </a:p>
          <a:p>
            <a:endParaRPr lang="es-ES_tradnl" dirty="0" smtClean="0">
              <a:solidFill>
                <a:srgbClr val="595959"/>
              </a:solidFill>
              <a:latin typeface="Helvetica"/>
              <a:cs typeface="Helvetica"/>
            </a:endParaRPr>
          </a:p>
          <a:p>
            <a:r>
              <a:rPr lang="es-ES_tradnl" dirty="0" smtClean="0">
                <a:solidFill>
                  <a:schemeClr val="accent1"/>
                </a:solidFill>
                <a:latin typeface="Helvetica"/>
                <a:cs typeface="Helvetica"/>
              </a:rPr>
              <a:t>Dec-16-1991 14:35 HST PST ADD 30 </a:t>
            </a:r>
          </a:p>
          <a:p>
            <a:endParaRPr lang="es-ES_tradnl" dirty="0" smtClean="0">
              <a:solidFill>
                <a:srgbClr val="595959"/>
              </a:solidFill>
              <a:latin typeface="Helvetica"/>
              <a:cs typeface="Helvetica"/>
            </a:endParaRPr>
          </a:p>
          <a:p>
            <a:r>
              <a:rPr lang="es-ES_tradnl" dirty="0" smtClean="0">
                <a:solidFill>
                  <a:srgbClr val="595959"/>
                </a:solidFill>
                <a:latin typeface="Helvetica"/>
                <a:cs typeface="Helvetica"/>
              </a:rPr>
              <a:t>Convertir una fecha completa a otra zona horaria sumar n </a:t>
            </a:r>
            <a:r>
              <a:rPr lang="es-ES_tradnl" dirty="0" err="1" smtClean="0">
                <a:solidFill>
                  <a:srgbClr val="595959"/>
                </a:solidFill>
                <a:latin typeface="Helvetica"/>
                <a:cs typeface="Helvetica"/>
              </a:rPr>
              <a:t>días</a:t>
            </a:r>
            <a:r>
              <a:rPr lang="es-ES_tradnl" dirty="0" smtClean="0">
                <a:solidFill>
                  <a:srgbClr val="595959"/>
                </a:solidFill>
                <a:latin typeface="Helvetica"/>
                <a:cs typeface="Helvetica"/>
              </a:rPr>
              <a:t> y especificar formato de salida </a:t>
            </a:r>
          </a:p>
          <a:p>
            <a:endParaRPr lang="es-ES_tradnl" dirty="0" smtClean="0">
              <a:solidFill>
                <a:srgbClr val="595959"/>
              </a:solidFill>
              <a:latin typeface="Helvetica"/>
              <a:cs typeface="Helvetica"/>
            </a:endParaRPr>
          </a:p>
          <a:p>
            <a:r>
              <a:rPr lang="es-ES_tradnl" dirty="0" smtClean="0">
                <a:solidFill>
                  <a:schemeClr val="accent1"/>
                </a:solidFill>
                <a:latin typeface="Helvetica"/>
                <a:cs typeface="Helvetica"/>
              </a:rPr>
              <a:t>16 </a:t>
            </a:r>
            <a:r>
              <a:rPr lang="es-ES_tradnl" dirty="0" err="1" smtClean="0">
                <a:solidFill>
                  <a:schemeClr val="accent1"/>
                </a:solidFill>
                <a:latin typeface="Helvetica"/>
                <a:cs typeface="Helvetica"/>
              </a:rPr>
              <a:t>December</a:t>
            </a:r>
            <a:r>
              <a:rPr lang="es-ES_tradnl" dirty="0" smtClean="0">
                <a:solidFill>
                  <a:schemeClr val="accent1"/>
                </a:solidFill>
                <a:latin typeface="Helvetica"/>
                <a:cs typeface="Helvetica"/>
              </a:rPr>
              <a:t> 1991 14:35 CST PST ADD 30 mm/</a:t>
            </a:r>
            <a:r>
              <a:rPr lang="es-ES_tradnl" dirty="0" err="1" smtClean="0">
                <a:solidFill>
                  <a:schemeClr val="accent1"/>
                </a:solidFill>
                <a:latin typeface="Helvetica"/>
                <a:cs typeface="Helvetica"/>
              </a:rPr>
              <a:t>dd</a:t>
            </a:r>
            <a:r>
              <a:rPr lang="es-ES_tradnl" dirty="0" smtClean="0">
                <a:solidFill>
                  <a:schemeClr val="accent1"/>
                </a:solidFill>
                <a:latin typeface="Helvetica"/>
                <a:cs typeface="Helvetica"/>
              </a:rPr>
              <a:t>/</a:t>
            </a:r>
            <a:r>
              <a:rPr lang="es-ES_tradnl" dirty="0" err="1" smtClean="0">
                <a:solidFill>
                  <a:schemeClr val="accent1"/>
                </a:solidFill>
                <a:latin typeface="Helvetica"/>
                <a:cs typeface="Helvetica"/>
              </a:rPr>
              <a:t>yyyy</a:t>
            </a:r>
            <a:endParaRPr lang="es-ES_tradnl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endParaRPr lang="es-ES_tradnl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r>
              <a:rPr lang="es-ES_tradnl" dirty="0" smtClean="0">
                <a:solidFill>
                  <a:schemeClr val="accent1"/>
                </a:solidFill>
                <a:latin typeface="Helvetica"/>
                <a:cs typeface="Helvetica"/>
              </a:rPr>
              <a:t>Dec,16,1991 14:35 CST UTC ADD 20 </a:t>
            </a:r>
            <a:r>
              <a:rPr lang="es-ES_tradnl" dirty="0" err="1" smtClean="0">
                <a:solidFill>
                  <a:schemeClr val="accent1"/>
                </a:solidFill>
                <a:latin typeface="Helvetica"/>
                <a:cs typeface="Helvetica"/>
              </a:rPr>
              <a:t>dd</a:t>
            </a:r>
            <a:r>
              <a:rPr lang="es-ES_tradnl" dirty="0" smtClean="0">
                <a:solidFill>
                  <a:schemeClr val="accent1"/>
                </a:solidFill>
                <a:latin typeface="Helvetica"/>
                <a:cs typeface="Helvetica"/>
              </a:rPr>
              <a:t>/mm/</a:t>
            </a:r>
            <a:r>
              <a:rPr lang="es-ES_tradnl" dirty="0" err="1" smtClean="0">
                <a:solidFill>
                  <a:schemeClr val="accent1"/>
                </a:solidFill>
                <a:latin typeface="Helvetica"/>
                <a:cs typeface="Helvetica"/>
              </a:rPr>
              <a:t>yyyy</a:t>
            </a:r>
            <a:endParaRPr lang="es-ES_tradnl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endParaRPr lang="es-ES_tradnl" dirty="0" smtClean="0">
              <a:solidFill>
                <a:srgbClr val="595959"/>
              </a:solidFill>
              <a:latin typeface="Helvetica"/>
              <a:cs typeface="Helvetica"/>
            </a:endParaRPr>
          </a:p>
          <a:p>
            <a:r>
              <a:rPr lang="es-ES_tradnl" dirty="0" smtClean="0">
                <a:solidFill>
                  <a:srgbClr val="595959"/>
                </a:solidFill>
                <a:latin typeface="Helvetica"/>
                <a:cs typeface="Helvetica"/>
              </a:rPr>
              <a:t>Obtener el tiempo transcurrido entre dos fechas completas</a:t>
            </a:r>
          </a:p>
          <a:p>
            <a:endParaRPr lang="es-ES_tradnl" dirty="0" smtClean="0">
              <a:solidFill>
                <a:srgbClr val="595959"/>
              </a:solidFill>
              <a:latin typeface="Helvetica"/>
              <a:cs typeface="Helvetica"/>
            </a:endParaRPr>
          </a:p>
          <a:p>
            <a:r>
              <a:rPr lang="es-ES_tradnl" dirty="0" smtClean="0">
                <a:solidFill>
                  <a:schemeClr val="accent1"/>
                </a:solidFill>
                <a:latin typeface="Helvetica"/>
                <a:cs typeface="Helvetica"/>
              </a:rPr>
              <a:t>16,12-1991 19:00 UTC 12,16,2016 18:00 PST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23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2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6/23/16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de.c9.io/ameza1/andres-ply-timezone" TargetMode="External"/><Relationship Id="rId4" Type="http://schemas.openxmlformats.org/officeDocument/2006/relationships/hyperlink" Target="https://github.com/ameza/ply-timezon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Time Zone Converter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Andr</a:t>
            </a:r>
            <a:r>
              <a:rPr lang="en-US" dirty="0" smtClean="0">
                <a:latin typeface="Helvetica"/>
                <a:cs typeface="Helvetica"/>
              </a:rPr>
              <a:t>és Meza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5" name="Picture Placeholder 4" descr="City street with motion blur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latin typeface="Helvetica"/>
                <a:cs typeface="Helvetica"/>
              </a:rPr>
              <a:t>Diseño de la Solución </a:t>
            </a:r>
            <a:r>
              <a:rPr lang="es-ES_tradnl" dirty="0" smtClean="0">
                <a:latin typeface="Helvetica"/>
                <a:cs typeface="Helvetica"/>
              </a:rPr>
              <a:t>– Librer</a:t>
            </a:r>
            <a:r>
              <a:rPr lang="es-ES_tradnl" dirty="0" smtClean="0">
                <a:latin typeface="Helvetica"/>
                <a:cs typeface="Helvetica"/>
              </a:rPr>
              <a:t>ías utilizadas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latin typeface="Helvetica"/>
                <a:cs typeface="Helvetica"/>
              </a:rPr>
              <a:t>Librer</a:t>
            </a:r>
            <a:r>
              <a:rPr lang="es-ES_tradnl" dirty="0" smtClean="0">
                <a:latin typeface="Helvetica"/>
                <a:cs typeface="Helvetica"/>
              </a:rPr>
              <a:t>ías: </a:t>
            </a:r>
            <a:r>
              <a:rPr lang="es-ES_tradnl" dirty="0" err="1" smtClean="0">
                <a:latin typeface="Helvetica"/>
                <a:cs typeface="Helvetica"/>
              </a:rPr>
              <a:t>simpledate</a:t>
            </a:r>
            <a:r>
              <a:rPr lang="es-ES_tradnl" dirty="0" smtClean="0">
                <a:latin typeface="Helvetica"/>
                <a:cs typeface="Helvetica"/>
              </a:rPr>
              <a:t>, permite calcular el offset de las diferentes zonas horarias.</a:t>
            </a:r>
            <a:endParaRPr lang="es-ES_tradnl" dirty="0" smtClean="0">
              <a:latin typeface="Helvetica"/>
              <a:cs typeface="Helvetica"/>
            </a:endParaRPr>
          </a:p>
          <a:p>
            <a:r>
              <a:rPr lang="es-ES_tradnl" dirty="0" smtClean="0">
                <a:latin typeface="Helvetica"/>
                <a:cs typeface="Helvetica"/>
              </a:rPr>
              <a:t>IDE: </a:t>
            </a:r>
            <a:r>
              <a:rPr lang="es-ES_tradnl" dirty="0" err="1" smtClean="0">
                <a:latin typeface="Helvetica"/>
                <a:cs typeface="Helvetica"/>
              </a:rPr>
              <a:t>pyCharm</a:t>
            </a:r>
            <a:r>
              <a:rPr lang="es-ES_tradnl" dirty="0" smtClean="0">
                <a:latin typeface="Helvetica"/>
                <a:cs typeface="Helvetica"/>
              </a:rPr>
              <a:t> </a:t>
            </a:r>
            <a:r>
              <a:rPr lang="es-ES_tradnl" dirty="0" err="1" smtClean="0">
                <a:latin typeface="Helvetica"/>
                <a:cs typeface="Helvetica"/>
              </a:rPr>
              <a:t>JetBrains</a:t>
            </a:r>
            <a:endParaRPr lang="es-ES_tradnl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7832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Helvetica"/>
                <a:cs typeface="Helvetica"/>
              </a:rPr>
              <a:t>Problemas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encontrados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latin typeface="Helvetica"/>
                <a:cs typeface="Helvetica"/>
              </a:rPr>
              <a:t>En la propuesta inicial la validaci</a:t>
            </a:r>
            <a:r>
              <a:rPr lang="es-ES_tradnl" dirty="0" smtClean="0">
                <a:latin typeface="Helvetica"/>
                <a:cs typeface="Helvetica"/>
              </a:rPr>
              <a:t>ón de fechas se realizaba a nivel de expresiones regulares,</a:t>
            </a:r>
            <a:r>
              <a:rPr lang="es-ES_tradnl" dirty="0">
                <a:latin typeface="Helvetica"/>
                <a:cs typeface="Helvetica"/>
              </a:rPr>
              <a:t> </a:t>
            </a:r>
            <a:r>
              <a:rPr lang="es-ES_tradnl" dirty="0" smtClean="0">
                <a:latin typeface="Helvetica"/>
                <a:cs typeface="Helvetica"/>
              </a:rPr>
              <a:t>esto complicaba la eliminación de conflictos.</a:t>
            </a:r>
            <a:endParaRPr lang="es-ES_tradnl" dirty="0">
              <a:latin typeface="Helvetica"/>
              <a:cs typeface="Helvetica"/>
            </a:endParaRPr>
          </a:p>
          <a:p>
            <a:r>
              <a:rPr lang="es-ES_tradnl" dirty="0" smtClean="0">
                <a:latin typeface="Helvetica"/>
                <a:cs typeface="Helvetica"/>
              </a:rPr>
              <a:t>Solución: simplificar expresiones regulares y mover responsabilidad a gramática.</a:t>
            </a:r>
          </a:p>
          <a:p>
            <a:endParaRPr lang="es-ES_tradnl" dirty="0" smtClean="0">
              <a:latin typeface="Helvetica"/>
              <a:cs typeface="Helvetica"/>
            </a:endParaRPr>
          </a:p>
          <a:p>
            <a:endParaRPr lang="es-ES_tradnl" dirty="0" smtClean="0">
              <a:latin typeface="Helvetica"/>
              <a:cs typeface="Helvetica"/>
            </a:endParaRPr>
          </a:p>
          <a:p>
            <a:endParaRPr lang="es-ES_tradnl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s-ES_tradnl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7263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Helvetica"/>
                <a:cs typeface="Helvetica"/>
              </a:rPr>
              <a:t>Posibles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mejoras</a:t>
            </a:r>
            <a:r>
              <a:rPr lang="en-US" dirty="0" smtClean="0">
                <a:latin typeface="Helvetica"/>
                <a:cs typeface="Helvetica"/>
              </a:rPr>
              <a:t> al </a:t>
            </a:r>
            <a:r>
              <a:rPr lang="en-US" dirty="0" err="1" smtClean="0">
                <a:latin typeface="Helvetica"/>
                <a:cs typeface="Helvetica"/>
              </a:rPr>
              <a:t>proyecto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>
                <a:latin typeface="Helvetica"/>
                <a:cs typeface="Helvetica"/>
              </a:rPr>
              <a:t>El lenguaje actual no soporta </a:t>
            </a:r>
            <a:r>
              <a:rPr lang="es-ES_tradnl" dirty="0" err="1" smtClean="0">
                <a:latin typeface="Helvetica"/>
                <a:cs typeface="Helvetica"/>
              </a:rPr>
              <a:t>Daylight</a:t>
            </a:r>
            <a:r>
              <a:rPr lang="es-ES_tradnl" dirty="0" smtClean="0">
                <a:latin typeface="Helvetica"/>
                <a:cs typeface="Helvetica"/>
              </a:rPr>
              <a:t> </a:t>
            </a:r>
            <a:r>
              <a:rPr lang="es-ES_tradnl" dirty="0" err="1" smtClean="0">
                <a:latin typeface="Helvetica"/>
                <a:cs typeface="Helvetica"/>
              </a:rPr>
              <a:t>Saving</a:t>
            </a:r>
            <a:r>
              <a:rPr lang="es-ES_tradnl" dirty="0" smtClean="0">
                <a:latin typeface="Helvetica"/>
                <a:cs typeface="Helvetica"/>
              </a:rPr>
              <a:t> Time, una mejora posible es la adici</a:t>
            </a:r>
            <a:r>
              <a:rPr lang="es-ES_tradnl" dirty="0" smtClean="0">
                <a:latin typeface="Helvetica"/>
                <a:cs typeface="Helvetica"/>
              </a:rPr>
              <a:t>ón del mismo. </a:t>
            </a:r>
          </a:p>
          <a:p>
            <a:r>
              <a:rPr lang="es-ES_tradnl" dirty="0" smtClean="0">
                <a:latin typeface="Helvetica"/>
                <a:cs typeface="Helvetica"/>
              </a:rPr>
              <a:t>El lenguaje actual solo permite añadir días, idealmente sería posible añadir meses o años.</a:t>
            </a:r>
          </a:p>
          <a:p>
            <a:r>
              <a:rPr lang="es-ES_tradnl" dirty="0" smtClean="0">
                <a:latin typeface="Helvetica"/>
                <a:cs typeface="Helvetica"/>
              </a:rPr>
              <a:t>Añadir más zonas horarias a las soportadas.</a:t>
            </a:r>
          </a:p>
          <a:p>
            <a:r>
              <a:rPr lang="es-ES_tradnl" dirty="0" smtClean="0">
                <a:latin typeface="Helvetica"/>
                <a:cs typeface="Helvetica"/>
              </a:rPr>
              <a:t>Eliminar case </a:t>
            </a:r>
            <a:r>
              <a:rPr lang="es-ES_tradnl" dirty="0" err="1" smtClean="0">
                <a:latin typeface="Helvetica"/>
                <a:cs typeface="Helvetica"/>
              </a:rPr>
              <a:t>sensitivity</a:t>
            </a:r>
            <a:r>
              <a:rPr lang="es-ES_tradnl" dirty="0" smtClean="0">
                <a:latin typeface="Helvetica"/>
                <a:cs typeface="Helvetica"/>
              </a:rPr>
              <a:t> en meses.</a:t>
            </a:r>
            <a:endParaRPr lang="es-ES_tradnl" dirty="0" smtClean="0">
              <a:latin typeface="Helvetica"/>
              <a:cs typeface="Helvetica"/>
            </a:endParaRPr>
          </a:p>
          <a:p>
            <a:endParaRPr lang="es-ES_tradnl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s-ES_tradnl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5402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Demo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_tradnl" dirty="0" smtClean="0">
                <a:latin typeface="Helvetica"/>
                <a:cs typeface="Helvetica"/>
              </a:rPr>
              <a:t>Demo: </a:t>
            </a:r>
            <a:r>
              <a:rPr lang="es-ES_tradnl" dirty="0" smtClean="0">
                <a:solidFill>
                  <a:schemeClr val="accent5"/>
                </a:solidFill>
                <a:latin typeface="Helvetica"/>
                <a:cs typeface="Helvetica"/>
                <a:hlinkClick r:id="rId3"/>
              </a:rPr>
              <a:t>https://ide.c9.io/ameza1/andres-ply-timezone</a:t>
            </a:r>
            <a:endParaRPr lang="es-ES_tradnl" dirty="0" smtClean="0">
              <a:solidFill>
                <a:schemeClr val="accent5"/>
              </a:solidFill>
              <a:latin typeface="Helvetica"/>
              <a:cs typeface="Helvetica"/>
            </a:endParaRPr>
          </a:p>
          <a:p>
            <a:r>
              <a:rPr lang="es-ES_tradnl" dirty="0" smtClean="0">
                <a:solidFill>
                  <a:srgbClr val="595959"/>
                </a:solidFill>
                <a:latin typeface="Helvetica"/>
                <a:cs typeface="Helvetica"/>
              </a:rPr>
              <a:t>Convertir una fecha completa a otra zona horaria </a:t>
            </a:r>
          </a:p>
          <a:p>
            <a:pPr marL="274320" lvl="1" indent="0">
              <a:buNone/>
            </a:pPr>
            <a:r>
              <a:rPr lang="es-ES_tradnl" dirty="0" err="1" smtClean="0">
                <a:solidFill>
                  <a:schemeClr val="accent1"/>
                </a:solidFill>
                <a:latin typeface="Helvetica"/>
                <a:cs typeface="Helvetica"/>
              </a:rPr>
              <a:t>December</a:t>
            </a:r>
            <a:r>
              <a:rPr lang="es-ES_tradnl" dirty="0" smtClean="0">
                <a:solidFill>
                  <a:schemeClr val="accent1"/>
                </a:solidFill>
                <a:latin typeface="Helvetica"/>
                <a:cs typeface="Helvetica"/>
              </a:rPr>
              <a:t> 16 1991 14:35 CST MST</a:t>
            </a:r>
          </a:p>
          <a:p>
            <a:r>
              <a:rPr lang="es-ES_tradnl" dirty="0" smtClean="0">
                <a:solidFill>
                  <a:srgbClr val="595959"/>
                </a:solidFill>
                <a:latin typeface="Helvetica"/>
                <a:cs typeface="Helvetica"/>
              </a:rPr>
              <a:t>Convertir una fecha completa a otra zona horaria y especificar formato de salida </a:t>
            </a:r>
          </a:p>
          <a:p>
            <a:pPr marL="274320" lvl="1" indent="0">
              <a:buNone/>
            </a:pPr>
            <a:r>
              <a:rPr lang="es-ES_tradnl" dirty="0" err="1" smtClean="0">
                <a:solidFill>
                  <a:schemeClr val="accent1"/>
                </a:solidFill>
                <a:latin typeface="Helvetica"/>
                <a:cs typeface="Helvetica"/>
              </a:rPr>
              <a:t>Dec</a:t>
            </a:r>
            <a:r>
              <a:rPr lang="es-ES_tradnl" dirty="0" smtClean="0">
                <a:solidFill>
                  <a:schemeClr val="accent1"/>
                </a:solidFill>
                <a:latin typeface="Helvetica"/>
                <a:cs typeface="Helvetica"/>
              </a:rPr>
              <a:t>/16/1991 14:35 CST EST mm/</a:t>
            </a:r>
            <a:r>
              <a:rPr lang="es-ES_tradnl" dirty="0" err="1" smtClean="0">
                <a:solidFill>
                  <a:schemeClr val="accent1"/>
                </a:solidFill>
                <a:latin typeface="Helvetica"/>
                <a:cs typeface="Helvetica"/>
              </a:rPr>
              <a:t>dd</a:t>
            </a:r>
            <a:r>
              <a:rPr lang="es-ES_tradnl" dirty="0" smtClean="0">
                <a:solidFill>
                  <a:schemeClr val="accent1"/>
                </a:solidFill>
                <a:latin typeface="Helvetica"/>
                <a:cs typeface="Helvetica"/>
              </a:rPr>
              <a:t>/</a:t>
            </a:r>
            <a:r>
              <a:rPr lang="es-ES_tradnl" dirty="0" err="1" smtClean="0">
                <a:solidFill>
                  <a:schemeClr val="accent1"/>
                </a:solidFill>
                <a:latin typeface="Helvetica"/>
                <a:cs typeface="Helvetica"/>
              </a:rPr>
              <a:t>yyyy</a:t>
            </a:r>
            <a:r>
              <a:rPr lang="es-ES_tradnl" dirty="0" smtClean="0">
                <a:solidFill>
                  <a:schemeClr val="accent1"/>
                </a:solidFill>
                <a:latin typeface="Helvetica"/>
                <a:cs typeface="Helvetica"/>
              </a:rPr>
              <a:t> </a:t>
            </a:r>
          </a:p>
          <a:p>
            <a:r>
              <a:rPr lang="es-ES_tradnl" dirty="0" smtClean="0">
                <a:solidFill>
                  <a:srgbClr val="595959"/>
                </a:solidFill>
                <a:latin typeface="Helvetica"/>
                <a:cs typeface="Helvetica"/>
              </a:rPr>
              <a:t>Convertir una fecha completa a otra zona horaria y sumar n </a:t>
            </a:r>
            <a:r>
              <a:rPr lang="es-ES_tradnl" dirty="0" err="1" smtClean="0">
                <a:solidFill>
                  <a:srgbClr val="595959"/>
                </a:solidFill>
                <a:latin typeface="Helvetica"/>
                <a:cs typeface="Helvetica"/>
              </a:rPr>
              <a:t>días</a:t>
            </a:r>
            <a:endParaRPr lang="es-ES_tradnl" dirty="0" smtClean="0">
              <a:solidFill>
                <a:srgbClr val="595959"/>
              </a:solidFill>
              <a:latin typeface="Helvetica"/>
              <a:cs typeface="Helvetica"/>
            </a:endParaRPr>
          </a:p>
          <a:p>
            <a:pPr marL="274320" lvl="1" indent="0">
              <a:buNone/>
            </a:pPr>
            <a:r>
              <a:rPr lang="es-ES_tradnl" dirty="0" smtClean="0">
                <a:solidFill>
                  <a:schemeClr val="accent1"/>
                </a:solidFill>
                <a:latin typeface="Helvetica"/>
                <a:cs typeface="Helvetica"/>
              </a:rPr>
              <a:t>Dec</a:t>
            </a:r>
            <a:r>
              <a:rPr lang="es-ES_tradnl" dirty="0">
                <a:solidFill>
                  <a:schemeClr val="accent1"/>
                </a:solidFill>
                <a:latin typeface="Helvetica"/>
                <a:cs typeface="Helvetica"/>
              </a:rPr>
              <a:t>-</a:t>
            </a:r>
            <a:r>
              <a:rPr lang="es-ES_tradnl" dirty="0" smtClean="0">
                <a:solidFill>
                  <a:schemeClr val="accent1"/>
                </a:solidFill>
                <a:latin typeface="Helvetica"/>
                <a:cs typeface="Helvetica"/>
              </a:rPr>
              <a:t>16-1991 14:35 HST PST ADD 30 </a:t>
            </a:r>
          </a:p>
          <a:p>
            <a:r>
              <a:rPr lang="es-ES_tradnl" dirty="0" smtClean="0">
                <a:solidFill>
                  <a:srgbClr val="595959"/>
                </a:solidFill>
                <a:latin typeface="Helvetica"/>
                <a:cs typeface="Helvetica"/>
              </a:rPr>
              <a:t>Convertir una fecha completa a otra zona horaria sumar n </a:t>
            </a:r>
            <a:r>
              <a:rPr lang="es-ES_tradnl" dirty="0" err="1" smtClean="0">
                <a:solidFill>
                  <a:srgbClr val="595959"/>
                </a:solidFill>
                <a:latin typeface="Helvetica"/>
                <a:cs typeface="Helvetica"/>
              </a:rPr>
              <a:t>días</a:t>
            </a:r>
            <a:r>
              <a:rPr lang="es-ES_tradnl" dirty="0" smtClean="0">
                <a:solidFill>
                  <a:srgbClr val="595959"/>
                </a:solidFill>
                <a:latin typeface="Helvetica"/>
                <a:cs typeface="Helvetica"/>
              </a:rPr>
              <a:t> y especificar formato de salida </a:t>
            </a:r>
          </a:p>
          <a:p>
            <a:pPr marL="274320" lvl="1" indent="0">
              <a:buNone/>
            </a:pPr>
            <a:r>
              <a:rPr lang="es-ES_tradnl" dirty="0" smtClean="0">
                <a:solidFill>
                  <a:schemeClr val="accent1"/>
                </a:solidFill>
                <a:latin typeface="Helvetica"/>
                <a:cs typeface="Helvetica"/>
              </a:rPr>
              <a:t>16 </a:t>
            </a:r>
            <a:r>
              <a:rPr lang="es-ES_tradnl" dirty="0" err="1" smtClean="0">
                <a:solidFill>
                  <a:schemeClr val="accent1"/>
                </a:solidFill>
                <a:latin typeface="Helvetica"/>
                <a:cs typeface="Helvetica"/>
              </a:rPr>
              <a:t>December</a:t>
            </a:r>
            <a:r>
              <a:rPr lang="es-ES_tradnl" dirty="0" smtClean="0">
                <a:solidFill>
                  <a:schemeClr val="accent1"/>
                </a:solidFill>
                <a:latin typeface="Helvetica"/>
                <a:cs typeface="Helvetica"/>
              </a:rPr>
              <a:t> 1991 14:35 CST PST ADD 30 mm/</a:t>
            </a:r>
            <a:r>
              <a:rPr lang="es-ES_tradnl" dirty="0" err="1" smtClean="0">
                <a:solidFill>
                  <a:schemeClr val="accent1"/>
                </a:solidFill>
                <a:latin typeface="Helvetica"/>
                <a:cs typeface="Helvetica"/>
              </a:rPr>
              <a:t>dd</a:t>
            </a:r>
            <a:r>
              <a:rPr lang="es-ES_tradnl" dirty="0" smtClean="0">
                <a:solidFill>
                  <a:schemeClr val="accent1"/>
                </a:solidFill>
                <a:latin typeface="Helvetica"/>
                <a:cs typeface="Helvetica"/>
              </a:rPr>
              <a:t>/</a:t>
            </a:r>
            <a:r>
              <a:rPr lang="es-ES_tradnl" dirty="0" err="1" smtClean="0">
                <a:solidFill>
                  <a:schemeClr val="accent1"/>
                </a:solidFill>
                <a:latin typeface="Helvetica"/>
                <a:cs typeface="Helvetica"/>
              </a:rPr>
              <a:t>yyyy</a:t>
            </a:r>
            <a:endParaRPr lang="es-ES_tradnl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pPr marL="274320" lvl="1" indent="0">
              <a:buNone/>
            </a:pPr>
            <a:r>
              <a:rPr lang="es-ES_tradnl" dirty="0" smtClean="0">
                <a:solidFill>
                  <a:schemeClr val="accent1"/>
                </a:solidFill>
                <a:latin typeface="Helvetica"/>
                <a:cs typeface="Helvetica"/>
              </a:rPr>
              <a:t>Dec,16,1991 14:35 CST UTC ADD 20 </a:t>
            </a:r>
            <a:r>
              <a:rPr lang="es-ES_tradnl" dirty="0" err="1" smtClean="0">
                <a:solidFill>
                  <a:schemeClr val="accent1"/>
                </a:solidFill>
                <a:latin typeface="Helvetica"/>
                <a:cs typeface="Helvetica"/>
              </a:rPr>
              <a:t>dd</a:t>
            </a:r>
            <a:r>
              <a:rPr lang="es-ES_tradnl" dirty="0" smtClean="0">
                <a:solidFill>
                  <a:schemeClr val="accent1"/>
                </a:solidFill>
                <a:latin typeface="Helvetica"/>
                <a:cs typeface="Helvetica"/>
              </a:rPr>
              <a:t>/mm/</a:t>
            </a:r>
            <a:r>
              <a:rPr lang="es-ES_tradnl" dirty="0" err="1" smtClean="0">
                <a:solidFill>
                  <a:schemeClr val="accent1"/>
                </a:solidFill>
                <a:latin typeface="Helvetica"/>
                <a:cs typeface="Helvetica"/>
              </a:rPr>
              <a:t>yyyy</a:t>
            </a:r>
            <a:r>
              <a:rPr lang="es-ES_tradnl" dirty="0" smtClean="0">
                <a:solidFill>
                  <a:schemeClr val="accent1"/>
                </a:solidFill>
                <a:latin typeface="Helvetica"/>
                <a:cs typeface="Helvetica"/>
              </a:rPr>
              <a:t> </a:t>
            </a:r>
          </a:p>
          <a:p>
            <a:r>
              <a:rPr lang="es-ES_tradnl" dirty="0" smtClean="0">
                <a:solidFill>
                  <a:srgbClr val="595959"/>
                </a:solidFill>
                <a:latin typeface="Helvetica"/>
                <a:cs typeface="Helvetica"/>
              </a:rPr>
              <a:t>Obtener el tiempo transcurrido entre dos fechas completas </a:t>
            </a:r>
          </a:p>
          <a:p>
            <a:pPr marL="274320" lvl="1" indent="0">
              <a:buNone/>
            </a:pPr>
            <a:r>
              <a:rPr lang="es-ES_tradnl" dirty="0" smtClean="0">
                <a:solidFill>
                  <a:schemeClr val="accent1"/>
                </a:solidFill>
                <a:latin typeface="Helvetica"/>
                <a:cs typeface="Helvetica"/>
              </a:rPr>
              <a:t>16,12-1991 19:00 UTC 12,16,2016 18:00 PST </a:t>
            </a:r>
          </a:p>
          <a:p>
            <a:pPr marL="274320" lvl="1" indent="0">
              <a:buNone/>
            </a:pPr>
            <a:endParaRPr lang="es-ES_tradnl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s-ES_tradnl" dirty="0">
                <a:latin typeface="Helvetica"/>
                <a:cs typeface="Helvetica"/>
              </a:rPr>
              <a:t>Repo</a:t>
            </a:r>
            <a:r>
              <a:rPr lang="es-ES_tradnl" dirty="0" smtClean="0">
                <a:latin typeface="Helvetica"/>
                <a:cs typeface="Helvetica"/>
              </a:rPr>
              <a:t>: </a:t>
            </a:r>
            <a:r>
              <a:rPr lang="es-ES_tradnl" dirty="0" smtClean="0">
                <a:latin typeface="Helvetica"/>
                <a:cs typeface="Helvetica"/>
                <a:hlinkClick r:id="rId4"/>
              </a:rPr>
              <a:t>https</a:t>
            </a:r>
            <a:r>
              <a:rPr lang="es-ES_tradnl" dirty="0">
                <a:latin typeface="Helvetica"/>
                <a:cs typeface="Helvetica"/>
                <a:hlinkClick r:id="rId4"/>
              </a:rPr>
              <a:t>://github.com/ameza/ply-</a:t>
            </a:r>
            <a:r>
              <a:rPr lang="es-ES_tradnl" dirty="0" smtClean="0">
                <a:latin typeface="Helvetica"/>
                <a:cs typeface="Helvetica"/>
                <a:hlinkClick r:id="rId4"/>
              </a:rPr>
              <a:t>timezone</a:t>
            </a:r>
            <a:endParaRPr lang="es-ES_tradnl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s-ES_tradnl" dirty="0" smtClean="0">
              <a:solidFill>
                <a:schemeClr val="accent1"/>
              </a:solidFill>
              <a:latin typeface="Helvetica"/>
              <a:cs typeface="Helvetica"/>
            </a:endParaRPr>
          </a:p>
          <a:p>
            <a:endParaRPr lang="es-ES_tradnl" dirty="0" smtClean="0">
              <a:solidFill>
                <a:srgbClr val="595959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endParaRPr lang="es-ES_tradnl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s-ES_tradnl" dirty="0" smtClean="0">
              <a:latin typeface="Helvetica"/>
              <a:cs typeface="Helvetica"/>
            </a:endParaRPr>
          </a:p>
          <a:p>
            <a:endParaRPr lang="es-ES_tradnl" dirty="0" smtClean="0">
              <a:solidFill>
                <a:schemeClr val="accent5"/>
              </a:solidFill>
              <a:latin typeface="Helvetica"/>
              <a:cs typeface="Helvetica"/>
            </a:endParaRPr>
          </a:p>
          <a:p>
            <a:endParaRPr lang="es-ES_tradnl" dirty="0" smtClean="0">
              <a:solidFill>
                <a:schemeClr val="accent5"/>
              </a:solidFill>
              <a:latin typeface="Helvetica"/>
              <a:cs typeface="Helvetica"/>
            </a:endParaRPr>
          </a:p>
          <a:p>
            <a:endParaRPr lang="es-ES_tradnl" dirty="0" smtClean="0">
              <a:solidFill>
                <a:schemeClr val="accent5"/>
              </a:solidFill>
              <a:latin typeface="Helvetica"/>
              <a:cs typeface="Helvetica"/>
            </a:endParaRPr>
          </a:p>
          <a:p>
            <a:endParaRPr lang="es-ES_tradnl" dirty="0" smtClean="0">
              <a:solidFill>
                <a:schemeClr val="accent5"/>
              </a:solidFill>
              <a:latin typeface="Helvetica"/>
              <a:cs typeface="Helvetica"/>
            </a:endParaRPr>
          </a:p>
          <a:p>
            <a:endParaRPr lang="es-ES_tradnl" dirty="0" smtClean="0">
              <a:solidFill>
                <a:schemeClr val="accent5"/>
              </a:solidFill>
              <a:latin typeface="Helvetica"/>
              <a:cs typeface="Helvetica"/>
            </a:endParaRPr>
          </a:p>
          <a:p>
            <a:endParaRPr lang="es-ES_tradnl" dirty="0" smtClean="0">
              <a:solidFill>
                <a:schemeClr val="accent5"/>
              </a:solidFill>
              <a:latin typeface="Helvetica"/>
              <a:cs typeface="Helvetica"/>
            </a:endParaRPr>
          </a:p>
          <a:p>
            <a:endParaRPr lang="es-ES_tradnl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040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ES_tradnl" dirty="0" smtClean="0">
              <a:latin typeface="Helvetica"/>
              <a:cs typeface="Helvetica"/>
            </a:endParaRPr>
          </a:p>
          <a:p>
            <a:pPr marL="0" indent="0" algn="ctr">
              <a:buNone/>
            </a:pPr>
            <a:endParaRPr lang="es-ES_tradnl" dirty="0">
              <a:latin typeface="Helvetica"/>
              <a:cs typeface="Helvetica"/>
            </a:endParaRPr>
          </a:p>
          <a:p>
            <a:pPr marL="0" indent="0" algn="ctr">
              <a:buNone/>
            </a:pPr>
            <a:endParaRPr lang="es-ES_tradnl" dirty="0" smtClean="0">
              <a:latin typeface="Helvetica"/>
              <a:cs typeface="Helvetica"/>
            </a:endParaRPr>
          </a:p>
          <a:p>
            <a:pPr marL="0" indent="0" algn="ctr">
              <a:buNone/>
            </a:pPr>
            <a:r>
              <a:rPr lang="es-ES_tradnl" dirty="0" smtClean="0">
                <a:latin typeface="Helvetica"/>
                <a:cs typeface="Helvetica"/>
              </a:rPr>
              <a:t>Gracias</a:t>
            </a:r>
          </a:p>
          <a:p>
            <a:pPr marL="0" indent="0">
              <a:buNone/>
            </a:pPr>
            <a:endParaRPr lang="es-ES_tradnl" dirty="0">
              <a:latin typeface="Helvetica"/>
              <a:cs typeface="Helvetic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6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Agenda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>
                <a:latin typeface="Helvetica"/>
                <a:cs typeface="Helvetica"/>
              </a:rPr>
              <a:t>Descripci</a:t>
            </a:r>
            <a:r>
              <a:rPr lang="es-ES_tradnl" dirty="0" smtClean="0">
                <a:latin typeface="Helvetica"/>
                <a:cs typeface="Helvetica"/>
              </a:rPr>
              <a:t>ón del problema</a:t>
            </a:r>
          </a:p>
          <a:p>
            <a:r>
              <a:rPr lang="es-ES_tradnl" dirty="0" smtClean="0">
                <a:latin typeface="Helvetica"/>
                <a:cs typeface="Helvetica"/>
              </a:rPr>
              <a:t>Dise</a:t>
            </a:r>
            <a:r>
              <a:rPr lang="es-ES_tradnl" dirty="0" smtClean="0">
                <a:latin typeface="Helvetica"/>
                <a:cs typeface="Helvetica"/>
              </a:rPr>
              <a:t>ño de la solución</a:t>
            </a:r>
            <a:endParaRPr lang="es-ES_tradnl" dirty="0" smtClean="0">
              <a:latin typeface="Helvetica"/>
              <a:cs typeface="Helvetica"/>
            </a:endParaRPr>
          </a:p>
          <a:p>
            <a:r>
              <a:rPr lang="es-ES_tradnl" dirty="0" smtClean="0">
                <a:latin typeface="Helvetica"/>
                <a:cs typeface="Helvetica"/>
              </a:rPr>
              <a:t>Problemas encontrados y soluci</a:t>
            </a:r>
            <a:r>
              <a:rPr lang="es-ES_tradnl" dirty="0" smtClean="0">
                <a:latin typeface="Helvetica"/>
                <a:cs typeface="Helvetica"/>
              </a:rPr>
              <a:t>ón</a:t>
            </a:r>
          </a:p>
          <a:p>
            <a:r>
              <a:rPr lang="es-ES_tradnl" dirty="0" smtClean="0">
                <a:latin typeface="Helvetica"/>
                <a:cs typeface="Helvetica"/>
              </a:rPr>
              <a:t>Posibles mejoras</a:t>
            </a:r>
          </a:p>
          <a:p>
            <a:r>
              <a:rPr lang="es-ES_tradnl" dirty="0" smtClean="0">
                <a:latin typeface="Helvetica"/>
                <a:cs typeface="Helvetica"/>
              </a:rPr>
              <a:t>Demo</a:t>
            </a:r>
            <a:endParaRPr lang="es-ES_tradnl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Helvetica"/>
                <a:cs typeface="Helvetica"/>
              </a:rPr>
              <a:t>Descripci</a:t>
            </a:r>
            <a:r>
              <a:rPr lang="es-ES_tradnl" dirty="0" smtClean="0">
                <a:latin typeface="Helvetica"/>
                <a:cs typeface="Helvetica"/>
              </a:rPr>
              <a:t>ón del problema</a:t>
            </a:r>
            <a:endParaRPr lang="es-ES_tradnl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 smtClean="0">
                <a:latin typeface="Helvetica"/>
                <a:cs typeface="Helvetica"/>
              </a:rPr>
              <a:t>Crear un lenguaje que permita crear instrucciones para resolver los siguientes problemas:</a:t>
            </a:r>
          </a:p>
          <a:p>
            <a:r>
              <a:rPr lang="es-ES_tradnl" dirty="0" smtClean="0">
                <a:latin typeface="Helvetica"/>
                <a:cs typeface="Helvetica"/>
              </a:rPr>
              <a:t>Convertir una fecha completa a otra zona horaria</a:t>
            </a:r>
          </a:p>
          <a:p>
            <a:r>
              <a:rPr lang="es-ES_tradnl" dirty="0">
                <a:latin typeface="Helvetica"/>
                <a:cs typeface="Helvetica"/>
              </a:rPr>
              <a:t>Convertir una fecha </a:t>
            </a:r>
            <a:r>
              <a:rPr lang="es-ES_tradnl" dirty="0" smtClean="0">
                <a:latin typeface="Helvetica"/>
                <a:cs typeface="Helvetica"/>
              </a:rPr>
              <a:t>completa </a:t>
            </a:r>
            <a:r>
              <a:rPr lang="es-ES_tradnl" dirty="0">
                <a:latin typeface="Helvetica"/>
                <a:cs typeface="Helvetica"/>
              </a:rPr>
              <a:t>otra zona horaria y especificar formato de salida </a:t>
            </a:r>
          </a:p>
          <a:p>
            <a:pPr>
              <a:lnSpc>
                <a:spcPct val="100000"/>
              </a:lnSpc>
            </a:pPr>
            <a:r>
              <a:rPr lang="es-ES_tradnl" dirty="0">
                <a:latin typeface="Helvetica"/>
                <a:cs typeface="Helvetica"/>
              </a:rPr>
              <a:t>Convertir una </a:t>
            </a:r>
            <a:r>
              <a:rPr lang="es-ES_tradnl" dirty="0" smtClean="0">
                <a:latin typeface="Helvetica"/>
                <a:cs typeface="Helvetica"/>
              </a:rPr>
              <a:t>fecha completa a </a:t>
            </a:r>
            <a:r>
              <a:rPr lang="es-ES_tradnl" dirty="0">
                <a:latin typeface="Helvetica"/>
                <a:cs typeface="Helvetica"/>
              </a:rPr>
              <a:t>otra zona horaria y sumar n </a:t>
            </a:r>
            <a:r>
              <a:rPr lang="es-ES_tradnl" dirty="0" smtClean="0">
                <a:latin typeface="Helvetica"/>
                <a:cs typeface="Helvetica"/>
              </a:rPr>
              <a:t>días </a:t>
            </a:r>
            <a:endParaRPr lang="es-ES_tradnl"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r>
              <a:rPr lang="es-ES_tradnl" dirty="0">
                <a:latin typeface="Helvetica"/>
                <a:cs typeface="Helvetica"/>
              </a:rPr>
              <a:t>Convertir una </a:t>
            </a:r>
            <a:r>
              <a:rPr lang="es-ES_tradnl" dirty="0" smtClean="0">
                <a:latin typeface="Helvetica"/>
                <a:cs typeface="Helvetica"/>
              </a:rPr>
              <a:t>fecha completa a </a:t>
            </a:r>
            <a:r>
              <a:rPr lang="es-ES_tradnl" dirty="0">
                <a:latin typeface="Helvetica"/>
                <a:cs typeface="Helvetica"/>
              </a:rPr>
              <a:t>otra zona </a:t>
            </a:r>
            <a:r>
              <a:rPr lang="es-ES_tradnl" dirty="0" smtClean="0">
                <a:latin typeface="Helvetica"/>
                <a:cs typeface="Helvetica"/>
              </a:rPr>
              <a:t>horaria, </a:t>
            </a:r>
            <a:r>
              <a:rPr lang="es-ES_tradnl" dirty="0">
                <a:latin typeface="Helvetica"/>
                <a:cs typeface="Helvetica"/>
              </a:rPr>
              <a:t>sumar n </a:t>
            </a:r>
            <a:r>
              <a:rPr lang="es-ES_tradnl" dirty="0" smtClean="0">
                <a:latin typeface="Helvetica"/>
                <a:cs typeface="Helvetica"/>
              </a:rPr>
              <a:t>días </a:t>
            </a:r>
            <a:r>
              <a:rPr lang="es-ES_tradnl" dirty="0">
                <a:latin typeface="Helvetica"/>
                <a:cs typeface="Helvetica"/>
              </a:rPr>
              <a:t>y especificar formato de salida </a:t>
            </a:r>
          </a:p>
          <a:p>
            <a:pPr>
              <a:lnSpc>
                <a:spcPct val="100000"/>
              </a:lnSpc>
            </a:pPr>
            <a:r>
              <a:rPr lang="es-ES_tradnl" dirty="0">
                <a:latin typeface="Helvetica"/>
                <a:cs typeface="Helvetica"/>
              </a:rPr>
              <a:t>Obtener el tiempo transcurrido entre dos </a:t>
            </a:r>
            <a:r>
              <a:rPr lang="es-ES_tradnl" dirty="0" smtClean="0">
                <a:latin typeface="Helvetica"/>
                <a:cs typeface="Helvetica"/>
              </a:rPr>
              <a:t>fechas completas</a:t>
            </a:r>
            <a:endParaRPr lang="es-ES_tradnl" dirty="0">
              <a:latin typeface="Helvetica"/>
              <a:cs typeface="Helvetica"/>
            </a:endParaRPr>
          </a:p>
          <a:p>
            <a:endParaRPr lang="es-ES_tradnl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s-ES_tradnl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2539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Helvetica"/>
                <a:cs typeface="Helvetica"/>
              </a:rPr>
              <a:t>Descripci</a:t>
            </a:r>
            <a:r>
              <a:rPr lang="es-ES_tradnl" dirty="0" smtClean="0">
                <a:latin typeface="Helvetica"/>
                <a:cs typeface="Helvetica"/>
              </a:rPr>
              <a:t>ón del lenguaje</a:t>
            </a:r>
            <a:endParaRPr lang="es-ES_tradnl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9601200" cy="1615836"/>
          </a:xfrm>
        </p:spPr>
        <p:txBody>
          <a:bodyPr>
            <a:normAutofit/>
          </a:bodyPr>
          <a:lstStyle/>
          <a:p>
            <a:r>
              <a:rPr lang="es-ES_tradnl" dirty="0" smtClean="0">
                <a:latin typeface="Helvetica"/>
                <a:cs typeface="Helvetica"/>
              </a:rPr>
              <a:t>El lenguaje esta compuesto por fechas, horas, zonas horarias, formatos de salida, y adiciones de días. </a:t>
            </a:r>
          </a:p>
          <a:p>
            <a:r>
              <a:rPr lang="es-ES_tradnl" dirty="0" smtClean="0">
                <a:latin typeface="Helvetica"/>
                <a:cs typeface="Helvetica"/>
              </a:rPr>
              <a:t>El lenguaje permite especificar fechas en las siguientes formas: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409317" y="3530324"/>
            <a:ext cx="9601200" cy="1559654"/>
          </a:xfrm>
        </p:spPr>
        <p:txBody>
          <a:bodyPr numCol="3">
            <a:normAutofit fontScale="70000" lnSpcReduction="20000"/>
          </a:bodyPr>
          <a:lstStyle/>
          <a:p>
            <a:r>
              <a:rPr lang="es-ES_tradnl" dirty="0" smtClean="0">
                <a:latin typeface="Helvetica"/>
                <a:cs typeface="Helvetica"/>
              </a:rPr>
              <a:t>Nov</a:t>
            </a:r>
            <a:r>
              <a:rPr lang="es-ES_tradnl" dirty="0">
                <a:latin typeface="Helvetica"/>
                <a:cs typeface="Helvetica"/>
              </a:rPr>
              <a:t>/19/1989</a:t>
            </a:r>
          </a:p>
          <a:p>
            <a:r>
              <a:rPr lang="es-ES_tradnl" dirty="0">
                <a:latin typeface="Helvetica"/>
                <a:cs typeface="Helvetica"/>
              </a:rPr>
              <a:t>11/19/1989 </a:t>
            </a:r>
          </a:p>
          <a:p>
            <a:r>
              <a:rPr lang="es-ES_tradnl" dirty="0">
                <a:latin typeface="Helvetica"/>
                <a:cs typeface="Helvetica"/>
              </a:rPr>
              <a:t>19/11/1989 </a:t>
            </a:r>
          </a:p>
          <a:p>
            <a:r>
              <a:rPr lang="es-ES_tradnl" dirty="0">
                <a:latin typeface="Helvetica"/>
                <a:cs typeface="Helvetica"/>
              </a:rPr>
              <a:t>19/Nov/1989 </a:t>
            </a:r>
          </a:p>
          <a:p>
            <a:r>
              <a:rPr lang="es-ES_tradnl" dirty="0">
                <a:latin typeface="Helvetica"/>
                <a:cs typeface="Helvetica"/>
              </a:rPr>
              <a:t>19/</a:t>
            </a:r>
            <a:r>
              <a:rPr lang="es-ES_tradnl" dirty="0" err="1">
                <a:latin typeface="Helvetica"/>
                <a:cs typeface="Helvetica"/>
              </a:rPr>
              <a:t>November</a:t>
            </a:r>
            <a:r>
              <a:rPr lang="es-ES_tradnl" dirty="0">
                <a:latin typeface="Helvetica"/>
                <a:cs typeface="Helvetica"/>
              </a:rPr>
              <a:t>/1989 </a:t>
            </a:r>
          </a:p>
          <a:p>
            <a:r>
              <a:rPr lang="es-ES_tradnl" dirty="0" err="1">
                <a:latin typeface="Helvetica"/>
                <a:cs typeface="Helvetica"/>
              </a:rPr>
              <a:t>November</a:t>
            </a:r>
            <a:r>
              <a:rPr lang="es-ES_tradnl" dirty="0">
                <a:latin typeface="Helvetica"/>
                <a:cs typeface="Helvetica"/>
              </a:rPr>
              <a:t>/19/1989 </a:t>
            </a:r>
          </a:p>
          <a:p>
            <a:r>
              <a:rPr lang="es-ES_tradnl" dirty="0">
                <a:latin typeface="Helvetica"/>
                <a:cs typeface="Helvetica"/>
              </a:rPr>
              <a:t>Nov,19,1989</a:t>
            </a:r>
          </a:p>
          <a:p>
            <a:r>
              <a:rPr lang="es-ES_tradnl" dirty="0">
                <a:latin typeface="Helvetica"/>
                <a:cs typeface="Helvetica"/>
              </a:rPr>
              <a:t>Nov-19-1989</a:t>
            </a:r>
          </a:p>
          <a:p>
            <a:r>
              <a:rPr lang="es-ES_tradnl" dirty="0">
                <a:latin typeface="Helvetica"/>
                <a:cs typeface="Helvetica"/>
              </a:rPr>
              <a:t>19 Nov 1989 </a:t>
            </a:r>
          </a:p>
          <a:p>
            <a:r>
              <a:rPr lang="es-ES_tradnl" dirty="0" err="1">
                <a:latin typeface="Helvetica"/>
                <a:cs typeface="Helvetica"/>
              </a:rPr>
              <a:t>November</a:t>
            </a:r>
            <a:r>
              <a:rPr lang="es-ES_tradnl" dirty="0">
                <a:latin typeface="Helvetica"/>
                <a:cs typeface="Helvetica"/>
              </a:rPr>
              <a:t> 19 1989 </a:t>
            </a:r>
          </a:p>
          <a:p>
            <a:r>
              <a:rPr lang="es-ES_tradnl" dirty="0">
                <a:latin typeface="Helvetica"/>
                <a:cs typeface="Helvetica"/>
              </a:rPr>
              <a:t>Dec,16-1989 </a:t>
            </a:r>
          </a:p>
          <a:p>
            <a:endParaRPr lang="es-ES_tradnl" dirty="0" smtClean="0">
              <a:latin typeface="Helvetica"/>
              <a:cs typeface="Helvetica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590580" y="5751430"/>
            <a:ext cx="9601200" cy="849185"/>
          </a:xfrm>
        </p:spPr>
        <p:txBody>
          <a:bodyPr numCol="2">
            <a:normAutofit/>
          </a:bodyPr>
          <a:lstStyle/>
          <a:p>
            <a:r>
              <a:rPr lang="es-ES_tradnl" sz="900" b="1" dirty="0" smtClean="0">
                <a:solidFill>
                  <a:schemeClr val="accent6"/>
                </a:solidFill>
                <a:latin typeface="Helvetica"/>
                <a:cs typeface="Helvetica"/>
              </a:rPr>
              <a:t>La primera letra de los meses siempre debe ser mayúscula </a:t>
            </a:r>
            <a:endParaRPr lang="es-ES_tradnl" sz="900" dirty="0" smtClean="0">
              <a:solidFill>
                <a:schemeClr val="accent6"/>
              </a:solidFill>
              <a:latin typeface="Helvetica"/>
              <a:cs typeface="Helvetica"/>
            </a:endParaRPr>
          </a:p>
          <a:p>
            <a:r>
              <a:rPr lang="es-ES_tradnl" sz="900" b="1" dirty="0" smtClean="0">
                <a:solidFill>
                  <a:schemeClr val="accent6"/>
                </a:solidFill>
                <a:latin typeface="Helvetica"/>
                <a:cs typeface="Helvetica"/>
              </a:rPr>
              <a:t>Los siguientes son separadores v</a:t>
            </a:r>
            <a:r>
              <a:rPr lang="es-ES_tradnl" sz="900" b="1" dirty="0" smtClean="0">
                <a:solidFill>
                  <a:schemeClr val="accent6"/>
                </a:solidFill>
                <a:latin typeface="Helvetica"/>
                <a:cs typeface="Helvetica"/>
              </a:rPr>
              <a:t>á</a:t>
            </a:r>
            <a:r>
              <a:rPr lang="es-ES_tradnl" sz="900" b="1" dirty="0" smtClean="0">
                <a:solidFill>
                  <a:schemeClr val="accent6"/>
                </a:solidFill>
                <a:latin typeface="Helvetica"/>
                <a:cs typeface="Helvetica"/>
              </a:rPr>
              <a:t>lidos para la fecha: , / - espacio </a:t>
            </a:r>
            <a:endParaRPr lang="es-ES_tradnl" sz="900" dirty="0" smtClean="0">
              <a:solidFill>
                <a:schemeClr val="accent6"/>
              </a:solidFill>
              <a:latin typeface="Helvetica"/>
              <a:cs typeface="Helvetica"/>
            </a:endParaRPr>
          </a:p>
          <a:p>
            <a:r>
              <a:rPr lang="es-ES_tradnl" sz="900" b="1" dirty="0" smtClean="0">
                <a:solidFill>
                  <a:schemeClr val="accent6"/>
                </a:solidFill>
                <a:latin typeface="Helvetica"/>
                <a:cs typeface="Helvetica"/>
              </a:rPr>
              <a:t>Los separadores pueden combinarse con excepción del espacio </a:t>
            </a:r>
            <a:endParaRPr lang="es-ES_tradnl" sz="900" dirty="0" smtClean="0">
              <a:solidFill>
                <a:schemeClr val="accent6"/>
              </a:solidFill>
              <a:latin typeface="Helvetica"/>
              <a:cs typeface="Helvetica"/>
            </a:endParaRPr>
          </a:p>
          <a:p>
            <a:r>
              <a:rPr lang="es-ES_tradnl" sz="900" b="1" dirty="0" smtClean="0">
                <a:solidFill>
                  <a:schemeClr val="accent6"/>
                </a:solidFill>
                <a:latin typeface="Helvetica"/>
                <a:cs typeface="Helvetica"/>
              </a:rPr>
              <a:t>El a</a:t>
            </a:r>
            <a:r>
              <a:rPr lang="es-ES_tradnl" sz="900" b="1" dirty="0" smtClean="0">
                <a:solidFill>
                  <a:schemeClr val="accent6"/>
                </a:solidFill>
                <a:latin typeface="Helvetica"/>
                <a:cs typeface="Helvetica"/>
              </a:rPr>
              <a:t>ño</a:t>
            </a:r>
            <a:r>
              <a:rPr lang="es-ES_tradnl" sz="900" b="1" dirty="0" smtClean="0">
                <a:solidFill>
                  <a:schemeClr val="accent6"/>
                </a:solidFill>
                <a:latin typeface="Helvetica"/>
                <a:cs typeface="Helvetica"/>
              </a:rPr>
              <a:t> siempre debe ir al final </a:t>
            </a:r>
            <a:endParaRPr lang="es-ES_tradnl" sz="900" dirty="0">
              <a:solidFill>
                <a:schemeClr val="accent6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Helvetica"/>
                <a:cs typeface="Helvetica"/>
              </a:rPr>
              <a:t>Descripci</a:t>
            </a:r>
            <a:r>
              <a:rPr lang="es-ES_tradnl" dirty="0" smtClean="0">
                <a:latin typeface="Helvetica"/>
                <a:cs typeface="Helvetica"/>
              </a:rPr>
              <a:t>ón del lenguaje</a:t>
            </a:r>
            <a:endParaRPr lang="es-ES_tradnl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9601200" cy="1615836"/>
          </a:xfrm>
        </p:spPr>
        <p:txBody>
          <a:bodyPr>
            <a:normAutofit lnSpcReduction="10000"/>
          </a:bodyPr>
          <a:lstStyle/>
          <a:p>
            <a:r>
              <a:rPr lang="es-ES_tradnl" dirty="0">
                <a:latin typeface="Helvetica"/>
                <a:cs typeface="Helvetica"/>
              </a:rPr>
              <a:t>U</a:t>
            </a:r>
            <a:r>
              <a:rPr lang="es-ES_tradnl" dirty="0" smtClean="0">
                <a:latin typeface="Helvetica"/>
                <a:cs typeface="Helvetica"/>
              </a:rPr>
              <a:t>na </a:t>
            </a:r>
            <a:r>
              <a:rPr lang="es-ES_tradnl" dirty="0">
                <a:latin typeface="Helvetica"/>
                <a:cs typeface="Helvetica"/>
              </a:rPr>
              <a:t>fecha siempre debe ir </a:t>
            </a:r>
            <a:r>
              <a:rPr lang="es-ES_tradnl" dirty="0" smtClean="0">
                <a:latin typeface="Helvetica"/>
                <a:cs typeface="Helvetica"/>
              </a:rPr>
              <a:t>acompañada </a:t>
            </a:r>
            <a:r>
              <a:rPr lang="es-ES_tradnl" dirty="0">
                <a:latin typeface="Helvetica"/>
                <a:cs typeface="Helvetica"/>
              </a:rPr>
              <a:t>a la derecha de una hora, la hora debe ser especificada en formato de 24 </a:t>
            </a:r>
            <a:r>
              <a:rPr lang="es-ES_tradnl" dirty="0" smtClean="0">
                <a:latin typeface="Helvetica"/>
                <a:cs typeface="Helvetica"/>
              </a:rPr>
              <a:t>horas.</a:t>
            </a:r>
          </a:p>
          <a:p>
            <a:r>
              <a:rPr lang="es-ES_tradnl" dirty="0">
                <a:latin typeface="Helvetica"/>
                <a:cs typeface="Helvetica"/>
              </a:rPr>
              <a:t>Los siguientes son ejemplos </a:t>
            </a:r>
            <a:r>
              <a:rPr lang="es-ES_tradnl" dirty="0" smtClean="0">
                <a:latin typeface="Helvetica"/>
                <a:cs typeface="Helvetica"/>
              </a:rPr>
              <a:t>válidos </a:t>
            </a:r>
            <a:r>
              <a:rPr lang="es-ES_tradnl" dirty="0">
                <a:latin typeface="Helvetica"/>
                <a:cs typeface="Helvetica"/>
              </a:rPr>
              <a:t>de fechas y horas combinados:</a:t>
            </a:r>
            <a:endParaRPr lang="es-ES_tradnl" dirty="0" smtClean="0">
              <a:latin typeface="Helvetica"/>
              <a:cs typeface="Helvetic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3818981"/>
            <a:ext cx="9601200" cy="1559654"/>
          </a:xfrm>
        </p:spPr>
        <p:txBody>
          <a:bodyPr numCol="3">
            <a:normAutofit fontScale="70000" lnSpcReduction="20000"/>
          </a:bodyPr>
          <a:lstStyle/>
          <a:p>
            <a:r>
              <a:rPr lang="es-ES_tradnl" dirty="0">
                <a:latin typeface="Helvetica"/>
                <a:cs typeface="Helvetica"/>
              </a:rPr>
              <a:t>Nov/19/</a:t>
            </a:r>
            <a:r>
              <a:rPr lang="es-ES_tradnl" dirty="0" smtClean="0">
                <a:latin typeface="Helvetica"/>
                <a:cs typeface="Helvetica"/>
              </a:rPr>
              <a:t>1989 13:22</a:t>
            </a:r>
            <a:endParaRPr lang="es-ES_tradnl" dirty="0">
              <a:latin typeface="Helvetica"/>
              <a:cs typeface="Helvetica"/>
            </a:endParaRPr>
          </a:p>
          <a:p>
            <a:r>
              <a:rPr lang="es-ES_tradnl" dirty="0">
                <a:latin typeface="Helvetica"/>
                <a:cs typeface="Helvetica"/>
              </a:rPr>
              <a:t>11/19/1989 </a:t>
            </a:r>
            <a:r>
              <a:rPr lang="es-ES_tradnl" dirty="0" smtClean="0">
                <a:latin typeface="Helvetica"/>
                <a:cs typeface="Helvetica"/>
              </a:rPr>
              <a:t>12:00</a:t>
            </a:r>
            <a:endParaRPr lang="es-ES_tradnl" dirty="0">
              <a:latin typeface="Helvetica"/>
              <a:cs typeface="Helvetica"/>
            </a:endParaRPr>
          </a:p>
          <a:p>
            <a:r>
              <a:rPr lang="es-ES_tradnl" dirty="0">
                <a:latin typeface="Helvetica"/>
                <a:cs typeface="Helvetica"/>
              </a:rPr>
              <a:t>19/11/1989 </a:t>
            </a:r>
            <a:r>
              <a:rPr lang="es-ES_tradnl" dirty="0" smtClean="0">
                <a:latin typeface="Helvetica"/>
                <a:cs typeface="Helvetica"/>
              </a:rPr>
              <a:t>00:00</a:t>
            </a:r>
            <a:endParaRPr lang="es-ES_tradnl" dirty="0">
              <a:latin typeface="Helvetica"/>
              <a:cs typeface="Helvetica"/>
            </a:endParaRPr>
          </a:p>
          <a:p>
            <a:r>
              <a:rPr lang="es-ES_tradnl" dirty="0">
                <a:latin typeface="Helvetica"/>
                <a:cs typeface="Helvetica"/>
              </a:rPr>
              <a:t>19/Nov/1989 </a:t>
            </a:r>
            <a:r>
              <a:rPr lang="es-ES_tradnl" dirty="0" smtClean="0">
                <a:latin typeface="Helvetica"/>
                <a:cs typeface="Helvetica"/>
              </a:rPr>
              <a:t>15:36</a:t>
            </a:r>
            <a:endParaRPr lang="es-ES_tradnl" dirty="0">
              <a:latin typeface="Helvetica"/>
              <a:cs typeface="Helvetica"/>
            </a:endParaRPr>
          </a:p>
          <a:p>
            <a:r>
              <a:rPr lang="es-ES_tradnl" dirty="0">
                <a:latin typeface="Helvetica"/>
                <a:cs typeface="Helvetica"/>
              </a:rPr>
              <a:t>19/</a:t>
            </a:r>
            <a:r>
              <a:rPr lang="es-ES_tradnl" dirty="0" err="1">
                <a:latin typeface="Helvetica"/>
                <a:cs typeface="Helvetica"/>
              </a:rPr>
              <a:t>November</a:t>
            </a:r>
            <a:r>
              <a:rPr lang="es-ES_tradnl" dirty="0">
                <a:latin typeface="Helvetica"/>
                <a:cs typeface="Helvetica"/>
              </a:rPr>
              <a:t>/</a:t>
            </a:r>
            <a:r>
              <a:rPr lang="es-ES_tradnl" dirty="0" smtClean="0">
                <a:latin typeface="Helvetica"/>
                <a:cs typeface="Helvetica"/>
              </a:rPr>
              <a:t>1989 12:45</a:t>
            </a:r>
            <a:endParaRPr lang="es-ES_tradnl" dirty="0">
              <a:latin typeface="Helvetica"/>
              <a:cs typeface="Helvetica"/>
            </a:endParaRPr>
          </a:p>
          <a:p>
            <a:r>
              <a:rPr lang="es-ES_tradnl" dirty="0" err="1">
                <a:latin typeface="Helvetica"/>
                <a:cs typeface="Helvetica"/>
              </a:rPr>
              <a:t>November</a:t>
            </a:r>
            <a:r>
              <a:rPr lang="es-ES_tradnl" dirty="0">
                <a:latin typeface="Helvetica"/>
                <a:cs typeface="Helvetica"/>
              </a:rPr>
              <a:t>/19/1989 </a:t>
            </a:r>
            <a:r>
              <a:rPr lang="es-ES_tradnl" dirty="0" smtClean="0">
                <a:latin typeface="Helvetica"/>
                <a:cs typeface="Helvetica"/>
              </a:rPr>
              <a:t>09:00</a:t>
            </a:r>
            <a:endParaRPr lang="es-ES_tradnl" dirty="0">
              <a:latin typeface="Helvetica"/>
              <a:cs typeface="Helvetica"/>
            </a:endParaRPr>
          </a:p>
          <a:p>
            <a:r>
              <a:rPr lang="es-ES_tradnl" dirty="0">
                <a:latin typeface="Helvetica"/>
                <a:cs typeface="Helvetica"/>
              </a:rPr>
              <a:t>Nov,</a:t>
            </a:r>
            <a:r>
              <a:rPr lang="es-ES_tradnl" dirty="0" smtClean="0">
                <a:latin typeface="Helvetica"/>
                <a:cs typeface="Helvetica"/>
              </a:rPr>
              <a:t>19,1989 11:11</a:t>
            </a:r>
            <a:endParaRPr lang="es-ES_tradnl" dirty="0">
              <a:latin typeface="Helvetica"/>
              <a:cs typeface="Helvetica"/>
            </a:endParaRPr>
          </a:p>
          <a:p>
            <a:r>
              <a:rPr lang="es-ES_tradnl" dirty="0">
                <a:latin typeface="Helvetica"/>
                <a:cs typeface="Helvetica"/>
              </a:rPr>
              <a:t>Nov-19-</a:t>
            </a:r>
            <a:r>
              <a:rPr lang="es-ES_tradnl" dirty="0" smtClean="0">
                <a:latin typeface="Helvetica"/>
                <a:cs typeface="Helvetica"/>
              </a:rPr>
              <a:t>1989 03:15</a:t>
            </a:r>
            <a:endParaRPr lang="es-ES_tradnl" dirty="0">
              <a:latin typeface="Helvetica"/>
              <a:cs typeface="Helvetica"/>
            </a:endParaRPr>
          </a:p>
          <a:p>
            <a:r>
              <a:rPr lang="es-ES_tradnl" dirty="0">
                <a:latin typeface="Helvetica"/>
                <a:cs typeface="Helvetica"/>
              </a:rPr>
              <a:t>19 Nov 1989 </a:t>
            </a:r>
            <a:r>
              <a:rPr lang="es-ES_tradnl" dirty="0" smtClean="0">
                <a:latin typeface="Helvetica"/>
                <a:cs typeface="Helvetica"/>
              </a:rPr>
              <a:t> 19:27</a:t>
            </a:r>
            <a:endParaRPr lang="es-ES_tradnl" dirty="0">
              <a:latin typeface="Helvetica"/>
              <a:cs typeface="Helvetica"/>
            </a:endParaRPr>
          </a:p>
          <a:p>
            <a:r>
              <a:rPr lang="es-ES_tradnl" dirty="0" err="1">
                <a:latin typeface="Helvetica"/>
                <a:cs typeface="Helvetica"/>
              </a:rPr>
              <a:t>November</a:t>
            </a:r>
            <a:r>
              <a:rPr lang="es-ES_tradnl" dirty="0">
                <a:latin typeface="Helvetica"/>
                <a:cs typeface="Helvetica"/>
              </a:rPr>
              <a:t> 19 1989 </a:t>
            </a:r>
            <a:r>
              <a:rPr lang="es-ES_tradnl" dirty="0" smtClean="0">
                <a:latin typeface="Helvetica"/>
                <a:cs typeface="Helvetica"/>
              </a:rPr>
              <a:t>18:22</a:t>
            </a:r>
            <a:endParaRPr lang="es-ES_tradnl" dirty="0">
              <a:latin typeface="Helvetica"/>
              <a:cs typeface="Helvetica"/>
            </a:endParaRPr>
          </a:p>
          <a:p>
            <a:r>
              <a:rPr lang="es-ES_tradnl" dirty="0">
                <a:latin typeface="Helvetica"/>
                <a:cs typeface="Helvetica"/>
              </a:rPr>
              <a:t>Dec,16-1989 </a:t>
            </a:r>
            <a:r>
              <a:rPr lang="es-ES_tradnl" dirty="0" smtClean="0">
                <a:latin typeface="Helvetica"/>
                <a:cs typeface="Helvetica"/>
              </a:rPr>
              <a:t>10:12</a:t>
            </a:r>
            <a:endParaRPr lang="es-ES_tradnl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3783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Helvetica"/>
                <a:cs typeface="Helvetica"/>
              </a:rPr>
              <a:t>Descripci</a:t>
            </a:r>
            <a:r>
              <a:rPr lang="es-ES_tradnl" dirty="0" smtClean="0">
                <a:latin typeface="Helvetica"/>
                <a:cs typeface="Helvetica"/>
              </a:rPr>
              <a:t>ón del lenguaje</a:t>
            </a:r>
            <a:endParaRPr lang="es-ES_tradnl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9601200" cy="1615836"/>
          </a:xfrm>
        </p:spPr>
        <p:txBody>
          <a:bodyPr>
            <a:normAutofit/>
          </a:bodyPr>
          <a:lstStyle/>
          <a:p>
            <a:r>
              <a:rPr lang="es-ES_tradnl" dirty="0">
                <a:latin typeface="Helvetica"/>
                <a:cs typeface="Helvetica"/>
              </a:rPr>
              <a:t>Una zona horaria, esta compuesta por tres letras </a:t>
            </a:r>
            <a:r>
              <a:rPr lang="es-ES_tradnl" dirty="0" smtClean="0">
                <a:latin typeface="Helvetica"/>
                <a:cs typeface="Helvetica"/>
              </a:rPr>
              <a:t>mayúsculas, </a:t>
            </a:r>
            <a:r>
              <a:rPr lang="es-ES_tradnl" dirty="0">
                <a:latin typeface="Helvetica"/>
                <a:cs typeface="Helvetica"/>
              </a:rPr>
              <a:t>los siguientes son ejemplos de zonas horarias </a:t>
            </a:r>
            <a:r>
              <a:rPr lang="es-ES_tradnl" dirty="0" smtClean="0">
                <a:latin typeface="Helvetica"/>
                <a:cs typeface="Helvetica"/>
              </a:rPr>
              <a:t>válidas </a:t>
            </a:r>
            <a:r>
              <a:rPr lang="es-ES_tradnl" dirty="0">
                <a:latin typeface="Helvetica"/>
                <a:cs typeface="Helvetica"/>
              </a:rPr>
              <a:t>en el lenguaje y su </a:t>
            </a:r>
            <a:r>
              <a:rPr lang="es-ES_tradnl" dirty="0" smtClean="0">
                <a:latin typeface="Helvetica"/>
                <a:cs typeface="Helvetica"/>
              </a:rPr>
              <a:t>descripción: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438180" y="3068474"/>
            <a:ext cx="9601200" cy="1136291"/>
          </a:xfrm>
        </p:spPr>
        <p:txBody>
          <a:bodyPr numCol="3">
            <a:normAutofit/>
          </a:bodyPr>
          <a:lstStyle/>
          <a:p>
            <a:r>
              <a:rPr lang="en-US" sz="1400" dirty="0">
                <a:latin typeface="Helvetica"/>
                <a:cs typeface="Helvetica"/>
              </a:rPr>
              <a:t>EST </a:t>
            </a:r>
            <a:r>
              <a:rPr lang="en-US" sz="1400" dirty="0" smtClean="0">
                <a:latin typeface="Helvetica"/>
                <a:cs typeface="Helvetica"/>
                <a:sym typeface="Wingdings"/>
              </a:rPr>
              <a:t> </a:t>
            </a:r>
            <a:r>
              <a:rPr lang="en-US" sz="1400" dirty="0" smtClean="0">
                <a:latin typeface="Helvetica"/>
                <a:cs typeface="Helvetica"/>
              </a:rPr>
              <a:t>Eastern </a:t>
            </a:r>
            <a:r>
              <a:rPr lang="en-US" sz="1400" dirty="0">
                <a:latin typeface="Helvetica"/>
                <a:cs typeface="Helvetica"/>
              </a:rPr>
              <a:t>Standard </a:t>
            </a:r>
            <a:r>
              <a:rPr lang="en-US" sz="1400" dirty="0" smtClean="0">
                <a:latin typeface="Helvetica"/>
                <a:cs typeface="Helvetica"/>
              </a:rPr>
              <a:t>Time</a:t>
            </a:r>
          </a:p>
          <a:p>
            <a:r>
              <a:rPr lang="en-US" sz="1400" dirty="0" smtClean="0">
                <a:latin typeface="Helvetica"/>
                <a:cs typeface="Helvetica"/>
              </a:rPr>
              <a:t>CST </a:t>
            </a:r>
            <a:r>
              <a:rPr lang="en-US" sz="1400" dirty="0" smtClean="0">
                <a:latin typeface="Helvetica"/>
                <a:cs typeface="Helvetica"/>
                <a:sym typeface="Wingdings"/>
              </a:rPr>
              <a:t> </a:t>
            </a:r>
            <a:r>
              <a:rPr lang="en-US" sz="1400" dirty="0" smtClean="0">
                <a:latin typeface="Helvetica"/>
                <a:cs typeface="Helvetica"/>
              </a:rPr>
              <a:t>Central </a:t>
            </a:r>
            <a:r>
              <a:rPr lang="en-US" sz="1400" dirty="0">
                <a:latin typeface="Helvetica"/>
                <a:cs typeface="Helvetica"/>
              </a:rPr>
              <a:t>Standard </a:t>
            </a:r>
            <a:r>
              <a:rPr lang="en-US" sz="1400" dirty="0" smtClean="0">
                <a:latin typeface="Helvetica"/>
                <a:cs typeface="Helvetica"/>
              </a:rPr>
              <a:t>Time</a:t>
            </a:r>
          </a:p>
          <a:p>
            <a:r>
              <a:rPr lang="en-US" sz="1400" dirty="0" smtClean="0">
                <a:latin typeface="Helvetica"/>
                <a:cs typeface="Helvetica"/>
              </a:rPr>
              <a:t>MST </a:t>
            </a:r>
            <a:r>
              <a:rPr lang="en-US" sz="1400" dirty="0" smtClean="0">
                <a:latin typeface="Helvetica"/>
                <a:cs typeface="Helvetica"/>
                <a:sym typeface="Wingdings"/>
              </a:rPr>
              <a:t> </a:t>
            </a:r>
            <a:r>
              <a:rPr lang="en-US" sz="1400" dirty="0" smtClean="0">
                <a:latin typeface="Helvetica"/>
                <a:cs typeface="Helvetica"/>
              </a:rPr>
              <a:t>Mountain </a:t>
            </a:r>
            <a:r>
              <a:rPr lang="en-US" sz="1400" dirty="0">
                <a:latin typeface="Helvetica"/>
                <a:cs typeface="Helvetica"/>
              </a:rPr>
              <a:t>Standard Time </a:t>
            </a:r>
            <a:endParaRPr lang="en-US" sz="1400" dirty="0" smtClean="0">
              <a:latin typeface="Helvetica"/>
              <a:cs typeface="Helvetica"/>
            </a:endParaRPr>
          </a:p>
          <a:p>
            <a:r>
              <a:rPr lang="en-US" sz="1400" dirty="0" smtClean="0">
                <a:latin typeface="Helvetica"/>
                <a:cs typeface="Helvetica"/>
              </a:rPr>
              <a:t>PST </a:t>
            </a:r>
            <a:r>
              <a:rPr lang="en-US" sz="1400" dirty="0" smtClean="0">
                <a:latin typeface="Helvetica"/>
                <a:cs typeface="Helvetica"/>
                <a:sym typeface="Wingdings"/>
              </a:rPr>
              <a:t> </a:t>
            </a:r>
            <a:r>
              <a:rPr lang="en-US" sz="1400" dirty="0" smtClean="0">
                <a:latin typeface="Helvetica"/>
                <a:cs typeface="Helvetica"/>
              </a:rPr>
              <a:t>Pacific </a:t>
            </a:r>
            <a:r>
              <a:rPr lang="en-US" sz="1400" dirty="0">
                <a:latin typeface="Helvetica"/>
                <a:cs typeface="Helvetica"/>
              </a:rPr>
              <a:t>Standard </a:t>
            </a:r>
            <a:r>
              <a:rPr lang="en-US" sz="1400" dirty="0" smtClean="0">
                <a:latin typeface="Helvetica"/>
                <a:cs typeface="Helvetica"/>
              </a:rPr>
              <a:t>Time</a:t>
            </a:r>
          </a:p>
          <a:p>
            <a:r>
              <a:rPr lang="en-US" sz="1400" dirty="0" smtClean="0">
                <a:latin typeface="Helvetica"/>
                <a:cs typeface="Helvetica"/>
              </a:rPr>
              <a:t>HST </a:t>
            </a:r>
            <a:r>
              <a:rPr lang="en-US" sz="1400" dirty="0" smtClean="0">
                <a:latin typeface="Helvetica"/>
                <a:cs typeface="Helvetica"/>
                <a:sym typeface="Wingdings"/>
              </a:rPr>
              <a:t> </a:t>
            </a:r>
            <a:r>
              <a:rPr lang="en-US" sz="1400" dirty="0" smtClean="0">
                <a:latin typeface="Helvetica"/>
                <a:cs typeface="Helvetica"/>
              </a:rPr>
              <a:t>Hawaii </a:t>
            </a:r>
            <a:r>
              <a:rPr lang="en-US" sz="1400" dirty="0">
                <a:latin typeface="Helvetica"/>
                <a:cs typeface="Helvetica"/>
              </a:rPr>
              <a:t>Standard Time </a:t>
            </a:r>
            <a:endParaRPr lang="en-US" sz="1400" dirty="0" smtClean="0">
              <a:latin typeface="Helvetica"/>
              <a:cs typeface="Helvetica"/>
            </a:endParaRPr>
          </a:p>
          <a:p>
            <a:r>
              <a:rPr lang="en-US" sz="1400" dirty="0" smtClean="0">
                <a:latin typeface="Helvetica"/>
                <a:cs typeface="Helvetica"/>
              </a:rPr>
              <a:t>UTC </a:t>
            </a:r>
            <a:r>
              <a:rPr lang="en-US" sz="1400" dirty="0" smtClean="0">
                <a:latin typeface="Helvetica"/>
                <a:cs typeface="Helvetica"/>
                <a:sym typeface="Wingdings"/>
              </a:rPr>
              <a:t> </a:t>
            </a:r>
            <a:r>
              <a:rPr lang="en-US" sz="1400" dirty="0" smtClean="0">
                <a:latin typeface="Helvetica"/>
                <a:cs typeface="Helvetica"/>
              </a:rPr>
              <a:t>Coordinated </a:t>
            </a:r>
            <a:r>
              <a:rPr lang="en-US" sz="1400" dirty="0">
                <a:latin typeface="Helvetica"/>
                <a:cs typeface="Helvetica"/>
              </a:rPr>
              <a:t>Universal Time 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1303485" y="4473272"/>
            <a:ext cx="9601200" cy="1615836"/>
          </a:xfrm>
        </p:spPr>
        <p:txBody>
          <a:bodyPr>
            <a:normAutofit/>
          </a:bodyPr>
          <a:lstStyle/>
          <a:p>
            <a:r>
              <a:rPr lang="es-ES_tradnl" dirty="0">
                <a:latin typeface="Helvetica"/>
                <a:cs typeface="Helvetica"/>
              </a:rPr>
              <a:t>Una </a:t>
            </a:r>
            <a:r>
              <a:rPr lang="es-ES_tradnl" dirty="0" smtClean="0">
                <a:latin typeface="Helvetica"/>
                <a:cs typeface="Helvetica"/>
              </a:rPr>
              <a:t>combinación </a:t>
            </a:r>
            <a:r>
              <a:rPr lang="es-ES_tradnl" dirty="0">
                <a:latin typeface="Helvetica"/>
                <a:cs typeface="Helvetica"/>
              </a:rPr>
              <a:t>fecha y hora siempre debe ir </a:t>
            </a:r>
            <a:r>
              <a:rPr lang="es-ES_tradnl" dirty="0" smtClean="0">
                <a:latin typeface="Helvetica"/>
                <a:cs typeface="Helvetica"/>
              </a:rPr>
              <a:t>acompañada </a:t>
            </a:r>
            <a:r>
              <a:rPr lang="es-ES_tradnl" dirty="0">
                <a:latin typeface="Helvetica"/>
                <a:cs typeface="Helvetica"/>
              </a:rPr>
              <a:t>a su derecha de una zona </a:t>
            </a:r>
            <a:r>
              <a:rPr lang="es-ES_tradnl" dirty="0" smtClean="0">
                <a:latin typeface="Helvetica"/>
                <a:cs typeface="Helvetica"/>
              </a:rPr>
              <a:t>horaria</a:t>
            </a:r>
          </a:p>
          <a:p>
            <a:endParaRPr lang="es-ES_tradnl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4287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Helvetica"/>
                <a:cs typeface="Helvetica"/>
              </a:rPr>
              <a:t>Descripci</a:t>
            </a:r>
            <a:r>
              <a:rPr lang="es-ES_tradnl" dirty="0" smtClean="0">
                <a:latin typeface="Helvetica"/>
                <a:cs typeface="Helvetica"/>
              </a:rPr>
              <a:t>ón del lenguaje</a:t>
            </a:r>
            <a:endParaRPr lang="es-ES_tradnl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9601200" cy="1615836"/>
          </a:xfrm>
        </p:spPr>
        <p:txBody>
          <a:bodyPr>
            <a:normAutofit/>
          </a:bodyPr>
          <a:lstStyle/>
          <a:p>
            <a:r>
              <a:rPr lang="es-ES_tradnl" dirty="0">
                <a:latin typeface="Helvetica"/>
                <a:cs typeface="Helvetica"/>
              </a:rPr>
              <a:t>A esta combinación de fecha, hora y zona horaria le llamaremos </a:t>
            </a:r>
            <a:r>
              <a:rPr lang="es-ES_tradnl" b="1" dirty="0">
                <a:latin typeface="Helvetica"/>
                <a:cs typeface="Helvetica"/>
              </a:rPr>
              <a:t>fecha completa</a:t>
            </a:r>
            <a:r>
              <a:rPr lang="es-ES_tradnl" dirty="0">
                <a:latin typeface="Helvetica"/>
                <a:cs typeface="Helvetica"/>
              </a:rPr>
              <a:t>. </a:t>
            </a:r>
            <a:endParaRPr lang="es-ES_tradnl" dirty="0" smtClean="0">
              <a:latin typeface="Helvetica"/>
              <a:cs typeface="Helvetica"/>
            </a:endParaRPr>
          </a:p>
          <a:p>
            <a:r>
              <a:rPr lang="es-ES_tradnl" dirty="0">
                <a:latin typeface="Helvetica"/>
                <a:cs typeface="Helvetica"/>
              </a:rPr>
              <a:t>Los siguientes son ejemplos de </a:t>
            </a:r>
            <a:r>
              <a:rPr lang="es-ES_tradnl" b="1" dirty="0">
                <a:latin typeface="Helvetica"/>
                <a:cs typeface="Helvetica"/>
              </a:rPr>
              <a:t>fechas </a:t>
            </a:r>
            <a:r>
              <a:rPr lang="es-ES_tradnl" b="1" dirty="0" smtClean="0">
                <a:latin typeface="Helvetica"/>
                <a:cs typeface="Helvetica"/>
              </a:rPr>
              <a:t>completas</a:t>
            </a:r>
            <a:r>
              <a:rPr lang="es-ES_tradnl" dirty="0" smtClean="0">
                <a:latin typeface="Helvetica"/>
                <a:cs typeface="Helvetica"/>
              </a:rPr>
              <a:t>: </a:t>
            </a:r>
            <a:endParaRPr lang="es-ES_tradnl" dirty="0">
              <a:latin typeface="Helvetica"/>
              <a:cs typeface="Helvetica"/>
            </a:endParaRPr>
          </a:p>
          <a:p>
            <a:endParaRPr lang="es-ES_tradnl" dirty="0">
              <a:latin typeface="Helvetica"/>
              <a:cs typeface="Helvetica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90074" y="3472593"/>
            <a:ext cx="10356961" cy="1886798"/>
          </a:xfrm>
        </p:spPr>
        <p:txBody>
          <a:bodyPr numCol="3">
            <a:normAutofit/>
          </a:bodyPr>
          <a:lstStyle/>
          <a:p>
            <a:r>
              <a:rPr lang="es-ES_tradnl" sz="1600" dirty="0">
                <a:latin typeface="Helvetica"/>
                <a:cs typeface="Helvetica"/>
              </a:rPr>
              <a:t>Nov/19/</a:t>
            </a:r>
            <a:r>
              <a:rPr lang="es-ES_tradnl" sz="1600" dirty="0" smtClean="0">
                <a:latin typeface="Helvetica"/>
                <a:cs typeface="Helvetica"/>
              </a:rPr>
              <a:t>1989 13:22 UTC</a:t>
            </a:r>
            <a:endParaRPr lang="es-ES_tradnl" sz="1600" dirty="0">
              <a:latin typeface="Helvetica"/>
              <a:cs typeface="Helvetica"/>
            </a:endParaRPr>
          </a:p>
          <a:p>
            <a:r>
              <a:rPr lang="es-ES_tradnl" sz="1600" dirty="0">
                <a:latin typeface="Helvetica"/>
                <a:cs typeface="Helvetica"/>
              </a:rPr>
              <a:t>11/19/1989 </a:t>
            </a:r>
            <a:r>
              <a:rPr lang="es-ES_tradnl" sz="1600" dirty="0" smtClean="0">
                <a:latin typeface="Helvetica"/>
                <a:cs typeface="Helvetica"/>
              </a:rPr>
              <a:t>12:00 PST</a:t>
            </a:r>
            <a:endParaRPr lang="es-ES_tradnl" sz="1600" dirty="0">
              <a:latin typeface="Helvetica"/>
              <a:cs typeface="Helvetica"/>
            </a:endParaRPr>
          </a:p>
          <a:p>
            <a:r>
              <a:rPr lang="es-ES_tradnl" sz="1600" dirty="0">
                <a:latin typeface="Helvetica"/>
                <a:cs typeface="Helvetica"/>
              </a:rPr>
              <a:t>19/11/1989 </a:t>
            </a:r>
            <a:r>
              <a:rPr lang="es-ES_tradnl" sz="1600" dirty="0" smtClean="0">
                <a:latin typeface="Helvetica"/>
                <a:cs typeface="Helvetica"/>
              </a:rPr>
              <a:t>00:00 HST</a:t>
            </a:r>
            <a:endParaRPr lang="es-ES_tradnl" sz="1600" dirty="0">
              <a:latin typeface="Helvetica"/>
              <a:cs typeface="Helvetica"/>
            </a:endParaRPr>
          </a:p>
          <a:p>
            <a:r>
              <a:rPr lang="es-ES_tradnl" sz="1600" dirty="0">
                <a:latin typeface="Helvetica"/>
                <a:cs typeface="Helvetica"/>
              </a:rPr>
              <a:t>19/Nov/1989 </a:t>
            </a:r>
            <a:r>
              <a:rPr lang="es-ES_tradnl" sz="1600" dirty="0" smtClean="0">
                <a:latin typeface="Helvetica"/>
                <a:cs typeface="Helvetica"/>
              </a:rPr>
              <a:t>15:36 CST</a:t>
            </a:r>
            <a:endParaRPr lang="es-ES_tradnl" sz="1600" dirty="0">
              <a:latin typeface="Helvetica"/>
              <a:cs typeface="Helvetica"/>
            </a:endParaRPr>
          </a:p>
          <a:p>
            <a:r>
              <a:rPr lang="es-ES_tradnl" sz="1600" dirty="0">
                <a:latin typeface="Helvetica"/>
                <a:cs typeface="Helvetica"/>
              </a:rPr>
              <a:t>19/</a:t>
            </a:r>
            <a:r>
              <a:rPr lang="es-ES_tradnl" sz="1600" dirty="0" err="1">
                <a:latin typeface="Helvetica"/>
                <a:cs typeface="Helvetica"/>
              </a:rPr>
              <a:t>November</a:t>
            </a:r>
            <a:r>
              <a:rPr lang="es-ES_tradnl" sz="1600" dirty="0">
                <a:latin typeface="Helvetica"/>
                <a:cs typeface="Helvetica"/>
              </a:rPr>
              <a:t>/</a:t>
            </a:r>
            <a:r>
              <a:rPr lang="es-ES_tradnl" sz="1600" dirty="0" smtClean="0">
                <a:latin typeface="Helvetica"/>
                <a:cs typeface="Helvetica"/>
              </a:rPr>
              <a:t>1989 12:45 MST</a:t>
            </a:r>
            <a:endParaRPr lang="es-ES_tradnl" sz="1600" dirty="0">
              <a:latin typeface="Helvetica"/>
              <a:cs typeface="Helvetica"/>
            </a:endParaRPr>
          </a:p>
          <a:p>
            <a:r>
              <a:rPr lang="es-ES_tradnl" sz="1600" dirty="0" err="1">
                <a:latin typeface="Helvetica"/>
                <a:cs typeface="Helvetica"/>
              </a:rPr>
              <a:t>November</a:t>
            </a:r>
            <a:r>
              <a:rPr lang="es-ES_tradnl" sz="1600" dirty="0">
                <a:latin typeface="Helvetica"/>
                <a:cs typeface="Helvetica"/>
              </a:rPr>
              <a:t>/19/1989 </a:t>
            </a:r>
            <a:r>
              <a:rPr lang="es-ES_tradnl" sz="1600" dirty="0" smtClean="0">
                <a:latin typeface="Helvetica"/>
                <a:cs typeface="Helvetica"/>
              </a:rPr>
              <a:t>09:00 HST</a:t>
            </a:r>
            <a:endParaRPr lang="es-ES_tradnl" sz="1600" dirty="0">
              <a:latin typeface="Helvetica"/>
              <a:cs typeface="Helvetica"/>
            </a:endParaRPr>
          </a:p>
          <a:p>
            <a:r>
              <a:rPr lang="es-ES_tradnl" sz="1600" dirty="0">
                <a:latin typeface="Helvetica"/>
                <a:cs typeface="Helvetica"/>
              </a:rPr>
              <a:t>Nov,</a:t>
            </a:r>
            <a:r>
              <a:rPr lang="es-ES_tradnl" sz="1600" dirty="0" smtClean="0">
                <a:latin typeface="Helvetica"/>
                <a:cs typeface="Helvetica"/>
              </a:rPr>
              <a:t>19,1989 11:11 CST</a:t>
            </a:r>
            <a:endParaRPr lang="es-ES_tradnl" sz="1600" dirty="0">
              <a:latin typeface="Helvetica"/>
              <a:cs typeface="Helvetica"/>
            </a:endParaRPr>
          </a:p>
          <a:p>
            <a:r>
              <a:rPr lang="es-ES_tradnl" sz="1600" dirty="0">
                <a:latin typeface="Helvetica"/>
                <a:cs typeface="Helvetica"/>
              </a:rPr>
              <a:t>Nov-19-</a:t>
            </a:r>
            <a:r>
              <a:rPr lang="es-ES_tradnl" sz="1600" dirty="0" smtClean="0">
                <a:latin typeface="Helvetica"/>
                <a:cs typeface="Helvetica"/>
              </a:rPr>
              <a:t>1989 03:15 UTC</a:t>
            </a:r>
            <a:endParaRPr lang="es-ES_tradnl" sz="1600" dirty="0">
              <a:latin typeface="Helvetica"/>
              <a:cs typeface="Helvetica"/>
            </a:endParaRPr>
          </a:p>
          <a:p>
            <a:r>
              <a:rPr lang="es-ES_tradnl" sz="1600" dirty="0">
                <a:latin typeface="Helvetica"/>
                <a:cs typeface="Helvetica"/>
              </a:rPr>
              <a:t>19 Nov 1989 </a:t>
            </a:r>
            <a:r>
              <a:rPr lang="es-ES_tradnl" sz="1600" dirty="0" smtClean="0">
                <a:latin typeface="Helvetica"/>
                <a:cs typeface="Helvetica"/>
              </a:rPr>
              <a:t> 19:27 EST</a:t>
            </a:r>
            <a:endParaRPr lang="es-ES_tradnl" sz="1600" dirty="0">
              <a:latin typeface="Helvetica"/>
              <a:cs typeface="Helvetica"/>
            </a:endParaRPr>
          </a:p>
          <a:p>
            <a:r>
              <a:rPr lang="es-ES_tradnl" sz="1600" dirty="0" err="1">
                <a:latin typeface="Helvetica"/>
                <a:cs typeface="Helvetica"/>
              </a:rPr>
              <a:t>November</a:t>
            </a:r>
            <a:r>
              <a:rPr lang="es-ES_tradnl" sz="1600" dirty="0">
                <a:latin typeface="Helvetica"/>
                <a:cs typeface="Helvetica"/>
              </a:rPr>
              <a:t> 19 1989 </a:t>
            </a:r>
            <a:r>
              <a:rPr lang="es-ES_tradnl" sz="1600" dirty="0" smtClean="0">
                <a:latin typeface="Helvetica"/>
                <a:cs typeface="Helvetica"/>
              </a:rPr>
              <a:t>18:22 UTC</a:t>
            </a:r>
            <a:endParaRPr lang="es-ES_tradnl" sz="1600" dirty="0">
              <a:latin typeface="Helvetica"/>
              <a:cs typeface="Helvetica"/>
            </a:endParaRPr>
          </a:p>
          <a:p>
            <a:r>
              <a:rPr lang="es-ES_tradnl" sz="1600" dirty="0">
                <a:latin typeface="Helvetica"/>
                <a:cs typeface="Helvetica"/>
              </a:rPr>
              <a:t>Dec,16-1989 </a:t>
            </a:r>
            <a:r>
              <a:rPr lang="es-ES_tradnl" sz="1600" dirty="0" smtClean="0">
                <a:latin typeface="Helvetica"/>
                <a:cs typeface="Helvetica"/>
              </a:rPr>
              <a:t>10:12 MST</a:t>
            </a:r>
            <a:endParaRPr lang="es-ES_tradnl" sz="1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2403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>
                <a:latin typeface="Helvetica"/>
                <a:cs typeface="Helvetica"/>
              </a:rPr>
              <a:t>Dise</a:t>
            </a:r>
            <a:r>
              <a:rPr lang="es-ES_tradnl" dirty="0" smtClean="0">
                <a:latin typeface="Helvetica"/>
                <a:cs typeface="Helvetica"/>
              </a:rPr>
              <a:t>ño de la Solución - </a:t>
            </a:r>
            <a:r>
              <a:rPr lang="es-ES_tradnl" dirty="0" smtClean="0">
                <a:latin typeface="Helvetica"/>
                <a:cs typeface="Helvetica"/>
              </a:rPr>
              <a:t>Expresiones regulares</a:t>
            </a:r>
            <a:endParaRPr lang="es-ES_tradnl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1300" dirty="0" smtClean="0">
                <a:latin typeface="Helvetica"/>
                <a:cs typeface="Helvetica"/>
              </a:rPr>
              <a:t>A</a:t>
            </a:r>
            <a:r>
              <a:rPr lang="es-ES_tradnl" sz="1300" dirty="0" smtClean="0">
                <a:latin typeface="Helvetica"/>
                <a:cs typeface="Helvetica"/>
              </a:rPr>
              <a:t>ño</a:t>
            </a:r>
            <a:r>
              <a:rPr lang="es-ES_tradnl" sz="1300" dirty="0" smtClean="0">
                <a:latin typeface="Helvetica"/>
                <a:cs typeface="Helvetica"/>
              </a:rPr>
              <a:t>: </a:t>
            </a:r>
            <a:r>
              <a:rPr lang="es-ES_tradnl" sz="1300" b="1" dirty="0" smtClean="0">
                <a:latin typeface="Helvetica"/>
                <a:cs typeface="Helvetica"/>
              </a:rPr>
              <a:t>[12</a:t>
            </a:r>
            <a:r>
              <a:rPr lang="es-ES_tradnl" sz="1300" b="1" dirty="0">
                <a:latin typeface="Helvetica"/>
                <a:cs typeface="Helvetica"/>
              </a:rPr>
              <a:t>][0-9]{3}</a:t>
            </a:r>
          </a:p>
          <a:p>
            <a:pPr marL="0" indent="0">
              <a:buNone/>
            </a:pPr>
            <a:r>
              <a:rPr lang="es-ES_tradnl" sz="1300" dirty="0" smtClean="0">
                <a:latin typeface="Helvetica"/>
                <a:cs typeface="Helvetica"/>
              </a:rPr>
              <a:t>Mes: </a:t>
            </a:r>
            <a:r>
              <a:rPr lang="es-ES_tradnl" sz="1300" b="1" dirty="0" smtClean="0">
                <a:latin typeface="Helvetica"/>
                <a:cs typeface="Helvetica"/>
              </a:rPr>
              <a:t>(</a:t>
            </a:r>
            <a:r>
              <a:rPr lang="es-ES_tradnl" sz="1300" b="1" dirty="0">
                <a:latin typeface="Helvetica"/>
                <a:cs typeface="Helvetica"/>
              </a:rPr>
              <a:t>(</a:t>
            </a:r>
            <a:r>
              <a:rPr lang="es-ES_tradnl" sz="1300" b="1" dirty="0" err="1">
                <a:latin typeface="Helvetica"/>
                <a:cs typeface="Helvetica"/>
              </a:rPr>
              <a:t>Jan</a:t>
            </a:r>
            <a:r>
              <a:rPr lang="es-ES_tradnl" sz="1300" b="1" dirty="0">
                <a:latin typeface="Helvetica"/>
                <a:cs typeface="Helvetica"/>
              </a:rPr>
              <a:t>(</a:t>
            </a:r>
            <a:r>
              <a:rPr lang="es-ES_tradnl" sz="1300" b="1" dirty="0" err="1">
                <a:latin typeface="Helvetica"/>
                <a:cs typeface="Helvetica"/>
              </a:rPr>
              <a:t>uary</a:t>
            </a:r>
            <a:r>
              <a:rPr lang="es-ES_tradnl" sz="1300" b="1" dirty="0">
                <a:latin typeface="Helvetica"/>
                <a:cs typeface="Helvetica"/>
              </a:rPr>
              <a:t>)?|Feb(</a:t>
            </a:r>
            <a:r>
              <a:rPr lang="es-ES_tradnl" sz="1300" b="1" dirty="0" err="1">
                <a:latin typeface="Helvetica"/>
                <a:cs typeface="Helvetica"/>
              </a:rPr>
              <a:t>ruary</a:t>
            </a:r>
            <a:r>
              <a:rPr lang="es-ES_tradnl" sz="1300" b="1" dirty="0">
                <a:latin typeface="Helvetica"/>
                <a:cs typeface="Helvetica"/>
              </a:rPr>
              <a:t>)?|Mar(ch)?|</a:t>
            </a:r>
            <a:r>
              <a:rPr lang="es-ES_tradnl" sz="1300" b="1" dirty="0" err="1">
                <a:latin typeface="Helvetica"/>
                <a:cs typeface="Helvetica"/>
              </a:rPr>
              <a:t>Apr</a:t>
            </a:r>
            <a:r>
              <a:rPr lang="es-ES_tradnl" sz="1300" b="1" dirty="0">
                <a:latin typeface="Helvetica"/>
                <a:cs typeface="Helvetica"/>
              </a:rPr>
              <a:t>(</a:t>
            </a:r>
            <a:r>
              <a:rPr lang="es-ES_tradnl" sz="1300" b="1" dirty="0" err="1">
                <a:latin typeface="Helvetica"/>
                <a:cs typeface="Helvetica"/>
              </a:rPr>
              <a:t>il</a:t>
            </a:r>
            <a:r>
              <a:rPr lang="es-ES_tradnl" sz="1300" b="1" dirty="0">
                <a:latin typeface="Helvetica"/>
                <a:cs typeface="Helvetica"/>
              </a:rPr>
              <a:t>)?|</a:t>
            </a:r>
            <a:r>
              <a:rPr lang="es-ES_tradnl" sz="1300" b="1" dirty="0" err="1">
                <a:latin typeface="Helvetica"/>
                <a:cs typeface="Helvetica"/>
              </a:rPr>
              <a:t>May|June</a:t>
            </a:r>
            <a:r>
              <a:rPr lang="es-ES_tradnl" sz="1300" b="1" dirty="0">
                <a:latin typeface="Helvetica"/>
                <a:cs typeface="Helvetica"/>
              </a:rPr>
              <a:t>?|</a:t>
            </a:r>
            <a:r>
              <a:rPr lang="es-ES_tradnl" sz="1300" b="1" dirty="0" err="1">
                <a:latin typeface="Helvetica"/>
                <a:cs typeface="Helvetica"/>
              </a:rPr>
              <a:t>July</a:t>
            </a:r>
            <a:r>
              <a:rPr lang="es-ES_tradnl" sz="1300" b="1" dirty="0">
                <a:latin typeface="Helvetica"/>
                <a:cs typeface="Helvetica"/>
              </a:rPr>
              <a:t>?|</a:t>
            </a:r>
            <a:r>
              <a:rPr lang="es-ES_tradnl" sz="1300" b="1" dirty="0" err="1">
                <a:latin typeface="Helvetica"/>
                <a:cs typeface="Helvetica"/>
              </a:rPr>
              <a:t>Aug</a:t>
            </a:r>
            <a:r>
              <a:rPr lang="es-ES_tradnl" sz="1300" b="1" dirty="0">
                <a:latin typeface="Helvetica"/>
                <a:cs typeface="Helvetica"/>
              </a:rPr>
              <a:t>(</a:t>
            </a:r>
            <a:r>
              <a:rPr lang="es-ES_tradnl" sz="1300" b="1" dirty="0" err="1">
                <a:latin typeface="Helvetica"/>
                <a:cs typeface="Helvetica"/>
              </a:rPr>
              <a:t>ust</a:t>
            </a:r>
            <a:r>
              <a:rPr lang="es-ES_tradnl" sz="1300" b="1" dirty="0">
                <a:latin typeface="Helvetica"/>
                <a:cs typeface="Helvetica"/>
              </a:rPr>
              <a:t>)?|Se p(t(</a:t>
            </a:r>
            <a:r>
              <a:rPr lang="es-ES_tradnl" sz="1300" b="1" dirty="0" err="1">
                <a:latin typeface="Helvetica"/>
                <a:cs typeface="Helvetica"/>
              </a:rPr>
              <a:t>ember</a:t>
            </a:r>
            <a:r>
              <a:rPr lang="es-ES_tradnl" sz="1300" b="1" dirty="0">
                <a:latin typeface="Helvetica"/>
                <a:cs typeface="Helvetica"/>
              </a:rPr>
              <a:t>)?)?|Oct(</a:t>
            </a:r>
            <a:r>
              <a:rPr lang="es-ES_tradnl" sz="1300" b="1" dirty="0" err="1">
                <a:latin typeface="Helvetica"/>
                <a:cs typeface="Helvetica"/>
              </a:rPr>
              <a:t>ober</a:t>
            </a:r>
            <a:r>
              <a:rPr lang="es-ES_tradnl" sz="1300" b="1" dirty="0">
                <a:latin typeface="Helvetica"/>
                <a:cs typeface="Helvetica"/>
              </a:rPr>
              <a:t>)?|Nov(</a:t>
            </a:r>
            <a:r>
              <a:rPr lang="es-ES_tradnl" sz="1300" b="1" dirty="0" err="1">
                <a:latin typeface="Helvetica"/>
                <a:cs typeface="Helvetica"/>
              </a:rPr>
              <a:t>ember</a:t>
            </a:r>
            <a:r>
              <a:rPr lang="es-ES_tradnl" sz="1300" b="1" dirty="0">
                <a:latin typeface="Helvetica"/>
                <a:cs typeface="Helvetica"/>
              </a:rPr>
              <a:t>)?|</a:t>
            </a:r>
            <a:r>
              <a:rPr lang="es-ES_tradnl" sz="1300" b="1" dirty="0" err="1">
                <a:latin typeface="Helvetica"/>
                <a:cs typeface="Helvetica"/>
              </a:rPr>
              <a:t>Dec</a:t>
            </a:r>
            <a:r>
              <a:rPr lang="es-ES_tradnl" sz="1300" b="1" dirty="0">
                <a:latin typeface="Helvetica"/>
                <a:cs typeface="Helvetica"/>
              </a:rPr>
              <a:t>(</a:t>
            </a:r>
            <a:r>
              <a:rPr lang="es-ES_tradnl" sz="1300" b="1" dirty="0" err="1">
                <a:latin typeface="Helvetica"/>
                <a:cs typeface="Helvetica"/>
              </a:rPr>
              <a:t>ember</a:t>
            </a:r>
            <a:r>
              <a:rPr lang="es-ES_tradnl" sz="1300" b="1" dirty="0">
                <a:latin typeface="Helvetica"/>
                <a:cs typeface="Helvetica"/>
              </a:rPr>
              <a:t>)?))</a:t>
            </a:r>
          </a:p>
          <a:p>
            <a:pPr marL="0" indent="0">
              <a:buNone/>
            </a:pPr>
            <a:r>
              <a:rPr lang="es-ES_tradnl" sz="1300" dirty="0" smtClean="0">
                <a:latin typeface="Helvetica"/>
                <a:cs typeface="Helvetica"/>
              </a:rPr>
              <a:t>Digito: </a:t>
            </a:r>
            <a:r>
              <a:rPr lang="es-ES_tradnl" sz="1300" b="1" dirty="0" smtClean="0">
                <a:latin typeface="Helvetica"/>
                <a:cs typeface="Helvetica"/>
              </a:rPr>
              <a:t>[</a:t>
            </a:r>
            <a:r>
              <a:rPr lang="es-ES_tradnl" sz="1300" b="1" dirty="0">
                <a:latin typeface="Helvetica"/>
                <a:cs typeface="Helvetica"/>
              </a:rPr>
              <a:t>0-9]</a:t>
            </a:r>
          </a:p>
          <a:p>
            <a:pPr marL="0" indent="0">
              <a:buNone/>
            </a:pPr>
            <a:r>
              <a:rPr lang="es-ES_tradnl" sz="1300" dirty="0" smtClean="0">
                <a:latin typeface="Helvetica"/>
                <a:cs typeface="Helvetica"/>
              </a:rPr>
              <a:t>Espacio: </a:t>
            </a:r>
            <a:r>
              <a:rPr lang="es-ES_tradnl" sz="1300" b="1" dirty="0" smtClean="0">
                <a:latin typeface="Helvetica"/>
                <a:cs typeface="Helvetica"/>
              </a:rPr>
              <a:t>\</a:t>
            </a:r>
            <a:r>
              <a:rPr lang="es-ES_tradnl" sz="1300" b="1" dirty="0">
                <a:latin typeface="Helvetica"/>
                <a:cs typeface="Helvetica"/>
              </a:rPr>
              <a:t>s</a:t>
            </a:r>
          </a:p>
          <a:p>
            <a:pPr marL="0" indent="0">
              <a:buNone/>
            </a:pPr>
            <a:r>
              <a:rPr lang="es-ES_tradnl" sz="1300" dirty="0" smtClean="0">
                <a:latin typeface="Helvetica"/>
                <a:cs typeface="Helvetica"/>
              </a:rPr>
              <a:t>Dos puntos: </a:t>
            </a:r>
            <a:r>
              <a:rPr lang="es-ES_tradnl" sz="1300" b="1" dirty="0" smtClean="0">
                <a:latin typeface="Helvetica"/>
                <a:cs typeface="Helvetica"/>
              </a:rPr>
              <a:t>:</a:t>
            </a:r>
            <a:endParaRPr lang="es-ES_tradnl" sz="1300" b="1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s-ES_tradnl" sz="1300" dirty="0" smtClean="0">
                <a:latin typeface="Helvetica"/>
                <a:cs typeface="Helvetica"/>
              </a:rPr>
              <a:t>Separador: </a:t>
            </a:r>
            <a:r>
              <a:rPr lang="es-ES_tradnl" sz="1300" b="1" dirty="0" smtClean="0">
                <a:latin typeface="Helvetica"/>
                <a:cs typeface="Helvetica"/>
              </a:rPr>
              <a:t>-</a:t>
            </a:r>
            <a:r>
              <a:rPr lang="es-ES_tradnl" sz="1300" b="1" dirty="0">
                <a:latin typeface="Helvetica"/>
                <a:cs typeface="Helvetica"/>
              </a:rPr>
              <a:t>|,|\/</a:t>
            </a:r>
          </a:p>
          <a:p>
            <a:pPr marL="0" indent="0">
              <a:buNone/>
            </a:pPr>
            <a:r>
              <a:rPr lang="es-ES_tradnl" sz="1300" dirty="0" err="1" smtClean="0">
                <a:latin typeface="Helvetica"/>
                <a:cs typeface="Helvetica"/>
              </a:rPr>
              <a:t>Timezone</a:t>
            </a:r>
            <a:r>
              <a:rPr lang="es-ES_tradnl" sz="1300" dirty="0" smtClean="0">
                <a:latin typeface="Helvetica"/>
                <a:cs typeface="Helvetica"/>
              </a:rPr>
              <a:t>: </a:t>
            </a:r>
            <a:r>
              <a:rPr lang="es-ES_tradnl" sz="1300" b="1" dirty="0" smtClean="0">
                <a:latin typeface="Helvetica"/>
                <a:cs typeface="Helvetica"/>
              </a:rPr>
              <a:t>(</a:t>
            </a:r>
            <a:r>
              <a:rPr lang="es-ES_tradnl" sz="1300" b="1" dirty="0">
                <a:latin typeface="Helvetica"/>
                <a:cs typeface="Helvetica"/>
              </a:rPr>
              <a:t>E|C|M|P|H)ST|UTC</a:t>
            </a:r>
          </a:p>
          <a:p>
            <a:pPr marL="0" indent="0">
              <a:buNone/>
            </a:pPr>
            <a:r>
              <a:rPr lang="es-ES_tradnl" sz="1300" dirty="0" smtClean="0">
                <a:latin typeface="Helvetica"/>
                <a:cs typeface="Helvetica"/>
              </a:rPr>
              <a:t>Formato: </a:t>
            </a:r>
            <a:r>
              <a:rPr lang="es-ES_tradnl" sz="1300" b="1" dirty="0" smtClean="0">
                <a:latin typeface="Helvetica"/>
                <a:cs typeface="Helvetica"/>
              </a:rPr>
              <a:t>(</a:t>
            </a:r>
            <a:r>
              <a:rPr lang="es-ES_tradnl" sz="1300" b="1" dirty="0">
                <a:latin typeface="Helvetica"/>
                <a:cs typeface="Helvetica"/>
              </a:rPr>
              <a:t>mm\/</a:t>
            </a:r>
            <a:r>
              <a:rPr lang="es-ES_tradnl" sz="1300" b="1" dirty="0" err="1">
                <a:latin typeface="Helvetica"/>
                <a:cs typeface="Helvetica"/>
              </a:rPr>
              <a:t>dd|dd</a:t>
            </a:r>
            <a:r>
              <a:rPr lang="es-ES_tradnl" sz="1300" b="1" dirty="0">
                <a:latin typeface="Helvetica"/>
                <a:cs typeface="Helvetica"/>
              </a:rPr>
              <a:t>\/mm)\/</a:t>
            </a:r>
            <a:r>
              <a:rPr lang="es-ES_tradnl" sz="1300" b="1" dirty="0" err="1">
                <a:latin typeface="Helvetica"/>
                <a:cs typeface="Helvetica"/>
              </a:rPr>
              <a:t>yyyy</a:t>
            </a:r>
            <a:endParaRPr lang="es-ES_tradnl" sz="1300" b="1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s-ES_tradnl" sz="1300" dirty="0" err="1">
                <a:latin typeface="Helvetica"/>
                <a:cs typeface="Helvetica"/>
              </a:rPr>
              <a:t>N</a:t>
            </a:r>
            <a:r>
              <a:rPr lang="es-ES_tradnl" sz="1300" dirty="0" err="1" smtClean="0">
                <a:latin typeface="Helvetica"/>
                <a:cs typeface="Helvetica"/>
              </a:rPr>
              <a:t>um</a:t>
            </a:r>
            <a:r>
              <a:rPr lang="es-ES_tradnl" sz="1300" dirty="0" smtClean="0">
                <a:latin typeface="Helvetica"/>
                <a:cs typeface="Helvetica"/>
              </a:rPr>
              <a:t>: </a:t>
            </a:r>
            <a:r>
              <a:rPr lang="es-ES_tradnl" sz="1300" b="1" dirty="0" smtClean="0">
                <a:latin typeface="Helvetica"/>
                <a:cs typeface="Helvetica"/>
              </a:rPr>
              <a:t>ADD</a:t>
            </a:r>
            <a:r>
              <a:rPr lang="es-ES_tradnl" sz="1300" b="1" dirty="0">
                <a:latin typeface="Helvetica"/>
                <a:cs typeface="Helvetica"/>
              </a:rPr>
              <a:t>\s([1-9][0-9]{0,2}|1000)</a:t>
            </a:r>
            <a:endParaRPr lang="es-ES_tradnl" sz="13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1175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latin typeface="Helvetica"/>
                <a:cs typeface="Helvetica"/>
              </a:rPr>
              <a:t>Diseño de la Solución - Gr</a:t>
            </a:r>
            <a:r>
              <a:rPr lang="es-ES_tradnl" dirty="0" smtClean="0">
                <a:latin typeface="Helvetica"/>
                <a:cs typeface="Helvetica"/>
              </a:rPr>
              <a:t>a</a:t>
            </a:r>
            <a:r>
              <a:rPr lang="es-ES_tradnl" dirty="0" smtClean="0">
                <a:latin typeface="Helvetica"/>
                <a:cs typeface="Helvetica"/>
              </a:rPr>
              <a:t>mática</a:t>
            </a:r>
            <a:endParaRPr lang="es-ES_tradnl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_tradnl" dirty="0">
                <a:latin typeface="Helvetica"/>
                <a:cs typeface="Helvetica"/>
              </a:rPr>
              <a:t>S→ </a:t>
            </a:r>
            <a:r>
              <a:rPr lang="es-ES_tradnl" b="1" dirty="0" smtClean="0">
                <a:latin typeface="Helvetica"/>
                <a:cs typeface="Helvetica"/>
              </a:rPr>
              <a:t>P X X F K    </a:t>
            </a:r>
            <a:r>
              <a:rPr lang="es-ES_tradnl" dirty="0" smtClean="0">
                <a:latin typeface="Helvetica"/>
                <a:cs typeface="Helvetica"/>
              </a:rPr>
              <a:t>|    </a:t>
            </a:r>
            <a:r>
              <a:rPr lang="es-ES_tradnl" b="1" dirty="0" smtClean="0">
                <a:latin typeface="Helvetica"/>
                <a:cs typeface="Helvetica"/>
              </a:rPr>
              <a:t>P X X K F    </a:t>
            </a:r>
            <a:r>
              <a:rPr lang="es-ES_tradnl" dirty="0" smtClean="0">
                <a:latin typeface="Helvetica"/>
                <a:cs typeface="Helvetica"/>
              </a:rPr>
              <a:t>|    </a:t>
            </a:r>
            <a:r>
              <a:rPr lang="es-ES_tradnl" b="1" dirty="0" smtClean="0">
                <a:latin typeface="Helvetica"/>
                <a:cs typeface="Helvetica"/>
              </a:rPr>
              <a:t>P X X    </a:t>
            </a:r>
            <a:r>
              <a:rPr lang="es-ES_tradnl" dirty="0" smtClean="0">
                <a:latin typeface="Helvetica"/>
                <a:cs typeface="Helvetica"/>
              </a:rPr>
              <a:t>|    </a:t>
            </a:r>
            <a:r>
              <a:rPr lang="es-ES_tradnl" b="1" dirty="0" smtClean="0">
                <a:latin typeface="Helvetica"/>
                <a:cs typeface="Helvetica"/>
              </a:rPr>
              <a:t>P X X F    </a:t>
            </a:r>
            <a:r>
              <a:rPr lang="es-ES_tradnl" dirty="0" smtClean="0">
                <a:latin typeface="Helvetica"/>
                <a:cs typeface="Helvetica"/>
              </a:rPr>
              <a:t>|    </a:t>
            </a:r>
            <a:r>
              <a:rPr lang="es-ES_tradnl" b="1" dirty="0" smtClean="0">
                <a:latin typeface="Helvetica"/>
                <a:cs typeface="Helvetica"/>
              </a:rPr>
              <a:t>P X X K    </a:t>
            </a:r>
            <a:r>
              <a:rPr lang="es-ES_tradnl" dirty="0" smtClean="0">
                <a:latin typeface="Helvetica"/>
                <a:cs typeface="Helvetica"/>
              </a:rPr>
              <a:t>|    </a:t>
            </a:r>
            <a:r>
              <a:rPr lang="es-ES_tradnl" b="1" dirty="0" smtClean="0">
                <a:latin typeface="Helvetica"/>
                <a:cs typeface="Helvetica"/>
              </a:rPr>
              <a:t>P X E P X</a:t>
            </a:r>
            <a:r>
              <a:rPr lang="es-ES_tradnl" dirty="0" smtClean="0">
                <a:latin typeface="Helvetica"/>
                <a:cs typeface="Helvetica"/>
              </a:rPr>
              <a:t> </a:t>
            </a:r>
          </a:p>
          <a:p>
            <a:pPr marL="0" indent="0">
              <a:buNone/>
            </a:pPr>
            <a:r>
              <a:rPr lang="es-ES_tradnl" dirty="0" smtClean="0">
                <a:latin typeface="Helvetica"/>
                <a:cs typeface="Helvetica"/>
              </a:rPr>
              <a:t>P</a:t>
            </a:r>
            <a:r>
              <a:rPr lang="es-ES_tradnl" dirty="0">
                <a:latin typeface="Helvetica"/>
                <a:cs typeface="Helvetica"/>
              </a:rPr>
              <a:t>→ </a:t>
            </a:r>
            <a:r>
              <a:rPr lang="es-ES_tradnl" b="1" dirty="0" smtClean="0">
                <a:latin typeface="Helvetica"/>
                <a:cs typeface="Helvetica"/>
              </a:rPr>
              <a:t>M C D C A E H</a:t>
            </a:r>
            <a:r>
              <a:rPr lang="es-ES_tradnl" dirty="0" smtClean="0">
                <a:latin typeface="Helvetica"/>
                <a:cs typeface="Helvetica"/>
              </a:rPr>
              <a:t>    |    </a:t>
            </a:r>
            <a:r>
              <a:rPr lang="es-ES_tradnl" b="1" dirty="0" smtClean="0">
                <a:latin typeface="Helvetica"/>
                <a:cs typeface="Helvetica"/>
              </a:rPr>
              <a:t>M E D E A E H   </a:t>
            </a:r>
            <a:r>
              <a:rPr lang="es-ES_tradnl" dirty="0" smtClean="0">
                <a:latin typeface="Helvetica"/>
                <a:cs typeface="Helvetica"/>
              </a:rPr>
              <a:t>|    </a:t>
            </a:r>
            <a:r>
              <a:rPr lang="es-ES_tradnl" b="1" dirty="0" smtClean="0">
                <a:latin typeface="Helvetica"/>
                <a:cs typeface="Helvetica"/>
              </a:rPr>
              <a:t>D C D C A E H    </a:t>
            </a:r>
            <a:r>
              <a:rPr lang="es-ES_tradnl" dirty="0" smtClean="0">
                <a:latin typeface="Helvetica"/>
                <a:cs typeface="Helvetica"/>
              </a:rPr>
              <a:t>|    </a:t>
            </a:r>
            <a:r>
              <a:rPr lang="es-ES_tradnl" b="1" dirty="0" smtClean="0">
                <a:latin typeface="Helvetica"/>
                <a:cs typeface="Helvetica"/>
              </a:rPr>
              <a:t>D E D E A E H    </a:t>
            </a:r>
            <a:r>
              <a:rPr lang="es-ES_tradnl" dirty="0" smtClean="0">
                <a:latin typeface="Helvetica"/>
                <a:cs typeface="Helvetica"/>
              </a:rPr>
              <a:t>|    </a:t>
            </a:r>
            <a:r>
              <a:rPr lang="es-ES_tradnl" b="1" dirty="0" smtClean="0">
                <a:latin typeface="Helvetica"/>
                <a:cs typeface="Helvetica"/>
              </a:rPr>
              <a:t>D E M E A E H    </a:t>
            </a:r>
            <a:r>
              <a:rPr lang="es-ES_tradnl" dirty="0" smtClean="0">
                <a:latin typeface="Helvetica"/>
                <a:cs typeface="Helvetica"/>
              </a:rPr>
              <a:t>|    </a:t>
            </a:r>
            <a:r>
              <a:rPr lang="es-ES_tradnl" b="1" dirty="0" smtClean="0">
                <a:latin typeface="Helvetica"/>
                <a:cs typeface="Helvetica"/>
              </a:rPr>
              <a:t>D C M C A E H </a:t>
            </a:r>
          </a:p>
          <a:p>
            <a:pPr marL="0" indent="0">
              <a:buNone/>
            </a:pPr>
            <a:r>
              <a:rPr lang="es-ES_tradnl" dirty="0" smtClean="0">
                <a:latin typeface="Helvetica"/>
                <a:cs typeface="Helvetica"/>
              </a:rPr>
              <a:t>X</a:t>
            </a:r>
            <a:r>
              <a:rPr lang="es-ES_tradnl" dirty="0">
                <a:latin typeface="Helvetica"/>
                <a:cs typeface="Helvetica"/>
              </a:rPr>
              <a:t>→ </a:t>
            </a:r>
            <a:r>
              <a:rPr lang="es-ES_tradnl" b="1" dirty="0" smtClean="0">
                <a:latin typeface="Helvetica"/>
                <a:cs typeface="Helvetica"/>
              </a:rPr>
              <a:t>E T</a:t>
            </a:r>
            <a:endParaRPr lang="es-ES_tradnl" b="1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s-ES_tradnl" dirty="0">
                <a:latin typeface="Helvetica"/>
                <a:cs typeface="Helvetica"/>
              </a:rPr>
              <a:t>D→ </a:t>
            </a:r>
            <a:r>
              <a:rPr lang="es-ES_tradnl" b="1" dirty="0">
                <a:latin typeface="Helvetica"/>
                <a:cs typeface="Helvetica"/>
              </a:rPr>
              <a:t>DIGITO DIGITO</a:t>
            </a:r>
          </a:p>
          <a:p>
            <a:pPr marL="0" indent="0">
              <a:buNone/>
            </a:pPr>
            <a:r>
              <a:rPr lang="es-ES_tradnl" dirty="0">
                <a:latin typeface="Helvetica"/>
                <a:cs typeface="Helvetica"/>
              </a:rPr>
              <a:t>E→ </a:t>
            </a:r>
            <a:r>
              <a:rPr lang="es-ES_tradnl" b="1" dirty="0">
                <a:latin typeface="Helvetica"/>
                <a:cs typeface="Helvetica"/>
              </a:rPr>
              <a:t>ESPACIO</a:t>
            </a:r>
          </a:p>
          <a:p>
            <a:pPr marL="0" indent="0">
              <a:buNone/>
            </a:pPr>
            <a:r>
              <a:rPr lang="es-ES_tradnl" dirty="0">
                <a:latin typeface="Helvetica"/>
                <a:cs typeface="Helvetica"/>
              </a:rPr>
              <a:t>F→ </a:t>
            </a:r>
            <a:r>
              <a:rPr lang="es-ES_tradnl" b="1" dirty="0">
                <a:latin typeface="Helvetica"/>
                <a:cs typeface="Helvetica"/>
              </a:rPr>
              <a:t>E FORMATO</a:t>
            </a:r>
          </a:p>
          <a:p>
            <a:pPr marL="0" indent="0">
              <a:buNone/>
            </a:pPr>
            <a:r>
              <a:rPr lang="es-ES_tradnl" dirty="0">
                <a:latin typeface="Helvetica"/>
                <a:cs typeface="Helvetica"/>
              </a:rPr>
              <a:t>K→ </a:t>
            </a:r>
            <a:r>
              <a:rPr lang="es-ES_tradnl" b="1" dirty="0" smtClean="0">
                <a:latin typeface="Helvetica"/>
                <a:cs typeface="Helvetica"/>
              </a:rPr>
              <a:t>E NUM</a:t>
            </a:r>
            <a:endParaRPr lang="es-ES_tradnl" b="1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s-ES_tradnl" dirty="0">
                <a:latin typeface="Helvetica"/>
                <a:cs typeface="Helvetica"/>
              </a:rPr>
              <a:t>C→ </a:t>
            </a:r>
            <a:r>
              <a:rPr lang="es-ES_tradnl" b="1" dirty="0" smtClean="0">
                <a:latin typeface="Helvetica"/>
                <a:cs typeface="Helvetica"/>
              </a:rPr>
              <a:t>SEPARADOR</a:t>
            </a:r>
            <a:endParaRPr lang="es-ES_tradnl" b="1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es-ES_tradnl" dirty="0">
                <a:latin typeface="Helvetica"/>
                <a:cs typeface="Helvetica"/>
              </a:rPr>
              <a:t>M→ </a:t>
            </a:r>
            <a:r>
              <a:rPr lang="es-ES_tradnl" b="1" dirty="0">
                <a:latin typeface="Helvetica"/>
                <a:cs typeface="Helvetica"/>
              </a:rPr>
              <a:t>MES</a:t>
            </a:r>
          </a:p>
          <a:p>
            <a:pPr marL="0" indent="0">
              <a:buNone/>
            </a:pPr>
            <a:r>
              <a:rPr lang="es-ES_tradnl" dirty="0">
                <a:latin typeface="Helvetica"/>
                <a:cs typeface="Helvetica"/>
              </a:rPr>
              <a:t>T→ </a:t>
            </a:r>
            <a:r>
              <a:rPr lang="es-ES_tradnl" b="1" dirty="0">
                <a:latin typeface="Helvetica"/>
                <a:cs typeface="Helvetica"/>
              </a:rPr>
              <a:t>TIMEZONE</a:t>
            </a:r>
          </a:p>
          <a:p>
            <a:pPr marL="0" indent="0">
              <a:buNone/>
            </a:pPr>
            <a:r>
              <a:rPr lang="es-ES_tradnl" dirty="0">
                <a:latin typeface="Helvetica"/>
                <a:cs typeface="Helvetica"/>
              </a:rPr>
              <a:t>A→ </a:t>
            </a:r>
            <a:r>
              <a:rPr lang="es-ES_tradnl" b="1" dirty="0">
                <a:latin typeface="Helvetica"/>
                <a:cs typeface="Helvetica"/>
              </a:rPr>
              <a:t>ANNO</a:t>
            </a:r>
          </a:p>
          <a:p>
            <a:pPr marL="0" indent="0">
              <a:buNone/>
            </a:pPr>
            <a:r>
              <a:rPr lang="es-ES_tradnl" dirty="0">
                <a:latin typeface="Helvetica"/>
                <a:cs typeface="Helvetica"/>
              </a:rPr>
              <a:t>H</a:t>
            </a:r>
            <a:r>
              <a:rPr lang="es-ES_tradnl" b="1" dirty="0">
                <a:latin typeface="Helvetica"/>
                <a:cs typeface="Helvetica"/>
              </a:rPr>
              <a:t>→ DIGITO DIGITO </a:t>
            </a:r>
            <a:r>
              <a:rPr lang="es-ES_tradnl" b="1" dirty="0" smtClean="0">
                <a:latin typeface="Helvetica"/>
                <a:cs typeface="Helvetica"/>
              </a:rPr>
              <a:t>DOSPUNTOS DIGITO </a:t>
            </a:r>
            <a:r>
              <a:rPr lang="es-ES_tradnl" b="1" dirty="0">
                <a:latin typeface="Helvetica"/>
                <a:cs typeface="Helvetica"/>
              </a:rPr>
              <a:t>DIGITO</a:t>
            </a:r>
            <a:endParaRPr lang="es-ES_tradnl" b="1" dirty="0" smtClean="0">
              <a:latin typeface="Helvetica"/>
              <a:cs typeface="Helvetica"/>
            </a:endParaRPr>
          </a:p>
          <a:p>
            <a:pPr marL="0" indent="0">
              <a:buNone/>
            </a:pPr>
            <a:endParaRPr lang="es-ES_tradnl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5224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1265</Words>
  <Application>Microsoft Macintosh PowerPoint</Application>
  <PresentationFormat>Custom</PresentationFormat>
  <Paragraphs>164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Sales Direction 16X9</vt:lpstr>
      <vt:lpstr>Time Zone Converter</vt:lpstr>
      <vt:lpstr>Agenda</vt:lpstr>
      <vt:lpstr>Descripción del problema</vt:lpstr>
      <vt:lpstr>Descripción del lenguaje</vt:lpstr>
      <vt:lpstr>Descripción del lenguaje</vt:lpstr>
      <vt:lpstr>Descripción del lenguaje</vt:lpstr>
      <vt:lpstr>Descripción del lenguaje</vt:lpstr>
      <vt:lpstr>Diseño de la Solución - Expresiones regulares</vt:lpstr>
      <vt:lpstr>Diseño de la Solución - Gramática</vt:lpstr>
      <vt:lpstr>Diseño de la Solución – Librerías utilizadas</vt:lpstr>
      <vt:lpstr>Problemas encontrados</vt:lpstr>
      <vt:lpstr>Posibles mejoras al proyecto</vt:lpstr>
      <vt:lpstr>Demo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/>
  <cp:lastModifiedBy>Andres Meza</cp:lastModifiedBy>
  <cp:revision>19</cp:revision>
  <dcterms:created xsi:type="dcterms:W3CDTF">2012-08-30T21:52:00Z</dcterms:created>
  <dcterms:modified xsi:type="dcterms:W3CDTF">2016-06-24T06:29:06Z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