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80" r:id="rId3"/>
    <p:sldId id="387" r:id="rId4"/>
    <p:sldId id="383" r:id="rId5"/>
    <p:sldId id="389" r:id="rId6"/>
    <p:sldId id="392" r:id="rId7"/>
    <p:sldId id="391" r:id="rId8"/>
    <p:sldId id="326" r:id="rId9"/>
  </p:sldIdLst>
  <p:sldSz cx="12192000" cy="6858000"/>
  <p:notesSz cx="9601200" cy="174164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5F98"/>
    <a:srgbClr val="000000"/>
    <a:srgbClr val="5171A8"/>
    <a:srgbClr val="E4EAF2"/>
    <a:srgbClr val="A3BDDA"/>
    <a:srgbClr val="E6ECF3"/>
    <a:srgbClr val="B8CAE1"/>
    <a:srgbClr val="A1BBD9"/>
    <a:srgbClr val="A0BAD9"/>
    <a:srgbClr val="E7E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411" autoAdjust="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775" y="0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294AF-A87A-4BC6-84A2-69CE63FB9AA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3863" y="2176463"/>
            <a:ext cx="10448926" cy="5878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38" y="8382000"/>
            <a:ext cx="7680325" cy="6858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6543338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775" y="16543338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A6188-11F9-4831-9563-1EE14C225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1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B185B-EA42-4372-AF99-5811CC316A67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61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B185B-EA42-4372-AF99-5811CC316A67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07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B185B-EA42-4372-AF99-5811CC316A67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201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B185B-EA42-4372-AF99-5811CC316A67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784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0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9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1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7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2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0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6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4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327E3-5BE4-4F51-B95F-9A99020077D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6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213296" y="2193925"/>
            <a:ext cx="10714544" cy="24701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>
                <a:latin typeface="Garamond" panose="02020404030301010803" pitchFamily="18" charset="0"/>
              </a:rPr>
              <a:t>Lab Section 11</a:t>
            </a:r>
          </a:p>
          <a:p>
            <a:pPr algn="r"/>
            <a:r>
              <a:rPr lang="en-US" sz="3600" dirty="0" smtClean="0">
                <a:latin typeface="Garamond" panose="02020404030301010803" pitchFamily="18" charset="0"/>
              </a:rPr>
              <a:t>Queue</a:t>
            </a:r>
            <a:endParaRPr lang="el-GR" sz="3200" dirty="0">
              <a:latin typeface="Garamond" panose="02020404030301010803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0495280" y="2545079"/>
            <a:ext cx="1422400" cy="1046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200" b="1" dirty="0" smtClean="0">
                <a:latin typeface="Garamond" panose="02020404030301010803" pitchFamily="18" charset="0"/>
              </a:rPr>
              <a:t>CS-202</a:t>
            </a:r>
            <a:endParaRPr lang="el-GR" sz="2800" b="1" dirty="0">
              <a:latin typeface="Garamond" panose="020204040303010108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573" y="6146799"/>
            <a:ext cx="609601" cy="6096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73857" y="6061143"/>
            <a:ext cx="91037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 err="1">
                <a:solidFill>
                  <a:srgbClr val="002E62"/>
                </a:solidFill>
                <a:latin typeface="Garamond" panose="02020404030301010803" pitchFamily="18" charset="0"/>
              </a:rPr>
              <a:t>Bashira</a:t>
            </a:r>
            <a:r>
              <a:rPr lang="en-US" sz="2400" b="1" dirty="0">
                <a:solidFill>
                  <a:srgbClr val="002E62"/>
                </a:solidFill>
                <a:latin typeface="Garamond" panose="02020404030301010803" pitchFamily="18" charset="0"/>
              </a:rPr>
              <a:t> A. Anima, </a:t>
            </a:r>
            <a:r>
              <a:rPr lang="en-US" sz="2400" b="1" dirty="0" err="1">
                <a:solidFill>
                  <a:srgbClr val="002E62"/>
                </a:solidFill>
                <a:latin typeface="Garamond" panose="02020404030301010803" pitchFamily="18" charset="0"/>
              </a:rPr>
              <a:t>Xinying</a:t>
            </a:r>
            <a:r>
              <a:rPr lang="en-US" sz="2400" b="1" dirty="0">
                <a:solidFill>
                  <a:srgbClr val="002E62"/>
                </a:solidFill>
                <a:latin typeface="Garamond" panose="02020404030301010803" pitchFamily="18" charset="0"/>
              </a:rPr>
              <a:t> Wang, </a:t>
            </a:r>
            <a:r>
              <a:rPr lang="en-US" sz="2400" b="1" dirty="0" err="1">
                <a:solidFill>
                  <a:srgbClr val="002E62"/>
                </a:solidFill>
                <a:latin typeface="Garamond" panose="02020404030301010803" pitchFamily="18" charset="0"/>
              </a:rPr>
              <a:t>Hemanta</a:t>
            </a:r>
            <a:r>
              <a:rPr lang="en-US" sz="2400" b="1" dirty="0">
                <a:solidFill>
                  <a:srgbClr val="002E62"/>
                </a:solidFill>
                <a:latin typeface="Garamond" panose="02020404030301010803" pitchFamily="18" charset="0"/>
              </a:rPr>
              <a:t> </a:t>
            </a:r>
            <a:r>
              <a:rPr lang="en-US" sz="2400" b="1" dirty="0" err="1">
                <a:solidFill>
                  <a:srgbClr val="002E62"/>
                </a:solidFill>
                <a:latin typeface="Garamond" panose="02020404030301010803" pitchFamily="18" charset="0"/>
              </a:rPr>
              <a:t>Sapkota</a:t>
            </a:r>
            <a:r>
              <a:rPr lang="en-US" sz="2400" b="1" dirty="0">
                <a:solidFill>
                  <a:srgbClr val="002E62"/>
                </a:solidFill>
                <a:latin typeface="Garamond" panose="02020404030301010803" pitchFamily="18" charset="0"/>
              </a:rPr>
              <a:t>, </a:t>
            </a:r>
            <a:r>
              <a:rPr lang="en-US" sz="2400" b="1" dirty="0" err="1">
                <a:solidFill>
                  <a:srgbClr val="002E62"/>
                </a:solidFill>
                <a:latin typeface="Garamond" panose="02020404030301010803" pitchFamily="18" charset="0"/>
              </a:rPr>
              <a:t>Yuchuan</a:t>
            </a:r>
            <a:r>
              <a:rPr lang="en-US" sz="2400" b="1" dirty="0">
                <a:solidFill>
                  <a:srgbClr val="002E62"/>
                </a:solidFill>
                <a:latin typeface="Garamond" panose="02020404030301010803" pitchFamily="18" charset="0"/>
              </a:rPr>
              <a:t> Liu</a:t>
            </a:r>
          </a:p>
          <a:p>
            <a:pPr algn="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University of Nevada, Reno</a:t>
            </a:r>
          </a:p>
        </p:txBody>
      </p:sp>
    </p:spTree>
    <p:extLst>
      <p:ext uri="{BB962C8B-B14F-4D97-AF65-F5344CB8AC3E}">
        <p14:creationId xmlns:p14="http://schemas.microsoft.com/office/powerpoint/2010/main" val="35483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LL-based Queue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961966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Forward Linked List-based Implementation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16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 Queue 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can be implemented with 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 Linked List, as shown here.</a:t>
            </a:r>
          </a:p>
          <a:p>
            <a:endParaRPr lang="en-US" sz="4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 Forward Linked List with 2 Pointers: </a:t>
            </a:r>
            <a:r>
              <a:rPr lang="en-US" sz="28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front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&amp; </a:t>
            </a:r>
            <a:r>
              <a:rPr lang="en-US" sz="28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back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.</a:t>
            </a:r>
            <a:endParaRPr lang="en-US" sz="32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4736788" y="4993612"/>
          <a:ext cx="1394565" cy="78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46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smtClean="0">
                          <a:effectLst/>
                          <a:latin typeface="Courier"/>
                        </a:rPr>
                        <a:t>Data</a:t>
                      </a:r>
                      <a:endParaRPr lang="en-US" sz="1600" b="1" i="1" dirty="0"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</a:tr>
              <a:tr h="219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600" b="1" i="1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91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32" name="Round Same Side Corner Rectangle 31"/>
          <p:cNvSpPr/>
          <p:nvPr/>
        </p:nvSpPr>
        <p:spPr>
          <a:xfrm>
            <a:off x="4741768" y="4541789"/>
            <a:ext cx="1389586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m_next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33" name="Snip Single Corner Rectangle 32"/>
          <p:cNvSpPr/>
          <p:nvPr/>
        </p:nvSpPr>
        <p:spPr>
          <a:xfrm flipH="1">
            <a:off x="4741768" y="4240799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646520" y="4132213"/>
            <a:ext cx="1576274" cy="1723287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94074" y="421537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14425" y="4184032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Node 1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2848729" y="4993612"/>
          <a:ext cx="1394565" cy="78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46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smtClean="0">
                          <a:effectLst/>
                          <a:latin typeface="Courier"/>
                        </a:rPr>
                        <a:t>Data</a:t>
                      </a:r>
                      <a:endParaRPr lang="en-US" sz="1600" b="1" i="1" dirty="0"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</a:tr>
              <a:tr h="219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600" b="1" i="1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91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38" name="Round Same Side Corner Rectangle 37"/>
          <p:cNvSpPr/>
          <p:nvPr/>
        </p:nvSpPr>
        <p:spPr>
          <a:xfrm>
            <a:off x="2853709" y="4541789"/>
            <a:ext cx="1389586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prstClr val="white"/>
                </a:solidFill>
                <a:latin typeface="Garamond" panose="02020404030301010803" pitchFamily="18" charset="0"/>
              </a:rPr>
              <a:t>m</a:t>
            </a:r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_next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39" name="Snip Single Corner Rectangle 38"/>
          <p:cNvSpPr/>
          <p:nvPr/>
        </p:nvSpPr>
        <p:spPr>
          <a:xfrm flipH="1">
            <a:off x="2853709" y="4240799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758461" y="4132213"/>
            <a:ext cx="1576274" cy="1723287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806015" y="421537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226366" y="4184032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Node 0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cxnSp>
        <p:nvCxnSpPr>
          <p:cNvPr id="43" name="Elbow Connector 42"/>
          <p:cNvCxnSpPr>
            <a:stCxn id="38" idx="0"/>
            <a:endCxn id="33" idx="0"/>
          </p:cNvCxnSpPr>
          <p:nvPr/>
        </p:nvCxnSpPr>
        <p:spPr>
          <a:xfrm flipV="1">
            <a:off x="4243295" y="4360150"/>
            <a:ext cx="498473" cy="385420"/>
          </a:xfrm>
          <a:prstGeom prst="bentConnector3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Round Same Side Corner Rectangle 43"/>
          <p:cNvSpPr/>
          <p:nvPr/>
        </p:nvSpPr>
        <p:spPr>
          <a:xfrm>
            <a:off x="1373454" y="3497944"/>
            <a:ext cx="1389586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prstClr val="white"/>
                </a:solidFill>
                <a:latin typeface="Garamond" panose="02020404030301010803" pitchFamily="18" charset="0"/>
              </a:rPr>
              <a:t>m</a:t>
            </a:r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_front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8481142" y="4993612"/>
          <a:ext cx="1394565" cy="78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46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smtClean="0">
                          <a:effectLst/>
                          <a:latin typeface="Courier"/>
                        </a:rPr>
                        <a:t>Data</a:t>
                      </a:r>
                      <a:endParaRPr lang="en-US" sz="1600" b="1" i="1" dirty="0"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</a:tr>
              <a:tr h="219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600" b="1" i="1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91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46" name="Round Same Side Corner Rectangle 45"/>
          <p:cNvSpPr/>
          <p:nvPr/>
        </p:nvSpPr>
        <p:spPr>
          <a:xfrm>
            <a:off x="8486122" y="4541789"/>
            <a:ext cx="1389586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m_next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47" name="Snip Single Corner Rectangle 46"/>
          <p:cNvSpPr/>
          <p:nvPr/>
        </p:nvSpPr>
        <p:spPr>
          <a:xfrm flipH="1">
            <a:off x="8486122" y="4240799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390874" y="4132213"/>
            <a:ext cx="1576274" cy="1723287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438428" y="421537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858779" y="4184032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Node n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/>
          </p:nvPr>
        </p:nvGraphicFramePr>
        <p:xfrm>
          <a:off x="6613403" y="4993612"/>
          <a:ext cx="1394565" cy="78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46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smtClean="0">
                          <a:effectLst/>
                          <a:latin typeface="Courier"/>
                        </a:rPr>
                        <a:t>Data</a:t>
                      </a:r>
                      <a:endParaRPr lang="en-US" sz="1600" b="1" i="1" dirty="0"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</a:tr>
              <a:tr h="219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600" b="1" i="1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91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52" name="Round Same Side Corner Rectangle 51"/>
          <p:cNvSpPr/>
          <p:nvPr/>
        </p:nvSpPr>
        <p:spPr>
          <a:xfrm>
            <a:off x="6618383" y="4541789"/>
            <a:ext cx="1389586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m_next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53" name="Snip Single Corner Rectangle 52"/>
          <p:cNvSpPr/>
          <p:nvPr/>
        </p:nvSpPr>
        <p:spPr>
          <a:xfrm flipH="1">
            <a:off x="6618383" y="4240799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523135" y="4132213"/>
            <a:ext cx="1576274" cy="1723287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570689" y="421537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991040" y="4184032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Node …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cxnSp>
        <p:nvCxnSpPr>
          <p:cNvPr id="57" name="Elbow Connector 56"/>
          <p:cNvCxnSpPr>
            <a:stCxn id="52" idx="0"/>
            <a:endCxn id="47" idx="0"/>
          </p:cNvCxnSpPr>
          <p:nvPr/>
        </p:nvCxnSpPr>
        <p:spPr>
          <a:xfrm flipV="1">
            <a:off x="8007969" y="4360150"/>
            <a:ext cx="478153" cy="385420"/>
          </a:xfrm>
          <a:prstGeom prst="bentConnector3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2" idx="0"/>
            <a:endCxn id="53" idx="0"/>
          </p:cNvCxnSpPr>
          <p:nvPr/>
        </p:nvCxnSpPr>
        <p:spPr>
          <a:xfrm flipV="1">
            <a:off x="6131354" y="4360150"/>
            <a:ext cx="487029" cy="385420"/>
          </a:xfrm>
          <a:prstGeom prst="bentConnector3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4" idx="0"/>
            <a:endCxn id="39" idx="3"/>
          </p:cNvCxnSpPr>
          <p:nvPr/>
        </p:nvCxnSpPr>
        <p:spPr>
          <a:xfrm>
            <a:off x="2763040" y="3701725"/>
            <a:ext cx="294504" cy="539074"/>
          </a:xfrm>
          <a:prstGeom prst="bentConnector2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Round Same Side Corner Rectangle 59"/>
          <p:cNvSpPr/>
          <p:nvPr/>
        </p:nvSpPr>
        <p:spPr>
          <a:xfrm>
            <a:off x="10191701" y="4535579"/>
            <a:ext cx="1228159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3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NULL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cxnSp>
        <p:nvCxnSpPr>
          <p:cNvPr id="61" name="Elbow Connector 60"/>
          <p:cNvCxnSpPr>
            <a:endCxn id="60" idx="2"/>
          </p:cNvCxnSpPr>
          <p:nvPr/>
        </p:nvCxnSpPr>
        <p:spPr>
          <a:xfrm>
            <a:off x="9875708" y="4739359"/>
            <a:ext cx="315993" cy="1"/>
          </a:xfrm>
          <a:prstGeom prst="bentConnector3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7" name="Round Same Side Corner Rectangle 106"/>
          <p:cNvSpPr/>
          <p:nvPr/>
        </p:nvSpPr>
        <p:spPr>
          <a:xfrm flipH="1">
            <a:off x="10110987" y="3483104"/>
            <a:ext cx="1389586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m_back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cxnSp>
        <p:nvCxnSpPr>
          <p:cNvPr id="108" name="Elbow Connector 107"/>
          <p:cNvCxnSpPr>
            <a:stCxn id="107" idx="0"/>
            <a:endCxn id="47" idx="3"/>
          </p:cNvCxnSpPr>
          <p:nvPr/>
        </p:nvCxnSpPr>
        <p:spPr>
          <a:xfrm rot="10800000" flipV="1">
            <a:off x="8689957" y="3686885"/>
            <a:ext cx="1421030" cy="553914"/>
          </a:xfrm>
          <a:prstGeom prst="bentConnector2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6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LL-based Queue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961966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Forward Linked List-based Implementation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16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 Queue </a:t>
            </a:r>
            <a:r>
              <a:rPr lang="en-US" sz="2400" b="1" dirty="0" smtClean="0">
                <a:solidFill>
                  <a:srgbClr val="70AD47"/>
                </a:solidFill>
                <a:latin typeface="Courier"/>
              </a:rPr>
              <a:t>push</a:t>
            </a: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(</a:t>
            </a:r>
            <a:r>
              <a:rPr lang="en-US" sz="2400" b="1" dirty="0" err="1" smtClean="0">
                <a:solidFill>
                  <a:srgbClr val="262626"/>
                </a:solidFill>
                <a:latin typeface="Courier"/>
              </a:rPr>
              <a:t>enqueue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) operation. </a:t>
            </a:r>
            <a:endParaRPr lang="en-US" sz="4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4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An originally empty Queue.</a:t>
            </a:r>
          </a:p>
        </p:txBody>
      </p:sp>
      <p:sp>
        <p:nvSpPr>
          <p:cNvPr id="71" name="Round Same Side Corner Rectangle 70"/>
          <p:cNvSpPr/>
          <p:nvPr/>
        </p:nvSpPr>
        <p:spPr>
          <a:xfrm>
            <a:off x="9458094" y="4168097"/>
            <a:ext cx="1228159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3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NULL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72" name="Round Same Side Corner Rectangle 71"/>
          <p:cNvSpPr/>
          <p:nvPr/>
        </p:nvSpPr>
        <p:spPr>
          <a:xfrm>
            <a:off x="6528560" y="3314865"/>
            <a:ext cx="1124372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prstClr val="white"/>
                </a:solidFill>
                <a:latin typeface="Garamond" panose="02020404030301010803" pitchFamily="18" charset="0"/>
              </a:rPr>
              <a:t>m</a:t>
            </a:r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_front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73" name="Round Same Side Corner Rectangle 72"/>
          <p:cNvSpPr/>
          <p:nvPr/>
        </p:nvSpPr>
        <p:spPr>
          <a:xfrm flipH="1">
            <a:off x="9500534" y="3314864"/>
            <a:ext cx="1143278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m_back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cxnSp>
        <p:nvCxnSpPr>
          <p:cNvPr id="74" name="Elbow Connector 73"/>
          <p:cNvCxnSpPr>
            <a:stCxn id="72" idx="0"/>
            <a:endCxn id="77" idx="3"/>
          </p:cNvCxnSpPr>
          <p:nvPr/>
        </p:nvCxnSpPr>
        <p:spPr>
          <a:xfrm>
            <a:off x="7652932" y="3518646"/>
            <a:ext cx="292338" cy="446600"/>
          </a:xfrm>
          <a:prstGeom prst="bentConnector2">
            <a:avLst/>
          </a:prstGeom>
          <a:ln w="57150">
            <a:solidFill>
              <a:schemeClr val="accent6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620332"/>
              </p:ext>
            </p:extLst>
          </p:nvPr>
        </p:nvGraphicFramePr>
        <p:xfrm>
          <a:off x="7736455" y="4567800"/>
          <a:ext cx="1394565" cy="78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34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err="1" smtClean="0">
                          <a:effectLst/>
                          <a:latin typeface="Courier"/>
                        </a:rPr>
                        <a:t>DataType</a:t>
                      </a:r>
                      <a:endParaRPr lang="en-US" sz="1600" b="1" i="1" dirty="0"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</a:tr>
              <a:tr h="2083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600" b="1" i="1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82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76" name="Round Same Side Corner Rectangle 75"/>
          <p:cNvSpPr/>
          <p:nvPr/>
        </p:nvSpPr>
        <p:spPr>
          <a:xfrm>
            <a:off x="7741435" y="4220971"/>
            <a:ext cx="1389586" cy="301815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m_next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77" name="Snip Single Corner Rectangle 76"/>
          <p:cNvSpPr/>
          <p:nvPr/>
        </p:nvSpPr>
        <p:spPr>
          <a:xfrm flipH="1">
            <a:off x="7741435" y="3965246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693741" y="3939817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114092" y="3908479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Node n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678359" y="3911002"/>
            <a:ext cx="1511929" cy="1493822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1" name="Elbow Connector 80"/>
          <p:cNvCxnSpPr/>
          <p:nvPr/>
        </p:nvCxnSpPr>
        <p:spPr>
          <a:xfrm rot="10800000" flipV="1">
            <a:off x="7947176" y="3518645"/>
            <a:ext cx="1553358" cy="421172"/>
          </a:xfrm>
          <a:prstGeom prst="bentConnector2">
            <a:avLst/>
          </a:prstGeom>
          <a:ln w="57150">
            <a:solidFill>
              <a:schemeClr val="accent6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76" idx="0"/>
            <a:endCxn id="71" idx="2"/>
          </p:cNvCxnSpPr>
          <p:nvPr/>
        </p:nvCxnSpPr>
        <p:spPr>
          <a:xfrm flipV="1">
            <a:off x="9131021" y="4371878"/>
            <a:ext cx="327073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547952" y="5502209"/>
            <a:ext cx="43552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62626"/>
                </a:solidFill>
                <a:latin typeface="Garamond" panose="02020404030301010803" pitchFamily="18" charset="0"/>
              </a:rPr>
              <a:t>1)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newNode_Pt</a:t>
            </a:r>
            <a:r>
              <a:rPr lang="en-US" b="1" dirty="0" smtClean="0">
                <a:solidFill>
                  <a:srgbClr val="405F98"/>
                </a:solidFill>
                <a:latin typeface="Courier"/>
              </a:rPr>
              <a:t>-&gt;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m_next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NULL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;</a:t>
            </a:r>
            <a:endParaRPr lang="en-US" b="1" dirty="0">
              <a:solidFill>
                <a:srgbClr val="262626"/>
              </a:solidFill>
              <a:latin typeface="Courier"/>
            </a:endParaRPr>
          </a:p>
          <a:p>
            <a:r>
              <a:rPr lang="en-US" dirty="0" smtClean="0">
                <a:solidFill>
                  <a:srgbClr val="262626"/>
                </a:solidFill>
                <a:latin typeface="Garamond" panose="02020404030301010803" pitchFamily="18" charset="0"/>
              </a:rPr>
              <a:t>2)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m_back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newNode_Pt</a:t>
            </a:r>
            <a:r>
              <a:rPr lang="en-US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dirty="0" smtClean="0">
                <a:solidFill>
                  <a:srgbClr val="262626"/>
                </a:solidFill>
                <a:latin typeface="Garamond" panose="02020404030301010803" pitchFamily="18" charset="0"/>
              </a:rPr>
              <a:t>3)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m_front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Courier"/>
              </a:rPr>
              <a:t>=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newNode_Pt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;</a:t>
            </a:r>
            <a:endParaRPr lang="en-US" b="1" dirty="0">
              <a:solidFill>
                <a:srgbClr val="262626"/>
              </a:solidFill>
              <a:latin typeface="Courier"/>
            </a:endParaRPr>
          </a:p>
        </p:txBody>
      </p:sp>
      <p:sp>
        <p:nvSpPr>
          <p:cNvPr id="84" name="Round Same Side Corner Rectangle 83"/>
          <p:cNvSpPr/>
          <p:nvPr/>
        </p:nvSpPr>
        <p:spPr>
          <a:xfrm>
            <a:off x="2757501" y="3314442"/>
            <a:ext cx="1228159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3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NULL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85" name="Round Same Side Corner Rectangle 84"/>
          <p:cNvSpPr/>
          <p:nvPr/>
        </p:nvSpPr>
        <p:spPr>
          <a:xfrm>
            <a:off x="1294646" y="3314865"/>
            <a:ext cx="1124372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prstClr val="white"/>
                </a:solidFill>
                <a:latin typeface="Garamond" panose="02020404030301010803" pitchFamily="18" charset="0"/>
              </a:rPr>
              <a:t>m</a:t>
            </a:r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_front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86" name="Round Same Side Corner Rectangle 85"/>
          <p:cNvSpPr/>
          <p:nvPr/>
        </p:nvSpPr>
        <p:spPr>
          <a:xfrm flipH="1">
            <a:off x="4293154" y="3317885"/>
            <a:ext cx="1143278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m_back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cxnSp>
        <p:nvCxnSpPr>
          <p:cNvPr id="87" name="Elbow Connector 86"/>
          <p:cNvCxnSpPr>
            <a:stCxn id="85" idx="0"/>
            <a:endCxn id="84" idx="2"/>
          </p:cNvCxnSpPr>
          <p:nvPr/>
        </p:nvCxnSpPr>
        <p:spPr>
          <a:xfrm flipV="1">
            <a:off x="2419018" y="3518223"/>
            <a:ext cx="338483" cy="423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86" idx="0"/>
            <a:endCxn id="84" idx="0"/>
          </p:cNvCxnSpPr>
          <p:nvPr/>
        </p:nvCxnSpPr>
        <p:spPr>
          <a:xfrm rot="10800000">
            <a:off x="3985660" y="3518224"/>
            <a:ext cx="307494" cy="3443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365492"/>
              </p:ext>
            </p:extLst>
          </p:nvPr>
        </p:nvGraphicFramePr>
        <p:xfrm>
          <a:off x="2657814" y="4567800"/>
          <a:ext cx="1394565" cy="78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34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err="1" smtClean="0">
                          <a:effectLst/>
                          <a:latin typeface="Courier"/>
                        </a:rPr>
                        <a:t>DataType</a:t>
                      </a:r>
                      <a:endParaRPr lang="en-US" sz="1600" b="1" i="1" dirty="0"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</a:tr>
              <a:tr h="2083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600" b="1" i="1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82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90" name="Round Same Side Corner Rectangle 89"/>
          <p:cNvSpPr/>
          <p:nvPr/>
        </p:nvSpPr>
        <p:spPr>
          <a:xfrm>
            <a:off x="2662794" y="4220971"/>
            <a:ext cx="1389586" cy="301815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m_next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91" name="Snip Single Corner Rectangle 90"/>
          <p:cNvSpPr/>
          <p:nvPr/>
        </p:nvSpPr>
        <p:spPr>
          <a:xfrm flipH="1">
            <a:off x="2662794" y="3965246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615100" y="3939817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035451" y="3908479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Node n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599718" y="3911002"/>
            <a:ext cx="1511929" cy="1493822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345725" y="5497870"/>
            <a:ext cx="4425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62626"/>
                </a:solidFill>
                <a:latin typeface="Garamond" panose="02020404030301010803" pitchFamily="18" charset="0"/>
              </a:rPr>
              <a:t>0</a:t>
            </a:r>
            <a:r>
              <a:rPr lang="en-US" sz="2000" dirty="0" smtClean="0">
                <a:solidFill>
                  <a:srgbClr val="262626"/>
                </a:solidFill>
                <a:latin typeface="Garamond" panose="02020404030301010803" pitchFamily="18" charset="0"/>
              </a:rPr>
              <a:t>) </a:t>
            </a:r>
            <a:r>
              <a:rPr lang="en-US" b="1" dirty="0" smtClean="0">
                <a:solidFill>
                  <a:srgbClr val="405F98"/>
                </a:solidFill>
                <a:latin typeface="Courier"/>
              </a:rPr>
              <a:t>Node *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newNode_Pt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b="1" dirty="0" smtClean="0">
                <a:solidFill>
                  <a:schemeClr val="accent6"/>
                </a:solidFill>
                <a:latin typeface="Courier"/>
              </a:rPr>
              <a:t>new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b="1" dirty="0" smtClean="0">
                <a:solidFill>
                  <a:srgbClr val="405F98"/>
                </a:solidFill>
                <a:latin typeface="Courier"/>
              </a:rPr>
              <a:t>Node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;</a:t>
            </a:r>
            <a:endParaRPr lang="en-US" b="1" dirty="0">
              <a:solidFill>
                <a:srgbClr val="262626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5307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LL-based Queue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961966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List-based Implementation(s)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16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 Queue </a:t>
            </a:r>
            <a:r>
              <a:rPr lang="en-US" sz="2400" b="1" dirty="0" smtClean="0">
                <a:solidFill>
                  <a:srgbClr val="70AD47"/>
                </a:solidFill>
                <a:latin typeface="Courier"/>
              </a:rPr>
              <a:t>push</a:t>
            </a: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(</a:t>
            </a:r>
            <a:r>
              <a:rPr lang="en-US" sz="2400" b="1" dirty="0" err="1" smtClean="0">
                <a:solidFill>
                  <a:srgbClr val="262626"/>
                </a:solidFill>
                <a:latin typeface="Courier"/>
              </a:rPr>
              <a:t>enqueue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) operation. </a:t>
            </a:r>
            <a:endParaRPr lang="en-US" sz="4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4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Elements are exclusively pushed to the </a:t>
            </a:r>
            <a:r>
              <a:rPr lang="en-US" sz="24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back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of the Queue.</a:t>
            </a:r>
          </a:p>
        </p:txBody>
      </p:sp>
      <p:graphicFrame>
        <p:nvGraphicFramePr>
          <p:cNvPr id="146" name="Table 145"/>
          <p:cNvGraphicFramePr>
            <a:graphicFrameLocks noGrp="1"/>
          </p:cNvGraphicFramePr>
          <p:nvPr>
            <p:extLst/>
          </p:nvPr>
        </p:nvGraphicFramePr>
        <p:xfrm>
          <a:off x="4193599" y="4626073"/>
          <a:ext cx="1394565" cy="78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34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err="1" smtClean="0">
                          <a:effectLst/>
                          <a:latin typeface="Courier"/>
                        </a:rPr>
                        <a:t>DataType</a:t>
                      </a:r>
                      <a:endParaRPr lang="en-US" sz="1600" b="1" i="1" dirty="0"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</a:tr>
              <a:tr h="2083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600" b="1" i="1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82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147" name="Round Same Side Corner Rectangle 146"/>
          <p:cNvSpPr/>
          <p:nvPr/>
        </p:nvSpPr>
        <p:spPr>
          <a:xfrm>
            <a:off x="4198579" y="4279244"/>
            <a:ext cx="1389586" cy="301815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m_next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148" name="Snip Single Corner Rectangle 147"/>
          <p:cNvSpPr/>
          <p:nvPr/>
        </p:nvSpPr>
        <p:spPr>
          <a:xfrm flipH="1">
            <a:off x="4198579" y="4023519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150885" y="399809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4571236" y="3966752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Node 1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152" name="Table 151"/>
          <p:cNvGraphicFramePr>
            <a:graphicFrameLocks noGrp="1"/>
          </p:cNvGraphicFramePr>
          <p:nvPr>
            <p:extLst/>
          </p:nvPr>
        </p:nvGraphicFramePr>
        <p:xfrm>
          <a:off x="2504707" y="4626073"/>
          <a:ext cx="1394565" cy="78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34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err="1" smtClean="0">
                          <a:effectLst/>
                          <a:latin typeface="Courier"/>
                        </a:rPr>
                        <a:t>DataType</a:t>
                      </a:r>
                      <a:endParaRPr lang="en-US" sz="1600" b="1" i="1" dirty="0"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</a:tr>
              <a:tr h="2083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600" b="1" i="1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82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153" name="Round Same Side Corner Rectangle 152"/>
          <p:cNvSpPr/>
          <p:nvPr/>
        </p:nvSpPr>
        <p:spPr>
          <a:xfrm>
            <a:off x="2509687" y="4279244"/>
            <a:ext cx="1389586" cy="301815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prstClr val="white"/>
                </a:solidFill>
                <a:latin typeface="Garamond" panose="02020404030301010803" pitchFamily="18" charset="0"/>
              </a:rPr>
              <a:t>m</a:t>
            </a:r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_next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154" name="Snip Single Corner Rectangle 153"/>
          <p:cNvSpPr/>
          <p:nvPr/>
        </p:nvSpPr>
        <p:spPr>
          <a:xfrm flipH="1">
            <a:off x="2509687" y="4023519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444445" y="3965423"/>
            <a:ext cx="1511929" cy="1493822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461993" y="399809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882344" y="3966752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Node 0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cxnSp>
        <p:nvCxnSpPr>
          <p:cNvPr id="158" name="Elbow Connector 157"/>
          <p:cNvCxnSpPr>
            <a:stCxn id="153" idx="0"/>
            <a:endCxn id="148" idx="0"/>
          </p:cNvCxnSpPr>
          <p:nvPr/>
        </p:nvCxnSpPr>
        <p:spPr>
          <a:xfrm flipV="1">
            <a:off x="3899273" y="4142870"/>
            <a:ext cx="299306" cy="287282"/>
          </a:xfrm>
          <a:prstGeom prst="bentConnector3">
            <a:avLst>
              <a:gd name="adj1" fmla="val 36422"/>
            </a:avLst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9" name="Round Same Side Corner Rectangle 158"/>
          <p:cNvSpPr/>
          <p:nvPr/>
        </p:nvSpPr>
        <p:spPr>
          <a:xfrm>
            <a:off x="1294646" y="3375825"/>
            <a:ext cx="1124372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prstClr val="white"/>
                </a:solidFill>
                <a:latin typeface="Garamond" panose="02020404030301010803" pitchFamily="18" charset="0"/>
              </a:rPr>
              <a:t>m</a:t>
            </a:r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_front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160" name="Table 159"/>
          <p:cNvGraphicFramePr>
            <a:graphicFrameLocks noGrp="1"/>
          </p:cNvGraphicFramePr>
          <p:nvPr>
            <p:extLst/>
          </p:nvPr>
        </p:nvGraphicFramePr>
        <p:xfrm>
          <a:off x="7572193" y="4626073"/>
          <a:ext cx="1394565" cy="78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34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err="1" smtClean="0">
                          <a:effectLst/>
                          <a:latin typeface="Courier"/>
                        </a:rPr>
                        <a:t>DataType</a:t>
                      </a:r>
                      <a:endParaRPr lang="en-US" sz="1600" b="1" i="1" dirty="0"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</a:tr>
              <a:tr h="2083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600" b="1" i="1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82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161" name="Round Same Side Corner Rectangle 160"/>
          <p:cNvSpPr/>
          <p:nvPr/>
        </p:nvSpPr>
        <p:spPr>
          <a:xfrm>
            <a:off x="7577173" y="4279244"/>
            <a:ext cx="1389586" cy="301815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m_next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162" name="Snip Single Corner Rectangle 161"/>
          <p:cNvSpPr/>
          <p:nvPr/>
        </p:nvSpPr>
        <p:spPr>
          <a:xfrm flipH="1">
            <a:off x="7577173" y="4023519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529479" y="399809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949830" y="3966752"/>
            <a:ext cx="1091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Node n-1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166" name="Table 165"/>
          <p:cNvGraphicFramePr>
            <a:graphicFrameLocks noGrp="1"/>
          </p:cNvGraphicFramePr>
          <p:nvPr>
            <p:extLst/>
          </p:nvPr>
        </p:nvGraphicFramePr>
        <p:xfrm>
          <a:off x="5887334" y="4626073"/>
          <a:ext cx="1394565" cy="78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34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err="1" smtClean="0">
                          <a:effectLst/>
                          <a:latin typeface="Courier"/>
                        </a:rPr>
                        <a:t>DataType</a:t>
                      </a:r>
                      <a:endParaRPr lang="en-US" sz="1600" b="1" i="1" dirty="0"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</a:tr>
              <a:tr h="2083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600" b="1" i="1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82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167" name="Round Same Side Corner Rectangle 166"/>
          <p:cNvSpPr/>
          <p:nvPr/>
        </p:nvSpPr>
        <p:spPr>
          <a:xfrm>
            <a:off x="5892314" y="4279244"/>
            <a:ext cx="1389586" cy="301815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m_next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168" name="Snip Single Corner Rectangle 167"/>
          <p:cNvSpPr/>
          <p:nvPr/>
        </p:nvSpPr>
        <p:spPr>
          <a:xfrm flipH="1">
            <a:off x="5892314" y="4023519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844620" y="399809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6264971" y="3966752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Node …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cxnSp>
        <p:nvCxnSpPr>
          <p:cNvPr id="174" name="Elbow Connector 173"/>
          <p:cNvCxnSpPr>
            <a:stCxn id="159" idx="0"/>
            <a:endCxn id="154" idx="3"/>
          </p:cNvCxnSpPr>
          <p:nvPr/>
        </p:nvCxnSpPr>
        <p:spPr>
          <a:xfrm>
            <a:off x="2419018" y="3579606"/>
            <a:ext cx="294504" cy="443913"/>
          </a:xfrm>
          <a:prstGeom prst="bentConnector2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5" name="Round Same Side Corner Rectangle 174"/>
          <p:cNvSpPr/>
          <p:nvPr/>
        </p:nvSpPr>
        <p:spPr>
          <a:xfrm>
            <a:off x="9282752" y="4227769"/>
            <a:ext cx="1228159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3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NULL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177" name="Round Same Side Corner Rectangle 176"/>
          <p:cNvSpPr/>
          <p:nvPr/>
        </p:nvSpPr>
        <p:spPr>
          <a:xfrm flipH="1">
            <a:off x="9210200" y="3372132"/>
            <a:ext cx="1143278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m_back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cxnSp>
        <p:nvCxnSpPr>
          <p:cNvPr id="178" name="Elbow Connector 177"/>
          <p:cNvCxnSpPr>
            <a:stCxn id="177" idx="0"/>
            <a:endCxn id="202" idx="0"/>
          </p:cNvCxnSpPr>
          <p:nvPr/>
        </p:nvCxnSpPr>
        <p:spPr>
          <a:xfrm rot="10800000" flipH="1">
            <a:off x="9210200" y="1933789"/>
            <a:ext cx="691322" cy="1642124"/>
          </a:xfrm>
          <a:prstGeom prst="bentConnector3">
            <a:avLst>
              <a:gd name="adj1" fmla="val -33067"/>
            </a:avLst>
          </a:prstGeom>
          <a:ln w="57150">
            <a:solidFill>
              <a:schemeClr val="accent6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4133861" y="3961802"/>
            <a:ext cx="1511929" cy="1493822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5824467" y="3961802"/>
            <a:ext cx="1511929" cy="1493822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7514097" y="3969275"/>
            <a:ext cx="1511929" cy="1493822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72" name="Elbow Connector 171"/>
          <p:cNvCxnSpPr>
            <a:stCxn id="167" idx="0"/>
            <a:endCxn id="162" idx="0"/>
          </p:cNvCxnSpPr>
          <p:nvPr/>
        </p:nvCxnSpPr>
        <p:spPr>
          <a:xfrm flipV="1">
            <a:off x="7281900" y="4142870"/>
            <a:ext cx="295273" cy="287282"/>
          </a:xfrm>
          <a:prstGeom prst="bentConnector3">
            <a:avLst>
              <a:gd name="adj1" fmla="val 37097"/>
            </a:avLst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147" idx="0"/>
            <a:endCxn id="168" idx="0"/>
          </p:cNvCxnSpPr>
          <p:nvPr/>
        </p:nvCxnSpPr>
        <p:spPr>
          <a:xfrm flipV="1">
            <a:off x="5588165" y="4142870"/>
            <a:ext cx="304149" cy="287282"/>
          </a:xfrm>
          <a:prstGeom prst="bentConnector3">
            <a:avLst>
              <a:gd name="adj1" fmla="val 34968"/>
            </a:avLst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200" name="Table 199"/>
          <p:cNvGraphicFramePr>
            <a:graphicFrameLocks noGrp="1"/>
          </p:cNvGraphicFramePr>
          <p:nvPr>
            <p:extLst/>
          </p:nvPr>
        </p:nvGraphicFramePr>
        <p:xfrm>
          <a:off x="9896542" y="2416992"/>
          <a:ext cx="1394565" cy="78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34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err="1" smtClean="0">
                          <a:effectLst/>
                          <a:latin typeface="Courier"/>
                        </a:rPr>
                        <a:t>DataType</a:t>
                      </a:r>
                      <a:endParaRPr lang="en-US" sz="1600" b="1" i="1" dirty="0"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</a:tr>
              <a:tr h="2083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600" b="1" i="1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82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201" name="Round Same Side Corner Rectangle 200"/>
          <p:cNvSpPr/>
          <p:nvPr/>
        </p:nvSpPr>
        <p:spPr>
          <a:xfrm>
            <a:off x="9901522" y="2070163"/>
            <a:ext cx="1389586" cy="301815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m_next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202" name="Snip Single Corner Rectangle 201"/>
          <p:cNvSpPr/>
          <p:nvPr/>
        </p:nvSpPr>
        <p:spPr>
          <a:xfrm flipH="1">
            <a:off x="9901522" y="1814438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9853828" y="1789009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10274179" y="1757671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Node k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9838446" y="1760194"/>
            <a:ext cx="1511929" cy="1493822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759636" y="1656784"/>
            <a:ext cx="1665836" cy="1665838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0" name="Elbow Connector 49"/>
          <p:cNvCxnSpPr>
            <a:stCxn id="201" idx="0"/>
            <a:endCxn id="175" idx="0"/>
          </p:cNvCxnSpPr>
          <p:nvPr/>
        </p:nvCxnSpPr>
        <p:spPr>
          <a:xfrm flipH="1">
            <a:off x="10510911" y="2221071"/>
            <a:ext cx="780197" cy="2210479"/>
          </a:xfrm>
          <a:prstGeom prst="bentConnector3">
            <a:avLst>
              <a:gd name="adj1" fmla="val -29300"/>
            </a:avLst>
          </a:prstGeom>
          <a:ln w="57150">
            <a:solidFill>
              <a:schemeClr val="accent6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61" idx="0"/>
            <a:endCxn id="202" idx="0"/>
          </p:cNvCxnSpPr>
          <p:nvPr/>
        </p:nvCxnSpPr>
        <p:spPr>
          <a:xfrm flipV="1">
            <a:off x="8966759" y="1933789"/>
            <a:ext cx="934763" cy="2496363"/>
          </a:xfrm>
          <a:prstGeom prst="bentConnector3">
            <a:avLst>
              <a:gd name="adj1" fmla="val 15456"/>
            </a:avLst>
          </a:prstGeom>
          <a:ln w="57150">
            <a:solidFill>
              <a:schemeClr val="accent6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116519" y="1525839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2)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582705" y="1891546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3)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1595803" y="2239126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1)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532816" y="5568342"/>
            <a:ext cx="54932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62626"/>
                </a:solidFill>
                <a:latin typeface="Garamond" panose="02020404030301010803" pitchFamily="18" charset="0"/>
              </a:rPr>
              <a:t>1)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newNode_Pt</a:t>
            </a:r>
            <a:r>
              <a:rPr lang="en-US" b="1" dirty="0" smtClean="0">
                <a:solidFill>
                  <a:srgbClr val="405F98"/>
                </a:solidFill>
                <a:latin typeface="Courier"/>
              </a:rPr>
              <a:t>-&gt;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m_next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NULL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;</a:t>
            </a:r>
            <a:endParaRPr lang="en-US" b="1" dirty="0">
              <a:solidFill>
                <a:srgbClr val="262626"/>
              </a:solidFill>
              <a:latin typeface="Courier"/>
            </a:endParaRPr>
          </a:p>
          <a:p>
            <a:r>
              <a:rPr lang="en-US" dirty="0" smtClean="0">
                <a:solidFill>
                  <a:srgbClr val="262626"/>
                </a:solidFill>
                <a:latin typeface="Garamond" panose="02020404030301010803" pitchFamily="18" charset="0"/>
              </a:rPr>
              <a:t>2)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m_back</a:t>
            </a:r>
            <a:r>
              <a:rPr lang="en-US" b="1" dirty="0" smtClean="0">
                <a:solidFill>
                  <a:srgbClr val="405F98"/>
                </a:solidFill>
                <a:latin typeface="Courier"/>
              </a:rPr>
              <a:t>-&gt;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m_next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newNode_Pt</a:t>
            </a:r>
            <a:r>
              <a:rPr lang="en-US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dirty="0" smtClean="0">
                <a:solidFill>
                  <a:srgbClr val="262626"/>
                </a:solidFill>
                <a:latin typeface="Garamond" panose="02020404030301010803" pitchFamily="18" charset="0"/>
              </a:rPr>
              <a:t>3)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m_back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Courier"/>
              </a:rPr>
              <a:t>=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newNode_Pt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;</a:t>
            </a:r>
            <a:endParaRPr lang="en-US" b="1" dirty="0">
              <a:solidFill>
                <a:srgbClr val="262626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5742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LL-based Queue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961966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List-based Implementation(s)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16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 Queue </a:t>
            </a:r>
            <a:r>
              <a:rPr lang="en-US" sz="2400" b="1" dirty="0" smtClean="0">
                <a:solidFill>
                  <a:srgbClr val="70AD47"/>
                </a:solidFill>
                <a:latin typeface="Courier"/>
              </a:rPr>
              <a:t>pop</a:t>
            </a: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(</a:t>
            </a:r>
            <a:r>
              <a:rPr lang="en-US" sz="2400" b="1" dirty="0" err="1" smtClean="0">
                <a:solidFill>
                  <a:srgbClr val="262626"/>
                </a:solidFill>
                <a:latin typeface="Courier"/>
              </a:rPr>
              <a:t>dequeue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) operation. </a:t>
            </a:r>
            <a:endParaRPr lang="en-US" sz="4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4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Elements are exclusively popped from the </a:t>
            </a:r>
            <a:r>
              <a:rPr lang="en-US" sz="24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front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of the Queue.</a:t>
            </a: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4488239" y="4626073"/>
          <a:ext cx="1394565" cy="78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34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err="1" smtClean="0">
                          <a:effectLst/>
                          <a:latin typeface="Courier"/>
                        </a:rPr>
                        <a:t>DataType</a:t>
                      </a:r>
                      <a:endParaRPr lang="en-US" sz="1600" b="1" i="1" dirty="0"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</a:tr>
              <a:tr h="2083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600" b="1" i="1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82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50" name="Round Same Side Corner Rectangle 49"/>
          <p:cNvSpPr/>
          <p:nvPr/>
        </p:nvSpPr>
        <p:spPr>
          <a:xfrm>
            <a:off x="4493219" y="4279244"/>
            <a:ext cx="1389586" cy="301815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m_next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57" name="Snip Single Corner Rectangle 56"/>
          <p:cNvSpPr/>
          <p:nvPr/>
        </p:nvSpPr>
        <p:spPr>
          <a:xfrm flipH="1">
            <a:off x="4493219" y="4023519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445525" y="399809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865876" y="3966752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Node 1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2799347" y="4626073"/>
          <a:ext cx="1394565" cy="78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34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err="1" smtClean="0">
                          <a:effectLst/>
                          <a:latin typeface="Courier"/>
                        </a:rPr>
                        <a:t>DataType</a:t>
                      </a:r>
                      <a:endParaRPr lang="en-US" sz="1600" b="1" i="1" dirty="0"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</a:tr>
              <a:tr h="2083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600" b="1" i="1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82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61" name="Round Same Side Corner Rectangle 60"/>
          <p:cNvSpPr/>
          <p:nvPr/>
        </p:nvSpPr>
        <p:spPr>
          <a:xfrm>
            <a:off x="2804327" y="4279244"/>
            <a:ext cx="1389586" cy="301815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prstClr val="white"/>
                </a:solidFill>
                <a:latin typeface="Garamond" panose="02020404030301010803" pitchFamily="18" charset="0"/>
              </a:rPr>
              <a:t>m</a:t>
            </a:r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_next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62" name="Snip Single Corner Rectangle 61"/>
          <p:cNvSpPr/>
          <p:nvPr/>
        </p:nvSpPr>
        <p:spPr>
          <a:xfrm flipH="1">
            <a:off x="2804327" y="4023519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739085" y="3965423"/>
            <a:ext cx="1511929" cy="1493822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756633" y="399809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176984" y="3966752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Node 0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cxnSp>
        <p:nvCxnSpPr>
          <p:cNvPr id="66" name="Elbow Connector 65"/>
          <p:cNvCxnSpPr>
            <a:stCxn id="61" idx="0"/>
            <a:endCxn id="57" idx="0"/>
          </p:cNvCxnSpPr>
          <p:nvPr/>
        </p:nvCxnSpPr>
        <p:spPr>
          <a:xfrm flipV="1">
            <a:off x="4193913" y="4142870"/>
            <a:ext cx="299306" cy="287282"/>
          </a:xfrm>
          <a:prstGeom prst="bentConnector3">
            <a:avLst>
              <a:gd name="adj1" fmla="val 36422"/>
            </a:avLst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Round Same Side Corner Rectangle 66"/>
          <p:cNvSpPr/>
          <p:nvPr/>
        </p:nvSpPr>
        <p:spPr>
          <a:xfrm>
            <a:off x="1294646" y="3375825"/>
            <a:ext cx="1124372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prstClr val="white"/>
                </a:solidFill>
                <a:latin typeface="Garamond" panose="02020404030301010803" pitchFamily="18" charset="0"/>
              </a:rPr>
              <a:t>m</a:t>
            </a:r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_front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/>
          </p:nvPr>
        </p:nvGraphicFramePr>
        <p:xfrm>
          <a:off x="7866833" y="4626073"/>
          <a:ext cx="1394565" cy="78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34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err="1" smtClean="0">
                          <a:effectLst/>
                          <a:latin typeface="Courier"/>
                        </a:rPr>
                        <a:t>DataType</a:t>
                      </a:r>
                      <a:endParaRPr lang="en-US" sz="1600" b="1" i="1" dirty="0"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</a:tr>
              <a:tr h="2083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600" b="1" i="1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82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69" name="Round Same Side Corner Rectangle 68"/>
          <p:cNvSpPr/>
          <p:nvPr/>
        </p:nvSpPr>
        <p:spPr>
          <a:xfrm>
            <a:off x="7871813" y="4279244"/>
            <a:ext cx="1389586" cy="301815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m_next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70" name="Snip Single Corner Rectangle 69"/>
          <p:cNvSpPr/>
          <p:nvPr/>
        </p:nvSpPr>
        <p:spPr>
          <a:xfrm flipH="1">
            <a:off x="7871813" y="4023519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824119" y="399809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244470" y="3966752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Node n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6181974" y="4626073"/>
          <a:ext cx="1394565" cy="78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34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err="1" smtClean="0">
                          <a:effectLst/>
                          <a:latin typeface="Courier"/>
                        </a:rPr>
                        <a:t>DataType</a:t>
                      </a:r>
                      <a:endParaRPr lang="en-US" sz="1600" b="1" i="1" dirty="0"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</a:tr>
              <a:tr h="2083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600" b="1" i="1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82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74" name="Round Same Side Corner Rectangle 73"/>
          <p:cNvSpPr/>
          <p:nvPr/>
        </p:nvSpPr>
        <p:spPr>
          <a:xfrm>
            <a:off x="6186954" y="4279244"/>
            <a:ext cx="1389586" cy="301815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m_next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75" name="Snip Single Corner Rectangle 74"/>
          <p:cNvSpPr/>
          <p:nvPr/>
        </p:nvSpPr>
        <p:spPr>
          <a:xfrm flipH="1">
            <a:off x="6186954" y="4023519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139260" y="399809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559611" y="3966752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Node …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cxnSp>
        <p:nvCxnSpPr>
          <p:cNvPr id="78" name="Elbow Connector 77"/>
          <p:cNvCxnSpPr>
            <a:stCxn id="67" idx="0"/>
            <a:endCxn id="57" idx="3"/>
          </p:cNvCxnSpPr>
          <p:nvPr/>
        </p:nvCxnSpPr>
        <p:spPr>
          <a:xfrm>
            <a:off x="2419018" y="3579606"/>
            <a:ext cx="2278036" cy="443913"/>
          </a:xfrm>
          <a:prstGeom prst="bentConnector2">
            <a:avLst/>
          </a:prstGeom>
          <a:ln w="57150">
            <a:solidFill>
              <a:schemeClr val="accent6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Round Same Side Corner Rectangle 78"/>
          <p:cNvSpPr/>
          <p:nvPr/>
        </p:nvSpPr>
        <p:spPr>
          <a:xfrm>
            <a:off x="9577392" y="4227769"/>
            <a:ext cx="1228159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3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NULL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80" name="Round Same Side Corner Rectangle 79"/>
          <p:cNvSpPr/>
          <p:nvPr/>
        </p:nvSpPr>
        <p:spPr>
          <a:xfrm flipH="1">
            <a:off x="9504840" y="3372132"/>
            <a:ext cx="1143278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m_back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cxnSp>
        <p:nvCxnSpPr>
          <p:cNvPr id="81" name="Elbow Connector 80"/>
          <p:cNvCxnSpPr>
            <a:stCxn id="80" idx="0"/>
            <a:endCxn id="70" idx="3"/>
          </p:cNvCxnSpPr>
          <p:nvPr/>
        </p:nvCxnSpPr>
        <p:spPr>
          <a:xfrm rot="10800000" flipV="1">
            <a:off x="8075648" y="3575913"/>
            <a:ext cx="1429192" cy="447606"/>
          </a:xfrm>
          <a:prstGeom prst="bentConnector2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428501" y="3961802"/>
            <a:ext cx="1511929" cy="1493822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119107" y="3961802"/>
            <a:ext cx="1511929" cy="1493822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808737" y="3969275"/>
            <a:ext cx="1511929" cy="1493822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5" name="Elbow Connector 84"/>
          <p:cNvCxnSpPr>
            <a:stCxn id="74" idx="0"/>
            <a:endCxn id="70" idx="0"/>
          </p:cNvCxnSpPr>
          <p:nvPr/>
        </p:nvCxnSpPr>
        <p:spPr>
          <a:xfrm flipV="1">
            <a:off x="7576540" y="4142870"/>
            <a:ext cx="295273" cy="287282"/>
          </a:xfrm>
          <a:prstGeom prst="bentConnector3">
            <a:avLst>
              <a:gd name="adj1" fmla="val 37097"/>
            </a:avLst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50" idx="0"/>
            <a:endCxn id="75" idx="0"/>
          </p:cNvCxnSpPr>
          <p:nvPr/>
        </p:nvCxnSpPr>
        <p:spPr>
          <a:xfrm flipV="1">
            <a:off x="5882805" y="4142870"/>
            <a:ext cx="304149" cy="287282"/>
          </a:xfrm>
          <a:prstGeom prst="bentConnector3">
            <a:avLst>
              <a:gd name="adj1" fmla="val 34968"/>
            </a:avLst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9" idx="0"/>
            <a:endCxn id="79" idx="2"/>
          </p:cNvCxnSpPr>
          <p:nvPr/>
        </p:nvCxnSpPr>
        <p:spPr>
          <a:xfrm>
            <a:off x="9261399" y="4430152"/>
            <a:ext cx="315993" cy="1398"/>
          </a:xfrm>
          <a:prstGeom prst="bentConnector3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Round Same Side Corner Rectangle 87"/>
          <p:cNvSpPr/>
          <p:nvPr/>
        </p:nvSpPr>
        <p:spPr>
          <a:xfrm>
            <a:off x="1291287" y="3935592"/>
            <a:ext cx="1124372" cy="407561"/>
          </a:xfrm>
          <a:prstGeom prst="round2SameRect">
            <a:avLst/>
          </a:prstGeom>
          <a:solidFill>
            <a:srgbClr val="C00000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del_Pt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627488" y="3865196"/>
            <a:ext cx="1724759" cy="1692323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1" name="Elbow Connector 40"/>
          <p:cNvCxnSpPr>
            <a:stCxn id="88" idx="0"/>
            <a:endCxn id="62" idx="0"/>
          </p:cNvCxnSpPr>
          <p:nvPr/>
        </p:nvCxnSpPr>
        <p:spPr>
          <a:xfrm>
            <a:off x="2415659" y="4139373"/>
            <a:ext cx="388668" cy="3497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27488" y="3865196"/>
            <a:ext cx="1724759" cy="16923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2627488" y="3865196"/>
            <a:ext cx="1724759" cy="16923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532816" y="5568342"/>
            <a:ext cx="54932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62626"/>
                </a:solidFill>
                <a:latin typeface="Garamond" panose="02020404030301010803" pitchFamily="18" charset="0"/>
              </a:rPr>
              <a:t>1) </a:t>
            </a:r>
            <a:r>
              <a:rPr lang="en-US" b="1" dirty="0" smtClean="0">
                <a:solidFill>
                  <a:srgbClr val="405F98"/>
                </a:solidFill>
                <a:latin typeface="Courier"/>
              </a:rPr>
              <a:t>Node *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del_Pt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m_front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;</a:t>
            </a:r>
            <a:endParaRPr lang="en-US" b="1" dirty="0">
              <a:solidFill>
                <a:srgbClr val="262626"/>
              </a:solidFill>
              <a:latin typeface="Courier"/>
            </a:endParaRPr>
          </a:p>
          <a:p>
            <a:r>
              <a:rPr lang="en-US" dirty="0" smtClean="0">
                <a:solidFill>
                  <a:srgbClr val="262626"/>
                </a:solidFill>
                <a:latin typeface="Garamond" panose="02020404030301010803" pitchFamily="18" charset="0"/>
              </a:rPr>
              <a:t>2)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m_front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m_front</a:t>
            </a:r>
            <a:r>
              <a:rPr lang="en-US" b="1" dirty="0" smtClean="0">
                <a:solidFill>
                  <a:srgbClr val="405F98"/>
                </a:solidFill>
                <a:latin typeface="Courier"/>
              </a:rPr>
              <a:t>-&gt;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m_next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;</a:t>
            </a:r>
            <a:endParaRPr lang="en-US" b="1" dirty="0">
              <a:solidFill>
                <a:srgbClr val="262626"/>
              </a:solidFill>
              <a:latin typeface="Courier"/>
            </a:endParaRPr>
          </a:p>
          <a:p>
            <a:r>
              <a:rPr lang="en-US" dirty="0" smtClean="0">
                <a:solidFill>
                  <a:srgbClr val="262626"/>
                </a:solidFill>
                <a:latin typeface="Garamond" panose="02020404030301010803" pitchFamily="18" charset="0"/>
              </a:rPr>
              <a:t>3) </a:t>
            </a:r>
            <a:r>
              <a:rPr lang="en-US" b="1" dirty="0">
                <a:solidFill>
                  <a:srgbClr val="70AD47"/>
                </a:solidFill>
                <a:latin typeface="Courier"/>
              </a:rPr>
              <a:t>d</a:t>
            </a:r>
            <a:r>
              <a:rPr lang="en-US" b="1" dirty="0" smtClean="0">
                <a:solidFill>
                  <a:srgbClr val="70AD47"/>
                </a:solidFill>
                <a:latin typeface="Courier"/>
              </a:rPr>
              <a:t>elete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del_Pt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;</a:t>
            </a:r>
            <a:endParaRPr lang="en-US" b="1" dirty="0">
              <a:solidFill>
                <a:srgbClr val="262626"/>
              </a:solidFill>
              <a:latin typeface="Courier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455906" y="3206193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2)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09369" y="3525032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3)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700844" y="4301738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1)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95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LL-based Queue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Node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{</a:t>
            </a:r>
          </a:p>
          <a:p>
            <a:endParaRPr lang="en-US" sz="4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friend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Queue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;     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//allows direct accessing </a:t>
            </a:r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of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link </a:t>
            </a:r>
            <a:r>
              <a:rPr lang="en-US" sz="1600" b="1" dirty="0" err="1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m_next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 from queue class</a:t>
            </a:r>
            <a:b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</a:b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                           //(otherwise, link </a:t>
            </a:r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remains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inaccessible </a:t>
            </a:r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outside of Node)</a:t>
            </a:r>
            <a:endParaRPr lang="en-US" sz="1600" b="1" dirty="0" smtClean="0">
              <a:solidFill>
                <a:srgbClr val="ED7D31">
                  <a:lumMod val="75000"/>
                </a:srgbClr>
              </a:solidFill>
              <a:latin typeface="Courier"/>
            </a:endParaRPr>
          </a:p>
          <a:p>
            <a:endParaRPr lang="en-US" sz="4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 public: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Node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m_next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NULL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) { }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Node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DataType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&amp;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data,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Node *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next = </a:t>
            </a:r>
            <a:r>
              <a:rPr lang="en-US" sz="1600" b="1" dirty="0">
                <a:solidFill>
                  <a:srgbClr val="FFC000">
                    <a:lumMod val="75000"/>
                  </a:srgbClr>
                </a:solidFill>
                <a:latin typeface="Courier"/>
              </a:rPr>
              <a:t>NULL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m_next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(next) ,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(data)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{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}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	    	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Node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Node &amp;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other)</a:t>
            </a:r>
            <a:endParaRPr lang="en-US" sz="1600" b="1" dirty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  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: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m_next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other.m_next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) ,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other.m_data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) { }</a:t>
            </a:r>
          </a:p>
          <a:p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DataType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&amp;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d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ata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(){      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//by-Reference access to data (allows mutation/writing)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;    	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}   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	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DataType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&amp;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d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ata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() </a:t>
            </a:r>
            <a:r>
              <a:rPr lang="en-US" sz="1600" b="1" dirty="0" err="1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{  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//by-</a:t>
            </a:r>
            <a:r>
              <a:rPr lang="en-US" sz="1600" b="1" dirty="0" err="1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-Reference </a:t>
            </a:r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access to data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(read-only)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;    	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}</a:t>
            </a:r>
          </a:p>
          <a:p>
            <a:r>
              <a:rPr lang="en-US" sz="400" b="1" dirty="0" smtClean="0">
                <a:solidFill>
                  <a:srgbClr val="000000"/>
                </a:solidFill>
                <a:latin typeface="Courier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private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: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   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Node *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m_next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; 						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DataType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;	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91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LL-based Queue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Queue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{</a:t>
            </a:r>
          </a:p>
          <a:p>
            <a:endParaRPr lang="en-US" sz="4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friend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std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ostream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&amp;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operator&lt;&lt;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std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ostream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&amp;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os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,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Queue &amp;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queue);</a:t>
            </a:r>
          </a:p>
          <a:p>
            <a:r>
              <a:rPr lang="en-US" sz="400" b="1" dirty="0" smtClean="0">
                <a:solidFill>
                  <a:srgbClr val="000000"/>
                </a:solidFill>
                <a:latin typeface="Courier"/>
              </a:rPr>
              <a:t> 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public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: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   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Queue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Queue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count,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DataType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&amp;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value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Queue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Queue &amp;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other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~Queue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();</a:t>
            </a:r>
          </a:p>
          <a:p>
            <a:endParaRPr lang="en-US" sz="4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Queue &amp;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operator=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Queue &amp;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rhs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);</a:t>
            </a:r>
          </a:p>
          <a:p>
            <a:endParaRPr lang="en-US" sz="4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DataType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&amp;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front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();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	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DataType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&amp;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front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DataType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&amp;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back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();   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DataType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&amp;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back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 </a:t>
            </a:r>
            <a:r>
              <a:rPr lang="en-US" sz="1600" b="1" dirty="0" err="1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;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endParaRPr lang="en-US" sz="4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   void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push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DataType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&amp;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value);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	       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p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op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();</a:t>
            </a:r>
          </a:p>
          <a:p>
            <a:endParaRPr lang="en-US" sz="4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4472C4">
                    <a:lumMod val="75000"/>
                  </a:srgbClr>
                </a:solidFill>
                <a:latin typeface="Courier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serialize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std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::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ostream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 &amp;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os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)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;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/>
            </a:r>
            <a:b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</a:b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endParaRPr lang="en-US" sz="4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err="1" smtClean="0">
                <a:solidFill>
                  <a:srgbClr val="4472C4">
                    <a:lumMod val="75000"/>
                  </a:srgbClr>
                </a:solidFill>
                <a:latin typeface="Courier"/>
              </a:rPr>
              <a:t>size_t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size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()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empty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() </a:t>
            </a:r>
            <a:r>
              <a:rPr lang="en-US" sz="1600" b="1" dirty="0" err="1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clear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private: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Node *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m_front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,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*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m_back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};</a:t>
            </a:r>
          </a:p>
        </p:txBody>
      </p:sp>
      <p:sp>
        <p:nvSpPr>
          <p:cNvPr id="3" name="Rectangle 2"/>
          <p:cNvSpPr/>
          <p:nvPr/>
        </p:nvSpPr>
        <p:spPr>
          <a:xfrm>
            <a:off x="6927866" y="4484196"/>
            <a:ext cx="5138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//helper, called by the </a:t>
            </a:r>
            <a:r>
              <a:rPr lang="en-US" sz="1600" b="1" dirty="0" err="1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-qualified </a:t>
            </a:r>
            <a:b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</a:b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//queue </a:t>
            </a:r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object passed to operator&lt;&lt;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812047" y="4224035"/>
            <a:ext cx="4433478" cy="53838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12046" y="3657600"/>
            <a:ext cx="6788489" cy="544853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1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213296" y="2193925"/>
            <a:ext cx="10714544" cy="24701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Time for </a:t>
            </a:r>
            <a:r>
              <a:rPr lang="en-US" sz="3600" dirty="0" smtClean="0">
                <a:solidFill>
                  <a:srgbClr val="405F98"/>
                </a:solidFill>
                <a:latin typeface="Garamond" panose="02020404030301010803" pitchFamily="18" charset="0"/>
              </a:rPr>
              <a:t>Questions </a:t>
            </a:r>
            <a:r>
              <a:rPr lang="en-US" sz="3600" dirty="0" smtClean="0">
                <a:solidFill>
                  <a:srgbClr val="262626"/>
                </a:solidFill>
                <a:latin typeface="Garamond" panose="02020404030301010803" pitchFamily="18" charset="0"/>
              </a:rPr>
              <a:t>!</a:t>
            </a: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0495280" y="2545079"/>
            <a:ext cx="1422400" cy="1046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CS-202</a:t>
            </a:r>
            <a:endParaRPr lang="el-GR" sz="2800" b="1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95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473</Words>
  <Application>Microsoft Office PowerPoint</Application>
  <PresentationFormat>Widescreen</PresentationFormat>
  <Paragraphs>216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Courier</vt:lpstr>
      <vt:lpstr>Garamond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Christos Papachristos</dc:creator>
  <cp:lastModifiedBy>Christos Papachristos</cp:lastModifiedBy>
  <cp:revision>879</cp:revision>
  <cp:lastPrinted>2017-01-27T03:37:54Z</cp:lastPrinted>
  <dcterms:created xsi:type="dcterms:W3CDTF">2017-01-24T04:47:12Z</dcterms:created>
  <dcterms:modified xsi:type="dcterms:W3CDTF">2019-04-18T04:33:52Z</dcterms:modified>
</cp:coreProperties>
</file>