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PT Sans Narrow" panose="020B060402020202020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Questrial" panose="020B0604020202020204" charset="0"/>
      <p:regular r:id="rId31"/>
    </p:embeddedFont>
    <p:embeddedFont>
      <p:font typeface="Open Sans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59294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452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39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660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698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588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19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294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966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88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432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9214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08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1141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316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9343646" y="4235850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5"/>
          <p:cNvCxnSpPr/>
          <p:nvPr/>
        </p:nvCxnSpPr>
        <p:spPr>
          <a:xfrm>
            <a:off x="2100046" y="4211002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Shape 16"/>
          <p:cNvGrpSpPr/>
          <p:nvPr/>
        </p:nvGrpSpPr>
        <p:grpSpPr>
          <a:xfrm>
            <a:off x="1338858" y="1362666"/>
            <a:ext cx="9515557" cy="203194"/>
            <a:chOff x="1346428" y="1011300"/>
            <a:chExt cx="6452100" cy="152400"/>
          </a:xfrm>
        </p:grpSpPr>
        <p:cxnSp>
          <p:nvCxnSpPr>
            <p:cNvPr id="17" name="Shape 17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Shape 19"/>
          <p:cNvGrpSpPr/>
          <p:nvPr/>
        </p:nvGrpSpPr>
        <p:grpSpPr>
          <a:xfrm>
            <a:off x="1338868" y="5292001"/>
            <a:ext cx="9515557" cy="203194"/>
            <a:chOff x="1346435" y="3969087"/>
            <a:chExt cx="6452100" cy="152400"/>
          </a:xfrm>
        </p:grpSpPr>
        <p:cxnSp>
          <p:nvCxnSpPr>
            <p:cNvPr id="20" name="Shape 20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338866" y="2335685"/>
            <a:ext cx="9515700" cy="13632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7200"/>
            </a:lvl2pPr>
            <a:lvl3pPr lvl="2" algn="ctr">
              <a:spcBef>
                <a:spcPts val="0"/>
              </a:spcBef>
              <a:buSzPct val="100000"/>
              <a:defRPr sz="7200"/>
            </a:lvl3pPr>
            <a:lvl4pPr lvl="3" algn="ctr">
              <a:spcBef>
                <a:spcPts val="0"/>
              </a:spcBef>
              <a:buSzPct val="100000"/>
              <a:defRPr sz="7200"/>
            </a:lvl4pPr>
            <a:lvl5pPr lvl="4" algn="ctr">
              <a:spcBef>
                <a:spcPts val="0"/>
              </a:spcBef>
              <a:buSzPct val="100000"/>
              <a:defRPr sz="7200"/>
            </a:lvl5pPr>
            <a:lvl6pPr lvl="5" algn="ctr">
              <a:spcBef>
                <a:spcPts val="0"/>
              </a:spcBef>
              <a:buSzPct val="100000"/>
              <a:defRPr sz="7200"/>
            </a:lvl6pPr>
            <a:lvl7pPr lvl="6" algn="ctr">
              <a:spcBef>
                <a:spcPts val="0"/>
              </a:spcBef>
              <a:buSzPct val="100000"/>
              <a:defRPr sz="7200"/>
            </a:lvl7pPr>
            <a:lvl8pPr lvl="7" algn="ctr">
              <a:spcBef>
                <a:spcPts val="0"/>
              </a:spcBef>
              <a:buSzPct val="100000"/>
              <a:defRPr sz="7200"/>
            </a:lvl8pPr>
            <a:lvl9pPr lvl="8" algn="ctr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099" cy="10569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325700"/>
          </a:xfrm>
          <a:prstGeom prst="rect">
            <a:avLst/>
          </a:prstGeom>
          <a:solidFill>
            <a:srgbClr val="76923C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21900" tIns="121900" rIns="121900" bIns="121900" anchor="t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4170" y="1494970"/>
            <a:ext cx="11858100" cy="4682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342900" marR="0" lvl="0" indent="-215900" algn="l" rtl="0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055812" marR="0" lvl="5" indent="-239712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98712" marR="0" lvl="6" indent="-239712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743200" marR="0" lvl="7" indent="-241300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087687" marR="0" lvl="8" indent="-230187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96000" cy="501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799" dist="38100" dir="16200000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096000" y="6356350"/>
            <a:ext cx="6096000" cy="501600"/>
          </a:xfrm>
          <a:prstGeom prst="rect">
            <a:avLst/>
          </a:prstGeom>
          <a:solidFill>
            <a:srgbClr val="76923C"/>
          </a:solidFill>
          <a:ln>
            <a:noFill/>
          </a:ln>
          <a:effectLst>
            <a:outerShdw blurRad="50799" dist="38100" dir="16200000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Page </a:t>
            </a:r>
            <a:fld id="{00000000-1234-1234-1234-123412341234}" type="slidenum">
              <a:rPr lang="fr-FR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r>
              <a:rPr lang="fr-FR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of 14 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6096000" y="0"/>
            <a:ext cx="6096000" cy="13257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21900" tIns="121900" rIns="121900" bIns="121900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8F8F8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8F8F8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8F8F8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-228600" algn="l" rtl="0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8F8F8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8F8F8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055812" marR="0" lvl="5" indent="-239712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398712" marR="0" lvl="6" indent="-239712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743200" marR="0" lvl="7" indent="-241300" algn="l" rtl="0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087687" marR="0" lvl="8" indent="-230187" algn="l" rtl="0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66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‹#›</a:t>
            </a:fld>
            <a:endParaRPr lang="fr-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53666" y="701800"/>
            <a:ext cx="7484700" cy="5454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‹#›</a:t>
            </a:fld>
            <a:endParaRPr lang="fr-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15600" y="5640966"/>
            <a:ext cx="7998300" cy="798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-F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fr-FR"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1338866" y="2335685"/>
            <a:ext cx="9515700" cy="13632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fr-FR"/>
              <a:t>              CS 202 Lab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099" cy="10569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                                          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563525" y="1494975"/>
            <a:ext cx="10930200" cy="510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Comments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are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denoted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by </a:t>
            </a:r>
            <a:r>
              <a:rPr lang="fr-FR" sz="2800" b="1" i="0" u="none" strike="noStrike" cap="none" dirty="0" smtClean="0">
                <a:solidFill>
                  <a:srgbClr val="7030A0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#</a:t>
            </a:r>
            <a:endParaRPr lang="fr-FR" sz="2800" b="1" i="0" u="none" strike="noStrike" cap="none" dirty="0">
              <a:solidFill>
                <a:srgbClr val="7030A0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Compile format:</a:t>
            </a:r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600" b="0" i="0" u="none" strike="noStrike" cap="none" dirty="0" smtClean="0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COMPILE_TARGET_NAME</a:t>
            </a:r>
            <a:r>
              <a:rPr lang="fr-FR" sz="26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 TARGET_</a:t>
            </a:r>
            <a:r>
              <a:rPr lang="fr-FR" sz="26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DEPENDENCIES</a:t>
            </a:r>
            <a:r>
              <a:rPr lang="fr-FR" sz="26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lang="fr-FR" sz="26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600" i="1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fr-FR" sz="2600" b="0" i="1" u="none" strike="noStrike" cap="none" dirty="0" smtClean="0">
                <a:solidFill>
                  <a:schemeClr val="tx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[</a:t>
            </a:r>
            <a:r>
              <a:rPr lang="fr-FR" sz="2600" b="0" i="1" u="none" strike="noStrike" cap="none" dirty="0">
                <a:solidFill>
                  <a:schemeClr val="tx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tab]</a:t>
            </a:r>
            <a:r>
              <a:rPr lang="fr-FR" sz="2600" b="0" i="1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600" b="0" i="1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SYSTEM_COMMAND_TO_GENERATE_TARGET</a:t>
            </a:r>
            <a:endParaRPr lang="fr-FR" sz="400" dirty="0" smtClea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6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6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r>
              <a:rPr lang="fr-FR" sz="26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342900" lvl="1" indent="0">
              <a:spcAft>
                <a:spcPts val="0"/>
              </a:spcAft>
              <a:buClr>
                <a:srgbClr val="000000"/>
              </a:buClr>
              <a:buNone/>
            </a:pPr>
            <a:r>
              <a:rPr lang="fr-FR" sz="2600" dirty="0" smtClean="0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EXAMPLE_LIB</a:t>
            </a:r>
            <a:r>
              <a:rPr lang="fr-FR" sz="26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 example.cpp </a:t>
            </a:r>
            <a:r>
              <a:rPr lang="fr-FR" sz="26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example.h</a:t>
            </a:r>
            <a:endParaRPr lang="fr-FR" sz="2600" dirty="0" smtClea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lvl="1" indent="0">
              <a:spcAft>
                <a:spcPts val="0"/>
              </a:spcAft>
              <a:buClr>
                <a:srgbClr val="000000"/>
              </a:buClr>
              <a:buNone/>
            </a:pPr>
            <a:r>
              <a:rPr lang="fr-FR" sz="2600" i="1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fr-FR" sz="2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g++ -c </a:t>
            </a:r>
            <a:r>
              <a:rPr lang="fr-FR" sz="26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example.cpp -o </a:t>
            </a:r>
            <a:r>
              <a:rPr lang="fr-FR" sz="26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example.o</a:t>
            </a:r>
            <a:r>
              <a:rPr lang="fr-FR" sz="26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lang="fr-FR" sz="4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l" rtl="0">
              <a:spcBef>
                <a:spcPts val="2000"/>
              </a:spcBef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 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fr-FR" sz="2800" b="0" i="1" u="none" strike="noStrike" cap="none" dirty="0" smtClean="0">
                <a:solidFill>
                  <a:schemeClr val="tx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[tab]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no </a:t>
            </a:r>
            <a:r>
              <a:rPr lang="fr-FR" sz="28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spaces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!</a:t>
            </a:r>
            <a:endParaRPr lang="fr-FR" sz="28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Makefile Syntax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563527" y="1494970"/>
            <a:ext cx="10930267" cy="50790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200" dirty="0" err="1" smtClean="0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shape</a:t>
            </a:r>
            <a:r>
              <a:rPr lang="fr-FR" sz="22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fr-FR" sz="22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shape.o</a:t>
            </a:r>
            <a:r>
              <a:rPr lang="fr-FR" sz="22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2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square.o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2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triangle.o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2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mathLib.o</a:t>
            </a:r>
            <a:endParaRPr lang="fr-FR" sz="2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2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g++ </a:t>
            </a:r>
            <a:r>
              <a:rPr lang="fr-FR" sz="22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shape.o</a:t>
            </a:r>
            <a:r>
              <a:rPr lang="fr-FR" sz="22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2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square.o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2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triangle.o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2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mathLib.o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-o </a:t>
            </a:r>
            <a:r>
              <a:rPr lang="fr-FR" sz="22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shape</a:t>
            </a:r>
            <a:endParaRPr lang="fr-FR" sz="22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fr-FR" sz="2200" dirty="0" err="1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fr-FR" sz="2200" dirty="0" err="1" smtClean="0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hape.o</a:t>
            </a:r>
            <a:r>
              <a:rPr lang="fr-FR" sz="22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fr-FR" sz="2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main.cpp </a:t>
            </a:r>
            <a:r>
              <a:rPr lang="fr-FR" sz="22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mathLib.h</a:t>
            </a:r>
            <a:r>
              <a:rPr lang="fr-FR" sz="22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2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square.h</a:t>
            </a:r>
            <a:r>
              <a:rPr lang="fr-FR" sz="22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2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triangle.h</a:t>
            </a:r>
            <a:r>
              <a:rPr lang="fr-FR" sz="26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lang="fr-FR" sz="2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fr-FR" sz="2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g++ </a:t>
            </a:r>
            <a:r>
              <a:rPr lang="fr-FR" sz="22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-c main.cpp -o </a:t>
            </a:r>
            <a:r>
              <a:rPr lang="fr-FR" sz="22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shape.o</a:t>
            </a:r>
            <a:endParaRPr lang="fr-FR" sz="2200" dirty="0" smtClea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200" dirty="0" err="1" smtClean="0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square.o</a:t>
            </a:r>
            <a:r>
              <a:rPr lang="fr-FR" sz="22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square.cpp </a:t>
            </a:r>
            <a:r>
              <a:rPr lang="fr-FR" sz="22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square.h</a:t>
            </a:r>
            <a:endParaRPr lang="fr-FR" sz="22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2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g++ -c square.cpp </a:t>
            </a:r>
            <a:r>
              <a:rPr lang="fr-FR" sz="2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</a:t>
            </a:r>
            <a:r>
              <a:rPr lang="fr-FR" sz="22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 </a:t>
            </a:r>
            <a:r>
              <a:rPr lang="fr-FR" sz="22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square.o</a:t>
            </a:r>
            <a:r>
              <a:rPr lang="fr-FR" sz="22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lang="fr-FR" sz="22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200" b="0" i="0" u="none" strike="noStrike" cap="none" dirty="0" err="1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triangle.o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 triangle.cpp </a:t>
            </a:r>
            <a:r>
              <a:rPr lang="fr-FR" sz="22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triangle.h</a:t>
            </a:r>
            <a:endParaRPr lang="fr-FR" sz="22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2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g++ -c </a:t>
            </a:r>
            <a:r>
              <a:rPr lang="fr-FR" sz="22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triangle.cpp -o </a:t>
            </a:r>
            <a:r>
              <a:rPr lang="fr-FR" sz="22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triangle.o</a:t>
            </a:r>
            <a:r>
              <a:rPr lang="fr-FR" sz="22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lang="fr-FR" sz="22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200" b="0" i="0" u="none" strike="noStrike" cap="none" dirty="0" smtClean="0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clean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</a:p>
          <a:p>
            <a:pPr marL="0" marR="0" lvl="0" indent="0" algn="l" rtl="0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22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fr-FR" sz="22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rm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-</a:t>
            </a:r>
            <a:r>
              <a:rPr lang="fr-FR" sz="22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rf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*.o  </a:t>
            </a:r>
            <a:r>
              <a:rPr lang="fr-FR" sz="22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shape</a:t>
            </a:r>
            <a:endParaRPr lang="fr-FR" sz="22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fr-FR" sz="3600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Makefile</a:t>
            </a:r>
            <a:r>
              <a:rPr lang="fr-FR" sz="36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3600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  <a:endParaRPr lang="fr-FR" sz="36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563527" y="1494970"/>
            <a:ext cx="10930267" cy="50755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7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# </a:t>
            </a:r>
            <a:r>
              <a:rPr lang="fr-FR" sz="1700" b="0" i="0" u="none" strike="noStrike" cap="none" dirty="0" smtClean="0">
                <a:solidFill>
                  <a:schemeClr val="accent5">
                    <a:lumMod val="50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Macro for Compiler Command</a:t>
            </a:r>
            <a:endParaRPr lang="fr-FR" sz="1700" b="0" i="0" u="none" strike="noStrike" cap="none" dirty="0">
              <a:solidFill>
                <a:schemeClr val="accent5">
                  <a:lumMod val="50000"/>
                </a:schemeClr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700" b="0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CXX</a:t>
            </a:r>
            <a:r>
              <a:rPr lang="fr-FR" sz="17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= g</a:t>
            </a:r>
            <a:r>
              <a:rPr lang="fr-FR" sz="17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++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7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# </a:t>
            </a:r>
            <a:r>
              <a:rPr lang="fr-FR" sz="1700" b="0" i="0" u="none" strike="noStrike" cap="none" dirty="0" smtClean="0">
                <a:solidFill>
                  <a:schemeClr val="accent5">
                    <a:lumMod val="50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Macro for Compiler Flags</a:t>
            </a:r>
            <a:endParaRPr lang="fr-FR" sz="1700" b="0" i="0" u="none" strike="noStrike" cap="none" dirty="0">
              <a:solidFill>
                <a:schemeClr val="accent5">
                  <a:lumMod val="50000"/>
                </a:schemeClr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700" b="0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CXX_FLAGS</a:t>
            </a:r>
            <a:r>
              <a:rPr lang="fr-FR" sz="17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= -Wall</a:t>
            </a:r>
            <a:endParaRPr lang="fr-FR" sz="17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7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all</a:t>
            </a:r>
            <a:r>
              <a:rPr lang="fr-FR" sz="17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fr-FR" sz="1700" b="0" i="0" u="none" strike="noStrike" cap="none" dirty="0" err="1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shape</a:t>
            </a:r>
            <a:endParaRPr lang="fr-FR" sz="1700" b="0" i="0" u="none" strike="noStrike" cap="none" dirty="0">
              <a:solidFill>
                <a:schemeClr val="accent1">
                  <a:lumMod val="75000"/>
                </a:schemeClr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fr-FR" sz="1700" b="0" i="0" u="none" strike="noStrike" cap="none" dirty="0" err="1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shape</a:t>
            </a:r>
            <a:r>
              <a:rPr lang="fr-FR" sz="17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fr-FR" sz="17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shape.o</a:t>
            </a:r>
            <a:r>
              <a:rPr lang="fr-FR" sz="17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17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square.o</a:t>
            </a:r>
            <a:r>
              <a:rPr lang="fr-FR" sz="17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17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triangle.o</a:t>
            </a:r>
            <a:r>
              <a:rPr lang="fr-FR" sz="17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17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mathLib.o</a:t>
            </a:r>
            <a:endParaRPr lang="fr-FR" sz="17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fr-FR" sz="17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fr-FR" sz="1700" b="0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$(</a:t>
            </a:r>
            <a:r>
              <a:rPr lang="fr-FR" sz="1700" b="0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CXX) $</a:t>
            </a:r>
            <a:r>
              <a:rPr lang="fr-FR" sz="1800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fr-FR" sz="1800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CXX_FLAGS)</a:t>
            </a:r>
            <a:r>
              <a:rPr lang="fr-FR" sz="1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18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shape.o</a:t>
            </a:r>
            <a:r>
              <a:rPr lang="fr-FR" sz="1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square.o</a:t>
            </a:r>
            <a:r>
              <a:rPr lang="fr-FR" sz="18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triangle.o</a:t>
            </a:r>
            <a:r>
              <a:rPr lang="fr-FR" sz="18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mathLib.o</a:t>
            </a:r>
            <a:r>
              <a:rPr lang="fr-FR" sz="18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-o </a:t>
            </a:r>
            <a:r>
              <a:rPr lang="fr-FR" sz="18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shape</a:t>
            </a:r>
            <a:endParaRPr lang="fr-FR" sz="17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fr-FR" sz="1700" dirty="0" err="1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shape.o</a:t>
            </a: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 main.cpp </a:t>
            </a:r>
            <a:r>
              <a:rPr lang="fr-FR" sz="17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mathLib.h</a:t>
            </a: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square.h</a:t>
            </a: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triangle.h</a:t>
            </a: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 </a:t>
            </a:r>
            <a:r>
              <a:rPr lang="fr-FR" sz="1600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$(CXX) $(CXX_FLAGS)</a:t>
            </a:r>
            <a:r>
              <a:rPr lang="fr-FR" sz="17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main.cpp -o </a:t>
            </a:r>
            <a:r>
              <a:rPr lang="fr-FR" sz="17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shape.o</a:t>
            </a:r>
            <a:endParaRPr lang="fr-FR" sz="17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fr-FR" sz="1700" dirty="0" err="1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square.o</a:t>
            </a: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 square.cpp </a:t>
            </a:r>
            <a:r>
              <a:rPr lang="fr-FR" sz="17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square.h</a:t>
            </a:r>
            <a:endParaRPr lang="fr-FR" sz="17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fr-FR" sz="1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$(CXX) $(CXX_FLAGS)</a:t>
            </a:r>
            <a:r>
              <a:rPr lang="fr-FR" sz="17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-c square.cpp -o </a:t>
            </a:r>
            <a:r>
              <a:rPr lang="fr-FR" sz="17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square.o</a:t>
            </a: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fr-FR" sz="1700" dirty="0" err="1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triangle.o</a:t>
            </a: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 triangle.cpp </a:t>
            </a:r>
            <a:r>
              <a:rPr lang="fr-FR" sz="17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triangle.h</a:t>
            </a:r>
            <a:endParaRPr lang="fr-FR" sz="17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fr-FR" sz="1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$(CXX) $(CXX_FLAGS)</a:t>
            </a:r>
            <a:r>
              <a:rPr lang="fr-FR" sz="17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-c triangle.cpp -o </a:t>
            </a:r>
            <a:r>
              <a:rPr lang="fr-FR" sz="17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triangle.o</a:t>
            </a: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fr-FR" sz="1700" dirty="0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clean</a:t>
            </a: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</a:p>
          <a:p>
            <a:pPr marL="0" lvl="0" indent="0">
              <a:spcBef>
                <a:spcPts val="600"/>
              </a:spcBef>
              <a:buSzPct val="25000"/>
              <a:buNone/>
            </a:pP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fr-FR" sz="17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rm</a:t>
            </a: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-</a:t>
            </a:r>
            <a:r>
              <a:rPr lang="fr-FR" sz="17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rf</a:t>
            </a:r>
            <a:r>
              <a:rPr lang="fr-FR" sz="17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*.o  </a:t>
            </a:r>
            <a:r>
              <a:rPr lang="fr-FR" sz="17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shape</a:t>
            </a:r>
            <a:endParaRPr lang="fr-FR" sz="17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Using Macros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563527" y="1494970"/>
            <a:ext cx="10930267" cy="50755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 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compile the </a:t>
            </a:r>
            <a:r>
              <a:rPr lang="fr-FR" sz="28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project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8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we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8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usually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have a </a:t>
            </a:r>
            <a:r>
              <a:rPr lang="fr-FR" sz="28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target</a:t>
            </a:r>
            <a:r>
              <a:rPr lang="fr-FR" sz="2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named</a:t>
            </a:r>
            <a:r>
              <a:rPr lang="fr-FR" sz="2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all</a:t>
            </a:r>
            <a:r>
              <a:rPr lang="fr-FR" sz="2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and place </a:t>
            </a:r>
            <a:r>
              <a:rPr lang="fr-FR" sz="28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it</a:t>
            </a:r>
            <a:r>
              <a:rPr lang="fr-FR" sz="2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at the top of </a:t>
            </a:r>
            <a:r>
              <a:rPr lang="fr-FR" sz="28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our</a:t>
            </a:r>
            <a:r>
              <a:rPr lang="fr-FR" sz="2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Makefile</a:t>
            </a:r>
            <a:r>
              <a:rPr lang="fr-FR" sz="2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fr-FR" sz="28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We</a:t>
            </a:r>
            <a:r>
              <a:rPr lang="fr-FR" sz="2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can</a:t>
            </a:r>
            <a:r>
              <a:rPr lang="fr-FR" sz="2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then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fr-FR" sz="28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5800" marR="0" lvl="1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Type “</a:t>
            </a:r>
            <a:r>
              <a:rPr lang="fr-FR" sz="2400" b="1" i="0" u="none" strike="noStrike" cap="none" dirty="0" err="1">
                <a:solidFill>
                  <a:srgbClr val="000000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make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” in the </a:t>
            </a:r>
            <a:r>
              <a:rPr lang="fr-FR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terminal (</a:t>
            </a:r>
            <a:r>
              <a:rPr lang="fr-FR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will</a:t>
            </a:r>
            <a:r>
              <a:rPr lang="fr-FR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just</a:t>
            </a:r>
            <a:r>
              <a:rPr lang="fr-FR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build</a:t>
            </a:r>
            <a:r>
              <a:rPr lang="fr-FR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the 1st </a:t>
            </a:r>
            <a:r>
              <a:rPr lang="fr-FR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target</a:t>
            </a:r>
            <a:r>
              <a:rPr lang="fr-FR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in the </a:t>
            </a:r>
            <a:r>
              <a:rPr lang="fr-FR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list</a:t>
            </a:r>
            <a:r>
              <a:rPr lang="fr-FR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</a:p>
          <a:p>
            <a:pPr lvl="1" indent="-3429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</a:pPr>
            <a:r>
              <a:rPr lang="fr-FR" sz="24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Type </a:t>
            </a:r>
            <a:r>
              <a:rPr lang="fr-FR" sz="24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“</a:t>
            </a:r>
            <a:r>
              <a:rPr lang="fr-FR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make</a:t>
            </a:r>
            <a:r>
              <a:rPr lang="fr-FR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all</a:t>
            </a:r>
            <a:r>
              <a:rPr lang="fr-FR" sz="24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” to </a:t>
            </a:r>
            <a:r>
              <a:rPr lang="fr-FR" sz="24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explicitly</a:t>
            </a:r>
            <a:r>
              <a:rPr lang="fr-FR" sz="24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build</a:t>
            </a:r>
            <a:r>
              <a:rPr lang="fr-FR" sz="24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the </a:t>
            </a:r>
            <a:r>
              <a:rPr lang="fr-FR" sz="24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target</a:t>
            </a:r>
            <a:r>
              <a:rPr lang="fr-FR" sz="24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named</a:t>
            </a:r>
            <a:r>
              <a:rPr lang="fr-FR" sz="24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all</a:t>
            </a:r>
            <a:r>
              <a:rPr lang="fr-FR" sz="24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.</a:t>
            </a:r>
            <a:endParaRPr lang="fr-FR" sz="2400" b="1" i="0" u="none" strike="noStrike" cap="none" dirty="0">
              <a:solidFill>
                <a:srgbClr val="000000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marL="457200"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lvl="0" indent="-34290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</a:pPr>
            <a:r>
              <a:rPr lang="fr-FR" sz="2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remove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all the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object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files and </a:t>
            </a:r>
            <a:r>
              <a:rPr lang="fr-FR" sz="28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executable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8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we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8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usually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have a </a:t>
            </a:r>
            <a:r>
              <a:rPr lang="fr-FR" sz="28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target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8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named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400" b="1" i="0" u="none" strike="noStrike" cap="none" dirty="0" smtClean="0">
                <a:solidFill>
                  <a:srgbClr val="000000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clean</a:t>
            </a:r>
            <a:r>
              <a:rPr lang="fr-FR" sz="28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.</a:t>
            </a:r>
            <a:endParaRPr lang="fr-FR" sz="2800" b="1" i="0" u="none" strike="noStrike" cap="none" dirty="0">
              <a:solidFill>
                <a:srgbClr val="000000"/>
              </a:solidFill>
              <a:latin typeface="Courier New" panose="02070309020205020404" pitchFamily="49" charset="0"/>
              <a:ea typeface="Cambria"/>
              <a:cs typeface="Courier New" panose="02070309020205020404" pitchFamily="49" charset="0"/>
              <a:sym typeface="Cambria"/>
            </a:endParaRPr>
          </a:p>
          <a:p>
            <a:pPr marL="685800" marR="0" lvl="1" indent="-342900" algn="l" rtl="0">
              <a:lnSpc>
                <a:spcPct val="12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Type “</a:t>
            </a:r>
            <a:r>
              <a:rPr lang="fr-FR" sz="2400" b="1" i="0" u="none" strike="noStrike" cap="none" dirty="0" err="1">
                <a:solidFill>
                  <a:srgbClr val="000000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make</a:t>
            </a:r>
            <a:r>
              <a:rPr lang="fr-FR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ambria"/>
                <a:cs typeface="Courier New" panose="02070309020205020404" pitchFamily="49" charset="0"/>
                <a:sym typeface="Cambria"/>
              </a:rPr>
              <a:t> clean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” in the </a:t>
            </a:r>
            <a:r>
              <a:rPr lang="fr-FR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terminal.</a:t>
            </a:r>
            <a:endParaRPr lang="fr-FR" sz="24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563525" y="1494975"/>
            <a:ext cx="10930200" cy="536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</a:t>
            </a:r>
            <a:r>
              <a:rPr lang="fr-FR" sz="7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Questions?</a:t>
            </a:r>
          </a:p>
          <a:p>
            <a:pPr marL="457200" marR="0" lvl="0" algn="l" rtl="0">
              <a:lnSpc>
                <a:spcPct val="120000"/>
              </a:lnSpc>
              <a:spcBef>
                <a:spcPts val="120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endParaRPr sz="36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31375" y="1494975"/>
            <a:ext cx="11162400" cy="468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>
                <a:solidFill>
                  <a:srgbClr val="000000"/>
                </a:solidFill>
              </a:rPr>
              <a:t>A file with extension .h </a:t>
            </a: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>
                <a:solidFill>
                  <a:srgbClr val="000000"/>
                </a:solidFill>
              </a:rPr>
              <a:t>File that contains function declarations and macro definitions</a:t>
            </a: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>
                <a:solidFill>
                  <a:srgbClr val="000000"/>
                </a:solidFill>
              </a:rPr>
              <a:t>Two types of header files:</a:t>
            </a: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</a:rPr>
              <a:t>    a)The files that programmer writes</a:t>
            </a: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</a:rPr>
              <a:t>    b)The files that come with the compiler, for example: stdio.h             </a:t>
            </a:r>
          </a:p>
          <a:p>
            <a:pPr marL="349250" marR="0" lvl="1" indent="-6350" algn="l" rtl="0">
              <a:spcBef>
                <a:spcPts val="600"/>
              </a:spcBef>
              <a:buClr>
                <a:srgbClr val="4F6128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Header File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63527" y="1494970"/>
            <a:ext cx="10930267" cy="46819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Need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to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create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a .h file and a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matching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.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cpp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file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with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the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same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lang="fr-FR" sz="2800" b="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.h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is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used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to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declare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all the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functions</a:t>
            </a:r>
            <a:endParaRPr lang="fr-FR" sz="2400" b="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.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cpp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is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used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to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implement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all of the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functions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in the </a:t>
            </a:r>
            <a:r>
              <a:rPr lang="fr-FR" sz="2400" dirty="0">
                <a:solidFill>
                  <a:srgbClr val="000000"/>
                </a:solidFill>
              </a:rPr>
              <a:t>header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file</a:t>
            </a:r>
          </a:p>
          <a:p>
            <a:pPr marL="342900" marR="0" lvl="0" indent="-342900" algn="l" rtl="0"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To use the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declarations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in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another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file</a:t>
            </a:r>
          </a:p>
          <a:p>
            <a:pPr lvl="1" indent="-34290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Put: #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include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400" dirty="0">
                <a:solidFill>
                  <a:srgbClr val="000000"/>
                </a:solidFill>
              </a:rPr>
              <a:t>"</a:t>
            </a:r>
            <a:r>
              <a:rPr lang="fr-FR" sz="2400" dirty="0" err="1" smtClean="0">
                <a:solidFill>
                  <a:srgbClr val="000000"/>
                </a:solidFill>
              </a:rPr>
              <a:t>header_file.h</a:t>
            </a:r>
            <a:r>
              <a:rPr lang="fr-FR" sz="2400" dirty="0" smtClean="0">
                <a:solidFill>
                  <a:srgbClr val="000000"/>
                </a:solidFill>
              </a:rPr>
              <a:t>" 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 the top of the file</a:t>
            </a:r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350" marR="0" lvl="0" indent="-6350" algn="l" rtl="0">
              <a:spcBef>
                <a:spcPts val="20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Writing your Own Header Files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563527" y="1494970"/>
            <a:ext cx="10930267" cy="46819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685800" marR="0" lvl="1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400" b="1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Angle </a:t>
            </a:r>
            <a:r>
              <a:rPr lang="fr-FR" sz="2400" b="1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Brackets</a:t>
            </a:r>
            <a:r>
              <a:rPr lang="fr-FR" sz="2400" b="1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400" b="1" i="0" u="none" strike="noStrike" cap="none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(&lt; &gt;) 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–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used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for header files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included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with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compiler</a:t>
            </a:r>
          </a:p>
          <a:p>
            <a:pPr marL="1035050" marR="0" lvl="2" indent="-3492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iostream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fstream</a:t>
            </a:r>
            <a:endParaRPr lang="fr-FR" sz="2400" b="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1" indent="-34290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</a:pPr>
            <a:r>
              <a:rPr lang="fr-FR" sz="2400" b="1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Double </a:t>
            </a:r>
            <a:r>
              <a:rPr lang="fr-FR" sz="2400" b="1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Quotes</a:t>
            </a:r>
            <a:r>
              <a:rPr lang="fr-FR" sz="2400" b="1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400" b="1" i="0" u="none" strike="noStrike" cap="none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</a:t>
            </a:r>
            <a:r>
              <a:rPr lang="fr-FR" sz="2400" dirty="0">
                <a:solidFill>
                  <a:srgbClr val="000000"/>
                </a:solidFill>
              </a:rPr>
              <a:t>" </a:t>
            </a:r>
            <a:r>
              <a:rPr lang="fr-FR" sz="2400" dirty="0" smtClean="0">
                <a:solidFill>
                  <a:srgbClr val="000000"/>
                </a:solidFill>
              </a:rPr>
              <a:t>"</a:t>
            </a:r>
            <a:r>
              <a:rPr lang="fr-FR" sz="2400" b="1" i="0" u="none" strike="noStrike" cap="none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 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–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used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to tell compiler to look for header file in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current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directory</a:t>
            </a:r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350" marR="0" lvl="0" indent="-6350" algn="l" rtl="0">
              <a:spcBef>
                <a:spcPts val="20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fr-FR" sz="3600"/>
              <a:t>Types of Includes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563527" y="1494970"/>
            <a:ext cx="10930267" cy="46819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marR="0" lvl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000000"/>
                </a:solidFill>
              </a:rPr>
              <a:t>  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g++ main.cpp functions.cpp </a:t>
            </a:r>
            <a:r>
              <a:rPr lang="fr-FR" sz="2400" b="0" i="0" u="none" strike="noStrike" cap="none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-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TestProgram</a:t>
            </a:r>
            <a:endParaRPr lang="fr-FR" sz="2400" b="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9250" marR="0" lvl="1" indent="-6350" algn="l" rtl="0">
              <a:spcBef>
                <a:spcPts val="600"/>
              </a:spcBef>
              <a:buClr>
                <a:srgbClr val="4F6128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Compiling with Multiple Files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563527" y="1494970"/>
            <a:ext cx="10930267" cy="46819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 dirty="0" err="1">
                <a:solidFill>
                  <a:srgbClr val="000000"/>
                </a:solidFill>
              </a:rPr>
              <a:t>Useful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when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800" dirty="0" err="1">
                <a:solidFill>
                  <a:srgbClr val="000000"/>
                </a:solidFill>
              </a:rPr>
              <a:t>we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want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to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include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several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source files </a:t>
            </a: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fr-FR" sz="2800" b="1" dirty="0" err="1">
                <a:solidFill>
                  <a:srgbClr val="25252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</a:t>
            </a:r>
            <a:r>
              <a:rPr lang="fr-FR" sz="2800" b="1" dirty="0" err="1" smtClean="0">
                <a:solidFill>
                  <a:srgbClr val="25252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akefile</a:t>
            </a:r>
            <a:r>
              <a:rPr lang="fr-FR" sz="2800" dirty="0" smtClean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fr-FR" sz="28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executed</a:t>
            </a:r>
            <a:r>
              <a:rPr lang="fr-FR" sz="28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fr-FR" sz="28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fr-FR" sz="2800" b="1" dirty="0" err="1">
                <a:solidFill>
                  <a:srgbClr val="000000"/>
                </a:solidFill>
                <a:highlight>
                  <a:srgbClr val="F8F8F8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make</a:t>
            </a:r>
            <a:r>
              <a:rPr lang="fr-FR" sz="28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command</a:t>
            </a:r>
          </a:p>
          <a:p>
            <a:pPr marL="342900" marR="0" lvl="0" indent="-342900" algn="l" rtl="0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Makefiles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563527" y="1494970"/>
            <a:ext cx="10930267" cy="50117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Helps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manage a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which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might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have multiple 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files.</a:t>
            </a:r>
            <a:endParaRPr lang="fr-FR" sz="2800" b="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Help </a:t>
            </a:r>
            <a:r>
              <a:rPr lang="fr-FR" sz="2800" dirty="0">
                <a:solidFill>
                  <a:srgbClr val="000000"/>
                </a:solidFill>
              </a:rPr>
              <a:t>us to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compile source code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faster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with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shorter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terminal </a:t>
            </a:r>
            <a:r>
              <a:rPr lang="fr-FR" sz="2800" b="0" i="0" u="none" strike="noStrike" cap="none" dirty="0" err="1" smtClean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commands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 lang="fr-FR" sz="2800" b="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 b="1" i="0" u="none" strike="noStrike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estrial"/>
              </a:rPr>
              <a:t>Makefile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will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only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compile the files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that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have </a:t>
            </a:r>
            <a:r>
              <a:rPr lang="fr-FR" sz="2800" b="0" i="1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changed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since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the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previous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build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marL="349250" marR="0" lvl="1" indent="-6350" algn="l" rtl="0">
              <a:spcBef>
                <a:spcPts val="600"/>
              </a:spcBef>
              <a:buClr>
                <a:srgbClr val="4F6128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Why Use Makefiles</a:t>
            </a:r>
            <a:r>
              <a:rPr lang="fr-FR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563527" y="1494970"/>
            <a:ext cx="10930200" cy="468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Class 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Files – Headers &amp; Source Code</a:t>
            </a:r>
            <a:endParaRPr lang="fr-FR" sz="28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58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triangle.h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triangle.cpp</a:t>
            </a:r>
          </a:p>
          <a:p>
            <a:pPr marL="6858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square.h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square.cpp</a:t>
            </a:r>
            <a:endParaRPr lang="fr-FR" sz="24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fr-FR" sz="800" dirty="0" smtClea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fr-FR" sz="2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Header Files for </a:t>
            </a:r>
            <a:r>
              <a:rPr lang="fr-FR" sz="28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External</a:t>
            </a:r>
            <a:r>
              <a:rPr lang="fr-FR" sz="2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Libraries</a:t>
            </a:r>
            <a:r>
              <a:rPr lang="fr-FR" sz="2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(.a, .o, .</a:t>
            </a:r>
            <a:r>
              <a:rPr lang="fr-FR" sz="28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so</a:t>
            </a:r>
            <a:r>
              <a:rPr lang="fr-FR" sz="2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lang="fr-FR" sz="28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indent="-34290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</a:pPr>
            <a:r>
              <a:rPr lang="fr-FR" sz="24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mathLib.h</a:t>
            </a:r>
            <a:endParaRPr lang="fr-FR" sz="800" dirty="0" smtClea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Other</a:t>
            </a:r>
            <a:r>
              <a:rPr lang="fr-FR" sz="2800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Source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 sz="28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iles 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</a:p>
          <a:p>
            <a:pPr marL="6858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mathLab.cpp</a:t>
            </a:r>
            <a:endParaRPr lang="fr-FR" sz="24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Main Source File 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</a:p>
          <a:p>
            <a:pPr marL="685800" marR="0" lvl="1" indent="-342900" algn="l" rtl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main.cpp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fr-FR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File Dependencies</a:t>
            </a:r>
          </a:p>
        </p:txBody>
      </p:sp>
      <p:sp>
        <p:nvSpPr>
          <p:cNvPr id="136" name="Shape 136"/>
          <p:cNvSpPr/>
          <p:nvPr/>
        </p:nvSpPr>
        <p:spPr>
          <a:xfrm>
            <a:off x="8432798" y="4171557"/>
            <a:ext cx="108474" cy="2718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60000" y="119999"/>
                </a:lnTo>
              </a:path>
            </a:pathLst>
          </a:custGeom>
          <a:noFill/>
          <a:ln w="25400" cap="flat" cmpd="sng">
            <a:solidFill>
              <a:srgbClr val="8CA8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/>
          <p:nvPr/>
        </p:nvSpPr>
        <p:spPr>
          <a:xfrm>
            <a:off x="5628312" y="3138420"/>
            <a:ext cx="2858722" cy="2718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81776"/>
                </a:lnTo>
                <a:lnTo>
                  <a:pt x="120000" y="81776"/>
                </a:lnTo>
                <a:lnTo>
                  <a:pt x="120000" y="119999"/>
                </a:lnTo>
              </a:path>
            </a:pathLst>
          </a:custGeom>
          <a:noFill/>
          <a:ln w="25400" cap="flat" cmpd="sng">
            <a:solidFill>
              <a:srgbClr val="8CA8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/>
          <p:nvPr/>
        </p:nvSpPr>
        <p:spPr>
          <a:xfrm>
            <a:off x="6504389" y="4171557"/>
            <a:ext cx="108474" cy="2718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60000" y="119999"/>
                </a:lnTo>
              </a:path>
            </a:pathLst>
          </a:custGeom>
          <a:noFill/>
          <a:ln w="25400" cap="flat" cmpd="sng">
            <a:solidFill>
              <a:srgbClr val="8CA8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/>
          <p:nvPr/>
        </p:nvSpPr>
        <p:spPr>
          <a:xfrm>
            <a:off x="5628312" y="3138420"/>
            <a:ext cx="930312" cy="2718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81776"/>
                </a:lnTo>
                <a:lnTo>
                  <a:pt x="119999" y="81776"/>
                </a:lnTo>
                <a:lnTo>
                  <a:pt x="119999" y="119999"/>
                </a:lnTo>
              </a:path>
            </a:pathLst>
          </a:custGeom>
          <a:noFill/>
          <a:ln w="25400" cap="flat" cmpd="sng">
            <a:solidFill>
              <a:srgbClr val="8CA8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/>
          <p:nvPr/>
        </p:nvSpPr>
        <p:spPr>
          <a:xfrm>
            <a:off x="4630216" y="3138420"/>
            <a:ext cx="998095" cy="2718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81776"/>
                </a:lnTo>
                <a:lnTo>
                  <a:pt x="0" y="81776"/>
                </a:lnTo>
                <a:lnTo>
                  <a:pt x="0" y="119999"/>
                </a:lnTo>
              </a:path>
            </a:pathLst>
          </a:custGeom>
          <a:noFill/>
          <a:ln w="25400" cap="flat" cmpd="sng">
            <a:solidFill>
              <a:srgbClr val="8CA8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/>
          <p:nvPr/>
        </p:nvSpPr>
        <p:spPr>
          <a:xfrm>
            <a:off x="2690701" y="3138420"/>
            <a:ext cx="2937611" cy="2718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81776"/>
                </a:lnTo>
                <a:lnTo>
                  <a:pt x="0" y="81776"/>
                </a:lnTo>
                <a:lnTo>
                  <a:pt x="0" y="119999"/>
                </a:lnTo>
              </a:path>
            </a:pathLst>
          </a:custGeom>
          <a:noFill/>
          <a:ln w="25400" cap="flat" cmpd="sng">
            <a:solidFill>
              <a:srgbClr val="8CA8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/>
          <p:nvPr/>
        </p:nvSpPr>
        <p:spPr>
          <a:xfrm>
            <a:off x="5574074" y="2233300"/>
            <a:ext cx="108474" cy="2718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60000" y="119999"/>
                </a:lnTo>
              </a:path>
            </a:pathLst>
          </a:custGeom>
          <a:noFill/>
          <a:ln w="25400" cap="flat" cmpd="sng">
            <a:solidFill>
              <a:srgbClr val="7A944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/>
          <p:nvPr/>
        </p:nvSpPr>
        <p:spPr>
          <a:xfrm>
            <a:off x="4839417" y="1496697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5014728" y="1654101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5044072" y="1681835"/>
            <a:ext cx="1518939" cy="558794"/>
          </a:xfrm>
          <a:prstGeom prst="rect">
            <a:avLst/>
          </a:prstGeom>
          <a:noFill/>
          <a:ln>
            <a:noFill/>
          </a:ln>
        </p:spPr>
        <p:txBody>
          <a:bodyPr lIns="53325" tIns="53325" rIns="53325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0" i="0" u="none" strike="noStrike" cap="none">
                <a:latin typeface="Questrial"/>
                <a:ea typeface="Questrial"/>
                <a:cs typeface="Questrial"/>
                <a:sym typeface="Questrial"/>
              </a:rPr>
              <a:t>All</a:t>
            </a:r>
          </a:p>
        </p:txBody>
      </p:sp>
      <p:sp>
        <p:nvSpPr>
          <p:cNvPr id="147" name="Shape 147"/>
          <p:cNvSpPr/>
          <p:nvPr/>
        </p:nvSpPr>
        <p:spPr>
          <a:xfrm>
            <a:off x="4839417" y="2392673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014728" y="2550077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5044072" y="2577812"/>
            <a:ext cx="1519100" cy="558852"/>
          </a:xfrm>
          <a:prstGeom prst="rect">
            <a:avLst/>
          </a:prstGeom>
          <a:noFill/>
          <a:ln>
            <a:noFill/>
          </a:ln>
        </p:spPr>
        <p:txBody>
          <a:bodyPr lIns="53325" tIns="53325" rIns="53325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0" i="0" u="none" strike="noStrike" cap="none">
                <a:latin typeface="Questrial"/>
                <a:ea typeface="Questrial"/>
                <a:cs typeface="Questrial"/>
                <a:sym typeface="Questrial"/>
              </a:rPr>
              <a:t>shape</a:t>
            </a:r>
          </a:p>
        </p:txBody>
      </p:sp>
      <p:sp>
        <p:nvSpPr>
          <p:cNvPr id="150" name="Shape 150"/>
          <p:cNvSpPr/>
          <p:nvPr/>
        </p:nvSpPr>
        <p:spPr>
          <a:xfrm>
            <a:off x="1901804" y="3434952"/>
            <a:ext cx="1577788" cy="290184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077115" y="3592357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2106459" y="3620093"/>
            <a:ext cx="1519100" cy="558852"/>
          </a:xfrm>
          <a:prstGeom prst="rect">
            <a:avLst/>
          </a:prstGeom>
          <a:noFill/>
          <a:ln>
            <a:noFill/>
          </a:ln>
        </p:spPr>
        <p:txBody>
          <a:bodyPr lIns="53325" tIns="53325" rIns="53325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0" i="0" u="none" strike="noStrike" cap="none">
                <a:latin typeface="Questrial"/>
                <a:ea typeface="Questrial"/>
                <a:cs typeface="Questrial"/>
                <a:sym typeface="Questrial"/>
              </a:rPr>
              <a:t>main.cpp</a:t>
            </a:r>
          </a:p>
        </p:txBody>
      </p:sp>
      <p:sp>
        <p:nvSpPr>
          <p:cNvPr id="153" name="Shape 153"/>
          <p:cNvSpPr/>
          <p:nvPr/>
        </p:nvSpPr>
        <p:spPr>
          <a:xfrm>
            <a:off x="3841323" y="3434952"/>
            <a:ext cx="1577788" cy="917592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016632" y="3592357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4045976" y="3620093"/>
            <a:ext cx="1519100" cy="558852"/>
          </a:xfrm>
          <a:prstGeom prst="rect">
            <a:avLst/>
          </a:prstGeom>
          <a:noFill/>
          <a:ln>
            <a:noFill/>
          </a:ln>
        </p:spPr>
        <p:txBody>
          <a:bodyPr lIns="53325" tIns="53325" rIns="53325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0" i="0" u="none" strike="noStrike" cap="none" dirty="0" err="1">
                <a:latin typeface="Questrial"/>
                <a:ea typeface="Questrial"/>
                <a:cs typeface="Questrial"/>
                <a:sym typeface="Questrial"/>
              </a:rPr>
              <a:t>mathLib.o</a:t>
            </a:r>
            <a:endParaRPr lang="fr-FR" sz="1400" b="0" i="0" u="none" strike="noStrike" cap="none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5769732" y="3434952"/>
            <a:ext cx="1577788" cy="899304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945041" y="3592357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5974385" y="3620093"/>
            <a:ext cx="1519100" cy="558852"/>
          </a:xfrm>
          <a:prstGeom prst="rect">
            <a:avLst/>
          </a:prstGeom>
          <a:noFill/>
          <a:ln>
            <a:noFill/>
          </a:ln>
        </p:spPr>
        <p:txBody>
          <a:bodyPr lIns="53325" tIns="53325" rIns="53325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0" i="0" u="none" strike="noStrike" cap="none">
                <a:latin typeface="Questrial"/>
                <a:ea typeface="Questrial"/>
                <a:cs typeface="Questrial"/>
                <a:sym typeface="Questrial"/>
              </a:rPr>
              <a:t>square.o</a:t>
            </a:r>
          </a:p>
        </p:txBody>
      </p:sp>
      <p:sp>
        <p:nvSpPr>
          <p:cNvPr id="162" name="Shape 162"/>
          <p:cNvSpPr/>
          <p:nvPr/>
        </p:nvSpPr>
        <p:spPr>
          <a:xfrm>
            <a:off x="5769732" y="4477234"/>
            <a:ext cx="1577788" cy="220703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5945041" y="4634638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5974385" y="4662373"/>
            <a:ext cx="1519100" cy="558852"/>
          </a:xfrm>
          <a:prstGeom prst="rect">
            <a:avLst/>
          </a:prstGeom>
          <a:noFill/>
          <a:ln>
            <a:noFill/>
          </a:ln>
        </p:spPr>
        <p:txBody>
          <a:bodyPr lIns="53325" tIns="53325" rIns="53325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0" i="0" u="none" strike="noStrike" cap="none">
                <a:latin typeface="Questrial"/>
                <a:ea typeface="Questrial"/>
                <a:cs typeface="Questrial"/>
                <a:sym typeface="Questrial"/>
              </a:rPr>
              <a:t>square.cpp</a:t>
            </a:r>
          </a:p>
        </p:txBody>
      </p:sp>
      <p:sp>
        <p:nvSpPr>
          <p:cNvPr id="165" name="Shape 165"/>
          <p:cNvSpPr/>
          <p:nvPr/>
        </p:nvSpPr>
        <p:spPr>
          <a:xfrm>
            <a:off x="7698140" y="3434952"/>
            <a:ext cx="1577788" cy="867792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7873450" y="3592357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7902794" y="3620093"/>
            <a:ext cx="1519100" cy="558852"/>
          </a:xfrm>
          <a:prstGeom prst="rect">
            <a:avLst/>
          </a:prstGeom>
          <a:noFill/>
          <a:ln>
            <a:noFill/>
          </a:ln>
        </p:spPr>
        <p:txBody>
          <a:bodyPr lIns="53325" tIns="53325" rIns="53325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0" i="0" u="none" strike="noStrike" cap="none">
                <a:latin typeface="Questrial"/>
                <a:ea typeface="Questrial"/>
                <a:cs typeface="Questrial"/>
                <a:sym typeface="Questrial"/>
              </a:rPr>
              <a:t>triangle.o</a:t>
            </a:r>
          </a:p>
        </p:txBody>
      </p:sp>
      <p:sp>
        <p:nvSpPr>
          <p:cNvPr id="168" name="Shape 168"/>
          <p:cNvSpPr/>
          <p:nvPr/>
        </p:nvSpPr>
        <p:spPr>
          <a:xfrm>
            <a:off x="7698140" y="4477234"/>
            <a:ext cx="1577788" cy="220703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873450" y="4634638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7902794" y="4662373"/>
            <a:ext cx="1519100" cy="558852"/>
          </a:xfrm>
          <a:prstGeom prst="rect">
            <a:avLst/>
          </a:prstGeom>
          <a:noFill/>
          <a:ln>
            <a:noFill/>
          </a:ln>
        </p:spPr>
        <p:txBody>
          <a:bodyPr lIns="53325" tIns="53325" rIns="53325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0" i="0" u="none" strike="noStrike" cap="none">
                <a:latin typeface="Questrial"/>
                <a:ea typeface="Questrial"/>
                <a:cs typeface="Questrial"/>
                <a:sym typeface="Questrial"/>
              </a:rPr>
              <a:t>triangle.cpp</a:t>
            </a:r>
          </a:p>
        </p:txBody>
      </p:sp>
      <p:sp>
        <p:nvSpPr>
          <p:cNvPr id="43" name="Shape 163"/>
          <p:cNvSpPr/>
          <p:nvPr/>
        </p:nvSpPr>
        <p:spPr>
          <a:xfrm>
            <a:off x="5945041" y="5302169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>
                <a:lumMod val="20000"/>
                <a:lumOff val="8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164"/>
          <p:cNvSpPr txBox="1"/>
          <p:nvPr/>
        </p:nvSpPr>
        <p:spPr>
          <a:xfrm>
            <a:off x="5974385" y="5329904"/>
            <a:ext cx="1519100" cy="55885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txBody>
          <a:bodyPr lIns="53325" tIns="53325" rIns="53325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0" i="0" u="none" strike="noStrike" cap="none" dirty="0" err="1" smtClean="0">
                <a:latin typeface="Questrial"/>
                <a:ea typeface="Questrial"/>
                <a:cs typeface="Questrial"/>
                <a:sym typeface="Questrial"/>
              </a:rPr>
              <a:t>square.h</a:t>
            </a:r>
            <a:endParaRPr lang="fr-FR" sz="1400" b="0" i="0" u="none" strike="noStrike" cap="none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" name="Shape 169"/>
          <p:cNvSpPr/>
          <p:nvPr/>
        </p:nvSpPr>
        <p:spPr>
          <a:xfrm>
            <a:off x="7873450" y="5302169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>
                <a:lumMod val="20000"/>
                <a:lumOff val="8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170"/>
          <p:cNvSpPr txBox="1"/>
          <p:nvPr/>
        </p:nvSpPr>
        <p:spPr>
          <a:xfrm>
            <a:off x="7902794" y="5329904"/>
            <a:ext cx="1519100" cy="55885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txBody>
          <a:bodyPr lIns="53325" tIns="53325" rIns="53325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0" i="0" u="none" strike="noStrike" cap="none" dirty="0" err="1" smtClean="0">
                <a:latin typeface="Questrial"/>
                <a:ea typeface="Questrial"/>
                <a:cs typeface="Questrial"/>
                <a:sym typeface="Questrial"/>
              </a:rPr>
              <a:t>triangle.h</a:t>
            </a:r>
            <a:endParaRPr lang="fr-FR" sz="1400" b="0" i="0" u="none" strike="noStrike" cap="none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" name="Shape 157"/>
          <p:cNvSpPr/>
          <p:nvPr/>
        </p:nvSpPr>
        <p:spPr>
          <a:xfrm>
            <a:off x="5945042" y="5967045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>
                <a:lumMod val="20000"/>
                <a:lumOff val="8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158"/>
          <p:cNvSpPr txBox="1"/>
          <p:nvPr/>
        </p:nvSpPr>
        <p:spPr>
          <a:xfrm>
            <a:off x="5974386" y="5994780"/>
            <a:ext cx="1519100" cy="55885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txBody>
          <a:bodyPr lIns="53325" tIns="53325" rIns="53325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0" i="0" u="none" strike="noStrike" cap="none" dirty="0" err="1" smtClean="0">
                <a:latin typeface="Questrial"/>
                <a:ea typeface="Questrial"/>
                <a:cs typeface="Questrial"/>
                <a:sym typeface="Questrial"/>
              </a:rPr>
              <a:t>mathLib.h</a:t>
            </a:r>
            <a:endParaRPr lang="fr-FR" sz="1400" b="0" i="0" u="none" strike="noStrike" cap="none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" name="Shape 157"/>
          <p:cNvSpPr/>
          <p:nvPr/>
        </p:nvSpPr>
        <p:spPr>
          <a:xfrm>
            <a:off x="7873450" y="5966240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>
                <a:lumMod val="20000"/>
                <a:lumOff val="8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158"/>
          <p:cNvSpPr txBox="1"/>
          <p:nvPr/>
        </p:nvSpPr>
        <p:spPr>
          <a:xfrm>
            <a:off x="7902794" y="5993975"/>
            <a:ext cx="1519100" cy="55885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txBody>
          <a:bodyPr lIns="53325" tIns="53325" rIns="53325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0" i="0" u="none" strike="noStrike" cap="none" dirty="0" err="1" smtClean="0">
                <a:latin typeface="Questrial"/>
                <a:ea typeface="Questrial"/>
                <a:cs typeface="Questrial"/>
                <a:sym typeface="Questrial"/>
              </a:rPr>
              <a:t>mathLib.h</a:t>
            </a:r>
            <a:endParaRPr lang="fr-FR" sz="1400" b="0" i="0" u="none" strike="noStrike" cap="none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" name="Shape 157"/>
          <p:cNvSpPr/>
          <p:nvPr/>
        </p:nvSpPr>
        <p:spPr>
          <a:xfrm>
            <a:off x="2074772" y="4920684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>
                <a:lumMod val="20000"/>
                <a:lumOff val="8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158"/>
          <p:cNvSpPr txBox="1"/>
          <p:nvPr/>
        </p:nvSpPr>
        <p:spPr>
          <a:xfrm>
            <a:off x="2104116" y="4948419"/>
            <a:ext cx="1519100" cy="558852"/>
          </a:xfrm>
          <a:prstGeom prst="rect">
            <a:avLst/>
          </a:prstGeom>
          <a:noFill/>
          <a:ln>
            <a:noFill/>
          </a:ln>
        </p:spPr>
        <p:txBody>
          <a:bodyPr lIns="53325" tIns="53325" rIns="53325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dirty="0" err="1">
                <a:latin typeface="Questrial"/>
                <a:ea typeface="Questrial"/>
                <a:cs typeface="Questrial"/>
                <a:sym typeface="Questrial"/>
              </a:rPr>
              <a:t>s</a:t>
            </a:r>
            <a:r>
              <a:rPr lang="fr-FR" sz="1400" b="0" i="0" u="none" strike="noStrike" cap="none" dirty="0" err="1" smtClean="0">
                <a:latin typeface="Questrial"/>
                <a:ea typeface="Questrial"/>
                <a:cs typeface="Questrial"/>
                <a:sym typeface="Questrial"/>
              </a:rPr>
              <a:t>quare.h</a:t>
            </a:r>
            <a:endParaRPr lang="fr-FR" sz="1400" b="0" i="0" u="none" strike="noStrike" cap="none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" name="Shape 169"/>
          <p:cNvSpPr/>
          <p:nvPr/>
        </p:nvSpPr>
        <p:spPr>
          <a:xfrm>
            <a:off x="2074771" y="5586230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>
                <a:lumMod val="20000"/>
                <a:lumOff val="8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170"/>
          <p:cNvSpPr txBox="1"/>
          <p:nvPr/>
        </p:nvSpPr>
        <p:spPr>
          <a:xfrm>
            <a:off x="2104115" y="5613965"/>
            <a:ext cx="1519100" cy="558852"/>
          </a:xfrm>
          <a:prstGeom prst="rect">
            <a:avLst/>
          </a:prstGeom>
          <a:noFill/>
          <a:ln>
            <a:noFill/>
          </a:ln>
        </p:spPr>
        <p:txBody>
          <a:bodyPr lIns="53325" tIns="53325" rIns="53325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0" i="0" u="none" strike="noStrike" cap="none" dirty="0" err="1" smtClean="0">
                <a:latin typeface="Questrial"/>
                <a:ea typeface="Questrial"/>
                <a:cs typeface="Questrial"/>
                <a:sym typeface="Questrial"/>
              </a:rPr>
              <a:t>triangle.h</a:t>
            </a:r>
            <a:endParaRPr lang="fr-FR" sz="1400" b="0" i="0" u="none" strike="noStrike" cap="none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7" name="Shape 157"/>
          <p:cNvSpPr/>
          <p:nvPr/>
        </p:nvSpPr>
        <p:spPr>
          <a:xfrm>
            <a:off x="2071515" y="4255473"/>
            <a:ext cx="1577788" cy="593625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>
                <a:lumMod val="20000"/>
                <a:lumOff val="8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158"/>
          <p:cNvSpPr txBox="1"/>
          <p:nvPr/>
        </p:nvSpPr>
        <p:spPr>
          <a:xfrm>
            <a:off x="2100859" y="4283208"/>
            <a:ext cx="1519100" cy="558852"/>
          </a:xfrm>
          <a:prstGeom prst="rect">
            <a:avLst/>
          </a:prstGeom>
          <a:noFill/>
          <a:ln>
            <a:noFill/>
          </a:ln>
        </p:spPr>
        <p:txBody>
          <a:bodyPr lIns="53325" tIns="53325" rIns="53325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0" i="0" u="none" strike="noStrike" cap="none" dirty="0" err="1" smtClean="0">
                <a:latin typeface="Questrial"/>
                <a:ea typeface="Questrial"/>
                <a:cs typeface="Questrial"/>
                <a:sym typeface="Questrial"/>
              </a:rPr>
              <a:t>mathLib.h</a:t>
            </a:r>
            <a:endParaRPr lang="fr-FR" sz="1400" b="0" i="0" u="none" strike="noStrike" cap="none" dirty="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417</Words>
  <Application>Microsoft Office PowerPoint</Application>
  <PresentationFormat>Widescreen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Cambria</vt:lpstr>
      <vt:lpstr>PT Sans Narrow</vt:lpstr>
      <vt:lpstr>Calibri</vt:lpstr>
      <vt:lpstr>Verdana</vt:lpstr>
      <vt:lpstr>Courier New</vt:lpstr>
      <vt:lpstr>Arial</vt:lpstr>
      <vt:lpstr>Noto Sans Symbols</vt:lpstr>
      <vt:lpstr>Questrial</vt:lpstr>
      <vt:lpstr>Open Sans</vt:lpstr>
      <vt:lpstr>tropic</vt:lpstr>
      <vt:lpstr>              CS 202 Lab</vt:lpstr>
      <vt:lpstr>Header File</vt:lpstr>
      <vt:lpstr>Writing your Own Header Files</vt:lpstr>
      <vt:lpstr>Types of Includes</vt:lpstr>
      <vt:lpstr>Compiling with Multiple Files</vt:lpstr>
      <vt:lpstr>Makefiles</vt:lpstr>
      <vt:lpstr>Why Use Makefiles?</vt:lpstr>
      <vt:lpstr>Example</vt:lpstr>
      <vt:lpstr>File Dependencies</vt:lpstr>
      <vt:lpstr>Makefile Syntax</vt:lpstr>
      <vt:lpstr>Makefile Example</vt:lpstr>
      <vt:lpstr>Using Macros</vt:lpstr>
      <vt:lpstr>Usage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CS 202 Lab</dc:title>
  <cp:lastModifiedBy>Christos Papachristos</cp:lastModifiedBy>
  <cp:revision>16</cp:revision>
  <dcterms:modified xsi:type="dcterms:W3CDTF">2019-02-20T17:45:23Z</dcterms:modified>
</cp:coreProperties>
</file>