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84301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48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9079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9640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174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494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896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958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6965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7528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856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183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547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0" y="2157318"/>
            <a:ext cx="11887199" cy="87782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219200" y="3034553"/>
            <a:ext cx="10667999" cy="382344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360"/>
              </a:spcBef>
              <a:buClr>
                <a:srgbClr val="4F612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360"/>
              </a:spcBef>
              <a:buClr>
                <a:srgbClr val="4F612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1719859" y="6569075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fr-FR" sz="8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0" y="1124712"/>
            <a:ext cx="11887199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63378" y="2590800"/>
            <a:ext cx="4754879" cy="3686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20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035050" marR="0" lvl="2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55813" marR="0" lvl="5" indent="-227013" algn="l" rtl="0">
              <a:spcBef>
                <a:spcPts val="4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5813" marR="0" lvl="6" indent="-227013" algn="l" rtl="0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055813" marR="0" lvl="7" indent="-227013" algn="l" rtl="0">
              <a:spcBef>
                <a:spcPts val="4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055813" marR="0" lvl="8" indent="-227013" algn="l" rtl="0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1201269" y="2039110"/>
            <a:ext cx="4754879" cy="422452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buClr>
                <a:srgbClr val="4F6128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buClr>
                <a:srgbClr val="4F6128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1719859" y="6569075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fr-FR" sz="8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0" y="1124712"/>
            <a:ext cx="11887199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2"/>
          </p:nvPr>
        </p:nvSpPr>
        <p:spPr>
          <a:xfrm>
            <a:off x="7317317" y="2048256"/>
            <a:ext cx="4569884" cy="4206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400"/>
              </a:spcBef>
              <a:buClr>
                <a:srgbClr val="4F6128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400"/>
              </a:spcBef>
              <a:buClr>
                <a:srgbClr val="4F6128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219200" y="2039111"/>
            <a:ext cx="6096000" cy="422452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buClr>
                <a:srgbClr val="4F6128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buClr>
                <a:srgbClr val="4F6128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1719859" y="6569075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fr-FR" sz="8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above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11887199" cy="87782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219200" y="5002305"/>
            <a:ext cx="10667999" cy="185569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360"/>
              </a:spcBef>
              <a:buClr>
                <a:srgbClr val="4F612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360"/>
              </a:spcBef>
              <a:buClr>
                <a:srgbClr val="4F612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pic" idx="2"/>
          </p:nvPr>
        </p:nvSpPr>
        <p:spPr>
          <a:xfrm>
            <a:off x="1236133" y="1129553"/>
            <a:ext cx="10651067" cy="2980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035050" marR="0" lvl="2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55813" marR="0" lvl="5" indent="-239713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398713" marR="0" lvl="6" indent="-239713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743200" marR="0" lvl="7" indent="-241300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087688" marR="0" lvl="8" indent="-230188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Pictures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11887199" cy="87782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1219200" y="5002305"/>
            <a:ext cx="10667999" cy="185569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360"/>
              </a:spcBef>
              <a:buClr>
                <a:srgbClr val="4F612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360"/>
              </a:spcBef>
              <a:buClr>
                <a:srgbClr val="4F612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pic" idx="2"/>
          </p:nvPr>
        </p:nvSpPr>
        <p:spPr>
          <a:xfrm>
            <a:off x="1236133" y="1129553"/>
            <a:ext cx="5315711" cy="2980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035050" marR="0" lvl="2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55813" marR="0" lvl="5" indent="-239713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398713" marR="0" lvl="6" indent="-239713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743200" marR="0" lvl="7" indent="-241300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087688" marR="0" lvl="8" indent="-230188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pic" idx="3"/>
          </p:nvPr>
        </p:nvSpPr>
        <p:spPr>
          <a:xfrm>
            <a:off x="6571488" y="1129553"/>
            <a:ext cx="5315711" cy="2980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035050" marR="0" lvl="2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55813" marR="0" lvl="5" indent="-239713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398713" marR="0" lvl="6" indent="-239713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743200" marR="0" lvl="7" indent="-241300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087688" marR="0" lvl="8" indent="-230188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 with 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11887199" cy="87782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ubTitle" idx="1"/>
          </p:nvPr>
        </p:nvSpPr>
        <p:spPr>
          <a:xfrm>
            <a:off x="1219200" y="5002305"/>
            <a:ext cx="10667999" cy="185569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360"/>
              </a:spcBef>
              <a:buClr>
                <a:srgbClr val="4F612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360"/>
              </a:spcBef>
              <a:buClr>
                <a:srgbClr val="4F612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pic" idx="2"/>
          </p:nvPr>
        </p:nvSpPr>
        <p:spPr>
          <a:xfrm>
            <a:off x="1236133" y="1129553"/>
            <a:ext cx="8802623" cy="2980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035050" marR="0" lvl="2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55813" marR="0" lvl="5" indent="-239713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398713" marR="0" lvl="6" indent="-239713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743200" marR="0" lvl="7" indent="-241300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087688" marR="0" lvl="8" indent="-230188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pic" idx="3"/>
          </p:nvPr>
        </p:nvSpPr>
        <p:spPr>
          <a:xfrm>
            <a:off x="10058400" y="1129553"/>
            <a:ext cx="1828800" cy="14813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035050" marR="0" lvl="2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55813" marR="0" lvl="5" indent="-239713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398713" marR="0" lvl="6" indent="-239713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743200" marR="0" lvl="7" indent="-241300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087688" marR="0" lvl="8" indent="-230188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idx="4"/>
          </p:nvPr>
        </p:nvSpPr>
        <p:spPr>
          <a:xfrm>
            <a:off x="10058400" y="2629168"/>
            <a:ext cx="1828800" cy="14813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035050" marR="0" lvl="2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55813" marR="0" lvl="5" indent="-239713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398713" marR="0" lvl="6" indent="-239713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743200" marR="0" lvl="7" indent="-241300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087688" marR="0" lvl="8" indent="-230188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0" y="1123855"/>
            <a:ext cx="11885084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4724166" y="-642703"/>
            <a:ext cx="3670766" cy="1014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20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035050" marR="0" lvl="2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55813" marR="0" lvl="5" indent="-239713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398713" marR="0" lvl="6" indent="-239713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743200" marR="0" lvl="7" indent="-241300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087688" marR="0" lvl="8" indent="-230188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11719859" y="6569075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fr-FR" sz="8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8493032" y="3286593"/>
            <a:ext cx="5533278" cy="12191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3503114" y="-278310"/>
            <a:ext cx="4542304" cy="85682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20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035050" marR="0" lvl="2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55813" marR="0" lvl="5" indent="-239713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398713" marR="0" lvl="6" indent="-239713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743200" marR="0" lvl="7" indent="-241300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087688" marR="0" lvl="8" indent="-230188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11719859" y="6569075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fr-FR" sz="8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325562"/>
          </a:xfrm>
          <a:prstGeom prst="rect">
            <a:avLst/>
          </a:prstGeom>
          <a:solidFill>
            <a:srgbClr val="76923C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74170" y="1494970"/>
            <a:ext cx="11858171" cy="46819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20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035050" marR="0" lvl="2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55813" marR="0" lvl="5" indent="-239713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398713" marR="0" lvl="6" indent="-239713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743200" marR="0" lvl="7" indent="-241300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087688" marR="0" lvl="8" indent="-230188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96000" cy="5016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799" dist="38100" dir="16200000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096000" y="6356350"/>
            <a:ext cx="6096000" cy="501650"/>
          </a:xfrm>
          <a:prstGeom prst="rect">
            <a:avLst/>
          </a:prstGeom>
          <a:solidFill>
            <a:srgbClr val="76923C"/>
          </a:solidFill>
          <a:ln>
            <a:noFill/>
          </a:ln>
          <a:effectLst>
            <a:outerShdw blurRad="50799" dist="38100" dir="16200000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Page </a:t>
            </a:r>
            <a:fld id="{00000000-1234-1234-1234-123412341234}" type="slidenum">
              <a:rPr lang="fr-FR" sz="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lang="fr-FR" sz="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14 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6096000" y="0"/>
            <a:ext cx="6096000" cy="1325562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8F8F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8F8F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035050" marR="0" lvl="2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8F8F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8F8F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8F8F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55813" marR="0" lvl="5" indent="-239713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398713" marR="0" lvl="6" indent="-239713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743200" marR="0" lvl="7" indent="-241300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087688" marR="0" lvl="8" indent="-230188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0" y="1123855"/>
            <a:ext cx="11885084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485899" y="2595563"/>
            <a:ext cx="10147300" cy="36707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20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035050" marR="0" lvl="2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55813" marR="0" lvl="5" indent="-239713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398713" marR="0" lvl="6" indent="-239713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743200" marR="0" lvl="7" indent="-241300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087688" marR="0" lvl="8" indent="-230188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1719859" y="6569075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fr-FR" sz="8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0" y="5025435"/>
            <a:ext cx="11887199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1219200" y="5943600"/>
            <a:ext cx="10667999" cy="914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360"/>
              </a:spcBef>
              <a:buClr>
                <a:srgbClr val="4F612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360"/>
              </a:spcBef>
              <a:buClr>
                <a:srgbClr val="4F612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1236133" y="1129553"/>
            <a:ext cx="10651067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035050" marR="0" lvl="2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55813" marR="0" lvl="5" indent="-239713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398713" marR="0" lvl="6" indent="-239713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743200" marR="0" lvl="7" indent="-241300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087688" marR="0" lvl="8" indent="-230188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0" y="3200399"/>
            <a:ext cx="11887199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219200" y="5484607"/>
            <a:ext cx="10667999" cy="77723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4F6128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4F6128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719859" y="6569075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fr-FR" sz="8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0" y="1123855"/>
            <a:ext cx="11885084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490133" y="2595563"/>
            <a:ext cx="4754879" cy="3681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20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035050" marR="0" lvl="2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55813" marR="0" lvl="5" indent="-239713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5813" marR="0" lvl="6" indent="-239713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055813" marR="0" lvl="7" indent="-239713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055813" marR="0" lvl="8" indent="-239713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6863378" y="2595563"/>
            <a:ext cx="4754879" cy="3681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20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035050" marR="0" lvl="2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55813" marR="0" lvl="5" indent="-239713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5813" marR="0" lvl="6" indent="-239713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055813" marR="0" lvl="7" indent="-239713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055813" marR="0" lvl="8" indent="-239713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1719859" y="6569075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fr-FR" sz="8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1123855"/>
            <a:ext cx="11885084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494116" y="2017714"/>
            <a:ext cx="4754879" cy="877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buClr>
                <a:srgbClr val="4F6128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buClr>
                <a:srgbClr val="4F6128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1494116" y="3065928"/>
            <a:ext cx="4754879" cy="32110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20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035050" marR="0" lvl="2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55813" marR="0" lvl="5" indent="-252413" algn="l" rtl="0">
              <a:spcBef>
                <a:spcPts val="32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5813" marR="0" lvl="6" indent="-252413" algn="l" rtl="0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055813" marR="0" lvl="7" indent="-252413" algn="l" rtl="0">
              <a:spcBef>
                <a:spcPts val="32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055813" marR="0" lvl="8" indent="-252413" algn="l" rtl="0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3"/>
          </p:nvPr>
        </p:nvSpPr>
        <p:spPr>
          <a:xfrm>
            <a:off x="6863378" y="2017714"/>
            <a:ext cx="4754879" cy="877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buClr>
                <a:srgbClr val="4F6128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buClr>
                <a:srgbClr val="4F6128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4"/>
          </p:nvPr>
        </p:nvSpPr>
        <p:spPr>
          <a:xfrm>
            <a:off x="6863378" y="3065928"/>
            <a:ext cx="4754879" cy="32110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20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035050" marR="0" lvl="2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55813" marR="0" lvl="5" indent="-252413" algn="l" rtl="0">
              <a:spcBef>
                <a:spcPts val="32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5813" marR="0" lvl="6" indent="-252413" algn="l" rtl="0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055813" marR="0" lvl="7" indent="-252413" algn="l" rtl="0">
              <a:spcBef>
                <a:spcPts val="32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055813" marR="0" lvl="8" indent="-252413" algn="l" rtl="0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1719859" y="6569075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fr-FR" sz="8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3" name="Shape 63"/>
          <p:cNvCxnSpPr/>
          <p:nvPr/>
        </p:nvCxnSpPr>
        <p:spPr>
          <a:xfrm>
            <a:off x="1616037" y="2904565"/>
            <a:ext cx="4511039" cy="1587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Shape 64"/>
          <p:cNvCxnSpPr/>
          <p:nvPr/>
        </p:nvCxnSpPr>
        <p:spPr>
          <a:xfrm>
            <a:off x="6985299" y="2904565"/>
            <a:ext cx="4511039" cy="1587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Shape 65"/>
          <p:cNvCxnSpPr/>
          <p:nvPr/>
        </p:nvCxnSpPr>
        <p:spPr>
          <a:xfrm>
            <a:off x="1616037" y="2904565"/>
            <a:ext cx="4511039" cy="1587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Shape 66"/>
          <p:cNvCxnSpPr/>
          <p:nvPr/>
        </p:nvCxnSpPr>
        <p:spPr>
          <a:xfrm>
            <a:off x="6985299" y="2904565"/>
            <a:ext cx="4511039" cy="1587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Shape 67"/>
          <p:cNvCxnSpPr/>
          <p:nvPr/>
        </p:nvCxnSpPr>
        <p:spPr>
          <a:xfrm>
            <a:off x="1616037" y="2904565"/>
            <a:ext cx="4511039" cy="1587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Shape 68"/>
          <p:cNvCxnSpPr/>
          <p:nvPr/>
        </p:nvCxnSpPr>
        <p:spPr>
          <a:xfrm>
            <a:off x="6985299" y="2904565"/>
            <a:ext cx="4511039" cy="1587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1123855"/>
            <a:ext cx="11885084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1719859" y="6569075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fr-FR" sz="8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11719859" y="6569075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fr-FR" sz="8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0" y="1123855"/>
            <a:ext cx="11885084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485899" y="2595563"/>
            <a:ext cx="10147300" cy="36707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20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035050" marR="0" lvl="2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55813" marR="0" lvl="5" indent="-239713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398713" marR="0" lvl="6" indent="-239713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743200" marR="0" lvl="7" indent="-241300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087688" marR="0" lvl="8" indent="-230188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719859" y="6569075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fr-FR" sz="8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1219200" y="0"/>
            <a:ext cx="10665884" cy="18287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1219200" y="6675120"/>
            <a:ext cx="10665884" cy="18287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/>
          </p:nvPr>
        </p:nvSpPr>
        <p:spPr>
          <a:xfrm>
            <a:off x="0" y="2157318"/>
            <a:ext cx="11887200" cy="877800"/>
          </a:xfrm>
          <a:prstGeom prst="rect">
            <a:avLst/>
          </a:prstGeom>
          <a:solidFill>
            <a:srgbClr val="666666"/>
          </a:solidFill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fr-FR"/>
              <a:t>                                       </a:t>
            </a:r>
            <a:r>
              <a:rPr lang="fr-FR" b="0" i="0" u="none" strike="noStrike" cap="none"/>
              <a:t>CS 202 Lab 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11719859" y="6569075"/>
            <a:ext cx="609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 sz="800">
                <a:solidFill>
                  <a:srgbClr val="595959"/>
                </a:solidFill>
              </a:rPr>
              <a:t>1</a:t>
            </a:fld>
            <a:endParaRPr lang="fr-FR" sz="800">
              <a:solidFill>
                <a:srgbClr val="595959"/>
              </a:solidFill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219200" y="3034553"/>
            <a:ext cx="10668000" cy="382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dirty="0" smtClean="0"/>
              <a:t>2</a:t>
            </a:r>
            <a:r>
              <a:rPr lang="fr-FR" dirty="0" smtClean="0"/>
              <a:t>/28/19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563527" y="1494970"/>
            <a:ext cx="10930267" cy="50117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⬜"/>
            </a:pP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 </a:t>
            </a:r>
            <a:r>
              <a:rPr lang="fr-FR" sz="2400" b="1" i="0" u="none" strike="noStrike" cap="none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catch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block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following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 </a:t>
            </a:r>
            <a:r>
              <a:rPr lang="fr-FR" sz="2400" b="1" i="0" u="none" strike="noStrike" cap="none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try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block catches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any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exception</a:t>
            </a:r>
          </a:p>
          <a:p>
            <a:pPr marL="685800" marR="0" lvl="1" indent="-342900" algn="l" rtl="0">
              <a:spcBef>
                <a:spcPts val="12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Char char="⬜"/>
            </a:pPr>
            <a:r>
              <a:rPr lang="fr-FR" sz="2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lang="fr-FR" sz="2000" b="1" i="0" u="none" strike="noStrike" cap="none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try</a:t>
            </a:r>
            <a:r>
              <a:rPr lang="fr-FR" sz="2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section </a:t>
            </a:r>
            <a:r>
              <a:rPr lang="fr-FR" sz="20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</a:t>
            </a:r>
            <a:r>
              <a:rPr lang="fr-FR" sz="2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</a:t>
            </a:r>
            <a:r>
              <a:rPr lang="fr-FR" sz="20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protected</a:t>
            </a:r>
            <a:r>
              <a:rPr lang="fr-FR" sz="2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code</a:t>
            </a:r>
          </a:p>
          <a:p>
            <a:pPr marL="685800" marR="0" lvl="1" indent="-342900" algn="l" rtl="0">
              <a:spcBef>
                <a:spcPts val="12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Char char="⬜"/>
            </a:pPr>
            <a:r>
              <a:rPr lang="fr-FR" sz="2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lang="fr-FR" sz="2000" b="1" i="0" u="none" strike="noStrike" cap="none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catch</a:t>
            </a:r>
            <a:r>
              <a:rPr lang="fr-FR" sz="2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0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</a:t>
            </a:r>
            <a:r>
              <a:rPr lang="fr-FR" sz="2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how to </a:t>
            </a:r>
            <a:r>
              <a:rPr lang="fr-FR" sz="20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handle</a:t>
            </a:r>
            <a:r>
              <a:rPr lang="fr-FR" sz="2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 exception (if </a:t>
            </a:r>
            <a:r>
              <a:rPr lang="fr-FR" sz="20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</a:t>
            </a:r>
            <a:r>
              <a:rPr lang="fr-FR" sz="2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0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</a:t>
            </a:r>
            <a:r>
              <a:rPr lang="fr-FR" sz="2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one)</a:t>
            </a:r>
          </a:p>
          <a:p>
            <a:pPr marL="457200" marR="0" lvl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rgbClr val="0C0C0C"/>
              </a:solidFill>
            </a:endParaRPr>
          </a:p>
          <a:p>
            <a:pPr marL="342900" marR="0" lvl="0" indent="-342900" algn="l" rtl="0"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⬜"/>
            </a:pP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have multiple catch blocks</a:t>
            </a:r>
          </a:p>
          <a:p>
            <a:pPr marL="342900" marR="0" lvl="0" indent="-34290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1188700" tIns="45700" rIns="2743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fr-FR"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Catching Exceptions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252631" y="1494970"/>
            <a:ext cx="6212177" cy="50117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800" b="1" i="0" u="none" strike="noStrike" cap="none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#</a:t>
            </a:r>
            <a:r>
              <a:rPr lang="fr-FR" sz="1800" b="1" i="0" u="none" strike="noStrike" cap="none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include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&lt;</a:t>
            </a:r>
            <a:r>
              <a:rPr lang="fr-FR" sz="1800" b="1" i="0" u="none" strike="noStrike" cap="none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iostream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&gt;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800" b="1" i="0" u="none" strike="noStrike" cap="none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#</a:t>
            </a:r>
            <a:r>
              <a:rPr lang="fr-FR" sz="1800" b="1" i="0" u="none" strike="noStrike" cap="none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include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&lt;</a:t>
            </a:r>
            <a:r>
              <a:rPr lang="fr-FR" sz="1800" b="1" i="0" u="none" strike="noStrike" cap="none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stdexcept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&gt;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800" b="1" i="0" u="none" strike="noStrike" cap="none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using</a:t>
            </a:r>
            <a:r>
              <a:rPr lang="fr-FR" sz="1800" b="1" i="0" u="none" strike="noStrike" cap="none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</a:t>
            </a:r>
            <a:r>
              <a:rPr lang="fr-FR" sz="1800" b="1" i="0" u="none" strike="noStrike" cap="none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namespace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</a:t>
            </a:r>
            <a:r>
              <a:rPr lang="fr-FR" sz="1800" b="1" i="0" u="none" strike="noStrike" cap="none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std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;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1" i="0" u="none" strike="noStrike" cap="none" dirty="0">
              <a:solidFill>
                <a:srgbClr val="0C0C0C"/>
              </a:solidFill>
              <a:latin typeface="Courier New" panose="02070309020205020404" pitchFamily="49" charset="0"/>
              <a:cs typeface="Courier New" panose="02070309020205020404" pitchFamily="49" charset="0"/>
              <a:sym typeface="Century Gothic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800" b="1" i="0" u="none" strike="noStrike" cap="none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double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</a:t>
            </a:r>
            <a:r>
              <a:rPr lang="fr-FR" sz="1800" b="1" i="0" u="none" strike="noStrike" cap="none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division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(</a:t>
            </a:r>
            <a:r>
              <a:rPr lang="fr-FR" sz="1800" b="1" i="0" u="none" strike="noStrike" cap="none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int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a, </a:t>
            </a:r>
            <a:r>
              <a:rPr lang="fr-FR" sz="1800" b="1" i="0" u="none" strike="noStrike" cap="none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int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b)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8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{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800" b="1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b="1" dirty="0" smtClean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b="1" i="0" u="none" strike="noStrike" cap="none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if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( b == 0 )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8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 </a:t>
            </a:r>
            <a:r>
              <a:rPr lang="fr-FR" sz="1800" b="1" i="0" u="none" strike="noStrike" cap="none" dirty="0" smtClean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{</a:t>
            </a:r>
            <a:endParaRPr lang="fr-FR" sz="1800" b="1" i="0" u="none" strike="noStrike" cap="none" dirty="0">
              <a:solidFill>
                <a:srgbClr val="0C0C0C"/>
              </a:solidFill>
              <a:latin typeface="Courier New" panose="02070309020205020404" pitchFamily="49" charset="0"/>
              <a:cs typeface="Courier New" panose="02070309020205020404" pitchFamily="49" charset="0"/>
              <a:sym typeface="Century Gothic"/>
            </a:endParaRPr>
          </a:p>
          <a:p>
            <a:pPr marL="0" lvl="0" indent="0">
              <a:spcBef>
                <a:spcPts val="600"/>
              </a:spcBef>
              <a:buSzPct val="25000"/>
              <a:buNone/>
            </a:pPr>
            <a:r>
              <a:rPr lang="fr-FR" sz="18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 </a:t>
            </a:r>
            <a:r>
              <a:rPr lang="fr-FR" sz="1800" b="1" i="0" u="none" strike="noStrike" cap="none" dirty="0" smtClean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 </a:t>
            </a:r>
            <a:r>
              <a:rPr lang="fr-FR" sz="1800" b="1" i="0" u="none" strike="noStrike" cap="none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throw</a:t>
            </a:r>
            <a:r>
              <a:rPr lang="fr-FR" sz="1800" b="1" i="0" u="none" strike="noStrike" cap="none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</a:t>
            </a:r>
            <a:r>
              <a:rPr lang="fr-FR" sz="1800" b="1" i="0" u="none" strike="noStrike" cap="none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std</a:t>
            </a:r>
            <a:r>
              <a:rPr lang="fr-FR" sz="1800" b="1" i="0" u="none" strike="noStrike" cap="none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::</a:t>
            </a:r>
            <a:r>
              <a:rPr lang="fr-FR" sz="1800" b="1" i="0" u="none" strike="noStrike" cap="none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runtime_error</a:t>
            </a:r>
            <a:r>
              <a:rPr lang="fr-FR" sz="1800" b="1" i="0" u="none" strike="noStrike" cap="none" dirty="0" smtClean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(</a:t>
            </a:r>
            <a:r>
              <a:rPr lang="fr-FR" sz="1600" b="1" i="0" u="none" strike="noStrike" cap="none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"</a:t>
            </a:r>
            <a:r>
              <a:rPr lang="fr-FR" sz="1600" b="1" i="0" u="none" strike="noStrike" cap="none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Divide</a:t>
            </a:r>
            <a:r>
              <a:rPr lang="fr-FR" sz="1600" b="1" i="0" u="none" strike="noStrike" cap="none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</a:t>
            </a:r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 0</a:t>
            </a:r>
            <a:r>
              <a:rPr lang="fr-FR" sz="1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b="1" dirty="0" smtClean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sz="1800" b="1" i="0" u="none" strike="noStrike" cap="none" dirty="0">
              <a:solidFill>
                <a:srgbClr val="0C0C0C"/>
              </a:solidFill>
              <a:latin typeface="Courier New" panose="02070309020205020404" pitchFamily="49" charset="0"/>
              <a:cs typeface="Courier New" panose="02070309020205020404" pitchFamily="49" charset="0"/>
              <a:sym typeface="Century Gothic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8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 </a:t>
            </a:r>
            <a:r>
              <a:rPr lang="fr-FR" sz="1800" b="1" i="0" u="none" strike="noStrike" cap="none" dirty="0" smtClean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}</a:t>
            </a:r>
            <a:endParaRPr lang="fr-FR" sz="1800" b="1" i="0" u="none" strike="noStrike" cap="none" dirty="0">
              <a:solidFill>
                <a:srgbClr val="0C0C0C"/>
              </a:solidFill>
              <a:latin typeface="Courier New" panose="02070309020205020404" pitchFamily="49" charset="0"/>
              <a:cs typeface="Courier New" panose="02070309020205020404" pitchFamily="49" charset="0"/>
              <a:sym typeface="Century Gothic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8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 </a:t>
            </a:r>
            <a:r>
              <a:rPr lang="fr-FR" sz="1800" b="1" i="0" u="none" strike="noStrike" cap="none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return</a:t>
            </a:r>
            <a:r>
              <a:rPr lang="fr-FR" sz="1800" b="1" i="0" u="none" strike="noStrike" cap="none" dirty="0" smtClean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(</a:t>
            </a:r>
            <a:r>
              <a:rPr lang="fr-FR" sz="1800" b="1" i="0" u="none" strike="noStrike" cap="none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double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) </a:t>
            </a:r>
            <a:r>
              <a:rPr lang="fr-FR" sz="1800" b="1" i="0" u="none" strike="noStrike" cap="none" dirty="0" smtClean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a/b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;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8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}</a:t>
            </a:r>
          </a:p>
          <a:p>
            <a:pPr marL="0" marR="0" lvl="0" indent="0" algn="l" rtl="0"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 dirty="0">
              <a:solidFill>
                <a:srgbClr val="0C0C0C"/>
              </a:solidFill>
              <a:sym typeface="Century Gothic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1188700" tIns="45700" rIns="2743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fr-FR"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Try/Catch Example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464808" y="1494970"/>
            <a:ext cx="5727192" cy="50117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860" b="1" i="0" u="none" strike="noStrike" cap="none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int</a:t>
            </a:r>
            <a:r>
              <a:rPr lang="fr-FR" sz="186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</a:t>
            </a:r>
            <a:r>
              <a:rPr lang="fr-FR" sz="1860" b="1" i="0" u="none" strike="noStrike" cap="none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main</a:t>
            </a:r>
            <a:r>
              <a:rPr lang="fr-FR" sz="186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(){</a:t>
            </a: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86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 </a:t>
            </a:r>
            <a:r>
              <a:rPr lang="fr-FR" sz="1860" b="1" i="0" u="none" strike="noStrike" cap="none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int</a:t>
            </a:r>
            <a:r>
              <a:rPr lang="fr-FR" sz="1860" b="1" i="0" u="none" strike="noStrike" cap="none" dirty="0" smtClean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</a:t>
            </a:r>
            <a:r>
              <a:rPr lang="fr-FR" sz="186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x = 50, y = 0;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86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 </a:t>
            </a:r>
            <a:r>
              <a:rPr lang="fr-FR" sz="1860" b="1" i="0" u="none" strike="noStrike" cap="none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double</a:t>
            </a:r>
            <a:r>
              <a:rPr lang="fr-FR" sz="1860" b="1" i="0" u="none" strike="noStrike" cap="none" dirty="0" smtClean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</a:t>
            </a:r>
            <a:r>
              <a:rPr lang="fr-FR" sz="186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z = 0;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86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</a:t>
            </a: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86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 </a:t>
            </a:r>
            <a:r>
              <a:rPr lang="fr-FR" sz="1860" b="1" i="0" u="none" strike="noStrike" cap="none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try</a:t>
            </a:r>
            <a:r>
              <a:rPr lang="fr-FR" sz="1860" b="1" i="0" u="none" strike="noStrike" cap="none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</a:t>
            </a:r>
            <a:endParaRPr lang="fr-FR" sz="1860" b="1" i="0" u="none" strike="noStrike" cap="none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  <a:sym typeface="Century Gothic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86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 </a:t>
            </a:r>
            <a:r>
              <a:rPr lang="fr-FR" sz="1860" b="1" i="0" u="none" strike="noStrike" cap="none" dirty="0" smtClean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{</a:t>
            </a:r>
            <a:endParaRPr lang="fr-FR" sz="1860" b="1" i="0" u="none" strike="noStrike" cap="none" dirty="0">
              <a:solidFill>
                <a:srgbClr val="0C0C0C"/>
              </a:solidFill>
              <a:latin typeface="Courier New" panose="02070309020205020404" pitchFamily="49" charset="0"/>
              <a:cs typeface="Courier New" panose="02070309020205020404" pitchFamily="49" charset="0"/>
              <a:sym typeface="Century Gothic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86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 </a:t>
            </a:r>
            <a:r>
              <a:rPr lang="fr-FR" sz="1860" b="1" i="0" u="none" strike="noStrike" cap="none" dirty="0" smtClean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 z </a:t>
            </a:r>
            <a:r>
              <a:rPr lang="fr-FR" sz="186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= </a:t>
            </a:r>
            <a:r>
              <a:rPr lang="fr-FR" sz="1860" b="1" i="0" u="none" strike="noStrike" cap="none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division</a:t>
            </a:r>
            <a:r>
              <a:rPr lang="fr-FR" sz="186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(x, y);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86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 </a:t>
            </a:r>
            <a:r>
              <a:rPr lang="fr-FR" sz="1860" b="1" i="0" u="none" strike="noStrike" cap="none" dirty="0" smtClean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 </a:t>
            </a:r>
            <a:r>
              <a:rPr lang="fr-FR" sz="1860" b="1" i="0" u="none" strike="noStrike" cap="none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cout</a:t>
            </a:r>
            <a:r>
              <a:rPr lang="fr-FR" sz="1860" b="1" i="0" u="none" strike="noStrike" cap="none" dirty="0" smtClean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</a:t>
            </a:r>
            <a:r>
              <a:rPr lang="fr-FR" sz="186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&lt;&lt; z &lt;&lt; </a:t>
            </a:r>
            <a:r>
              <a:rPr lang="fr-FR" sz="1860" b="1" i="0" u="none" strike="noStrike" cap="none" dirty="0" err="1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endl</a:t>
            </a:r>
            <a:r>
              <a:rPr lang="fr-FR" sz="186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86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 </a:t>
            </a:r>
            <a:r>
              <a:rPr lang="fr-FR" sz="1860" b="1" i="0" u="none" strike="noStrike" cap="none" dirty="0" smtClean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}</a:t>
            </a:r>
            <a:endParaRPr lang="fr-FR" sz="1860" b="1" i="0" u="none" strike="noStrike" cap="none" dirty="0">
              <a:solidFill>
                <a:srgbClr val="0C0C0C"/>
              </a:solidFill>
              <a:latin typeface="Courier New" panose="02070309020205020404" pitchFamily="49" charset="0"/>
              <a:cs typeface="Courier New" panose="02070309020205020404" pitchFamily="49" charset="0"/>
              <a:sym typeface="Century Gothic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86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 </a:t>
            </a:r>
            <a:r>
              <a:rPr lang="fr-FR" sz="1860" b="1" i="0" u="none" strike="noStrike" cap="none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catch</a:t>
            </a:r>
            <a:r>
              <a:rPr lang="fr-FR" sz="1860" b="1" i="0" u="none" strike="noStrike" cap="none" dirty="0" smtClean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</a:t>
            </a:r>
            <a:r>
              <a:rPr lang="fr-FR" sz="186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(</a:t>
            </a:r>
            <a:r>
              <a:rPr lang="fr-FR" sz="1860" b="1" i="0" u="none" strike="noStrike" cap="none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const</a:t>
            </a:r>
            <a:r>
              <a:rPr lang="fr-FR" sz="1860" b="1" i="0" u="none" strike="noStrike" cap="none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</a:t>
            </a:r>
            <a:r>
              <a:rPr lang="fr-FR" sz="1860" b="1" i="0" u="none" strike="noStrike" cap="none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std</a:t>
            </a:r>
            <a:r>
              <a:rPr lang="fr-FR" sz="1860" b="1" i="0" u="none" strike="noStrike" cap="none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::</a:t>
            </a:r>
            <a:r>
              <a:rPr lang="fr-FR" sz="1860" b="1" i="0" u="none" strike="noStrike" cap="none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runtime_error</a:t>
            </a:r>
            <a:r>
              <a:rPr lang="fr-FR" sz="1860" b="1" i="0" u="none" strike="noStrike" cap="none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&amp;</a:t>
            </a:r>
            <a:r>
              <a:rPr lang="fr-FR" sz="1860" b="1" i="0" u="none" strike="noStrike" cap="none" dirty="0" smtClean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e) </a:t>
            </a:r>
            <a:endParaRPr lang="fr-FR" sz="1860" b="1" i="0" u="none" strike="noStrike" cap="none" dirty="0">
              <a:solidFill>
                <a:srgbClr val="0C0C0C"/>
              </a:solidFill>
              <a:latin typeface="Courier New" panose="02070309020205020404" pitchFamily="49" charset="0"/>
              <a:cs typeface="Courier New" panose="02070309020205020404" pitchFamily="49" charset="0"/>
              <a:sym typeface="Century Gothic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86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 </a:t>
            </a:r>
            <a:r>
              <a:rPr lang="fr-FR" sz="1860" b="1" i="0" u="none" strike="noStrike" cap="none" dirty="0" smtClean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{</a:t>
            </a:r>
            <a:endParaRPr lang="fr-FR" sz="1860" b="1" i="0" u="none" strike="noStrike" cap="none" dirty="0">
              <a:solidFill>
                <a:srgbClr val="0C0C0C"/>
              </a:solidFill>
              <a:latin typeface="Courier New" panose="02070309020205020404" pitchFamily="49" charset="0"/>
              <a:cs typeface="Courier New" panose="02070309020205020404" pitchFamily="49" charset="0"/>
              <a:sym typeface="Century Gothic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86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 </a:t>
            </a:r>
            <a:r>
              <a:rPr lang="fr-FR" sz="1860" b="1" i="0" u="none" strike="noStrike" cap="none" dirty="0" smtClean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 </a:t>
            </a:r>
            <a:r>
              <a:rPr lang="fr-FR" sz="1860" b="1" i="0" u="none" strike="noStrike" cap="none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cout</a:t>
            </a:r>
            <a:r>
              <a:rPr lang="fr-FR" sz="186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&lt;&lt; </a:t>
            </a:r>
            <a:r>
              <a:rPr lang="fr-FR" sz="1860" b="1" dirty="0" err="1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FR" sz="1860" b="1" i="0" u="none" strike="noStrike" cap="none" dirty="0" err="1" smtClean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.</a:t>
            </a:r>
            <a:r>
              <a:rPr lang="fr-FR" sz="1860" b="1" i="0" u="none" strike="noStrike" cap="none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what</a:t>
            </a:r>
            <a:r>
              <a:rPr lang="fr-FR" sz="186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() &lt;&lt; </a:t>
            </a:r>
            <a:r>
              <a:rPr lang="fr-FR" sz="1860" b="1" i="0" u="none" strike="noStrike" cap="none" dirty="0" err="1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endl</a:t>
            </a:r>
            <a:r>
              <a:rPr lang="fr-FR" sz="186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86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  </a:t>
            </a:r>
            <a:r>
              <a:rPr lang="fr-FR" sz="1860" b="1" i="0" u="none" strike="noStrike" cap="none" dirty="0" smtClean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}</a:t>
            </a:r>
            <a:r>
              <a:rPr lang="fr-FR" sz="1860" b="1" dirty="0" smtClean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fr-FR" sz="1860" b="1" dirty="0">
              <a:solidFill>
                <a:srgbClr val="0C0C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860" b="1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60" b="1" dirty="0" smtClean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6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sz="1860" b="1" dirty="0" smtClean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60" b="1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lvl="0" indent="0" rtl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860" b="1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60" dirty="0">
              <a:solidFill>
                <a:srgbClr val="0C0C0C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60" b="0" i="0" u="none" strike="noStrike" cap="none" dirty="0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86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30866" y="1494970"/>
            <a:ext cx="10930267" cy="46819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</a:t>
            </a:r>
            <a:r>
              <a:rPr lang="fr-FR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1188700" tIns="45700" rIns="2743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563525" y="1433675"/>
            <a:ext cx="10930200" cy="5304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exception handling </a:t>
            </a:r>
            <a:r>
              <a:rPr lang="fr-FR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built</a:t>
            </a:r>
            <a: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upon</a:t>
            </a:r>
            <a: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</a:t>
            </a:r>
            <a: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keywords: </a:t>
            </a:r>
            <a:r>
              <a:rPr lang="fr-FR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</a:t>
            </a:r>
            <a:r>
              <a:rPr lang="fr-F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catch,</a:t>
            </a:r>
            <a: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fr-FR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throw</a:t>
            </a:r>
            <a: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-FR" sz="2400" b="1" dirty="0" err="1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throw</a:t>
            </a:r>
            <a:r>
              <a:rPr lang="fr-F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program </a:t>
            </a:r>
            <a:r>
              <a:rPr lang="fr-FR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throws</a:t>
            </a:r>
            <a: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 exception </a:t>
            </a:r>
            <a:r>
              <a:rPr lang="fr-FR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fr-FR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shows up.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-FR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lang="fr-F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program catches an exception </a:t>
            </a:r>
            <a:r>
              <a:rPr lang="fr-FR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 exception </a:t>
            </a:r>
            <a:r>
              <a:rPr lang="fr-FR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handler</a:t>
            </a:r>
            <a: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the place in a program </a:t>
            </a:r>
            <a:r>
              <a:rPr lang="fr-FR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want</a:t>
            </a:r>
            <a: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fr-FR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</a:t>
            </a:r>
            <a: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fr-FR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-FR" sz="2400" b="1" dirty="0" err="1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try</a:t>
            </a:r>
            <a:r>
              <a:rPr lang="fr-F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fr-FR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</a:t>
            </a:r>
            <a: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 identifies a block of code for </a:t>
            </a:r>
            <a:r>
              <a:rPr lang="fr-FR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</a:t>
            </a:r>
            <a: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particular</a:t>
            </a:r>
            <a: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exceptions </a:t>
            </a:r>
            <a:r>
              <a:rPr lang="fr-FR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</a:t>
            </a:r>
            <a: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activated</a:t>
            </a:r>
            <a: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fr-FR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It's</a:t>
            </a:r>
            <a: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followed</a:t>
            </a:r>
            <a: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one or more catch blocks.</a:t>
            </a:r>
          </a:p>
          <a:p>
            <a:pPr marL="12700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fr-FR" sz="2400" dirty="0" smtClean="0"/>
          </a:p>
          <a:p>
            <a:pPr marL="12700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r-FR" sz="2400" dirty="0" smtClean="0"/>
              <a:t>https</a:t>
            </a:r>
            <a:r>
              <a:rPr lang="fr-FR" sz="2400" dirty="0"/>
              <a:t>://www.tutorialspoint.com/cplusplus/cpp_exceptions_handling.htm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C0C0C"/>
              </a:solidFill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1188700" tIns="45700" rIns="2743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fr-FR" sz="3600"/>
              <a:t>C++ </a:t>
            </a:r>
            <a:r>
              <a:rPr lang="fr-FR"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Exception Han</a:t>
            </a:r>
            <a:r>
              <a:rPr lang="fr-FR" sz="3600"/>
              <a:t>dling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563525" y="1433675"/>
            <a:ext cx="10930200" cy="5304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fr-FR" sz="1800" b="1" dirty="0" err="1">
                <a:solidFill>
                  <a:srgbClr val="92D05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try</a:t>
            </a:r>
            <a:r>
              <a:rPr lang="fr-FR" sz="1800" b="1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/>
            </a:r>
            <a:br>
              <a:rPr lang="fr-FR" sz="1800" b="1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fr-FR" sz="1800" b="1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{</a:t>
            </a:r>
            <a:br>
              <a:rPr lang="fr-FR" sz="1800" b="1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fr-FR" sz="1800" b="1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</a:t>
            </a:r>
            <a:r>
              <a:rPr lang="fr-FR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// </a:t>
            </a:r>
            <a:r>
              <a:rPr lang="fr-FR" sz="18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protected</a:t>
            </a:r>
            <a:r>
              <a:rPr lang="fr-FR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code</a:t>
            </a:r>
            <a:br>
              <a:rPr lang="fr-FR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fr-FR" sz="1800" b="1" dirty="0" smtClean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}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fr-FR" sz="1800" b="1" dirty="0" smtClean="0">
                <a:solidFill>
                  <a:srgbClr val="92D05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catch</a:t>
            </a:r>
            <a:r>
              <a:rPr lang="fr-FR" sz="1800" b="1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 </a:t>
            </a:r>
            <a:r>
              <a:rPr lang="fr-FR" sz="1800" b="1" dirty="0" smtClean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ExceptionType1 </a:t>
            </a:r>
            <a:r>
              <a:rPr lang="fr-FR" sz="1800" b="1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e1 )</a:t>
            </a:r>
            <a:br>
              <a:rPr lang="fr-FR" sz="1800" b="1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fr-FR" sz="1800" b="1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{</a:t>
            </a:r>
            <a:br>
              <a:rPr lang="fr-FR" sz="1800" b="1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fr-FR" sz="1800" b="1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</a:t>
            </a:r>
            <a:r>
              <a:rPr lang="fr-FR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// catch block</a:t>
            </a:r>
            <a:br>
              <a:rPr lang="fr-FR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fr-FR" sz="1800" b="1" dirty="0" smtClean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}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fr-FR" sz="1800" b="1" dirty="0" smtClean="0">
                <a:solidFill>
                  <a:srgbClr val="92D05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catch</a:t>
            </a:r>
            <a:r>
              <a:rPr lang="fr-FR" sz="1800" b="1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 </a:t>
            </a:r>
            <a:r>
              <a:rPr lang="fr-FR" sz="1800" b="1" dirty="0" smtClean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ExceptionType2 </a:t>
            </a:r>
            <a:r>
              <a:rPr lang="fr-FR" sz="1800" b="1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e2 )</a:t>
            </a:r>
            <a:br>
              <a:rPr lang="fr-FR" sz="1800" b="1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fr-FR" sz="1800" b="1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{</a:t>
            </a:r>
            <a:br>
              <a:rPr lang="fr-FR" sz="1800" b="1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fr-FR" sz="1800" b="1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</a:t>
            </a:r>
            <a:r>
              <a:rPr lang="fr-FR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// catch block</a:t>
            </a:r>
            <a:br>
              <a:rPr lang="fr-FR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fr-FR" sz="1800" b="1" dirty="0" smtClean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}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fr-FR" sz="1800" b="1" dirty="0" smtClean="0">
                <a:solidFill>
                  <a:srgbClr val="92D05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catch</a:t>
            </a:r>
            <a:r>
              <a:rPr lang="fr-FR" sz="1800" b="1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 </a:t>
            </a:r>
            <a:r>
              <a:rPr lang="fr-FR" sz="1800" b="1" dirty="0" err="1" smtClean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ExceptionTypeN</a:t>
            </a:r>
            <a:r>
              <a:rPr lang="fr-FR" sz="1800" b="1" dirty="0" smtClean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</a:t>
            </a:r>
            <a:r>
              <a:rPr lang="fr-FR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eN</a:t>
            </a:r>
            <a:r>
              <a:rPr lang="fr-FR" sz="1800" b="1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)</a:t>
            </a:r>
            <a:br>
              <a:rPr lang="fr-FR" sz="1800" b="1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fr-FR" sz="1800" b="1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{</a:t>
            </a:r>
            <a:br>
              <a:rPr lang="fr-FR" sz="1800" b="1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fr-FR" sz="1800" b="1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</a:t>
            </a:r>
            <a:r>
              <a:rPr lang="fr-FR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// catch block</a:t>
            </a:r>
            <a:br>
              <a:rPr lang="fr-FR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fr-FR" sz="1800" b="1" dirty="0" smtClean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}</a:t>
            </a:r>
            <a:endParaRPr lang="fr-FR" sz="1800" b="1" dirty="0">
              <a:solidFill>
                <a:schemeClr val="dk1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1188700" tIns="45700" rIns="2743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fr-FR" sz="3600"/>
              <a:t>C++ </a:t>
            </a:r>
            <a:r>
              <a:rPr lang="fr-FR"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Exception Han</a:t>
            </a:r>
            <a:r>
              <a:rPr lang="fr-FR" sz="3600"/>
              <a:t>dling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563527" y="1494970"/>
            <a:ext cx="10930267" cy="46819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fr-FR" sz="2400" b="0" i="1" u="none" strike="noStrike" cap="none" dirty="0" smtClean="0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fr-FR" sz="2400" i="1" dirty="0">
              <a:solidFill>
                <a:schemeClr val="accent2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2400" b="0" i="1" u="none" strike="noStrike" cap="none" dirty="0" err="1" smtClean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</a:t>
            </a:r>
            <a:r>
              <a:rPr lang="fr-FR" sz="2400" b="0" i="1" u="none" strike="noStrike" cap="none" dirty="0" smtClean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400" b="0" i="1" u="none" strike="noStrike" cap="none" dirty="0" smtClean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lang="fr-FR" sz="2400" b="0" i="1" u="none" strike="noStrike" cap="none" dirty="0" err="1" smtClean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</a:t>
            </a:r>
            <a:endParaRPr lang="fr-FR" sz="2400" i="1" dirty="0">
              <a:solidFill>
                <a:schemeClr val="accent2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fr-FR" sz="2400" b="0" i="1" u="none" strike="noStrike" cap="none" dirty="0" smtClean="0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fr-FR" sz="2400" b="0" i="1" u="none" strike="noStrike" cap="none" dirty="0" smtClean="0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2400" b="0" i="1" u="none" strike="noStrike" cap="none" dirty="0" smtClean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</a:t>
            </a:r>
            <a:r>
              <a:rPr lang="fr-FR" sz="2400" b="0" i="1" u="none" strike="noStrike" cap="none" dirty="0" smtClean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lang="fr-FR" sz="2400" b="0" i="1" u="none" strike="noStrike" cap="none" dirty="0" err="1" smtClean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preceding</a:t>
            </a:r>
            <a:r>
              <a:rPr lang="fr-FR" sz="2400" b="0" i="1" u="none" strike="noStrike" cap="none" dirty="0" smtClean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400" b="0" i="1" u="none" strike="noStrike" cap="none" dirty="0" err="1" smtClean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</a:t>
            </a:r>
            <a:r>
              <a:rPr lang="fr-FR" sz="2400" b="0" i="1" u="none" strike="noStrike" cap="none" dirty="0" smtClean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400" b="0" i="1" u="none" strike="noStrike" cap="none" dirty="0" err="1" smtClean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did</a:t>
            </a:r>
            <a:r>
              <a:rPr lang="fr-FR" sz="2400" b="0" i="1" u="none" strike="noStrike" cap="none" dirty="0" smtClean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not </a:t>
            </a:r>
            <a:r>
              <a:rPr lang="fr-FR" sz="2400" b="0" i="1" u="none" strike="noStrike" cap="none" dirty="0" err="1" smtClean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execute</a:t>
            </a:r>
            <a:r>
              <a:rPr lang="fr-FR" sz="2400" b="0" i="1" u="none" strike="noStrike" cap="none" dirty="0" smtClean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400" b="0" i="1" u="none" strike="noStrike" cap="none" dirty="0" err="1" smtClean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correctly</a:t>
            </a:r>
            <a:endParaRPr lang="fr-FR" sz="2400" b="0" i="1" u="none" strike="noStrike" cap="none" dirty="0" smtClean="0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fr-FR" sz="2400" b="0" i="1" u="none" strike="noStrike" cap="none" dirty="0" smtClean="0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2400" b="0" i="1" u="none" strike="noStrike" cap="none" dirty="0" err="1" smtClean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</a:t>
            </a:r>
            <a:r>
              <a:rPr lang="fr-FR" sz="2400" b="0" i="1" u="none" strike="noStrike" cap="none" dirty="0" smtClean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400" b="0" i="1" u="none" strike="noStrike" cap="none" dirty="0" err="1" smtClean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error</a:t>
            </a:r>
            <a:r>
              <a:rPr lang="fr-FR" sz="2400" b="0" i="1" u="none" strike="noStrike" cap="none" dirty="0" smtClean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handling</a:t>
            </a:r>
            <a:endParaRPr lang="fr-FR" sz="2400" b="0" i="1" u="none" strike="noStrike" cap="none" dirty="0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2400" b="0" i="1" u="none" strike="noStrike" cap="none" dirty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fr-FR" sz="2400" b="0" i="1" u="none" strike="noStrike" cap="none" dirty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fr-FR" sz="2400" b="0" i="1" u="none" strike="noStrike" cap="none" dirty="0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1188700" tIns="45700" rIns="2743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fr-FR"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Traditional Error Checking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563527" y="1494970"/>
            <a:ext cx="10930267" cy="50117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⬜"/>
            </a:pPr>
            <a:r>
              <a:rPr lang="fr-FR" sz="30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</a:t>
            </a:r>
            <a:r>
              <a:rPr lang="fr-FR" sz="3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are the </a:t>
            </a:r>
            <a:r>
              <a:rPr lang="fr-FR" sz="30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problems</a:t>
            </a:r>
            <a:r>
              <a:rPr lang="fr-FR" sz="3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30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</a:t>
            </a:r>
            <a:r>
              <a:rPr lang="fr-FR" sz="3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30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</a:t>
            </a:r>
            <a:r>
              <a:rPr lang="fr-FR" sz="3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30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approach</a:t>
            </a:r>
            <a:r>
              <a:rPr lang="fr-FR" sz="3000" b="0" i="0" u="none" strike="noStrike" cap="none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368300" algn="l" rtl="0">
              <a:spcBef>
                <a:spcPts val="12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Char char="⬜"/>
            </a:pP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Intermixing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program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logic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error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handling </a:t>
            </a:r>
            <a:r>
              <a:rPr lang="fr-FR" sz="2400" b="0" i="0" u="none" strike="noStrike" cap="none" dirty="0" err="1" smtClean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logic</a:t>
            </a:r>
            <a:endParaRPr sz="2400" dirty="0">
              <a:solidFill>
                <a:srgbClr val="0C0C0C"/>
              </a:solidFill>
            </a:endParaRPr>
          </a:p>
          <a:p>
            <a:pPr marL="685800" marR="0" lvl="1" indent="-368300" algn="l" rtl="0">
              <a:spcBef>
                <a:spcPts val="12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Char char="⬜"/>
            </a:pP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Difficult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read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change,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maintain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reuse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and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debug</a:t>
            </a:r>
            <a:endParaRPr lang="fr-FR" sz="2400" b="0" i="0" u="none" strike="noStrike" cap="none" dirty="0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4F6128"/>
              </a:buClr>
              <a:buSzPct val="25000"/>
              <a:buFont typeface="Noto Sans Symbols"/>
              <a:buNone/>
            </a:pPr>
            <a:endParaRPr sz="1800" b="0" i="0" u="none" strike="noStrike" cap="none" dirty="0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9250" marR="0" lvl="1" indent="-6350" algn="l" rtl="0">
              <a:spcBef>
                <a:spcPts val="600"/>
              </a:spcBef>
              <a:buClr>
                <a:srgbClr val="4F6128"/>
              </a:buClr>
              <a:buSzPct val="25000"/>
              <a:buFont typeface="Noto Sans Symbols"/>
              <a:buNone/>
            </a:pPr>
            <a:endParaRPr sz="2200" b="0" i="0" u="none" strike="noStrike" cap="none" dirty="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1188700" tIns="45700" rIns="2743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fr-FR" sz="3600"/>
              <a:t>Problems</a:t>
            </a:r>
            <a:r>
              <a:rPr lang="fr-FR"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with Traditional Methods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563525" y="1494970"/>
            <a:ext cx="11390361" cy="50117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⬜"/>
            </a:pP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Programmers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handle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any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exceptions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they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choose</a:t>
            </a:r>
            <a:endParaRPr lang="fr-FR" sz="2400" b="0" i="0" u="none" strike="noStrike" cap="none" dirty="0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Char char="⬜"/>
            </a:pPr>
            <a:r>
              <a:rPr lang="fr-FR" sz="2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exceptions</a:t>
            </a:r>
          </a:p>
          <a:p>
            <a:pPr marL="6858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Char char="⬜"/>
            </a:pPr>
            <a:r>
              <a:rPr lang="fr-FR" sz="2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exceptions of a certain type</a:t>
            </a:r>
          </a:p>
          <a:p>
            <a:pPr marL="6858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Char char="⬜"/>
            </a:pPr>
            <a:r>
              <a:rPr lang="fr-FR" sz="2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exceptions of a group of </a:t>
            </a:r>
            <a:r>
              <a:rPr lang="fr-FR" sz="20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related</a:t>
            </a:r>
            <a:r>
              <a:rPr lang="fr-FR" sz="2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types</a:t>
            </a:r>
          </a:p>
          <a:p>
            <a:pPr marL="457200" marR="0" lvl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0C0C0C"/>
              </a:solidFill>
            </a:endParaRPr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⬜"/>
            </a:pP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Programs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6858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Char char="⬜"/>
            </a:pPr>
            <a:r>
              <a:rPr lang="fr-FR" sz="20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Recover</a:t>
            </a:r>
            <a:r>
              <a:rPr lang="fr-FR" sz="2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0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lang="fr-FR" sz="2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000" b="0" i="0" u="none" strike="noStrike" cap="none" dirty="0" smtClean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exceptions</a:t>
            </a:r>
            <a:endParaRPr lang="fr-FR" sz="2000" b="0" i="0" u="none" strike="noStrike" cap="none" dirty="0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6858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9250" marR="0" lvl="1" indent="-6350" algn="l" rtl="0">
              <a:spcBef>
                <a:spcPts val="600"/>
              </a:spcBef>
              <a:buClr>
                <a:srgbClr val="4F6128"/>
              </a:buClr>
              <a:buSzPct val="25000"/>
              <a:buFont typeface="Noto Sans Symbols"/>
              <a:buNone/>
            </a:pPr>
            <a:endParaRPr sz="2200" b="0" i="0" u="none" strike="noStrike" cap="none" dirty="0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1188700" tIns="45700" rIns="2743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fr-FR"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Exception Handling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563527" y="1494970"/>
            <a:ext cx="10930267" cy="50117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⬜"/>
            </a:pP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exceptions</a:t>
            </a:r>
          </a:p>
          <a:p>
            <a:pPr marL="6858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Char char="⬜"/>
            </a:pPr>
            <a:r>
              <a:rPr lang="fr-FR" sz="2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</a:t>
            </a:r>
            <a:r>
              <a:rPr lang="fr-FR" sz="20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include</a:t>
            </a:r>
            <a:r>
              <a:rPr lang="fr-FR" sz="2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000" b="0" i="0" u="none" strike="noStrike" cap="none" dirty="0" smtClean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fr-FR" sz="2000" b="0" i="0" u="none" strike="noStrike" cap="none" dirty="0" err="1" smtClean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stdexcept</a:t>
            </a:r>
            <a:r>
              <a:rPr lang="fr-FR" sz="2000" b="0" i="0" u="none" strike="noStrike" cap="none" dirty="0" smtClean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fr-FR" sz="2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(part of the </a:t>
            </a:r>
            <a:r>
              <a:rPr lang="fr-FR" sz="20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std</a:t>
            </a:r>
            <a:r>
              <a:rPr lang="fr-FR" sz="2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0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namespace</a:t>
            </a:r>
            <a:r>
              <a:rPr lang="fr-FR" sz="2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</a:p>
          <a:p>
            <a:pPr marL="457200" marR="0" lvl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0C0C0C"/>
              </a:solidFill>
            </a:endParaRPr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⬜"/>
            </a:pP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stdexcept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</a:p>
          <a:p>
            <a:pPr marL="6858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Char char="⬜"/>
            </a:pPr>
            <a:r>
              <a:rPr lang="fr-FR" sz="20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defines</a:t>
            </a:r>
            <a:r>
              <a:rPr lang="fr-FR" sz="2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set of standard exceptions </a:t>
            </a:r>
            <a:r>
              <a:rPr lang="fr-FR" sz="20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that</a:t>
            </a:r>
            <a:r>
              <a:rPr lang="fr-FR" sz="2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0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both</a:t>
            </a:r>
            <a:r>
              <a:rPr lang="fr-FR" sz="2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</a:t>
            </a:r>
            <a:r>
              <a:rPr lang="fr-FR" sz="20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library</a:t>
            </a:r>
            <a:r>
              <a:rPr lang="fr-FR" sz="2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programs </a:t>
            </a:r>
            <a:r>
              <a:rPr lang="fr-FR" sz="20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</a:t>
            </a:r>
            <a:r>
              <a:rPr lang="fr-FR" sz="2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use to report </a:t>
            </a:r>
            <a:r>
              <a:rPr lang="fr-FR" sz="20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common</a:t>
            </a:r>
            <a:r>
              <a:rPr lang="fr-FR" sz="20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0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errors</a:t>
            </a:r>
            <a:endParaRPr lang="fr-FR" sz="2000" b="0" i="0" u="none" strike="noStrike" cap="none" dirty="0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dirty="0"/>
          </a:p>
          <a:p>
            <a:pPr marL="6858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9250" marR="0" lvl="1" indent="-6350" algn="l" rtl="0">
              <a:spcBef>
                <a:spcPts val="600"/>
              </a:spcBef>
              <a:buClr>
                <a:srgbClr val="4F6128"/>
              </a:buClr>
              <a:buSzPct val="25000"/>
              <a:buFont typeface="Noto Sans Symbols"/>
              <a:buNone/>
            </a:pPr>
            <a:endParaRPr sz="2200" b="0" i="0" u="none" strike="noStrike" cap="none" dirty="0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1188700" tIns="45700" rIns="2743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fr-FR"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Implementing Exceptions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563527" y="1494970"/>
            <a:ext cx="10930267" cy="50117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⬜"/>
            </a:pP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Exceptions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thrown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anywhere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within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code block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fr-FR" sz="2400" b="1" i="0" u="none" strike="noStrike" cap="none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entury Gothic"/>
              </a:rPr>
              <a:t>throw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statements</a:t>
            </a:r>
            <a:endParaRPr lang="fr-FR" sz="2400" b="0" i="0" u="none" strike="noStrike" cap="none" dirty="0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⬜"/>
            </a:pP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operand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the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throw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statement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determines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type for the exception </a:t>
            </a:r>
          </a:p>
          <a:p>
            <a:pPr marL="342900" marR="0" lvl="0" indent="-342900" algn="l" rtl="0"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⬜"/>
            </a:pP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an exception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thrown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but not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handled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then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program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will</a:t>
            </a:r>
            <a:r>
              <a:rPr lang="fr-FR" sz="24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400" b="0" i="0" u="none" strike="noStrike" cap="none" dirty="0" err="1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terminate</a:t>
            </a:r>
            <a:endParaRPr lang="fr-FR" sz="2400" b="0" i="0" u="none" strike="noStrike" cap="none" dirty="0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endParaRPr sz="2400" b="0" i="0" u="none" strike="noStrike" cap="none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1188700" tIns="45700" rIns="2743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fr-FR"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Throwing Exceptions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563527" y="1494970"/>
            <a:ext cx="11323673" cy="50117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fr-FR" sz="2200" b="1" i="0" u="none" strike="noStrike" cap="none" dirty="0">
                <a:solidFill>
                  <a:srgbClr val="92D05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#</a:t>
            </a:r>
            <a:r>
              <a:rPr lang="fr-FR" sz="2200" b="1" i="0" u="none" strike="noStrike" cap="none" dirty="0" err="1">
                <a:solidFill>
                  <a:srgbClr val="92D05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include</a:t>
            </a:r>
            <a:r>
              <a:rPr lang="fr-FR" sz="22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&lt;</a:t>
            </a:r>
            <a:r>
              <a:rPr lang="fr-FR" sz="2200" b="1" i="0" u="none" strike="noStrike" cap="none" dirty="0" err="1">
                <a:solidFill>
                  <a:srgbClr val="92D05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stdexcept</a:t>
            </a:r>
            <a:r>
              <a:rPr lang="fr-FR" sz="2200" b="1" dirty="0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&gt; </a:t>
            </a:r>
            <a:r>
              <a:rPr lang="fr-FR" sz="2200" b="1" dirty="0" smtClean="0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</a:t>
            </a:r>
            <a:r>
              <a:rPr lang="fr-FR" sz="22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// </a:t>
            </a:r>
            <a:r>
              <a:rPr lang="fr-FR" sz="22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contains</a:t>
            </a:r>
            <a:r>
              <a:rPr lang="fr-FR" sz="22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</a:t>
            </a:r>
            <a:r>
              <a:rPr lang="fr-FR" sz="22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std</a:t>
            </a:r>
            <a:r>
              <a:rPr lang="fr-FR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::</a:t>
            </a:r>
            <a:r>
              <a:rPr lang="fr-FR" sz="22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runtime_error</a:t>
            </a:r>
            <a:r>
              <a:rPr lang="fr-FR" sz="22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class, etc…</a:t>
            </a:r>
            <a:endParaRPr lang="fr-FR" sz="2200" b="1" i="0" u="none" strike="noStrike" cap="none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Times New Roman"/>
              <a:cs typeface="Courier New" panose="02070309020205020404" pitchFamily="49" charset="0"/>
              <a:sym typeface="Times New Roman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2200" b="1" i="0" u="none" strike="noStrike" cap="none" dirty="0" err="1">
                <a:solidFill>
                  <a:schemeClr val="bg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using</a:t>
            </a:r>
            <a:r>
              <a:rPr lang="fr-FR" sz="22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</a:t>
            </a:r>
            <a:r>
              <a:rPr lang="fr-FR" sz="2200" b="1" i="0" u="none" strike="noStrike" cap="none" dirty="0" err="1">
                <a:solidFill>
                  <a:srgbClr val="92D05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namespace</a:t>
            </a:r>
            <a:r>
              <a:rPr lang="fr-FR" sz="22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</a:t>
            </a:r>
            <a:r>
              <a:rPr lang="fr-FR" sz="2200" b="1" i="0" u="none" strike="noStrike" cap="none" dirty="0" err="1">
                <a:solidFill>
                  <a:schemeClr val="bg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std</a:t>
            </a:r>
            <a:r>
              <a:rPr lang="fr-FR" sz="22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;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200" b="1" i="0" u="none" strike="noStrike" cap="none" dirty="0">
              <a:solidFill>
                <a:srgbClr val="0C0C0C"/>
              </a:solidFill>
              <a:latin typeface="Courier New" panose="02070309020205020404" pitchFamily="49" charset="0"/>
              <a:ea typeface="Times New Roman"/>
              <a:cs typeface="Courier New" panose="02070309020205020404" pitchFamily="49" charset="0"/>
              <a:sym typeface="Times New Roman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2200" b="1" i="0" u="none" strike="noStrike" cap="none" dirty="0">
                <a:solidFill>
                  <a:schemeClr val="bg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double</a:t>
            </a:r>
            <a:r>
              <a:rPr lang="fr-FR" sz="22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</a:t>
            </a:r>
            <a:r>
              <a:rPr lang="fr-FR" sz="2200" b="1" dirty="0">
                <a:solidFill>
                  <a:srgbClr val="92D05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division</a:t>
            </a:r>
            <a:r>
              <a:rPr lang="fr-FR" sz="22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(</a:t>
            </a:r>
            <a:r>
              <a:rPr lang="fr-FR" sz="2200" b="1" i="0" u="none" strike="noStrike" cap="none" dirty="0" err="1">
                <a:solidFill>
                  <a:schemeClr val="bg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int</a:t>
            </a:r>
            <a:r>
              <a:rPr lang="fr-FR" sz="22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</a:t>
            </a:r>
            <a:r>
              <a:rPr lang="fr-FR" sz="2200" b="1" i="0" u="none" strike="noStrike" cap="none" dirty="0" err="1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numerator</a:t>
            </a:r>
            <a:r>
              <a:rPr lang="fr-FR" sz="22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, </a:t>
            </a:r>
            <a:r>
              <a:rPr lang="fr-FR" sz="2200" b="1" i="0" u="none" strike="noStrike" cap="none" dirty="0" err="1">
                <a:solidFill>
                  <a:schemeClr val="bg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int</a:t>
            </a:r>
            <a:r>
              <a:rPr lang="fr-FR" sz="22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</a:t>
            </a:r>
            <a:r>
              <a:rPr lang="fr-FR" sz="2200" b="1" i="0" u="none" strike="noStrike" cap="none" dirty="0" err="1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denominator</a:t>
            </a:r>
            <a:r>
              <a:rPr lang="fr-FR" sz="22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) {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22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	</a:t>
            </a:r>
            <a:r>
              <a:rPr lang="fr-FR" sz="2200" b="1" i="0" u="none" strike="noStrike" cap="none" dirty="0">
                <a:solidFill>
                  <a:schemeClr val="bg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if</a:t>
            </a:r>
            <a:r>
              <a:rPr lang="fr-FR" sz="22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(</a:t>
            </a:r>
            <a:r>
              <a:rPr lang="fr-FR" sz="2200" b="1" i="0" u="none" strike="noStrike" cap="none" dirty="0" err="1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denominator</a:t>
            </a:r>
            <a:r>
              <a:rPr lang="fr-FR" sz="22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== 0) {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22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		</a:t>
            </a:r>
            <a:r>
              <a:rPr lang="fr-FR" sz="2200" b="1" i="0" u="none" strike="noStrike" cap="none" dirty="0" err="1">
                <a:solidFill>
                  <a:srgbClr val="92D05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throw</a:t>
            </a:r>
            <a:r>
              <a:rPr lang="fr-FR" sz="2200" b="1" i="0" u="none" strike="noStrike" cap="none" dirty="0">
                <a:solidFill>
                  <a:srgbClr val="92D050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</a:t>
            </a:r>
            <a:r>
              <a:rPr lang="fr-FR" sz="2200" b="1" i="0" u="none" strike="noStrike" cap="none" dirty="0" err="1" smtClean="0">
                <a:solidFill>
                  <a:schemeClr val="bg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std</a:t>
            </a:r>
            <a:r>
              <a:rPr lang="fr-FR" sz="2200" b="1" i="0" u="none" strike="noStrike" cap="none" dirty="0" smtClean="0">
                <a:solidFill>
                  <a:schemeClr val="bg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::</a:t>
            </a:r>
            <a:r>
              <a:rPr lang="fr-FR" sz="2200" b="1" i="0" u="none" strike="noStrike" cap="none" dirty="0" err="1" smtClean="0">
                <a:solidFill>
                  <a:schemeClr val="bg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runtime_error</a:t>
            </a:r>
            <a:r>
              <a:rPr lang="fr-FR" sz="22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(</a:t>
            </a:r>
            <a:r>
              <a:rPr lang="fr-FR" sz="22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"Divi</a:t>
            </a:r>
            <a:r>
              <a:rPr lang="fr-FR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sion</a:t>
            </a:r>
            <a:r>
              <a:rPr lang="fr-FR" sz="22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by </a:t>
            </a:r>
            <a:r>
              <a:rPr lang="fr-FR" sz="2200" b="1" i="0" u="none" strike="noStrike" cap="none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zero</a:t>
            </a:r>
            <a:r>
              <a:rPr lang="fr-FR" sz="22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exception"</a:t>
            </a:r>
            <a:r>
              <a:rPr lang="fr-FR" sz="22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);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22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	}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22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	</a:t>
            </a:r>
            <a:r>
              <a:rPr lang="fr-FR" sz="2200" b="1" i="0" u="none" strike="noStrike" cap="none" dirty="0">
                <a:solidFill>
                  <a:schemeClr val="bg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return</a:t>
            </a:r>
            <a:r>
              <a:rPr lang="fr-FR" sz="22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(</a:t>
            </a:r>
            <a:r>
              <a:rPr lang="fr-FR" sz="2200" b="1" i="0" u="none" strike="noStrike" cap="none" dirty="0">
                <a:solidFill>
                  <a:schemeClr val="bg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double</a:t>
            </a:r>
            <a:r>
              <a:rPr lang="fr-FR" sz="22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) </a:t>
            </a:r>
            <a:r>
              <a:rPr lang="fr-FR" sz="2200" b="1" i="0" u="none" strike="noStrike" cap="none" dirty="0" err="1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numerator</a:t>
            </a:r>
            <a:r>
              <a:rPr lang="fr-FR" sz="22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/ </a:t>
            </a:r>
            <a:r>
              <a:rPr lang="fr-FR" sz="2200" b="1" i="0" u="none" strike="noStrike" cap="none" dirty="0" err="1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denominator</a:t>
            </a:r>
            <a:r>
              <a:rPr lang="fr-FR" sz="22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;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22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}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200" b="1" i="0" u="none" strike="noStrike" cap="none" dirty="0">
              <a:solidFill>
                <a:srgbClr val="0C0C0C"/>
              </a:solidFill>
              <a:latin typeface="Courier New" panose="02070309020205020404" pitchFamily="49" charset="0"/>
              <a:ea typeface="Times New Roman"/>
              <a:cs typeface="Courier New" panose="02070309020205020404" pitchFamily="49" charset="0"/>
              <a:sym typeface="Times New Roman"/>
            </a:endParaRPr>
          </a:p>
          <a:p>
            <a:pPr marL="0" marR="0" lvl="0" indent="0" algn="l" rtl="0"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2200" b="1" i="0" u="none" strike="noStrike" cap="none" dirty="0">
                <a:solidFill>
                  <a:srgbClr val="0C0C0C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…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1188700" tIns="45700" rIns="2743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fr-FR"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Throw 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BFBFBF"/>
      </a:lt2>
      <a:accent1>
        <a:srgbClr val="9BBB59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396</Words>
  <Application>Microsoft Office PowerPoint</Application>
  <PresentationFormat>Widescreen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Courier New</vt:lpstr>
      <vt:lpstr>Calibri</vt:lpstr>
      <vt:lpstr>Century Gothic</vt:lpstr>
      <vt:lpstr>Times New Roman</vt:lpstr>
      <vt:lpstr>Noto Sans Symbols</vt:lpstr>
      <vt:lpstr>Arial</vt:lpstr>
      <vt:lpstr>Theme2</vt:lpstr>
      <vt:lpstr>                                       CS 202 Lab </vt:lpstr>
      <vt:lpstr>C++ Exception Handling</vt:lpstr>
      <vt:lpstr>C++ Exception Handling</vt:lpstr>
      <vt:lpstr>Traditional Error Checking</vt:lpstr>
      <vt:lpstr>Problems with Traditional Methods</vt:lpstr>
      <vt:lpstr>Exception Handling</vt:lpstr>
      <vt:lpstr>Implementing Exceptions</vt:lpstr>
      <vt:lpstr>Throwing Exceptions</vt:lpstr>
      <vt:lpstr>Throw Example</vt:lpstr>
      <vt:lpstr>Catching Exceptions</vt:lpstr>
      <vt:lpstr>Try/Catch Example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CS 202 Lab </dc:title>
  <cp:lastModifiedBy>Christos Papachristos</cp:lastModifiedBy>
  <cp:revision>36</cp:revision>
  <dcterms:modified xsi:type="dcterms:W3CDTF">2019-02-27T23:31:24Z</dcterms:modified>
</cp:coreProperties>
</file>