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47" r:id="rId3"/>
    <p:sldId id="348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7" r:id="rId14"/>
    <p:sldId id="338" r:id="rId15"/>
    <p:sldId id="339" r:id="rId16"/>
    <p:sldId id="341" r:id="rId17"/>
    <p:sldId id="340" r:id="rId18"/>
    <p:sldId id="342" r:id="rId19"/>
    <p:sldId id="344" r:id="rId20"/>
    <p:sldId id="345" r:id="rId21"/>
    <p:sldId id="346" r:id="rId22"/>
    <p:sldId id="326" r:id="rId23"/>
  </p:sldIdLst>
  <p:sldSz cx="12192000" cy="6858000"/>
  <p:notesSz cx="9601200" cy="17416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F98"/>
    <a:srgbClr val="000000"/>
    <a:srgbClr val="5171A8"/>
    <a:srgbClr val="E4EAF2"/>
    <a:srgbClr val="A3BDDA"/>
    <a:srgbClr val="E6ECF3"/>
    <a:srgbClr val="B8CAE1"/>
    <a:srgbClr val="A1BBD9"/>
    <a:srgbClr val="A0BAD9"/>
    <a:srgbClr val="E7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11" autoAdjust="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294AF-A87A-4BC6-84A2-69CE63FB9AA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3863" y="2176463"/>
            <a:ext cx="10448926" cy="5878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8382000"/>
            <a:ext cx="7680325" cy="6858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6188-11F9-4831-9563-1EE14C22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2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27E3-5BE4-4F51-B95F-9A99020077D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Lab Section 7</a:t>
            </a:r>
          </a:p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Midterm Recapitulation</a:t>
            </a:r>
            <a:endParaRPr lang="el-GR" sz="3200" dirty="0">
              <a:latin typeface="Garamond" panose="02020404030301010803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latin typeface="Garamond" panose="02020404030301010803" pitchFamily="18" charset="0"/>
              </a:rPr>
              <a:t>CS-202</a:t>
            </a:r>
            <a:endParaRPr lang="el-GR" sz="2800" b="1" dirty="0">
              <a:latin typeface="Garamond" panose="020204040303010108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573" y="6146799"/>
            <a:ext cx="609601" cy="6096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73857" y="6061143"/>
            <a:ext cx="91037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Shuvo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 K. Paul, </a:t>
            </a:r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Xinying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 Wang, </a:t>
            </a:r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Hemanta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 </a:t>
            </a:r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Sapkota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, </a:t>
            </a:r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Yuchuan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 Liu</a:t>
            </a:r>
          </a:p>
          <a:p>
            <a:pPr algn="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University of Nevada, Reno</a:t>
            </a:r>
          </a:p>
        </p:txBody>
      </p:sp>
    </p:spTree>
    <p:extLst>
      <p:ext uri="{BB962C8B-B14F-4D97-AF65-F5344CB8AC3E}">
        <p14:creationId xmlns:p14="http://schemas.microsoft.com/office/powerpoint/2010/main" val="3548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Class Constructor(s)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//Copy-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ctor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instantiates a new object’s Members based on the Members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//of an already existing object (other)</a:t>
            </a:r>
          </a:p>
          <a:p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Student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 </a:t>
            </a:r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other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 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m_gpa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i="1" dirty="0" err="1" smtClean="0">
                <a:solidFill>
                  <a:srgbClr val="000000"/>
                </a:solidFill>
                <a:latin typeface="Courier"/>
              </a:rPr>
              <a:t>other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m_gpa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//Initialization list also allows to initialize at a value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//(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here the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member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m_gpa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of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the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other object passed to the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//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ctor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is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forwarded to it as a value)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{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registration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m_registration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setName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 </a:t>
            </a:r>
            <a:r>
              <a:rPr lang="en-US" sz="1600" b="1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);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 </a:t>
            </a:r>
            <a:r>
              <a:rPr lang="en-US" sz="1600" b="1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//Copy the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m_grades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data of the other object to the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m_grades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data of this object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double *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=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m_grades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other_grades_Pt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= </a:t>
            </a:r>
            <a:r>
              <a:rPr lang="en-US" sz="1600" b="1" i="1" dirty="0" err="1" smtClean="0">
                <a:solidFill>
                  <a:srgbClr val="262626"/>
                </a:solidFill>
                <a:latin typeface="Courier"/>
              </a:rPr>
              <a:t>other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.m_grades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=0;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&lt;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NUM_GRADES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 ++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){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other_grades_Pt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++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++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other_grades_Pt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}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  <a:endParaRPr lang="en-US" sz="1600" b="1" i="1" dirty="0" smtClean="0">
              <a:solidFill>
                <a:srgbClr val="405F98"/>
              </a:solidFill>
              <a:latin typeface="Courier"/>
            </a:endParaRPr>
          </a:p>
          <a:p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endParaRPr lang="en-US" sz="1600" b="1" dirty="0" smtClean="0">
              <a:solidFill>
                <a:srgbClr val="262626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089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Class Constructor(s)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INVALID_GPA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-1.0;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INVALID_REGISTRATION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-1;</a:t>
            </a:r>
          </a:p>
          <a:p>
            <a:r>
              <a:rPr lang="en-US" sz="1600" b="1" dirty="0" err="1">
                <a:solidFill>
                  <a:srgbClr val="70AD47"/>
                </a:solidFill>
                <a:latin typeface="Courier"/>
              </a:rPr>
              <a:t>c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DEFAULT_NAME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"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none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 "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 DEFAULT_ID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[] = {0,0,0,0,0};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endParaRPr lang="en-US" sz="800" b="1" dirty="0">
              <a:solidFill>
                <a:srgbClr val="70AD47"/>
              </a:solidFill>
              <a:latin typeface="Courier"/>
            </a:endParaRP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endParaRPr lang="en-US" sz="400" b="1" i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	//Class Constructor(s)</a:t>
            </a: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600" b="1" i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registration,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 *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name=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DEFAULT_NAME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   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*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id=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DEFAULT_ID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gpa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=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INVALID_GPA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other_st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400" b="1" i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	//Only a Getter function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for a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Member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(No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s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etRegistration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)</a:t>
            </a:r>
          </a:p>
          <a:p>
            <a:r>
              <a:rPr lang="en-US" sz="1600" b="1" i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70AD47"/>
                </a:solidFill>
                <a:latin typeface="Courier"/>
              </a:rPr>
              <a:t>g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etRegistration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{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m_registration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 }</a:t>
            </a:r>
            <a:endParaRPr lang="en-US" sz="1600" b="1" i="1" dirty="0">
              <a:solidFill>
                <a:srgbClr val="70AD47"/>
              </a:solidFill>
              <a:latin typeface="Courier"/>
            </a:endParaRPr>
          </a:p>
          <a:p>
            <a:endParaRPr lang="en-US" sz="400" b="1" dirty="0" smtClean="0">
              <a:solidFill>
                <a:srgbClr val="ED7D31">
                  <a:lumMod val="75000"/>
                </a:srgb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2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srgbClr val="70AD47"/>
                </a:solidFill>
                <a:latin typeface="Courier"/>
              </a:rPr>
              <a:t>s</a:t>
            </a:r>
            <a:r>
              <a:rPr lang="en-US" sz="1200" b="1" dirty="0" err="1" smtClean="0">
                <a:solidFill>
                  <a:srgbClr val="70AD47"/>
                </a:solidFill>
                <a:latin typeface="Courier"/>
              </a:rPr>
              <a:t>etName</a:t>
            </a:r>
            <a:r>
              <a:rPr 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2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2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name</a:t>
            </a:r>
            <a:r>
              <a:rPr 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  </a:t>
            </a:r>
            <a:r>
              <a:rPr lang="en-US" sz="12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</a:t>
            </a:r>
            <a:r>
              <a:rPr lang="en-US" sz="12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Previous Methods from before</a:t>
            </a:r>
            <a:endParaRPr 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2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private:</a:t>
            </a:r>
          </a:p>
          <a:p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//Modify the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Member to be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const</a:t>
            </a:r>
            <a:endParaRPr lang="en-US" sz="1600" b="1" dirty="0" smtClean="0">
              <a:solidFill>
                <a:srgbClr val="ED7D31">
                  <a:lumMod val="75000"/>
                </a:srgbClr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m_registration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srgbClr val="405F98"/>
                </a:solidFill>
                <a:latin typeface="Courier"/>
              </a:rPr>
              <a:t>	</a:t>
            </a:r>
            <a:r>
              <a:rPr lang="en-US" sz="1200" b="1" dirty="0" smtClean="0">
                <a:solidFill>
                  <a:srgbClr val="405F98"/>
                </a:solidFill>
                <a:latin typeface="Courier"/>
              </a:rPr>
              <a:t>char</a:t>
            </a:r>
            <a:r>
              <a:rPr 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m_name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200" b="1" dirty="0">
                <a:solidFill>
                  <a:srgbClr val="FFC000">
                    <a:lumMod val="75000"/>
                  </a:srgbClr>
                </a:solidFill>
                <a:latin typeface="Courier"/>
              </a:rPr>
              <a:t>STR_MAX</a:t>
            </a:r>
            <a:r>
              <a:rPr 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           </a:t>
            </a:r>
            <a:r>
              <a:rPr lang="en-US" sz="12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</a:t>
            </a:r>
            <a:r>
              <a:rPr lang="en-US" sz="12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Previous </a:t>
            </a:r>
            <a:r>
              <a:rPr lang="en-US" sz="12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Members </a:t>
            </a:r>
            <a:r>
              <a:rPr lang="en-US" sz="12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from before</a:t>
            </a:r>
            <a:endParaRPr 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2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m_id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200" b="1" dirty="0">
                <a:solidFill>
                  <a:srgbClr val="FFC000">
                    <a:lumMod val="75000"/>
                  </a:srgbClr>
                </a:solidFill>
                <a:latin typeface="Courier"/>
              </a:rPr>
              <a:t>ID_LEN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  <a:endParaRPr lang="en-US" sz="1200" b="1" dirty="0">
              <a:solidFill>
                <a:srgbClr val="405F98"/>
              </a:solidFill>
              <a:latin typeface="Courier"/>
            </a:endParaRPr>
          </a:p>
          <a:p>
            <a:r>
              <a:rPr lang="en-US" sz="1200" b="1" dirty="0">
                <a:solidFill>
                  <a:srgbClr val="405F98"/>
                </a:solidFill>
                <a:latin typeface="Courier"/>
              </a:rPr>
              <a:t>	double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200" b="1" dirty="0">
                <a:solidFill>
                  <a:srgbClr val="FFC000">
                    <a:lumMod val="75000"/>
                  </a:srgbClr>
                </a:solidFill>
                <a:latin typeface="Courier"/>
              </a:rPr>
              <a:t>NUM_GRADES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</a:p>
          <a:p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200" b="1" dirty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m_gpa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1889426" y="5375305"/>
            <a:ext cx="731854" cy="256374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4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Class Constructor(s)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m_registration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INVALID_REGISTRATION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),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//Initialization list is needed to handle </a:t>
            </a:r>
          </a:p>
          <a:p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m_gpa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INVALID_GPA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)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                   //initialization of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data member at</a:t>
            </a:r>
          </a:p>
          <a:p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                                          //instantiation (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INVALID_REGISTRATION 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                   //constant is used here)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setName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DEFAULT_NAME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DEFAULT_ID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registration,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char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name,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id,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gpa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m_registration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FFC000">
                    <a:lumMod val="75000"/>
                  </a:srgbClr>
                </a:solidFill>
                <a:latin typeface="Courier"/>
              </a:rPr>
              <a:t>INVALID_REGISTRATION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),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//Initialization list is needed to handle </a:t>
            </a:r>
          </a:p>
          <a:p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m_gpa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gpa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)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                           //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initialization of </a:t>
            </a:r>
            <a:r>
              <a:rPr lang="en-US" sz="1600" b="1" dirty="0" err="1">
                <a:solidFill>
                  <a:srgbClr val="ED7D31">
                    <a:lumMod val="75000"/>
                  </a:srgbClr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 data member at</a:t>
            </a:r>
          </a:p>
          <a:p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                                         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instantiation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gpa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argument of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ctor</a:t>
            </a:r>
            <a:endParaRPr lang="en-US" sz="1600" b="1" dirty="0" smtClean="0">
              <a:solidFill>
                <a:srgbClr val="ED7D31">
                  <a:lumMod val="75000"/>
                </a:srgb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                  //is forwarded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here)</a:t>
            </a:r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{</a:t>
            </a:r>
          </a:p>
          <a:p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setName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(name);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  <a:endParaRPr lang="en-US" sz="1600" b="1" i="1" dirty="0" smtClean="0">
              <a:solidFill>
                <a:srgbClr val="405F98"/>
              </a:solidFill>
              <a:latin typeface="Courier"/>
            </a:endParaRPr>
          </a:p>
          <a:p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endParaRPr lang="en-US" sz="1600" b="1" dirty="0" smtClean="0">
              <a:solidFill>
                <a:srgbClr val="262626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588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Class Constructor(s)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Student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 </a:t>
            </a:r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other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 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m_registration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1600" b="1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m_registration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),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//Initialization list is needed to handle </a:t>
            </a:r>
          </a:p>
          <a:p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m_gpa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1600" b="1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m_gpa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                    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//initialization of </a:t>
            </a:r>
            <a:r>
              <a:rPr lang="en-US" sz="1600" b="1" dirty="0" err="1">
                <a:solidFill>
                  <a:srgbClr val="ED7D31">
                    <a:lumMod val="75000"/>
                  </a:srgbClr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 data member at</a:t>
            </a:r>
          </a:p>
          <a:p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                                           //instantiation (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INVALID_REGISTRATION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                   //constant is used here)</a:t>
            </a: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{</a:t>
            </a:r>
          </a:p>
          <a:p>
            <a:endParaRPr lang="en-US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setName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 </a:t>
            </a:r>
            <a:r>
              <a:rPr lang="en-US" sz="1600" b="1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other_st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);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 </a:t>
            </a:r>
            <a:r>
              <a:rPr lang="en-US" sz="1600" b="1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other_st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endParaRPr lang="en-US" sz="8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//Copy the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m_grades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data of the other object to the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m_grades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data of this object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double *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=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m_grades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other_grades_Pt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= </a:t>
            </a:r>
            <a:r>
              <a:rPr lang="en-US" sz="1600" b="1" i="1" dirty="0" err="1">
                <a:solidFill>
                  <a:srgbClr val="262626"/>
                </a:solidFill>
                <a:latin typeface="Courier"/>
              </a:rPr>
              <a:t>other_st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.m_grades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=0;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&lt;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NUM_GRADES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 ++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){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other_grades_Pt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++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++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other_grades_Pt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}</a:t>
            </a:r>
          </a:p>
          <a:p>
            <a:endParaRPr lang="en-US" sz="8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  <a:endParaRPr lang="en-US" sz="1600" b="1" i="1" dirty="0" smtClean="0">
              <a:solidFill>
                <a:srgbClr val="405F98"/>
              </a:solidFill>
              <a:latin typeface="Courier"/>
            </a:endParaRPr>
          </a:p>
          <a:p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endParaRPr lang="en-US" sz="1600" b="1" dirty="0" smtClean="0">
              <a:solidFill>
                <a:srgbClr val="262626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159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an Aggregate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INVALID_ENTRY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=-1,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 MAX_STUDENTS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=135; </a:t>
            </a:r>
          </a:p>
          <a:p>
            <a:endParaRPr lang="en-US" sz="400" b="1" i="1" dirty="0">
              <a:solidFill>
                <a:srgbClr val="000000"/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Course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endParaRPr lang="en-US" sz="400" b="1" i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catalog,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name=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"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invalid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"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 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offered=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false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Course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other_crs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getCatalog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300" b="1" i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void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setName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name);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getName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3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p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rintStudents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 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findStudent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 &amp;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fetchStudent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index)</a:t>
            </a:r>
            <a:endParaRPr lang="en-US" sz="1600" b="1" i="1" dirty="0" smtClean="0">
              <a:solidFill>
                <a:srgbClr val="405F98"/>
              </a:solidFill>
              <a:latin typeface="Courier"/>
            </a:endParaRP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addStudent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Student &amp;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endParaRPr lang="en-US" sz="400" b="1" i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m_catalog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char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STR_MAX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];</a:t>
            </a: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i="1" dirty="0" err="1" smtClean="0">
                <a:solidFill>
                  <a:srgbClr val="262626"/>
                </a:solidFill>
                <a:latin typeface="Courier"/>
              </a:rPr>
              <a:t>m_students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MAX_STUDENTS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];</a:t>
            </a: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m_offered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 </a:t>
            </a:r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600" b="1" i="1" dirty="0" smtClean="0">
              <a:solidFill>
                <a:srgbClr val="405F98"/>
              </a:solidFill>
              <a:latin typeface="Courier"/>
            </a:endParaRPr>
          </a:p>
          <a:p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endParaRPr lang="en-US" sz="1600" b="1" dirty="0" smtClean="0">
              <a:solidFill>
                <a:srgbClr val="262626"/>
              </a:solidFill>
              <a:latin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4243" y="3962400"/>
            <a:ext cx="5189251" cy="118872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34244" y="5946008"/>
            <a:ext cx="4313630" cy="318059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6838950" y="4438512"/>
            <a:ext cx="743738" cy="1880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5958840" y="6011033"/>
            <a:ext cx="1623848" cy="1880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91245" y="2031999"/>
            <a:ext cx="4475609" cy="423393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82688" y="2003063"/>
            <a:ext cx="45516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//Class Student object(s) are 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//contained within class Course</a:t>
            </a:r>
            <a:endParaRPr lang="en-US" sz="14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endParaRPr lang="en-US" sz="1400" b="1" i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public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dirty="0" smtClean="0">
                <a:solidFill>
                  <a:srgbClr val="70AD47"/>
                </a:solidFill>
                <a:latin typeface="Courier"/>
              </a:rPr>
              <a:t>  Student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 Student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registration,</a:t>
            </a:r>
          </a:p>
          <a:p>
            <a:r>
              <a:rPr lang="en-US" sz="14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char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*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name=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DEFAULT_NAME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,</a:t>
            </a:r>
          </a:p>
          <a:p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*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id=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DEFAULT_ID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</a:t>
            </a:r>
          </a:p>
          <a:p>
            <a:r>
              <a:rPr lang="en-US" sz="14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gpa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=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INVALID_GPA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400" b="1" i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srgbClr val="70AD47"/>
                </a:solidFill>
                <a:latin typeface="Courier"/>
              </a:rPr>
              <a:t>  Student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&amp; </a:t>
            </a:r>
            <a:r>
              <a:rPr lang="en-US" sz="1400" b="1" dirty="0" err="1" smtClean="0">
                <a:solidFill>
                  <a:srgbClr val="262626"/>
                </a:solidFill>
                <a:latin typeface="Courier"/>
              </a:rPr>
              <a:t>other_st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400" b="1" i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s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etRegistration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registration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);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 …</a:t>
            </a:r>
          </a:p>
          <a:p>
            <a:r>
              <a:rPr lang="en-US" sz="1400" b="1" i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m_registration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char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m_name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STR_MAX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m_id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ID_LEN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  <a:endParaRPr lang="en-US" sz="1400" b="1" dirty="0">
              <a:solidFill>
                <a:srgbClr val="405F98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double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NUM_GRADES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double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m_gpa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31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an Aggregate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//Print all Students: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//a) Iterate through the Student of array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m_students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//b) Perform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checking if the Student object is valid (depending on its Member data)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//c)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On success call that Student object’s print() method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endParaRPr lang="en-US" sz="400" b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printStudents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a)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</a:p>
          <a:p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=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m_students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=0;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MAX_STUDENTS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 ++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//b)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( !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strcmp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getName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(),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"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none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"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||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	 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getRegistration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()==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INVALID_REGISTRATION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||</a:t>
            </a:r>
          </a:p>
          <a:p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		 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intcmp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getId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(),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ID_LEN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 ){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 an invalid / uninitialized / wrongly formatted student is found, do nothing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}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else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{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//c)</a:t>
            </a:r>
            <a:endParaRPr lang="en-US" sz="1600" b="1" dirty="0">
              <a:solidFill>
                <a:srgbClr val="405F98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print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} 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++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}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736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an Aggregate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//Find a Student by-name: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//a) Iterate through the Student of array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m_students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//b) Perform string comparison for each Student’s name against the search-for name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//c) Return Address-of that Student on success (Student found by-name)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//d) Return NULL pointer on failure (no Student with matching name found)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endParaRPr lang="en-US" sz="400" b="1" i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 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findStudent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//a)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 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=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m_students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=0;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MAX_STUDENTS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 ++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//b)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( !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strcmp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getName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(),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 ){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//has to use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getName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() !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//c)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}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++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//d)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441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an Aggregate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//Fetch a Student by-Reference: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//Index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m_students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array at specified index and return by-Reference that object</a:t>
            </a:r>
          </a:p>
          <a:p>
            <a:endParaRPr lang="en-US" sz="400" b="1" i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 &amp;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fetchStudent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index){</a:t>
            </a: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 return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[index];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//Add a Student: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//a)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Re-use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findStudent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but search for name that means an Invalid entry (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"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none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"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b) Check for success (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findStudents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returns non-NULL pointer)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//c) Assign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object to dereferenced pointer (the one returned by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findStudent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)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addStudent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Student &amp;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empty_student_Pt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fetchStudent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"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none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"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//b)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empty_student_Pt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//c)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empty_student_Pt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i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true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}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false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081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Operator Overload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char 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COURSE_DEFAULT_NAME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"none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endParaRPr lang="en-US" sz="400" b="1" i="1" dirty="0">
              <a:solidFill>
                <a:srgbClr val="000000"/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Course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endParaRPr lang="en-US" sz="400" b="1" i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catalog,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name=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"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invalid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"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,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  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COURSE_DEFAULT_NAME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offered=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false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other_crs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g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etCatalog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300" b="1" i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void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s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etName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char*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name);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g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etName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3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p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rintStudents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 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operator[]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 &amp;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operator[]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index)</a:t>
            </a:r>
            <a:endParaRPr lang="en-US" sz="1600" b="1" i="1" dirty="0" smtClean="0">
              <a:solidFill>
                <a:srgbClr val="405F98"/>
              </a:solidFill>
              <a:latin typeface="Courier"/>
            </a:endParaRP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operator+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Student &amp;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endParaRPr lang="en-US" sz="400" b="1" i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m_catalog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char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STR_MAX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];</a:t>
            </a: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i="1" dirty="0" err="1" smtClean="0">
                <a:solidFill>
                  <a:srgbClr val="262626"/>
                </a:solidFill>
                <a:latin typeface="Courier"/>
              </a:rPr>
              <a:t>m_students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COURSE_MAX_STUDENTS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];</a:t>
            </a: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m_offered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 </a:t>
            </a:r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600" b="1" i="1" dirty="0" smtClean="0">
              <a:solidFill>
                <a:srgbClr val="405F98"/>
              </a:solidFill>
              <a:latin typeface="Courier"/>
            </a:endParaRPr>
          </a:p>
          <a:p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endParaRPr lang="en-US" sz="1600" b="1" dirty="0" smtClean="0">
              <a:solidFill>
                <a:srgbClr val="262626"/>
              </a:solidFill>
              <a:latin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4243" y="4251960"/>
            <a:ext cx="5189251" cy="899159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34243" y="5946008"/>
            <a:ext cx="5040021" cy="318059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3454" y="1196092"/>
            <a:ext cx="7498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COURSE_INVALID_ENTRY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=-1,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 COURSE_MAX_STUDENTS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=135;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91245" y="2031999"/>
            <a:ext cx="4475609" cy="423393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82688" y="2003063"/>
            <a:ext cx="45516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//Class Student object(s) are 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//contained within class Course</a:t>
            </a:r>
            <a:endParaRPr lang="en-US" sz="14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endParaRPr lang="en-US" sz="1400" b="1" i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public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dirty="0" smtClean="0">
                <a:solidFill>
                  <a:srgbClr val="70AD47"/>
                </a:solidFill>
                <a:latin typeface="Courier"/>
              </a:rPr>
              <a:t>  Student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 Student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registration,</a:t>
            </a:r>
          </a:p>
          <a:p>
            <a:r>
              <a:rPr lang="en-US" sz="14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char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*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name=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DEFAULT_NAME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,</a:t>
            </a:r>
          </a:p>
          <a:p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*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id=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DEFAULT_ID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</a:t>
            </a:r>
          </a:p>
          <a:p>
            <a:r>
              <a:rPr lang="en-US" sz="14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gpa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=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INVALID_GPA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400" b="1" i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srgbClr val="70AD47"/>
                </a:solidFill>
                <a:latin typeface="Courier"/>
              </a:rPr>
              <a:t>  Student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&amp; </a:t>
            </a:r>
            <a:r>
              <a:rPr lang="en-US" sz="1400" b="1" dirty="0" err="1" smtClean="0">
                <a:solidFill>
                  <a:srgbClr val="262626"/>
                </a:solidFill>
                <a:latin typeface="Courier"/>
              </a:rPr>
              <a:t>other_st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400" b="1" i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s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etRegistration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registration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);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 …</a:t>
            </a:r>
          </a:p>
          <a:p>
            <a:r>
              <a:rPr lang="en-US" sz="1400" b="1" i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m_registration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char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m_name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STR_MAX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m_id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ID_LEN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  <a:endParaRPr lang="en-US" sz="1400" b="1" dirty="0">
              <a:solidFill>
                <a:srgbClr val="405F98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double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NUM_GRADES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double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m_gpa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dirty="0"/>
          </a:p>
        </p:txBody>
      </p:sp>
      <p:sp>
        <p:nvSpPr>
          <p:cNvPr id="22" name="Left Arrow 21"/>
          <p:cNvSpPr/>
          <p:nvPr/>
        </p:nvSpPr>
        <p:spPr>
          <a:xfrm>
            <a:off x="6686550" y="6011033"/>
            <a:ext cx="896138" cy="1880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6838950" y="4438512"/>
            <a:ext cx="743738" cy="1880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an Aggregate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//Find a Student by-name:</a:t>
            </a:r>
          </a:p>
          <a:p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//Re-implemented as an operator[] overload taking in a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char * parameter</a:t>
            </a:r>
          </a:p>
          <a:p>
            <a:endParaRPr lang="en-US" sz="400" b="1" i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 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operator[]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//a)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=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m_students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=0;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&lt;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COURSE_MAX_STUDENTS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 ++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//b)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( !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strcmp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getName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(),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 ){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//has to use </a:t>
            </a:r>
            <a:r>
              <a:rPr lang="en-US" sz="1600" b="1" dirty="0" err="1">
                <a:solidFill>
                  <a:srgbClr val="ED7D31">
                    <a:lumMod val="75000"/>
                  </a:srgbClr>
                </a:solidFill>
                <a:latin typeface="Courier"/>
              </a:rPr>
              <a:t>g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etName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() !</a:t>
            </a:r>
          </a:p>
          <a:p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    //c)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}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++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//d)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53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Functions 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- Examples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Implement Helper Functions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</a:p>
          <a:p>
            <a:r>
              <a:rPr lang="en-US" sz="1200" b="1" dirty="0" smtClean="0">
                <a:solidFill>
                  <a:srgbClr val="405F98"/>
                </a:solidFill>
                <a:latin typeface="Courier"/>
              </a:rPr>
              <a:t> </a:t>
            </a:r>
            <a:endParaRPr 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49338" y="2470951"/>
            <a:ext cx="558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70AD47"/>
                </a:solidFill>
                <a:latin typeface="Courier"/>
              </a:rPr>
              <a:t>strcmp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char 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s1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char 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s2)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while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s1 ==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s2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++){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!*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s1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++){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0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}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}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s1 -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--s2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8400" y="2470951"/>
            <a:ext cx="50767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strcpy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char</a:t>
            </a:r>
            <a:r>
              <a:rPr lang="en-US" sz="8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dst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char</a:t>
            </a:r>
            <a:r>
              <a:rPr lang="en-US" sz="8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src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while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dst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++ =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src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++);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9287" y="2524739"/>
            <a:ext cx="5048953" cy="2254536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6272" y="2524739"/>
            <a:ext cx="5581066" cy="2254536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9287" y="4815918"/>
            <a:ext cx="50558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strlen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char 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str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{  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char *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s =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str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 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for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s; ++s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  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s -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str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  <a:endParaRPr lang="en-US" sz="1600" dirty="0">
              <a:solidFill>
                <a:srgbClr val="26262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6221" y="4867979"/>
            <a:ext cx="5042019" cy="1782988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68399" y="2060750"/>
            <a:ext cx="7266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FFC000">
                    <a:lumMod val="75000"/>
                  </a:srgbClr>
                </a:solidFill>
                <a:latin typeface="Courier"/>
              </a:rPr>
              <a:t>STR_MAX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256;</a:t>
            </a:r>
            <a:endParaRPr lang="en-US" sz="1600" dirty="0">
              <a:solidFill>
                <a:srgbClr val="26262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89287" y="2060751"/>
            <a:ext cx="5048953" cy="368254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an Aggregate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//Fetch a Student by-Reference:</a:t>
            </a:r>
          </a:p>
          <a:p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//Re-implemented as an operator[] overload taking in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an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parameter</a:t>
            </a:r>
          </a:p>
          <a:p>
            <a:endParaRPr lang="en-US" sz="400" b="1" i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 &amp;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operator[]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index){</a:t>
            </a: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 return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[index];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//Add a Student:</a:t>
            </a:r>
            <a:endParaRPr lang="en-US" sz="1600" b="1" dirty="0">
              <a:solidFill>
                <a:srgbClr val="ED7D31">
                  <a:lumMod val="75000"/>
                </a:srgb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//Re-implemented using the operator overload defined before</a:t>
            </a:r>
            <a:endParaRPr lang="en-US" sz="1600" b="1" dirty="0">
              <a:solidFill>
                <a:srgbClr val="ED7D31">
                  <a:lumMod val="75000"/>
                </a:srgbClr>
              </a:solidFill>
              <a:latin typeface="Courier"/>
            </a:endParaRP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operator+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Student &amp;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//a)</a:t>
            </a:r>
            <a:endParaRPr lang="en-US" sz="1600" b="1" dirty="0">
              <a:solidFill>
                <a:srgbClr val="ED7D31">
                  <a:lumMod val="75000"/>
                </a:srgb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empty_student_Pt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this-&gt;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operator[]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none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//b)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empty_student_Pt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//c)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empty_student_Pt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i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true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}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false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759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Usage Example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3" y="1445304"/>
            <a:ext cx="10617263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main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(){</a:t>
            </a:r>
            <a:endParaRPr lang="en-US" sz="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cs202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202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CS-202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true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myId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[] = {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3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1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4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1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5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314159265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"John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Doe"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3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,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1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,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4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,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1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,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5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}); 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//Call of class Course operator+ for a Student object</a:t>
            </a:r>
          </a:p>
          <a:p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i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addToCourseFlag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cs202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+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</a:t>
            </a:r>
          </a:p>
          <a:p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addToCourseFlag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//Check if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succeded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(true/false)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cout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SUCCESS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endl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}</a:t>
            </a:r>
          </a:p>
          <a:p>
            <a:r>
              <a:rPr lang="en-US" sz="16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cs202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p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rintStudents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 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//Call of class Course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operator[]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for a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C-string argument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johndoe_Pt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cs202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[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"John Doe"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]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johndoe_Pt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Check if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succeded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(NULL-pointer or not)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johndoe_Pt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s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etGrade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(10,0);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jd_Pt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setGrade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(9,1);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//more grades here…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johndoe_Pt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c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alculateGPA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}</a:t>
            </a:r>
          </a:p>
          <a:p>
            <a:endParaRPr lang="en-US" sz="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Call of class Course operator[] for a C-string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argument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cs202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[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0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]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print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//Since Student Reference is returned, can also use print method</a:t>
            </a:r>
          </a:p>
          <a:p>
            <a:endParaRPr lang="en-US" sz="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0;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  <a:endParaRPr lang="en-US" sz="1600" b="1" i="1" dirty="0">
              <a:solidFill>
                <a:srgbClr val="405F98"/>
              </a:solidFill>
              <a:latin typeface="Courier"/>
            </a:endParaRPr>
          </a:p>
          <a:p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892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Time for </a:t>
            </a:r>
            <a:r>
              <a:rPr lang="en-US" sz="3600" dirty="0" smtClean="0">
                <a:solidFill>
                  <a:srgbClr val="405F98"/>
                </a:solidFill>
                <a:latin typeface="Garamond" panose="02020404030301010803" pitchFamily="18" charset="0"/>
              </a:rPr>
              <a:t>Questions </a:t>
            </a:r>
            <a:r>
              <a:rPr lang="en-US" sz="36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!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CS-202</a:t>
            </a:r>
            <a:endParaRPr lang="el-GR" sz="28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Functions - Examples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Implement Helper Functions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</a:p>
          <a:p>
            <a:r>
              <a:rPr lang="en-US" sz="1200" b="1" dirty="0" smtClean="0">
                <a:solidFill>
                  <a:srgbClr val="405F98"/>
                </a:solidFill>
                <a:latin typeface="Courier"/>
              </a:rPr>
              <a:t> </a:t>
            </a:r>
            <a:endParaRPr 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8399" y="2060750"/>
            <a:ext cx="72662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intcpy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dst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src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size){ 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while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(--size&gt;=0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dst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++ =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src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++;  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}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  <a:endParaRPr lang="en-US" sz="1600" dirty="0">
              <a:solidFill>
                <a:srgbClr val="26262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9286" y="2114538"/>
            <a:ext cx="7626909" cy="1269651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68398" y="3390742"/>
            <a:ext cx="75082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70AD47"/>
                </a:solidFill>
                <a:latin typeface="Courier"/>
              </a:rPr>
              <a:t>intcmp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*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arr1,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*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arr2,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size){  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while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(--size&gt;=0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){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res =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arr1++ -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arr2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++;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(res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){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res;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  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}  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0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  <a:endParaRPr lang="en-US" sz="1600" dirty="0">
              <a:solidFill>
                <a:srgbClr val="26262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89284" y="3444530"/>
            <a:ext cx="7626911" cy="176864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68398" y="5214123"/>
            <a:ext cx="76477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intprint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os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arr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size){ 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while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(--size&gt;=0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){ 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os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&lt;&lt;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arr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++; 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}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  <a:endParaRPr lang="en-US" sz="1600" dirty="0">
              <a:solidFill>
                <a:srgbClr val="26262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89286" y="5267911"/>
            <a:ext cx="7626910" cy="1269651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30965" y="1445304"/>
            <a:ext cx="3056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Similar for any other type (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float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,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double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,etc.)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30965" y="1445304"/>
            <a:ext cx="2975872" cy="67733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Declare a Class, Implement some Methods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STR_MAX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= 255, 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ID_LEN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= 5, 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NUM_GRADES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= 10;</a:t>
            </a:r>
          </a:p>
          <a:p>
            <a:endParaRPr lang="en-US" sz="4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public:</a:t>
            </a:r>
            <a:endParaRPr lang="en-US" sz="16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  void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setName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name);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 Handles char array (C-string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) setting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70AD47"/>
                </a:solidFill>
                <a:latin typeface="Courier"/>
              </a:rPr>
              <a:t>g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etName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Handles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char array (C-string) getting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id);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 Handles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array setting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getId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 Handles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array getting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  void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printId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Handles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array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outputting (e.g.to terminal)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setGrade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double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grade,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grade_idx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//Set to array by-Value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getGrade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grade_idx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//Get from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array by-Value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calculateGPA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//Calculate GPA based on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m_grades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data (no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SetGPA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getGPA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//Get GPA by-Value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print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	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 Prints out everything of this class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private:</a:t>
            </a: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	char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STR_MAX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//name – char array (C-string)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ID_LEN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    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//id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–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array</a:t>
            </a: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	double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NUM_GRADES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grade_data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– double array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m_gpa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     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gpa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(average-of-grades) - double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3920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Declare a Class, Implement some Methods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//Always use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strcpy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/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strcmp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/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strlen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(your own or the &lt;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cstring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&gt; one with C-strings</a:t>
            </a: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setName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6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strcpy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 name);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getName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Always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-qualify non-mutating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methods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            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//Remember, must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return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* or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&amp;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</a:p>
          <a:p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//Handle non-char arrays (non-C-strings) appropriately</a:t>
            </a:r>
          </a:p>
          <a:p>
            <a:r>
              <a:rPr lang="en-US" sz="1600" b="1" dirty="0">
                <a:solidFill>
                  <a:srgbClr val="405F98"/>
                </a:solidFill>
                <a:latin typeface="Courier"/>
              </a:rPr>
              <a:t>void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id){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*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m_id_Pt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//Initialize current pointer (used as copy-to)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=0;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&lt;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ID_LEN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 ++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//Perform ID_LEN #iterations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++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m_id_Pt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++id;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//Copy over data and advance pointers (like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strcpy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}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getId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6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</a:p>
          <a:p>
            <a:r>
              <a:rPr lang="en-US" sz="1600" b="1" dirty="0">
                <a:solidFill>
                  <a:srgbClr val="405F98"/>
                </a:solidFill>
                <a:latin typeface="Courier"/>
              </a:rPr>
              <a:t>void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printId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 for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=0;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ID_LEN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 ++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//Perform ID_LEN #iterations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cout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&lt;&lt;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m_id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[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];   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//Index with bracket-based indexing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}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972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Declare a Class, Implement some Methods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setGrade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grade,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grade_idx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double *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//Initialize current pointer (used as find-index)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=0;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&lt;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grade_idx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++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++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 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//Advance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grade_idx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times (find appropriate grade)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}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m_grades_Pt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grade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//Use dereferencing to mutate value (assign-to)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-qualified (non-mutating) method but returns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by-Value (no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needed)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double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getGrade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grade_idx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 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double *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//Initialize current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pointer (has to be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                //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because the method is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(so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                //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m_grades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points to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data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=0;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&lt;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grade_idx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++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      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++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//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Advance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grade_idx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times (find appropriate grade)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}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Use dereferencing to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get value (read-from) and return it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42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Declare a Class, Implement some Methods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print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cout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"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"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//Output of C–string (char array) automatically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    //handled by operator&lt;&lt;</a:t>
            </a:r>
          </a:p>
          <a:p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printId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     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//Code re-use to output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array</a:t>
            </a:r>
          </a:p>
          <a:p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cout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"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{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"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//Output grades by iterating with pointer arithmetic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//(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* because the method is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therefore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m_grades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is pointer to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data)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double *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=0;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NUM_GRADES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++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cout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"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"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&lt;&lt;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++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m_grades_Pt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cout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&lt;&lt;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"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}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"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m_gpa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//Output of double automatically handled by operator&lt;&lt;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3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Class Constructor(s)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INVALID_GPA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-1.0;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INVALID_REGISTRATION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-1;</a:t>
            </a:r>
          </a:p>
          <a:p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c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DEFAULT_NAME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"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none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 "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 DEFAULT_ID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[] = {0,0,0,0,0};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endParaRPr lang="en-US" sz="800" b="1" dirty="0">
              <a:solidFill>
                <a:srgbClr val="70AD47"/>
              </a:solidFill>
              <a:latin typeface="Courier"/>
            </a:endParaRP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endParaRPr lang="en-US" sz="400" b="1" i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	//Class Constructor(s)</a:t>
            </a: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600" b="1" i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registration,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 *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name=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   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*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id=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gpa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=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INVALID_GPA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other_st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400" b="1" i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s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etRegistration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registration){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m_registration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= registration }</a:t>
            </a:r>
            <a:endParaRPr lang="en-US" sz="1600" b="1" i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i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g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etRegistration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{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m_registration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 }</a:t>
            </a:r>
            <a:endParaRPr lang="en-US" sz="1600" b="1" i="1" dirty="0">
              <a:solidFill>
                <a:srgbClr val="70AD47"/>
              </a:solidFill>
              <a:latin typeface="Courier"/>
            </a:endParaRPr>
          </a:p>
          <a:p>
            <a:endParaRPr lang="en-US" sz="4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2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schemeClr val="accent6"/>
                </a:solidFill>
                <a:latin typeface="Courier"/>
              </a:rPr>
              <a:t>SetName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2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2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200" b="1" dirty="0" smtClean="0">
                <a:solidFill>
                  <a:srgbClr val="405F98"/>
                </a:solidFill>
                <a:latin typeface="Courier"/>
              </a:rPr>
              <a:t>char *</a:t>
            </a:r>
            <a:r>
              <a:rPr 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name</a:t>
            </a:r>
            <a:r>
              <a:rPr 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 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Previous Methods from before</a:t>
            </a:r>
            <a:endParaRPr 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2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private: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//An additional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Member</a:t>
            </a:r>
          </a:p>
          <a:p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m_registration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srgbClr val="405F98"/>
                </a:solidFill>
                <a:latin typeface="Courier"/>
              </a:rPr>
              <a:t>	</a:t>
            </a:r>
            <a:r>
              <a:rPr lang="en-US" sz="1200" b="1" dirty="0" smtClean="0">
                <a:solidFill>
                  <a:srgbClr val="405F98"/>
                </a:solidFill>
                <a:latin typeface="Courier"/>
              </a:rPr>
              <a:t>char</a:t>
            </a:r>
            <a:r>
              <a:rPr 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m_name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STR_MAX</a:t>
            </a:r>
            <a:r>
              <a:rPr 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          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Previous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Members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from before</a:t>
            </a:r>
            <a:endParaRPr 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2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m_id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ID_LEN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  <a:endParaRPr lang="en-US" sz="1200" b="1" dirty="0">
              <a:solidFill>
                <a:srgbClr val="405F98"/>
              </a:solidFill>
              <a:latin typeface="Courier"/>
            </a:endParaRPr>
          </a:p>
          <a:p>
            <a:r>
              <a:rPr lang="en-US" sz="1200" b="1" dirty="0">
                <a:solidFill>
                  <a:srgbClr val="405F98"/>
                </a:solidFill>
                <a:latin typeface="Courier"/>
              </a:rPr>
              <a:t>	double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NUM_GRADES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</a:p>
          <a:p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200" b="1" dirty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m_gpa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91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Class Constructor(s)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//Default-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ctor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sets Members to default values or leaves them uninitialized</a:t>
            </a:r>
          </a:p>
          <a:p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m_gpa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INVALID_GPA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//Initialization list also allows to initialize at a value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//(here the constant INVALID_GPA is used)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registration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INVALID_REGISTRATION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setName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Parametrized-ctor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takes parameters list arguments (values in parentheses) and uses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//them to initialize Members to specific values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registration,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char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name,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id,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gpa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m_gpa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gpa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Initialization list also allows to initialize at a value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//(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here the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argument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gpa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of the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ctor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is forwarded to it as a value)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{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registration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registration;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setName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(name);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  <a:endParaRPr lang="en-US" sz="1600" b="1" i="1" dirty="0" smtClean="0">
              <a:solidFill>
                <a:srgbClr val="405F98"/>
              </a:solidFill>
              <a:latin typeface="Courier"/>
            </a:endParaRPr>
          </a:p>
          <a:p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endParaRPr lang="en-US" sz="1600" b="1" dirty="0" smtClean="0">
              <a:solidFill>
                <a:srgbClr val="262626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9040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2734</Words>
  <Application>Microsoft Office PowerPoint</Application>
  <PresentationFormat>Widescreen</PresentationFormat>
  <Paragraphs>535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Christos Papachristos</dc:creator>
  <cp:lastModifiedBy>Christos Papachristos</cp:lastModifiedBy>
  <cp:revision>747</cp:revision>
  <cp:lastPrinted>2017-01-27T03:37:54Z</cp:lastPrinted>
  <dcterms:created xsi:type="dcterms:W3CDTF">2017-01-24T04:47:12Z</dcterms:created>
  <dcterms:modified xsi:type="dcterms:W3CDTF">2019-03-06T18:55:49Z</dcterms:modified>
</cp:coreProperties>
</file>