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7" r:id="rId3"/>
    <p:sldId id="351" r:id="rId4"/>
    <p:sldId id="348" r:id="rId5"/>
    <p:sldId id="349" r:id="rId6"/>
    <p:sldId id="350" r:id="rId7"/>
    <p:sldId id="326" r:id="rId8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8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Dynamic Memory Array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73857" y="6061143"/>
            <a:ext cx="9103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Bashira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A. Anima,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Wang,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Liu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of Nevada, Reno</a:t>
            </a: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Dynamically Allocated 2D Array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Memory allocation the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2D array with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rows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rows and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cols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columns: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Allocate an array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pointers:</a:t>
            </a:r>
          </a:p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(these will be used to point to the sub-arrays – i.e. the rows)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</a:t>
            </a:r>
            <a:r>
              <a:rPr lang="en-US" sz="2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 **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intMatrix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24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[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rows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]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This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creates space for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rows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number of Addresses (each element is an 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).</a:t>
            </a:r>
          </a:p>
          <a:p>
            <a:endParaRPr lang="en-US" sz="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Then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allocate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space for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1D arrays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(i.e. the rows) themselves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each with a size of 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cols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	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for 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&lt;rows; ++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 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intMatrix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 = </a:t>
            </a:r>
            <a:r>
              <a:rPr lang="en-US" sz="24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[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cols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]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7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4534229" y="3911207"/>
            <a:ext cx="3319355" cy="31896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Dynamically Allocated 2D Array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elements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 the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2D array can still be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accessed by the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notation:</a:t>
            </a:r>
          </a:p>
          <a:p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intMatrix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[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>
                <a:solidFill>
                  <a:srgbClr val="405F98"/>
                </a:solidFill>
                <a:latin typeface="Courier"/>
              </a:rPr>
              <a:t>][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j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]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Note: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 </a:t>
            </a:r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entire array </a:t>
            </a:r>
            <a:r>
              <a:rPr 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is </a:t>
            </a:r>
            <a:r>
              <a:rPr lang="en-US" sz="26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</a:t>
            </a:r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(guaranteed to be) in </a:t>
            </a:r>
            <a:r>
              <a:rPr 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contiguous </a:t>
            </a:r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space.</a:t>
            </a:r>
          </a:p>
          <a:p>
            <a:r>
              <a:rPr 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Unlike </a:t>
            </a:r>
            <a:r>
              <a:rPr 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</a:t>
            </a:r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statically allocated </a:t>
            </a:r>
            <a:r>
              <a:rPr 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2D </a:t>
            </a:r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array!</a:t>
            </a:r>
          </a:p>
          <a:p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Each row sub-array is contiguous in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But the sequence of rows is not.</a:t>
            </a:r>
          </a:p>
          <a:p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intMatrix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[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][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j+1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]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is after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intMatrix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[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][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j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]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in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memory.</a:t>
            </a:r>
          </a:p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intMatrix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[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i+1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][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0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]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may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be before or after 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intMatrix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[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][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0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]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in memory.</a:t>
            </a:r>
            <a:endParaRPr lang="en-US" sz="7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1373453" y="3287365"/>
            <a:ext cx="9197695" cy="81461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First Approach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rows, cols;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cin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&gt;&gt; rows &gt;&gt; cols;</a:t>
            </a:r>
          </a:p>
          <a:p>
            <a:endParaRPr lang="en-US" sz="8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800" b="1" dirty="0">
              <a:solidFill>
                <a:srgbClr val="262626"/>
              </a:solidFill>
              <a:latin typeface="Courier"/>
            </a:endParaRPr>
          </a:p>
          <a:p>
            <a:endParaRPr lang="en-US" sz="8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rows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=0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cols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for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=0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delete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[]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delete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[]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75241" y="2951759"/>
            <a:ext cx="430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Allocation:</a:t>
            </a: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a) Rows array of pointers first.</a:t>
            </a: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b) Each row sub-array then.</a:t>
            </a:r>
          </a:p>
        </p:txBody>
      </p:sp>
      <p:sp>
        <p:nvSpPr>
          <p:cNvPr id="12" name="Rectangle 11"/>
          <p:cNvSpPr/>
          <p:nvPr/>
        </p:nvSpPr>
        <p:spPr>
          <a:xfrm flipV="1">
            <a:off x="7375241" y="3026706"/>
            <a:ext cx="4308759" cy="109571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75241" y="4211022"/>
            <a:ext cx="430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Deallocation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</a:t>
            </a: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c) Each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row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sub-array first.</a:t>
            </a:r>
          </a:p>
          <a:p>
            <a:pPr algn="ctr"/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Rows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 of pointers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last.</a:t>
            </a:r>
          </a:p>
        </p:txBody>
      </p:sp>
      <p:sp>
        <p:nvSpPr>
          <p:cNvPr id="17" name="Rectangle 16"/>
          <p:cNvSpPr/>
          <p:nvPr/>
        </p:nvSpPr>
        <p:spPr>
          <a:xfrm flipV="1">
            <a:off x="7375241" y="4285970"/>
            <a:ext cx="4308759" cy="110899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888051" y="3565542"/>
            <a:ext cx="148719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V="1">
            <a:off x="1798484" y="3251786"/>
            <a:ext cx="4089567" cy="81600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1798485" y="4294483"/>
            <a:ext cx="4089566" cy="81600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888051" y="4570408"/>
            <a:ext cx="148719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12685" y="3202571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12685" y="363613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51915" y="433975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451915" y="475617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flipV="1">
            <a:off x="1412685" y="3572630"/>
            <a:ext cx="385800" cy="49516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V="1">
            <a:off x="1412685" y="3252242"/>
            <a:ext cx="385800" cy="32038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flipV="1">
            <a:off x="1412685" y="4768622"/>
            <a:ext cx="387540" cy="34099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flipV="1">
            <a:off x="1413971" y="4293449"/>
            <a:ext cx="385800" cy="47517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With simple Checks in place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rows,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cols;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cin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&gt;&gt; rows &gt;&gt; cols;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400" b="1" dirty="0" smtClean="0">
                <a:solidFill>
                  <a:srgbClr val="262626"/>
                </a:solidFill>
                <a:latin typeface="Courier"/>
              </a:rPr>
              <a:t>	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rows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5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=0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cols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!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 ){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(;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&gt;=0; --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delete []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	  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	 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2072640" y="3667760"/>
            <a:ext cx="4541805" cy="49403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853869" y="5156444"/>
            <a:ext cx="12757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53049" y="4980829"/>
            <a:ext cx="4308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Deallocate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rows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 of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 on allocation failure.</a:t>
            </a:r>
          </a:p>
        </p:txBody>
      </p:sp>
      <p:sp>
        <p:nvSpPr>
          <p:cNvPr id="42" name="Rectangle 41"/>
          <p:cNvSpPr/>
          <p:nvPr/>
        </p:nvSpPr>
        <p:spPr>
          <a:xfrm flipV="1">
            <a:off x="7153049" y="5055777"/>
            <a:ext cx="4308759" cy="72417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flipV="1">
            <a:off x="1798483" y="3144550"/>
            <a:ext cx="3715855" cy="485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5514340" y="3314059"/>
            <a:ext cx="1638708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53049" y="3675528"/>
            <a:ext cx="4308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Initialize: Set to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flipV="1">
            <a:off x="7153049" y="3750475"/>
            <a:ext cx="4308759" cy="35968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53049" y="3135178"/>
            <a:ext cx="4308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Check for allocation success.</a:t>
            </a:r>
          </a:p>
        </p:txBody>
      </p:sp>
      <p:sp>
        <p:nvSpPr>
          <p:cNvPr id="51" name="Rectangle 50"/>
          <p:cNvSpPr/>
          <p:nvPr/>
        </p:nvSpPr>
        <p:spPr>
          <a:xfrm flipV="1">
            <a:off x="7153049" y="3175941"/>
            <a:ext cx="4308759" cy="386718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6614445" y="3864276"/>
            <a:ext cx="524006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153049" y="4449711"/>
            <a:ext cx="4308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Check for allocation success.</a:t>
            </a:r>
          </a:p>
        </p:txBody>
      </p:sp>
      <p:sp>
        <p:nvSpPr>
          <p:cNvPr id="54" name="Rectangle 53"/>
          <p:cNvSpPr/>
          <p:nvPr/>
        </p:nvSpPr>
        <p:spPr>
          <a:xfrm flipV="1">
            <a:off x="7153049" y="4490474"/>
            <a:ext cx="4308759" cy="386718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flipV="1">
            <a:off x="2331884" y="4460840"/>
            <a:ext cx="3786976" cy="485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6118860" y="4622356"/>
            <a:ext cx="1034188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flipV="1">
            <a:off x="2539752" y="4993315"/>
            <a:ext cx="3314117" cy="96419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V="1">
            <a:off x="2804743" y="5458148"/>
            <a:ext cx="2524177" cy="297492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3896451" y="5855774"/>
            <a:ext cx="34076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flipV="1">
            <a:off x="2804743" y="6104254"/>
            <a:ext cx="6014517" cy="654330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804742" y="6021675"/>
            <a:ext cx="6014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Reset pointer to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after any </a:t>
            </a:r>
            <a:r>
              <a:rPr lang="en-US" sz="2000" b="1" dirty="0" smtClean="0">
                <a:solidFill>
                  <a:schemeClr val="accent6"/>
                </a:solidFill>
                <a:latin typeface="Courier"/>
              </a:rPr>
              <a:t>delete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 </a:t>
            </a:r>
            <a:r>
              <a:rPr lang="en-US" sz="2000" b="1" dirty="0" smtClean="0">
                <a:solidFill>
                  <a:schemeClr val="accent6"/>
                </a:solidFill>
                <a:latin typeface="Courier"/>
              </a:rPr>
              <a:t>[]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)</a:t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(not really necessary here, but good practice to learn)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53049" y="2700378"/>
            <a:ext cx="4308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Initialize: Set to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7153049" y="2758233"/>
            <a:ext cx="4308759" cy="35968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4926329" y="2872034"/>
            <a:ext cx="2212121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1798484" y="2791420"/>
            <a:ext cx="3116416" cy="31214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With Exception Checking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try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rows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5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=0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try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	    {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cols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catch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bad_alloc</a:t>
            </a:r>
            <a:r>
              <a:rPr lang="en-US" sz="1600" b="1" smtClean="0">
                <a:solidFill>
                  <a:srgbClr val="405F98"/>
                </a:solidFill>
                <a:latin typeface="Courier"/>
              </a:rPr>
              <a:t> &amp;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ex){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(;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&gt;=0; --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delete []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throw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catch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bad_alloc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ex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{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delete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[]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</a:p>
        </p:txBody>
      </p:sp>
      <p:sp>
        <p:nvSpPr>
          <p:cNvPr id="27" name="Rectangle 26"/>
          <p:cNvSpPr/>
          <p:nvPr/>
        </p:nvSpPr>
        <p:spPr>
          <a:xfrm flipV="1">
            <a:off x="1798484" y="5730240"/>
            <a:ext cx="4901419" cy="50800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flipV="1">
            <a:off x="2296160" y="3548686"/>
            <a:ext cx="4403743" cy="172625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6708449" y="5905747"/>
            <a:ext cx="4446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049" y="5530897"/>
            <a:ext cx="4308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Deallocate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rows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 of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 on exception (allocation failure).</a:t>
            </a:r>
          </a:p>
        </p:txBody>
      </p:sp>
      <p:sp>
        <p:nvSpPr>
          <p:cNvPr id="31" name="Rectangle 30"/>
          <p:cNvSpPr/>
          <p:nvPr/>
        </p:nvSpPr>
        <p:spPr>
          <a:xfrm flipV="1">
            <a:off x="7153049" y="5605845"/>
            <a:ext cx="4308759" cy="7560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53049" y="3899400"/>
            <a:ext cx="430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Deallocate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 previously allocated row sub-arrays on exception (allocation failure for one)</a:t>
            </a:r>
          </a:p>
        </p:txBody>
      </p:sp>
      <p:sp>
        <p:nvSpPr>
          <p:cNvPr id="38" name="Rectangle 37"/>
          <p:cNvSpPr/>
          <p:nvPr/>
        </p:nvSpPr>
        <p:spPr>
          <a:xfrm flipV="1">
            <a:off x="7153049" y="3974347"/>
            <a:ext cx="4308759" cy="10923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699903" y="4548182"/>
            <a:ext cx="453146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2090050" y="2777139"/>
            <a:ext cx="3447150" cy="48356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537200" y="2949162"/>
            <a:ext cx="1615849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02249" y="2605808"/>
            <a:ext cx="441919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Initialize: Set to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/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(always </a:t>
            </a:r>
            <a:r>
              <a:rPr lang="en-US" sz="2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defensive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in the beginning - future exception handling </a:t>
            </a:r>
            <a:r>
              <a:rPr lang="en-US" sz="2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might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need so)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7153049" y="2680753"/>
            <a:ext cx="4308759" cy="102281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231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675</cp:revision>
  <cp:lastPrinted>2017-01-27T03:37:54Z</cp:lastPrinted>
  <dcterms:created xsi:type="dcterms:W3CDTF">2017-01-24T04:47:12Z</dcterms:created>
  <dcterms:modified xsi:type="dcterms:W3CDTF">2019-03-28T02:02:18Z</dcterms:modified>
</cp:coreProperties>
</file>