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49A6-C5BF-4210-B317-C7E1FA3296E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4ACA-56FA-408E-A07C-6F8023EE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B24C-D1DB-4AA6-BEE7-F32A28C11B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B24C-D1DB-4AA6-BEE7-F32A28C11B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90BF-3A71-4CE7-A9D1-F816F20FDE4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EDDF-AC64-424D-BDEC-7C0D3D341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6" y="1122363"/>
            <a:ext cx="12068414" cy="169332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CS302 - Data Structures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i="1" dirty="0" smtClean="0">
                <a:solidFill>
                  <a:srgbClr val="C00000"/>
                </a:solidFill>
              </a:rPr>
              <a:t>using C++</a:t>
            </a:r>
            <a:endParaRPr lang="en-US" sz="5400" i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6" y="4043940"/>
            <a:ext cx="12068414" cy="507380"/>
          </a:xfrm>
        </p:spPr>
        <p:txBody>
          <a:bodyPr/>
          <a:lstStyle/>
          <a:p>
            <a:r>
              <a:rPr lang="en-US" dirty="0" smtClean="0"/>
              <a:t>Kostas Alexis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07" y="6466426"/>
            <a:ext cx="1084463" cy="3429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5756" y="3139072"/>
            <a:ext cx="12068414" cy="50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Topic: Recursion – Basic Concepts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94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functions…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Must be given an input value to start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Either as an argument or input from user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Function logic must involve this value and use it to obtain different (smaller) cases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Often an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or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 is used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One of these cases must not require recursion to solve. These are the base cases.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One or more of the cases must include a recursive invocation of the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6938" y="3130801"/>
            <a:ext cx="2427890" cy="2325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functions…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Must be given an input value to start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Either as an argument or input from user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Function logic must involve this value and use it to obtain different (smaller) cases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Often an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or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 is used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One of these cases must not require recursion to solve. These are the base cases.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One or more of the cases must include a recursive invocation of the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of these cases must be smaller versions of the problem that converge on the base case.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156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156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34680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156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34680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6204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2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2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156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34680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6204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156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34680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6204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3772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0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0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1937" y="5005424"/>
            <a:ext cx="15425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Powerful Problem-Solving Technique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Breaks a problem into smaller, identical problems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Break each of these smaller problems into even smaller, identical problems</a:t>
            </a:r>
          </a:p>
          <a:p>
            <a:pPr>
              <a:spcBef>
                <a:spcPts val="800"/>
              </a:spcBef>
            </a:pPr>
            <a:r>
              <a:rPr lang="en-US" sz="2000" b="1" dirty="0" smtClean="0"/>
              <a:t>Eventually arrive at a stopping case (“the base case”)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The base case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Problem cannot be broken down any further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632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3156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34680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6204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3772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0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0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307" y="5584998"/>
            <a:ext cx="15425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Activation Record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990600" y="4887028"/>
            <a:ext cx="304800" cy="6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Each recursive call assigns new value to the parameters and local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10829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6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228663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5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63960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4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670764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903697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1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127964"/>
            <a:ext cx="233432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is assigned 0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0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5546" y="3539629"/>
            <a:ext cx="233618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Stack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419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Solutions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Usually involve branching</a:t>
            </a:r>
          </a:p>
          <a:p>
            <a:pPr lvl="2">
              <a:spcBef>
                <a:spcPts val="80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Deciding whether or not it has the base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09725" y="2452828"/>
            <a:ext cx="1938992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Recursive</a:t>
            </a:r>
          </a:p>
          <a:p>
            <a:pPr algn="ctr"/>
            <a:r>
              <a:rPr lang="en-US" dirty="0" smtClean="0"/>
              <a:t>Solution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0376" y="2195380"/>
            <a:ext cx="2427890" cy="2325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Solutions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Usually involve branching</a:t>
            </a:r>
          </a:p>
          <a:p>
            <a:pPr lvl="2">
              <a:spcBef>
                <a:spcPts val="80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statements</a:t>
            </a:r>
          </a:p>
          <a:p>
            <a:pPr lvl="2">
              <a:spcBef>
                <a:spcPts val="800"/>
              </a:spcBef>
            </a:pPr>
            <a:r>
              <a:rPr lang="en-US" sz="1800" dirty="0"/>
              <a:t>Deciding whether or not it has the base case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May involve loops in additions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09725" y="2452828"/>
            <a:ext cx="1938992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Recursive</a:t>
            </a:r>
          </a:p>
          <a:p>
            <a:pPr algn="ctr"/>
            <a:r>
              <a:rPr lang="en-US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0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Solutions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Usually involve branching</a:t>
            </a:r>
          </a:p>
          <a:p>
            <a:pPr lvl="2">
              <a:spcBef>
                <a:spcPts val="80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Deciding whether or not it has the base case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May involve loops in additions</a:t>
            </a:r>
          </a:p>
          <a:p>
            <a:pPr>
              <a:spcBef>
                <a:spcPts val="800"/>
              </a:spcBef>
            </a:pPr>
            <a:r>
              <a:rPr lang="en-US" sz="2000" b="1" dirty="0"/>
              <a:t>Recursive Solutions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Involve loops</a:t>
            </a:r>
          </a:p>
          <a:p>
            <a:pPr lvl="2">
              <a:spcBef>
                <a:spcPts val="80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/>
              <a:t>, and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sz="1800" dirty="0" smtClean="0"/>
              <a:t>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4900703"/>
            <a:ext cx="44958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&gt;=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number = number -1;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while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886724" y="5270034"/>
            <a:ext cx="1384995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Iterative</a:t>
            </a:r>
          </a:p>
          <a:p>
            <a:pPr algn="ctr"/>
            <a:r>
              <a:rPr lang="en-US" dirty="0" smtClean="0"/>
              <a:t>Solution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609725" y="2452828"/>
            <a:ext cx="1938992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Recursive</a:t>
            </a:r>
          </a:p>
          <a:p>
            <a:pPr algn="ctr"/>
            <a:r>
              <a:rPr lang="en-US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633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 that Return a Value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Compute the product of the first n positive integers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1298" y="4482790"/>
            <a:ext cx="62028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= n * (n-1) * … * 3 * 2 * 1</a:t>
            </a:r>
          </a:p>
          <a:p>
            <a:pPr algn="ctr"/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for any integer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&gt;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 that Return a Value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Compute the product of the first n positive integers</a:t>
            </a:r>
            <a:endParaRPr lang="en-US" sz="1400" dirty="0" smtClean="0"/>
          </a:p>
          <a:p>
            <a:pPr>
              <a:spcBef>
                <a:spcPts val="800"/>
              </a:spcBef>
            </a:pPr>
            <a:r>
              <a:rPr lang="en-US" sz="2000" b="1" dirty="0" smtClean="0"/>
              <a:t>Designing our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Rewrite </a:t>
            </a:r>
            <a:r>
              <a:rPr lang="en-US" sz="1800" dirty="0" err="1" smtClean="0"/>
              <a:t>productOf</a:t>
            </a:r>
            <a:r>
              <a:rPr lang="en-US" sz="1800" dirty="0" smtClean="0"/>
              <a:t> in terms of itself</a:t>
            </a:r>
          </a:p>
          <a:p>
            <a:pPr lvl="2">
              <a:spcBef>
                <a:spcPts val="800"/>
              </a:spcBef>
            </a:pPr>
            <a:r>
              <a:rPr lang="en-US" sz="1400" dirty="0" smtClean="0"/>
              <a:t>Make the problem smaller each time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What is the base case?</a:t>
            </a:r>
          </a:p>
          <a:p>
            <a:pPr lvl="2">
              <a:spcBef>
                <a:spcPts val="800"/>
              </a:spcBef>
            </a:pPr>
            <a:r>
              <a:rPr lang="en-US" sz="1400" dirty="0" smtClean="0"/>
              <a:t>A problem that we know the answer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Function should take a parameter</a:t>
            </a:r>
          </a:p>
          <a:p>
            <a:pPr lvl="2">
              <a:spcBef>
                <a:spcPts val="800"/>
              </a:spcBef>
            </a:pPr>
            <a:r>
              <a:rPr lang="en-US" sz="1400" dirty="0" smtClean="0"/>
              <a:t>Or accept user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1298" y="4482790"/>
            <a:ext cx="62028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= n * (n-1) * … * 3 * 2 * 1</a:t>
            </a:r>
          </a:p>
          <a:p>
            <a:pPr algn="ctr"/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for any integer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&gt;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298" y="5142571"/>
            <a:ext cx="62028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= n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298" y="5556131"/>
            <a:ext cx="62028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= 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 that Return a Value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Compute the product of the first n positive integers</a:t>
            </a:r>
            <a:endParaRPr lang="en-US" sz="1400" dirty="0" smtClean="0"/>
          </a:p>
          <a:p>
            <a:pPr>
              <a:spcBef>
                <a:spcPts val="800"/>
              </a:spcBef>
            </a:pPr>
            <a:r>
              <a:rPr lang="en-US" sz="2000" b="1" dirty="0" smtClean="0"/>
              <a:t>Designing our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Rewrite </a:t>
            </a:r>
            <a:r>
              <a:rPr lang="en-US" sz="1800" dirty="0" err="1" smtClean="0"/>
              <a:t>productOf</a:t>
            </a:r>
            <a:r>
              <a:rPr lang="en-US" sz="1800" dirty="0" smtClean="0"/>
              <a:t> in terms of itself</a:t>
            </a:r>
          </a:p>
          <a:p>
            <a:pPr lvl="2">
              <a:spcBef>
                <a:spcPts val="800"/>
              </a:spcBef>
            </a:pPr>
            <a:r>
              <a:rPr lang="en-US" sz="1400" dirty="0" smtClean="0"/>
              <a:t>Make the problem smaller each time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What is the base case?</a:t>
            </a:r>
          </a:p>
          <a:p>
            <a:pPr lvl="2">
              <a:spcBef>
                <a:spcPts val="800"/>
              </a:spcBef>
            </a:pPr>
            <a:r>
              <a:rPr lang="en-US" sz="1400" dirty="0" smtClean="0"/>
              <a:t>A problem that we know the answer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Function should take a parameter</a:t>
            </a:r>
          </a:p>
          <a:p>
            <a:pPr lvl="2">
              <a:spcBef>
                <a:spcPts val="800"/>
              </a:spcBef>
            </a:pPr>
            <a:r>
              <a:rPr lang="en-US" sz="1400" dirty="0" smtClean="0"/>
              <a:t>Or accept user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1298" y="4482790"/>
            <a:ext cx="62028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= n * (n-1) * … * 3 * 2 * 1</a:t>
            </a:r>
          </a:p>
          <a:p>
            <a:pPr algn="ctr"/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for any integer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&gt;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298" y="5142571"/>
            <a:ext cx="62028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= n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1298" y="5556131"/>
            <a:ext cx="62028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= 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endParaRPr lang="en-US" sz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the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468" y="28274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468" y="2305926"/>
            <a:ext cx="37152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the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468" y="28274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868" y="29798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468" y="2305926"/>
            <a:ext cx="37152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Counting Down to Zero from a Number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Say the number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Ask a friend to count down from the number minus one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When someone says zero, stop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the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468" y="28274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868" y="29798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268" y="31322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468" y="2305926"/>
            <a:ext cx="37152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the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468" y="28274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868" y="29798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268" y="31322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2668" y="32846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468" y="2305926"/>
            <a:ext cx="37152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Tracing the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468" y="2305926"/>
            <a:ext cx="371521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468" y="28274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868" y="29798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268" y="31322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2668" y="32846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 </a:t>
            </a:r>
            <a:r>
              <a:rPr lang="en-US" sz="12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5068" y="3437075"/>
            <a:ext cx="23343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algn="ctr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endParaRPr lang="en-US" sz="1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8097" y="4023156"/>
            <a:ext cx="15425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Simplifying the Functions</a:t>
            </a:r>
          </a:p>
          <a:p>
            <a:pPr lvl="1">
              <a:spcBef>
                <a:spcPts val="800"/>
              </a:spcBef>
            </a:pPr>
            <a:r>
              <a:rPr lang="en-US" sz="1800" i="1" u="sng" dirty="0" smtClean="0"/>
              <a:t>Intermediate products do not need to be stored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Can use multiple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/>
              <a:t> statements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Only one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/>
              <a:t> will be executed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 = 0;</a:t>
            </a:r>
          </a:p>
          <a:p>
            <a:pPr marL="457200" indent="-4572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1;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product =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endParaRPr lang="en-US" sz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0526" y="3964358"/>
            <a:ext cx="456364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== 1)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productOf</a:t>
            </a:r>
            <a:endParaRPr lang="en-US" sz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560526" y="3924393"/>
            <a:ext cx="45636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Explicit Base Case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 distinct option exists to handle the base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0527" y="1765694"/>
            <a:ext cx="456364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6209322" y="2412024"/>
            <a:ext cx="1938992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Explicit</a:t>
            </a:r>
          </a:p>
          <a:p>
            <a:pPr algn="ctr"/>
            <a:r>
              <a:rPr lang="en-US" dirty="0" smtClean="0"/>
              <a:t> Base Case</a:t>
            </a:r>
          </a:p>
        </p:txBody>
      </p:sp>
    </p:spTree>
    <p:extLst>
      <p:ext uri="{BB962C8B-B14F-4D97-AF65-F5344CB8AC3E}">
        <p14:creationId xmlns:p14="http://schemas.microsoft.com/office/powerpoint/2010/main" val="867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Explicit Base Case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 distinct option exists to handle the base case</a:t>
            </a:r>
          </a:p>
          <a:p>
            <a:pPr>
              <a:spcBef>
                <a:spcPts val="800"/>
              </a:spcBef>
            </a:pPr>
            <a:r>
              <a:rPr lang="en-US" sz="2000" b="1" dirty="0" smtClean="0"/>
              <a:t>Implicit Base Case</a:t>
            </a:r>
            <a:endParaRPr lang="en-US" sz="2000" b="1" dirty="0"/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 clear base case is not listed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60527" y="1765694"/>
            <a:ext cx="456364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0526" y="3964358"/>
            <a:ext cx="456364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560526" y="3819293"/>
            <a:ext cx="45636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6209322" y="2412024"/>
            <a:ext cx="1938992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Explicit</a:t>
            </a:r>
          </a:p>
          <a:p>
            <a:pPr algn="ctr"/>
            <a:r>
              <a:rPr lang="en-US" dirty="0" smtClean="0"/>
              <a:t> Base Case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393987" y="4426022"/>
            <a:ext cx="1569661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Implicit</a:t>
            </a:r>
            <a:endParaRPr lang="en-US" dirty="0"/>
          </a:p>
          <a:p>
            <a:pPr algn="ctr"/>
            <a:r>
              <a:rPr lang="en-US" dirty="0"/>
              <a:t> Base Case</a:t>
            </a:r>
          </a:p>
        </p:txBody>
      </p:sp>
    </p:spTree>
    <p:extLst>
      <p:ext uri="{BB962C8B-B14F-4D97-AF65-F5344CB8AC3E}">
        <p14:creationId xmlns:p14="http://schemas.microsoft.com/office/powerpoint/2010/main" val="41590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239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Explicit Base Case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 distinct option exists to handle the base case</a:t>
            </a:r>
          </a:p>
          <a:p>
            <a:pPr>
              <a:spcBef>
                <a:spcPts val="800"/>
              </a:spcBef>
            </a:pPr>
            <a:r>
              <a:rPr lang="en-US" sz="2000" b="1" dirty="0" smtClean="0"/>
              <a:t>Implicit Base Case</a:t>
            </a:r>
            <a:endParaRPr lang="en-US" sz="2000" b="1" dirty="0"/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 clear base case is not listed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Base Case is “Do Nothing” (no need to write)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3819292"/>
            <a:ext cx="548454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countdown(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&gt;=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US" sz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Do nothing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0527" y="1765694"/>
            <a:ext cx="456364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0526" y="3964358"/>
            <a:ext cx="456364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(number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60526" y="3819293"/>
            <a:ext cx="45636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6209322" y="2412024"/>
            <a:ext cx="1938992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Explicit</a:t>
            </a:r>
          </a:p>
          <a:p>
            <a:pPr algn="ctr"/>
            <a:r>
              <a:rPr lang="en-US" dirty="0" smtClean="0"/>
              <a:t> Base Case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393987" y="4426022"/>
            <a:ext cx="1569661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Implicit</a:t>
            </a:r>
            <a:endParaRPr lang="en-US" dirty="0"/>
          </a:p>
          <a:p>
            <a:pPr algn="ctr"/>
            <a:r>
              <a:rPr lang="en-US" dirty="0"/>
              <a:t> Base Case</a:t>
            </a:r>
          </a:p>
        </p:txBody>
      </p:sp>
    </p:spTree>
    <p:extLst>
      <p:ext uri="{BB962C8B-B14F-4D97-AF65-F5344CB8AC3E}">
        <p14:creationId xmlns:p14="http://schemas.microsoft.com/office/powerpoint/2010/main" val="4729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07" y="6466426"/>
            <a:ext cx="1084463" cy="3429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5756" y="3049859"/>
            <a:ext cx="12068414" cy="596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Thank you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899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Is a function that calls itself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3062" y="3142593"/>
            <a:ext cx="1072055" cy="2312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Is a function that calls itself and asks: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What part of the solution can you contribute directly?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What smaller but identical problem has a solution that, when taken with your contribution, provides the solution to the original problem?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5614" y="2973448"/>
            <a:ext cx="3205655" cy="21118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A Recursive Function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Is a function that calls itself and asks: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What part of the solution can you contribute directly?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What smaller but identical problem has a solution that, when taken with your contribution, provides the solution to the original problem?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When does the process end?</a:t>
            </a:r>
          </a:p>
          <a:p>
            <a:pPr lvl="3">
              <a:spcBef>
                <a:spcPts val="800"/>
              </a:spcBef>
            </a:pPr>
            <a:r>
              <a:rPr lang="en-US" dirty="0" smtClean="0"/>
              <a:t>What smaller but identical problem has a known solution (</a:t>
            </a:r>
            <a:r>
              <a:rPr lang="en-US" b="1" dirty="0" smtClean="0"/>
              <a:t>the base case</a:t>
            </a:r>
            <a:r>
              <a:rPr lang="en-US" dirty="0" smtClean="0"/>
              <a:t>)? </a:t>
            </a:r>
          </a:p>
          <a:p>
            <a:pPr lvl="1">
              <a:spcBef>
                <a:spcPts val="800"/>
              </a:spcBef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7241" y="2228193"/>
            <a:ext cx="3594538" cy="37837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functions…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Must be given an input value to start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Either as an argument or input from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7752" y="1806498"/>
            <a:ext cx="1996966" cy="2955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functions…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Must be given an input value to start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Either as an argument or input from user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Function logic must involve this value and use it to obtain different (smaller) cases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Often an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or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 is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7241" y="2174360"/>
            <a:ext cx="1660635" cy="2535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0" cy="435133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000" b="1" dirty="0" smtClean="0"/>
              <a:t>Recursive functions…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Must be given an input value to start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Either as an argument or input from user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Function logic must involve this value and use it to obtain different (smaller) cases</a:t>
            </a:r>
          </a:p>
          <a:p>
            <a:pPr lvl="2">
              <a:spcBef>
                <a:spcPts val="800"/>
              </a:spcBef>
            </a:pPr>
            <a:r>
              <a:rPr lang="en-US" sz="1800" dirty="0" smtClean="0"/>
              <a:t>Often an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/>
              <a:t> or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 smtClean="0"/>
              <a:t> statement is used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One of these cases must not require recursion to solve. These are the base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59" y="6542238"/>
            <a:ext cx="844711" cy="2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806498"/>
            <a:ext cx="449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countdown(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(number == 0)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– 1);</a:t>
            </a:r>
          </a:p>
          <a:p>
            <a:pPr marL="457200" indent="-4572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 marL="457200" indent="-457200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4082" y="2384567"/>
            <a:ext cx="3331779" cy="243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1866</Words>
  <Application>Microsoft Office PowerPoint</Application>
  <PresentationFormat>Widescreen</PresentationFormat>
  <Paragraphs>881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Office Theme</vt:lpstr>
      <vt:lpstr>CS302 - Data Structures using C++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Returning a Value</vt:lpstr>
      <vt:lpstr>Returning a Value</vt:lpstr>
      <vt:lpstr>Returning a Value</vt:lpstr>
      <vt:lpstr>Returning a Value</vt:lpstr>
      <vt:lpstr>Returning a Value</vt:lpstr>
      <vt:lpstr>Returning a Value</vt:lpstr>
      <vt:lpstr>Returning a Value</vt:lpstr>
      <vt:lpstr>Returning a Value</vt:lpstr>
      <vt:lpstr>Simplifying Recursion</vt:lpstr>
      <vt:lpstr>Simplifying Recursion</vt:lpstr>
      <vt:lpstr>Simplifying Recursion</vt:lpstr>
      <vt:lpstr>Simplifying Recursion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– Data Structures</dc:title>
  <dc:creator>Kostas Alexis</dc:creator>
  <cp:lastModifiedBy>Konstantinos Alexis</cp:lastModifiedBy>
  <cp:revision>36</cp:revision>
  <dcterms:created xsi:type="dcterms:W3CDTF">2018-07-25T20:40:31Z</dcterms:created>
  <dcterms:modified xsi:type="dcterms:W3CDTF">2018-09-06T00:39:03Z</dcterms:modified>
</cp:coreProperties>
</file>