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3f8d633f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3f8d633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3f8d633f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3f8d633f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3f8d633f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3f8d633f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4e943ca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4e943ca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4e943ca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4e943ca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4e943ca5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4e943ca5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4250ce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4250ce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5369550" y="1483427"/>
            <a:ext cx="4320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368975" y="-431173"/>
            <a:ext cx="4320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1" y="4750737"/>
            <a:ext cx="9144000" cy="4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22960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822960" y="1936751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4663440" y="1936750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600450" y="4844839"/>
            <a:ext cx="34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3714750"/>
            <a:ext cx="9141600" cy="14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34275" lIns="342900" spcFirstLastPara="1" rIns="0" wrap="square" tIns="342900"/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22960" y="4430268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arogozhnikov.github.io/2016/06/24/gradient_boosting_explained.html" TargetMode="External"/><Relationship Id="rId4" Type="http://schemas.openxmlformats.org/officeDocument/2006/relationships/hyperlink" Target="http://arogozhnikov.github.io/2016/04/28/demonstrations-for-ml-courses.html" TargetMode="External"/><Relationship Id="rId5" Type="http://schemas.openxmlformats.org/officeDocument/2006/relationships/hyperlink" Target="https://lightgbm.readthedocs.io/en/latest/index.html" TargetMode="External"/><Relationship Id="rId6" Type="http://schemas.openxmlformats.org/officeDocument/2006/relationships/hyperlink" Target="https://github.com/Microsoft/LightGBM/tree/master/R-package" TargetMode="External"/><Relationship Id="rId7" Type="http://schemas.openxmlformats.org/officeDocument/2006/relationships/hyperlink" Target="https://xgboost.readthedocs.io/en/latest/R-package/xgboostPresentation.html" TargetMode="External"/><Relationship Id="rId8" Type="http://schemas.openxmlformats.org/officeDocument/2006/relationships/hyperlink" Target="https://sites.google.com/view/lauraepp/paramet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Regresión Avanzada con Machine Learning SevillaR - 06Nov18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6506925" y="4811700"/>
            <a:ext cx="2637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Martes, 6 de noviembre 2018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idx="4294967295" type="title"/>
          </p:nvPr>
        </p:nvSpPr>
        <p:spPr>
          <a:xfrm>
            <a:off x="1564700" y="207750"/>
            <a:ext cx="6060300" cy="593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Introducción Machine Learning</a:t>
            </a:r>
            <a:endParaRPr/>
          </a:p>
        </p:txBody>
      </p:sp>
      <p:cxnSp>
        <p:nvCxnSpPr>
          <p:cNvPr id="108" name="Google Shape;108;p14"/>
          <p:cNvCxnSpPr/>
          <p:nvPr/>
        </p:nvCxnSpPr>
        <p:spPr>
          <a:xfrm>
            <a:off x="515450" y="844025"/>
            <a:ext cx="815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Resultado de imagen de machine learning"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400" y="952250"/>
            <a:ext cx="2710050" cy="3604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machine learning" id="110" name="Google Shape;11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425" y="2515200"/>
            <a:ext cx="5467749" cy="20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409425" y="1058675"/>
            <a:ext cx="5467800" cy="111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¿Qué es?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22222"/>
                </a:solidFill>
              </a:rPr>
              <a:t>Programa/</a:t>
            </a:r>
            <a:r>
              <a:rPr b="1" lang="en-GB" u="sng">
                <a:solidFill>
                  <a:srgbClr val="222222"/>
                </a:solidFill>
              </a:rPr>
              <a:t>modelo</a:t>
            </a:r>
            <a:r>
              <a:rPr b="1" lang="en-GB">
                <a:solidFill>
                  <a:srgbClr val="222222"/>
                </a:solidFill>
              </a:rPr>
              <a:t> capaz de </a:t>
            </a:r>
            <a:r>
              <a:rPr b="1" lang="en-GB" u="sng">
                <a:solidFill>
                  <a:srgbClr val="222222"/>
                </a:solidFill>
              </a:rPr>
              <a:t>generalizar</a:t>
            </a:r>
            <a:r>
              <a:rPr b="1" lang="en-GB">
                <a:solidFill>
                  <a:srgbClr val="222222"/>
                </a:solidFill>
              </a:rPr>
              <a:t> comportamientos a partir de una información suministrada en forma de ejemplos (los </a:t>
            </a:r>
            <a:r>
              <a:rPr b="1" lang="en-GB" u="sng">
                <a:solidFill>
                  <a:srgbClr val="222222"/>
                </a:solidFill>
              </a:rPr>
              <a:t>datos</a:t>
            </a:r>
            <a:r>
              <a:rPr b="1" lang="en-GB">
                <a:solidFill>
                  <a:srgbClr val="222222"/>
                </a:solidFill>
              </a:rPr>
              <a:t>)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4294967295" type="title"/>
          </p:nvPr>
        </p:nvSpPr>
        <p:spPr>
          <a:xfrm>
            <a:off x="2628800" y="137275"/>
            <a:ext cx="3932100" cy="593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Regresión Avanzada</a:t>
            </a:r>
            <a:endParaRPr/>
          </a:p>
        </p:txBody>
      </p:sp>
      <p:cxnSp>
        <p:nvCxnSpPr>
          <p:cNvPr id="117" name="Google Shape;117;p15"/>
          <p:cNvCxnSpPr/>
          <p:nvPr/>
        </p:nvCxnSpPr>
        <p:spPr>
          <a:xfrm>
            <a:off x="515450" y="844025"/>
            <a:ext cx="815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Imagen relacionada"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675" y="1457200"/>
            <a:ext cx="5826426" cy="28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473050" y="1606700"/>
            <a:ext cx="2477400" cy="128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Regresión Avanzada: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b="1" lang="en-GB">
                <a:solidFill>
                  <a:srgbClr val="222222"/>
                </a:solidFill>
              </a:rPr>
              <a:t>No lineal</a:t>
            </a:r>
            <a:endParaRPr b="1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b="1" lang="en-GB">
                <a:solidFill>
                  <a:srgbClr val="222222"/>
                </a:solidFill>
              </a:rPr>
              <a:t>multi variable</a:t>
            </a:r>
            <a:endParaRPr b="1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b="1" lang="en-GB">
                <a:solidFill>
                  <a:srgbClr val="222222"/>
                </a:solidFill>
              </a:rPr>
              <a:t>variables categóricas y numéricas</a:t>
            </a:r>
            <a:endParaRPr b="1">
              <a:solidFill>
                <a:srgbClr val="222222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473050" y="957675"/>
            <a:ext cx="3004800" cy="59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¿Qué es?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22222"/>
                </a:solidFill>
              </a:rPr>
              <a:t>Predicción de valores continuos</a:t>
            </a:r>
            <a:endParaRPr b="1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4321100" y="3635775"/>
            <a:ext cx="317400" cy="259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6320250" y="4379700"/>
            <a:ext cx="317400" cy="259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7302225" y="3635775"/>
            <a:ext cx="317400" cy="259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8284225" y="3635775"/>
            <a:ext cx="317400" cy="259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idx="4294967295" type="title"/>
          </p:nvPr>
        </p:nvSpPr>
        <p:spPr>
          <a:xfrm>
            <a:off x="2553725" y="137275"/>
            <a:ext cx="4479900" cy="593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Regresión: Algoritmos</a:t>
            </a:r>
            <a:endParaRPr/>
          </a:p>
        </p:txBody>
      </p:sp>
      <p:cxnSp>
        <p:nvCxnSpPr>
          <p:cNvPr id="130" name="Google Shape;130;p16"/>
          <p:cNvCxnSpPr/>
          <p:nvPr/>
        </p:nvCxnSpPr>
        <p:spPr>
          <a:xfrm>
            <a:off x="515450" y="844025"/>
            <a:ext cx="815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6"/>
          <p:cNvSpPr txBox="1"/>
          <p:nvPr/>
        </p:nvSpPr>
        <p:spPr>
          <a:xfrm>
            <a:off x="2344625" y="1902900"/>
            <a:ext cx="5605200" cy="46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91425" spcFirstLastPara="1" rIns="91425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</a:rPr>
              <a:t>Regresión Lineal: </a:t>
            </a:r>
            <a:r>
              <a:rPr lang="en-GB" sz="1300">
                <a:solidFill>
                  <a:srgbClr val="222222"/>
                </a:solidFill>
              </a:rPr>
              <a:t>“lm” (paquete: Caret)</a:t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</a:rPr>
              <a:t>GLM (Generalized Linear Model): </a:t>
            </a:r>
            <a:r>
              <a:rPr lang="en-GB" sz="1300">
                <a:solidFill>
                  <a:srgbClr val="222222"/>
                </a:solidFill>
              </a:rPr>
              <a:t>“glm” (paquete: stats</a:t>
            </a:r>
            <a:endParaRPr sz="1300">
              <a:solidFill>
                <a:srgbClr val="222222"/>
              </a:solidFill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50" y="948425"/>
            <a:ext cx="1778575" cy="37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2344625" y="2455675"/>
            <a:ext cx="5605200" cy="46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91425" spcFirstLastPara="1" rIns="91425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</a:rPr>
              <a:t>SVR (Support Vector Regression)</a:t>
            </a:r>
            <a:r>
              <a:rPr b="1" lang="en-GB" sz="1300">
                <a:solidFill>
                  <a:srgbClr val="222222"/>
                </a:solidFill>
              </a:rPr>
              <a:t>: </a:t>
            </a:r>
            <a:r>
              <a:rPr lang="en-GB" sz="1300">
                <a:solidFill>
                  <a:srgbClr val="222222"/>
                </a:solidFill>
              </a:rPr>
              <a:t>“svm” (paquete: e1071)</a:t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</a:rPr>
              <a:t>GPR</a:t>
            </a:r>
            <a:r>
              <a:rPr b="1" lang="en-GB" sz="1300">
                <a:solidFill>
                  <a:srgbClr val="222222"/>
                </a:solidFill>
              </a:rPr>
              <a:t> (Gaussian Process Regressión): </a:t>
            </a:r>
            <a:r>
              <a:rPr lang="en-GB" sz="1300">
                <a:solidFill>
                  <a:srgbClr val="222222"/>
                </a:solidFill>
              </a:rPr>
              <a:t>“GauPro” (paquete: GauPro)</a:t>
            </a:r>
            <a:endParaRPr sz="1300">
              <a:solidFill>
                <a:srgbClr val="222222"/>
              </a:solidFill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344625" y="3008450"/>
            <a:ext cx="5605200" cy="46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91425" spcFirstLastPara="1" rIns="91425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</a:rPr>
              <a:t>Random Forest</a:t>
            </a:r>
            <a:r>
              <a:rPr b="1" lang="en-GB" sz="1300">
                <a:solidFill>
                  <a:srgbClr val="222222"/>
                </a:solidFill>
              </a:rPr>
              <a:t>: </a:t>
            </a:r>
            <a:r>
              <a:rPr lang="en-GB" sz="1300">
                <a:solidFill>
                  <a:srgbClr val="222222"/>
                </a:solidFill>
              </a:rPr>
              <a:t>“rf” (paquete: caret)</a:t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FF"/>
                </a:solidFill>
              </a:rPr>
              <a:t>Gradient Boosting (XGBoost/LightGBM)</a:t>
            </a:r>
            <a:r>
              <a:rPr b="1" lang="en-GB" sz="1300">
                <a:solidFill>
                  <a:srgbClr val="0000FF"/>
                </a:solidFill>
              </a:rPr>
              <a:t>: </a:t>
            </a:r>
            <a:r>
              <a:rPr lang="en-GB" sz="1300">
                <a:solidFill>
                  <a:srgbClr val="0000FF"/>
                </a:solidFill>
              </a:rPr>
              <a:t>paquetes: xgboost / lightgbm</a:t>
            </a:r>
            <a:endParaRPr sz="1300">
              <a:solidFill>
                <a:srgbClr val="0000FF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2344625" y="3661275"/>
            <a:ext cx="5605200" cy="2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91425" spcFirstLastPara="1" rIns="91425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</a:rPr>
              <a:t>Árbol de Decisión</a:t>
            </a:r>
            <a:r>
              <a:rPr b="1" lang="en-GB" sz="1300">
                <a:solidFill>
                  <a:srgbClr val="222222"/>
                </a:solidFill>
              </a:rPr>
              <a:t>: </a:t>
            </a:r>
            <a:r>
              <a:rPr lang="en-GB" sz="1300">
                <a:solidFill>
                  <a:srgbClr val="222222"/>
                </a:solidFill>
              </a:rPr>
              <a:t>“rpart” (paquete: rpart)</a:t>
            </a:r>
            <a:endParaRPr sz="1300">
              <a:solidFill>
                <a:srgbClr val="222222"/>
              </a:solidFill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2344625" y="4072500"/>
            <a:ext cx="5605200" cy="46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91425" spcFirstLastPara="1" rIns="91425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</a:rPr>
              <a:t>Redes Neuronales</a:t>
            </a:r>
            <a:r>
              <a:rPr b="1" lang="en-GB" sz="1300">
                <a:solidFill>
                  <a:srgbClr val="222222"/>
                </a:solidFill>
              </a:rPr>
              <a:t>: </a:t>
            </a:r>
            <a:r>
              <a:rPr lang="en-GB" sz="1300">
                <a:solidFill>
                  <a:srgbClr val="222222"/>
                </a:solidFill>
              </a:rPr>
              <a:t>“neuralnet” (paquete: neuralnet)</a:t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</a:rPr>
              <a:t>Keras (Tensorflow)</a:t>
            </a:r>
            <a:r>
              <a:rPr b="1" lang="en-GB" sz="1300">
                <a:solidFill>
                  <a:srgbClr val="222222"/>
                </a:solidFill>
              </a:rPr>
              <a:t>: </a:t>
            </a:r>
            <a:r>
              <a:rPr lang="en-GB" sz="1300">
                <a:solidFill>
                  <a:srgbClr val="222222"/>
                </a:solidFill>
              </a:rPr>
              <a:t>paquetes: keras, tensorflow</a:t>
            </a:r>
            <a:endParaRPr sz="13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idx="4294967295" type="title"/>
          </p:nvPr>
        </p:nvSpPr>
        <p:spPr>
          <a:xfrm>
            <a:off x="818513" y="137275"/>
            <a:ext cx="7366800" cy="593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Ensemble Trees Gradient Boosting (1)</a:t>
            </a:r>
            <a:endParaRPr/>
          </a:p>
        </p:txBody>
      </p:sp>
      <p:cxnSp>
        <p:nvCxnSpPr>
          <p:cNvPr id="142" name="Google Shape;142;p17"/>
          <p:cNvCxnSpPr/>
          <p:nvPr/>
        </p:nvCxnSpPr>
        <p:spPr>
          <a:xfrm>
            <a:off x="515450" y="844025"/>
            <a:ext cx="815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" name="Google Shape;1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25" y="1338075"/>
            <a:ext cx="6260775" cy="329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473050" y="957675"/>
            <a:ext cx="3004800" cy="38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¿Qué es un árbol de regresión? </a:t>
            </a:r>
            <a:endParaRPr b="1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18"/>
          <p:cNvCxnSpPr/>
          <p:nvPr/>
        </p:nvCxnSpPr>
        <p:spPr>
          <a:xfrm>
            <a:off x="515450" y="844025"/>
            <a:ext cx="815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50" y="1565375"/>
            <a:ext cx="3927901" cy="27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/>
          <p:nvPr/>
        </p:nvSpPr>
        <p:spPr>
          <a:xfrm>
            <a:off x="473050" y="957675"/>
            <a:ext cx="2751600" cy="38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¿Qué es “ensemble Trees”? </a:t>
            </a:r>
            <a:endParaRPr b="1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4722925" y="957675"/>
            <a:ext cx="2151900" cy="38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¿y qué es “Boosting”? </a:t>
            </a:r>
            <a:endParaRPr b="1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000" y="1947725"/>
            <a:ext cx="4266900" cy="144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8"/>
          <p:cNvCxnSpPr/>
          <p:nvPr/>
        </p:nvCxnSpPr>
        <p:spPr>
          <a:xfrm flipH="1">
            <a:off x="4414900" y="1038800"/>
            <a:ext cx="7200" cy="3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8"/>
          <p:cNvSpPr txBox="1"/>
          <p:nvPr>
            <p:ph idx="4294967295" type="title"/>
          </p:nvPr>
        </p:nvSpPr>
        <p:spPr>
          <a:xfrm>
            <a:off x="818513" y="137275"/>
            <a:ext cx="7366800" cy="593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Ensemble Trees Gradient Boosting (2)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idx="4294967295" type="title"/>
          </p:nvPr>
        </p:nvSpPr>
        <p:spPr>
          <a:xfrm>
            <a:off x="3100350" y="130075"/>
            <a:ext cx="2943300" cy="593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Ejemplos en R</a:t>
            </a:r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>
            <a:off x="515450" y="844025"/>
            <a:ext cx="815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9"/>
          <p:cNvSpPr txBox="1"/>
          <p:nvPr/>
        </p:nvSpPr>
        <p:spPr>
          <a:xfrm>
            <a:off x="409425" y="1058675"/>
            <a:ext cx="5467800" cy="145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Ejemplo 1: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22222"/>
                </a:solidFill>
              </a:rPr>
              <a:t>Modelo sencillo aproximación con una variable</a:t>
            </a:r>
            <a:endParaRPr b="1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Ejemplo 2: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22222"/>
                </a:solidFill>
              </a:rPr>
              <a:t>“Modelo más completo” con varias variables, tanto numéricas como categóricas, House Price</a:t>
            </a:r>
            <a:endParaRPr b="1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idx="4294967295" type="title"/>
          </p:nvPr>
        </p:nvSpPr>
        <p:spPr>
          <a:xfrm>
            <a:off x="3100350" y="130075"/>
            <a:ext cx="2943300" cy="593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Enlaces útiles</a:t>
            </a:r>
            <a:endParaRPr/>
          </a:p>
        </p:txBody>
      </p:sp>
      <p:cxnSp>
        <p:nvCxnSpPr>
          <p:cNvPr id="168" name="Google Shape;168;p20"/>
          <p:cNvCxnSpPr/>
          <p:nvPr/>
        </p:nvCxnSpPr>
        <p:spPr>
          <a:xfrm>
            <a:off x="515450" y="844025"/>
            <a:ext cx="815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0"/>
          <p:cNvSpPr txBox="1"/>
          <p:nvPr/>
        </p:nvSpPr>
        <p:spPr>
          <a:xfrm>
            <a:off x="670900" y="1118150"/>
            <a:ext cx="7091400" cy="29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Playgrounds: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http://arogozhnikov.github.io/2016/06/24/gradient_boosting_explained.html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http://arogozhnikov.github.io/2016/04/28/demonstrations-for-ml-courses.html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LightGBM: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https://lightgbm.readthedocs.io/en/latest/index.html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https://github.com/Microsoft/LightGBM/tree/master/R-package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https://xgboost.readthedocs.io/en/latest/R-package/xgboostPresentation.html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Parámetros XGBoost y LightGBM: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https://sites.google.com/view/lauraepp/parameters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ción">
  <a:themeElements>
    <a:clrScheme name="Retrospección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