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uai-main\traveler_problem\comparition\result_ant_colony-TSP51.txt(20,%20800,%201,%202,%200.85,%201,%20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uai-main\traveler_problem\comparition\result_ant_colony-TSP51.txt(20,%20800,%201,%202,%200.85,%201,%20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uai-main\traveler_problem\comparition\result_ant_colony-TSP51.txt(20,%20800,%201,%202,%200.85,%201,%203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Costo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TSP51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Sheet1!$H$2:$H$21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Sheet1!$I$2:$I$21</c:f>
              <c:numCache>
                <c:formatCode>General</c:formatCode>
                <c:ptCount val="20"/>
                <c:pt idx="0">
                  <c:v>460.52241671426248</c:v>
                </c:pt>
                <c:pt idx="1">
                  <c:v>443.13231115187051</c:v>
                </c:pt>
                <c:pt idx="2">
                  <c:v>460.92435738746531</c:v>
                </c:pt>
                <c:pt idx="3">
                  <c:v>451.77944714256262</c:v>
                </c:pt>
                <c:pt idx="4">
                  <c:v>455.80494880206112</c:v>
                </c:pt>
                <c:pt idx="5">
                  <c:v>454.92016865901547</c:v>
                </c:pt>
                <c:pt idx="6">
                  <c:v>460.67888429939148</c:v>
                </c:pt>
                <c:pt idx="7">
                  <c:v>449.73331434153289</c:v>
                </c:pt>
                <c:pt idx="8">
                  <c:v>464.0732210531155</c:v>
                </c:pt>
                <c:pt idx="9">
                  <c:v>447.10543632922679</c:v>
                </c:pt>
                <c:pt idx="10">
                  <c:v>465.52280146969889</c:v>
                </c:pt>
                <c:pt idx="11">
                  <c:v>441.89245146037513</c:v>
                </c:pt>
                <c:pt idx="12">
                  <c:v>449.12021623577908</c:v>
                </c:pt>
                <c:pt idx="13">
                  <c:v>448.27721021041589</c:v>
                </c:pt>
                <c:pt idx="14">
                  <c:v>472.7798639918297</c:v>
                </c:pt>
                <c:pt idx="15">
                  <c:v>453.15176090206938</c:v>
                </c:pt>
                <c:pt idx="16">
                  <c:v>457.54855508932508</c:v>
                </c:pt>
                <c:pt idx="17">
                  <c:v>445.9706783841911</c:v>
                </c:pt>
                <c:pt idx="18">
                  <c:v>475.09452267506077</c:v>
                </c:pt>
                <c:pt idx="19">
                  <c:v>450.35891524110212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29-4619-B024-2DBCFAFBFAC0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coord.txt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Sheet1!$H$2:$H$21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Sheet1!$J$2:$J$21</c:f>
              <c:numCache>
                <c:formatCode>General</c:formatCode>
                <c:ptCount val="20"/>
                <c:pt idx="0">
                  <c:v>631.61038117719818</c:v>
                </c:pt>
                <c:pt idx="1">
                  <c:v>626.988359400935</c:v>
                </c:pt>
                <c:pt idx="2">
                  <c:v>626.13104606089814</c:v>
                </c:pt>
                <c:pt idx="3">
                  <c:v>629.25099040115958</c:v>
                </c:pt>
                <c:pt idx="4">
                  <c:v>630.01468811994812</c:v>
                </c:pt>
                <c:pt idx="5">
                  <c:v>624.07462142245413</c:v>
                </c:pt>
                <c:pt idx="6">
                  <c:v>625.74132908008755</c:v>
                </c:pt>
                <c:pt idx="7">
                  <c:v>628.3288339037274</c:v>
                </c:pt>
                <c:pt idx="8">
                  <c:v>631.16944288636171</c:v>
                </c:pt>
                <c:pt idx="9">
                  <c:v>625.47877263143732</c:v>
                </c:pt>
                <c:pt idx="10">
                  <c:v>631.52942778307022</c:v>
                </c:pt>
                <c:pt idx="11">
                  <c:v>628.96711844673689</c:v>
                </c:pt>
                <c:pt idx="12">
                  <c:v>624.26852276654722</c:v>
                </c:pt>
                <c:pt idx="13">
                  <c:v>625.47877263143732</c:v>
                </c:pt>
                <c:pt idx="14">
                  <c:v>624.79340602445234</c:v>
                </c:pt>
                <c:pt idx="15">
                  <c:v>624.95061662831938</c:v>
                </c:pt>
                <c:pt idx="16">
                  <c:v>637.05865764530222</c:v>
                </c:pt>
                <c:pt idx="17">
                  <c:v>630.47669295304331</c:v>
                </c:pt>
                <c:pt idx="18">
                  <c:v>635.26303759513883</c:v>
                </c:pt>
                <c:pt idx="19">
                  <c:v>630.01468811994812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29-4619-B024-2DBCFAFBFAC0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tiny.csv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Sheet1!$H$2:$H$21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Sheet1!$K$2:$K$21</c:f>
              <c:numCache>
                <c:formatCode>General</c:formatCode>
                <c:ptCount val="20"/>
                <c:pt idx="0">
                  <c:v>12.5169780397897</c:v>
                </c:pt>
                <c:pt idx="1">
                  <c:v>12.5169780397897</c:v>
                </c:pt>
                <c:pt idx="2">
                  <c:v>12.5169780397897</c:v>
                </c:pt>
                <c:pt idx="3">
                  <c:v>12.5169780397897</c:v>
                </c:pt>
                <c:pt idx="4">
                  <c:v>12.5169780397897</c:v>
                </c:pt>
                <c:pt idx="5">
                  <c:v>12.5169780397897</c:v>
                </c:pt>
                <c:pt idx="6">
                  <c:v>12.5169780397897</c:v>
                </c:pt>
                <c:pt idx="7">
                  <c:v>12.5169780397897</c:v>
                </c:pt>
                <c:pt idx="8">
                  <c:v>12.5169780397897</c:v>
                </c:pt>
                <c:pt idx="9">
                  <c:v>12.5169780397897</c:v>
                </c:pt>
                <c:pt idx="10">
                  <c:v>12.5169780397897</c:v>
                </c:pt>
                <c:pt idx="11">
                  <c:v>12.5169780397897</c:v>
                </c:pt>
                <c:pt idx="12">
                  <c:v>12.5169780397897</c:v>
                </c:pt>
                <c:pt idx="13">
                  <c:v>12.5169780397897</c:v>
                </c:pt>
                <c:pt idx="14">
                  <c:v>12.5169780397897</c:v>
                </c:pt>
                <c:pt idx="15">
                  <c:v>12.5169780397897</c:v>
                </c:pt>
                <c:pt idx="16">
                  <c:v>12.5169780397897</c:v>
                </c:pt>
                <c:pt idx="17">
                  <c:v>12.5169780397897</c:v>
                </c:pt>
                <c:pt idx="18">
                  <c:v>12.5169780397897</c:v>
                </c:pt>
                <c:pt idx="19">
                  <c:v>12.5169780397897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29-4619-B024-2DBCFAFBF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7902719"/>
        <c:axId val="1139490415"/>
      </c:lineChart>
      <c:catAx>
        <c:axId val="1137902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39490415"/>
        <c:crosses val="autoZero"/>
        <c:auto val="1"/>
        <c:lblAlgn val="ctr"/>
        <c:lblOffset val="100"/>
        <c:noMultiLvlLbl val="0"/>
      </c:catAx>
      <c:valAx>
        <c:axId val="113949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37902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Tiempo</a:t>
            </a:r>
            <a:r>
              <a:rPr lang="es-CO" baseline="0" dirty="0"/>
              <a:t> de ejecución (segundos)</a:t>
            </a:r>
            <a:endParaRPr lang="es-C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TSP51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Sheet1!$M$2:$M$21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Sheet1!$N$2:$N$21</c:f>
              <c:numCache>
                <c:formatCode>General</c:formatCode>
                <c:ptCount val="20"/>
                <c:pt idx="0">
                  <c:v>87.787914899992757</c:v>
                </c:pt>
                <c:pt idx="1">
                  <c:v>88.173458600009326</c:v>
                </c:pt>
                <c:pt idx="2">
                  <c:v>88.003951699996833</c:v>
                </c:pt>
                <c:pt idx="3">
                  <c:v>85.867766699986532</c:v>
                </c:pt>
                <c:pt idx="4">
                  <c:v>85.423295899992809</c:v>
                </c:pt>
                <c:pt idx="5">
                  <c:v>87.700188899994828</c:v>
                </c:pt>
                <c:pt idx="6">
                  <c:v>84.407816799997818</c:v>
                </c:pt>
                <c:pt idx="7">
                  <c:v>87.823047599988058</c:v>
                </c:pt>
                <c:pt idx="8">
                  <c:v>87.771336600009818</c:v>
                </c:pt>
                <c:pt idx="9">
                  <c:v>85.002153899986297</c:v>
                </c:pt>
                <c:pt idx="10">
                  <c:v>85.956109100021422</c:v>
                </c:pt>
                <c:pt idx="11">
                  <c:v>87.584491399989929</c:v>
                </c:pt>
                <c:pt idx="12">
                  <c:v>87.931330499995966</c:v>
                </c:pt>
                <c:pt idx="13">
                  <c:v>88.109391200006939</c:v>
                </c:pt>
                <c:pt idx="14">
                  <c:v>87.609062900010031</c:v>
                </c:pt>
                <c:pt idx="15">
                  <c:v>87.855326300021261</c:v>
                </c:pt>
                <c:pt idx="16">
                  <c:v>87.712657199997921</c:v>
                </c:pt>
                <c:pt idx="17">
                  <c:v>87.789296900038607</c:v>
                </c:pt>
                <c:pt idx="18">
                  <c:v>87.904492700006813</c:v>
                </c:pt>
                <c:pt idx="19">
                  <c:v>84.620052099984605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08-4E75-A1E2-50EAD8D558D0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coord.txt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Sheet1!$M$2:$M$21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Sheet1!$O$2:$O$21</c:f>
              <c:numCache>
                <c:formatCode>General</c:formatCode>
                <c:ptCount val="20"/>
                <c:pt idx="0">
                  <c:v>63.262034300016239</c:v>
                </c:pt>
                <c:pt idx="1">
                  <c:v>63.848103699972853</c:v>
                </c:pt>
                <c:pt idx="2">
                  <c:v>64.243044700007886</c:v>
                </c:pt>
                <c:pt idx="3">
                  <c:v>64.184043099987321</c:v>
                </c:pt>
                <c:pt idx="4">
                  <c:v>64.931898700015154</c:v>
                </c:pt>
                <c:pt idx="5">
                  <c:v>64.94386990001658</c:v>
                </c:pt>
                <c:pt idx="6">
                  <c:v>65.154485000006389</c:v>
                </c:pt>
                <c:pt idx="7">
                  <c:v>64.908045799995307</c:v>
                </c:pt>
                <c:pt idx="8">
                  <c:v>65.005601499986369</c:v>
                </c:pt>
                <c:pt idx="9">
                  <c:v>65.216947700013407</c:v>
                </c:pt>
                <c:pt idx="10">
                  <c:v>64.058578500000294</c:v>
                </c:pt>
                <c:pt idx="11">
                  <c:v>65.175788599997759</c:v>
                </c:pt>
                <c:pt idx="12">
                  <c:v>65.213169099995866</c:v>
                </c:pt>
                <c:pt idx="13">
                  <c:v>64.959698399994522</c:v>
                </c:pt>
                <c:pt idx="14">
                  <c:v>64.636686800047755</c:v>
                </c:pt>
                <c:pt idx="15">
                  <c:v>64.878925000026356</c:v>
                </c:pt>
                <c:pt idx="16">
                  <c:v>64.498059200006537</c:v>
                </c:pt>
                <c:pt idx="17">
                  <c:v>64.079011699999683</c:v>
                </c:pt>
                <c:pt idx="18">
                  <c:v>64.690094099962153</c:v>
                </c:pt>
                <c:pt idx="19">
                  <c:v>63.096971600025427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08-4E75-A1E2-50EAD8D558D0}"/>
            </c:ext>
          </c:extLst>
        </c:ser>
        <c:ser>
          <c:idx val="2"/>
          <c:order val="2"/>
          <c:tx>
            <c:strRef>
              <c:f>Sheet1!$P$1</c:f>
              <c:strCache>
                <c:ptCount val="1"/>
                <c:pt idx="0">
                  <c:v>tiny.csv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Sheet1!$M$2:$M$21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Sheet1!$P$2:$P$21</c:f>
              <c:numCache>
                <c:formatCode>General</c:formatCode>
                <c:ptCount val="20"/>
                <c:pt idx="0">
                  <c:v>2.525148599990644</c:v>
                </c:pt>
                <c:pt idx="1">
                  <c:v>2.504023999965284</c:v>
                </c:pt>
                <c:pt idx="2">
                  <c:v>2.5145296999835409</c:v>
                </c:pt>
                <c:pt idx="3">
                  <c:v>2.5183314000023529</c:v>
                </c:pt>
                <c:pt idx="4">
                  <c:v>2.5900424999999809</c:v>
                </c:pt>
                <c:pt idx="5">
                  <c:v>2.597326400049496</c:v>
                </c:pt>
                <c:pt idx="6">
                  <c:v>2.5814843999687578</c:v>
                </c:pt>
                <c:pt idx="7">
                  <c:v>2.5581397999776532</c:v>
                </c:pt>
                <c:pt idx="8">
                  <c:v>2.5503992000012659</c:v>
                </c:pt>
                <c:pt idx="9">
                  <c:v>2.5811206999933352</c:v>
                </c:pt>
                <c:pt idx="10">
                  <c:v>2.4812807000125758</c:v>
                </c:pt>
                <c:pt idx="11">
                  <c:v>2.557949200039729</c:v>
                </c:pt>
                <c:pt idx="12">
                  <c:v>2.5205289999721572</c:v>
                </c:pt>
                <c:pt idx="13">
                  <c:v>2.5383351999917072</c:v>
                </c:pt>
                <c:pt idx="14">
                  <c:v>2.4538586999988179</c:v>
                </c:pt>
                <c:pt idx="15">
                  <c:v>2.5349311000318271</c:v>
                </c:pt>
                <c:pt idx="16">
                  <c:v>2.4912807000218891</c:v>
                </c:pt>
                <c:pt idx="17">
                  <c:v>2.455187000043225</c:v>
                </c:pt>
                <c:pt idx="18">
                  <c:v>2.4652309999801219</c:v>
                </c:pt>
                <c:pt idx="19">
                  <c:v>2.509870700014289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08-4E75-A1E2-50EAD8D55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9368383"/>
        <c:axId val="1140947711"/>
      </c:lineChart>
      <c:catAx>
        <c:axId val="108936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40947711"/>
        <c:crosses val="autoZero"/>
        <c:auto val="1"/>
        <c:lblAlgn val="ctr"/>
        <c:lblOffset val="100"/>
        <c:noMultiLvlLbl val="0"/>
      </c:catAx>
      <c:valAx>
        <c:axId val="1140947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8936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Iteraciones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TSP51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Sheet1!$R$2:$R$21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Sheet1!$S$2:$S$21</c:f>
              <c:numCache>
                <c:formatCode>General</c:formatCode>
                <c:ptCount val="20"/>
                <c:pt idx="0">
                  <c:v>518</c:v>
                </c:pt>
                <c:pt idx="1">
                  <c:v>718</c:v>
                </c:pt>
                <c:pt idx="2">
                  <c:v>683</c:v>
                </c:pt>
                <c:pt idx="3">
                  <c:v>361</c:v>
                </c:pt>
                <c:pt idx="4">
                  <c:v>209</c:v>
                </c:pt>
                <c:pt idx="5">
                  <c:v>174</c:v>
                </c:pt>
                <c:pt idx="6">
                  <c:v>76</c:v>
                </c:pt>
                <c:pt idx="7">
                  <c:v>43</c:v>
                </c:pt>
                <c:pt idx="8">
                  <c:v>92</c:v>
                </c:pt>
                <c:pt idx="9">
                  <c:v>284</c:v>
                </c:pt>
                <c:pt idx="10">
                  <c:v>131</c:v>
                </c:pt>
                <c:pt idx="11">
                  <c:v>476</c:v>
                </c:pt>
                <c:pt idx="12">
                  <c:v>626</c:v>
                </c:pt>
                <c:pt idx="13">
                  <c:v>169</c:v>
                </c:pt>
                <c:pt idx="14">
                  <c:v>114</c:v>
                </c:pt>
                <c:pt idx="15">
                  <c:v>373</c:v>
                </c:pt>
                <c:pt idx="16">
                  <c:v>319</c:v>
                </c:pt>
                <c:pt idx="17">
                  <c:v>253</c:v>
                </c:pt>
                <c:pt idx="18">
                  <c:v>121</c:v>
                </c:pt>
                <c:pt idx="19">
                  <c:v>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3E-41B7-BB91-908062FC106E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coord.txt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Sheet1!$R$2:$R$21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Sheet1!$T$2:$T$21</c:f>
              <c:numCache>
                <c:formatCode>General</c:formatCode>
                <c:ptCount val="20"/>
                <c:pt idx="0">
                  <c:v>168</c:v>
                </c:pt>
                <c:pt idx="1">
                  <c:v>250</c:v>
                </c:pt>
                <c:pt idx="2">
                  <c:v>131</c:v>
                </c:pt>
                <c:pt idx="3">
                  <c:v>75</c:v>
                </c:pt>
                <c:pt idx="4">
                  <c:v>508</c:v>
                </c:pt>
                <c:pt idx="5">
                  <c:v>386</c:v>
                </c:pt>
                <c:pt idx="6">
                  <c:v>593</c:v>
                </c:pt>
                <c:pt idx="7">
                  <c:v>727</c:v>
                </c:pt>
                <c:pt idx="8">
                  <c:v>259</c:v>
                </c:pt>
                <c:pt idx="9">
                  <c:v>467</c:v>
                </c:pt>
                <c:pt idx="10">
                  <c:v>537</c:v>
                </c:pt>
                <c:pt idx="11">
                  <c:v>378</c:v>
                </c:pt>
                <c:pt idx="12">
                  <c:v>529</c:v>
                </c:pt>
                <c:pt idx="13">
                  <c:v>398</c:v>
                </c:pt>
                <c:pt idx="14">
                  <c:v>206</c:v>
                </c:pt>
                <c:pt idx="15">
                  <c:v>350</c:v>
                </c:pt>
                <c:pt idx="16">
                  <c:v>302</c:v>
                </c:pt>
                <c:pt idx="17">
                  <c:v>102</c:v>
                </c:pt>
                <c:pt idx="18">
                  <c:v>356</c:v>
                </c:pt>
                <c:pt idx="19">
                  <c:v>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3E-41B7-BB91-908062FC106E}"/>
            </c:ext>
          </c:extLst>
        </c:ser>
        <c:ser>
          <c:idx val="2"/>
          <c:order val="2"/>
          <c:tx>
            <c:strRef>
              <c:f>Sheet1!$U$1</c:f>
              <c:strCache>
                <c:ptCount val="1"/>
                <c:pt idx="0">
                  <c:v>tiny.csv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Sheet1!$R$2:$R$21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Sheet1!$U$2:$U$21</c:f>
              <c:numCache>
                <c:formatCode>General</c:formatCode>
                <c:ptCount val="20"/>
                <c:pt idx="0">
                  <c:v>1</c:v>
                </c:pt>
                <c:pt idx="1">
                  <c:v>6</c:v>
                </c:pt>
                <c:pt idx="2">
                  <c:v>15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12</c:v>
                </c:pt>
                <c:pt idx="7">
                  <c:v>4</c:v>
                </c:pt>
                <c:pt idx="8">
                  <c:v>1</c:v>
                </c:pt>
                <c:pt idx="9">
                  <c:v>26</c:v>
                </c:pt>
                <c:pt idx="10">
                  <c:v>10</c:v>
                </c:pt>
                <c:pt idx="11">
                  <c:v>3</c:v>
                </c:pt>
                <c:pt idx="12">
                  <c:v>2</c:v>
                </c:pt>
                <c:pt idx="13">
                  <c:v>13</c:v>
                </c:pt>
                <c:pt idx="14">
                  <c:v>11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19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3E-41B7-BB91-908062FC10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8396671"/>
        <c:axId val="1205381855"/>
      </c:lineChart>
      <c:catAx>
        <c:axId val="113839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05381855"/>
        <c:crosses val="autoZero"/>
        <c:auto val="1"/>
        <c:lblAlgn val="ctr"/>
        <c:lblOffset val="100"/>
        <c:noMultiLvlLbl val="0"/>
      </c:catAx>
      <c:valAx>
        <c:axId val="120538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38396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7CC58-C7CE-4721-9B68-DA911D144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93BB43-B7A3-4C13-AD29-8187534B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8D7A1-630B-4D46-B3E6-3E73930E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7C8C0-9DF3-473C-856C-2B704196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33813-23F0-4FC1-BD40-4517500D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261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C290C-8F14-48CF-9F53-2E2F1EA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DBCFFD-2C8C-4796-85E8-C81D8F5AD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7C7491-BA3F-4B5E-9CC7-F8F7ACA8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D01A8-D09E-4B8B-A160-BE303482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ED5C1-4CCE-409A-A2DD-8F451897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06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97FF81-6AF9-4D23-BE73-89D7D3D73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B3EFA4-C4F1-473F-80BF-98B2094B1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1FFA1-7BE3-4B77-91E9-11374820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1FE198-DFCC-45D0-BB3A-3C4600A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B27AC-CBAB-476D-82BE-68208E17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7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36C12-9762-434C-8E80-23444FD0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BE37D-95A4-45AC-8DF3-B599FCB6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41B32-FA2D-44C3-A529-7EC2BBD1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CCD142-D782-4D6E-9BF9-4427EB02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34EF50-92B2-4C14-8B25-93CAE728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32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41707-CD9E-4CB4-A80B-91448C56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6B9518-7284-4151-A784-98FA8C80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48ED3-C5E1-4371-885F-094FE287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C7A26-3E12-4700-A5BE-DE0706BC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81D83B-B85D-40BB-9938-82BA82AF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05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08A2C-A6CA-45E4-ABDA-5188F068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560F2-143B-4F14-AFC4-29F2074EC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AE327-5598-4516-93E2-0128F11E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E00A73-460A-4DD7-85F5-1B310BD6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7D3EE5-FD6C-45EB-A911-3FE31B1F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FD8A9-34FE-4758-85FB-38F982FC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588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FA9B7-5564-4D7C-957E-0094FA97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CC76F-770F-41A3-B8D7-B9FB25BFA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122AF2-57FB-4A0A-BBE4-E74DD498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8AC31B-47A0-4065-BCB9-67D8FC20C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1EDA5B-2CF4-48C7-B7D9-352F812F5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BB61A-6545-4992-BD7A-C5472CBC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1EF0FC-D42F-4ED2-9267-0667C35E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7E11A4-37AE-4EC7-BFA1-1BE233B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18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553C9-9A1C-4CDD-A2C9-A9E76199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FFA122-4806-422E-931A-18BF6738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B0D2D2-A916-4566-BBA5-18E8C984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3BEA12-D513-495C-B432-435437E9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560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A061E1-66F1-414B-A63A-D4F6ADF6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2FA9C8-99A8-479A-9C04-93736C08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37E6EE-8ABD-44AE-A048-E9C1A132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17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D4139-836A-4033-9709-EEF52B1C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75FC7-4660-4B65-A707-96D2AA86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D3762A-3045-4DC6-A046-DC1CCD11B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E6A0B7-99BB-4605-8657-4BF03CFA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DC3F00-2C90-4EAA-A32C-126B2E61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4D9AD-8F5D-4E9F-B992-759FE770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8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BCE3B-A43D-4A39-8E75-B5BC6ED3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24CEE5-93F5-449E-811B-620E791FC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D78E1B-3034-4211-A958-4814D180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FF8C2C-E83B-454E-8589-544EA4AC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50569C-7B37-4789-8BB2-6C16F36A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91A4FF-1FA9-4BCE-AD80-660A9C6E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23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003E68-68AA-4C1F-8A33-E72F2B02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C8A4AC-629F-412D-9BA5-9BA9CD16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60EF6-B8EF-467E-BF17-6B9ECD7C5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C15F-6ABD-448A-A5C9-7C5FF9E717D0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232A6-D89C-4AE0-A2D7-065C9D9BF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A192E-E242-4A77-A000-174CDA8F5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C80B-A80E-402D-85B4-2F867A6FAF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127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97037B-7C42-4980-8CA3-9AB5D66D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824" y="363888"/>
            <a:ext cx="9859860" cy="777015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Rendimiento del algoritmo ACO para el TSP</a:t>
            </a:r>
            <a:endParaRPr lang="es-CO" sz="40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B3FDFC3-838C-4D20-AB46-3431655FD15E}"/>
              </a:ext>
            </a:extLst>
          </p:cNvPr>
          <p:cNvSpPr txBox="1">
            <a:spLocks/>
          </p:cNvSpPr>
          <p:nvPr/>
        </p:nvSpPr>
        <p:spPr>
          <a:xfrm>
            <a:off x="743824" y="1445004"/>
            <a:ext cx="3952613" cy="3967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 dirty="0"/>
              <a:t>Parámetros:</a:t>
            </a:r>
          </a:p>
          <a:p>
            <a:pPr algn="l"/>
            <a:r>
              <a:rPr lang="es-ES" sz="2800" dirty="0"/>
              <a:t>Número de hormigas: 20</a:t>
            </a:r>
          </a:p>
          <a:p>
            <a:pPr algn="l"/>
            <a:r>
              <a:rPr lang="es-ES" sz="2800" dirty="0"/>
              <a:t>Generaciones: 800</a:t>
            </a:r>
          </a:p>
          <a:p>
            <a:pPr algn="l"/>
            <a:r>
              <a:rPr lang="es-ES" sz="2800" dirty="0"/>
              <a:t>Alpha: 1</a:t>
            </a:r>
          </a:p>
          <a:p>
            <a:pPr algn="l"/>
            <a:r>
              <a:rPr lang="es-ES" sz="2800" dirty="0"/>
              <a:t>Beta: 2</a:t>
            </a:r>
          </a:p>
          <a:p>
            <a:pPr algn="l"/>
            <a:r>
              <a:rPr lang="es-ES" sz="2800" dirty="0"/>
              <a:t>Rho: 0.8</a:t>
            </a:r>
          </a:p>
          <a:p>
            <a:pPr algn="l"/>
            <a:r>
              <a:rPr lang="es-ES" sz="2800" dirty="0"/>
              <a:t>q = 1 </a:t>
            </a:r>
            <a:endParaRPr lang="es-CO" sz="2800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01A4F1D-6AC9-4B2D-B5E4-57F8BA98D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387697"/>
              </p:ext>
            </p:extLst>
          </p:nvPr>
        </p:nvGraphicFramePr>
        <p:xfrm>
          <a:off x="4976327" y="1291048"/>
          <a:ext cx="3169297" cy="2137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A98143C2-DBC9-4FDD-89AD-AD3928EED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715947"/>
              </p:ext>
            </p:extLst>
          </p:nvPr>
        </p:nvGraphicFramePr>
        <p:xfrm>
          <a:off x="4976327" y="3579144"/>
          <a:ext cx="3169297" cy="1983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371FF7B3-9D21-4E3D-AF5B-E9FED276B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129458"/>
              </p:ext>
            </p:extLst>
          </p:nvPr>
        </p:nvGraphicFramePr>
        <p:xfrm>
          <a:off x="8145624" y="2361929"/>
          <a:ext cx="3456350" cy="2134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1469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97037B-7C42-4980-8CA3-9AB5D66D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824" y="363888"/>
            <a:ext cx="9859860" cy="777015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Rendimiento del algoritmo ACO para el TSP</a:t>
            </a:r>
            <a:endParaRPr lang="es-CO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1A940E-7964-4DA5-8490-4335DD98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2" y="1750765"/>
            <a:ext cx="5738442" cy="3923974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0DA34AB9-3586-45ED-BF96-C977A200D3C6}"/>
              </a:ext>
            </a:extLst>
          </p:cNvPr>
          <p:cNvGrpSpPr/>
          <p:nvPr/>
        </p:nvGrpSpPr>
        <p:grpSpPr>
          <a:xfrm>
            <a:off x="743824" y="1218477"/>
            <a:ext cx="3912066" cy="2634862"/>
            <a:chOff x="743824" y="1218477"/>
            <a:chExt cx="3912066" cy="263486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0DDAB03-3235-4AD1-8373-7327D935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824" y="1218477"/>
              <a:ext cx="3912066" cy="2634862"/>
            </a:xfrm>
            <a:prstGeom prst="rect">
              <a:avLst/>
            </a:prstGeom>
          </p:spPr>
        </p:pic>
        <p:sp>
          <p:nvSpPr>
            <p:cNvPr id="10" name="Subtítulo 2">
              <a:extLst>
                <a:ext uri="{FF2B5EF4-FFF2-40B4-BE49-F238E27FC236}">
                  <a16:creationId xmlns:a16="http://schemas.microsoft.com/office/drawing/2014/main" id="{330B87C4-5C98-46A4-8672-09E4351665F5}"/>
                </a:ext>
              </a:extLst>
            </p:cNvPr>
            <p:cNvSpPr txBox="1">
              <a:spLocks/>
            </p:cNvSpPr>
            <p:nvPr/>
          </p:nvSpPr>
          <p:spPr>
            <a:xfrm>
              <a:off x="3303864" y="1429012"/>
              <a:ext cx="1150689" cy="3217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1600" dirty="0"/>
                <a:t>Coords.txt</a:t>
              </a:r>
              <a:endParaRPr lang="es-CO" sz="16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18191AB-C19B-409E-A86D-A08E616D696D}"/>
              </a:ext>
            </a:extLst>
          </p:cNvPr>
          <p:cNvGrpSpPr/>
          <p:nvPr/>
        </p:nvGrpSpPr>
        <p:grpSpPr>
          <a:xfrm>
            <a:off x="743824" y="3905894"/>
            <a:ext cx="3912065" cy="2614696"/>
            <a:chOff x="743823" y="3771484"/>
            <a:chExt cx="3912065" cy="2614696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B2BDA5D1-B0C8-41DC-B4D3-A29516D86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823" y="3771484"/>
              <a:ext cx="3912065" cy="2614696"/>
            </a:xfrm>
            <a:prstGeom prst="rect">
              <a:avLst/>
            </a:prstGeom>
          </p:spPr>
        </p:pic>
        <p:sp>
          <p:nvSpPr>
            <p:cNvPr id="14" name="Subtítulo 2">
              <a:extLst>
                <a:ext uri="{FF2B5EF4-FFF2-40B4-BE49-F238E27FC236}">
                  <a16:creationId xmlns:a16="http://schemas.microsoft.com/office/drawing/2014/main" id="{872B751D-A08B-4A29-BA90-3C2049352DC7}"/>
                </a:ext>
              </a:extLst>
            </p:cNvPr>
            <p:cNvSpPr txBox="1">
              <a:spLocks/>
            </p:cNvSpPr>
            <p:nvPr/>
          </p:nvSpPr>
          <p:spPr>
            <a:xfrm>
              <a:off x="3303863" y="4058457"/>
              <a:ext cx="1150689" cy="3217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1600" dirty="0"/>
                <a:t>Tiny.csv</a:t>
              </a:r>
              <a:endParaRPr lang="es-CO" sz="1600" dirty="0"/>
            </a:p>
          </p:txBody>
        </p:sp>
      </p:grpSp>
      <p:sp>
        <p:nvSpPr>
          <p:cNvPr id="15" name="Subtítulo 2">
            <a:extLst>
              <a:ext uri="{FF2B5EF4-FFF2-40B4-BE49-F238E27FC236}">
                <a16:creationId xmlns:a16="http://schemas.microsoft.com/office/drawing/2014/main" id="{A75237DB-9CFE-4E10-A86C-F2390505779B}"/>
              </a:ext>
            </a:extLst>
          </p:cNvPr>
          <p:cNvSpPr txBox="1">
            <a:spLocks/>
          </p:cNvSpPr>
          <p:nvPr/>
        </p:nvSpPr>
        <p:spPr>
          <a:xfrm>
            <a:off x="9452995" y="2097104"/>
            <a:ext cx="1150689" cy="3217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/>
              <a:t>TSP51.txt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573490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53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5</cp:revision>
  <dcterms:created xsi:type="dcterms:W3CDTF">2024-10-03T14:16:17Z</dcterms:created>
  <dcterms:modified xsi:type="dcterms:W3CDTF">2024-10-03T15:49:15Z</dcterms:modified>
</cp:coreProperties>
</file>