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1"/>
  </p:notesMasterIdLst>
  <p:sldIdLst>
    <p:sldId id="397" r:id="rId2"/>
    <p:sldId id="489" r:id="rId3"/>
    <p:sldId id="490" r:id="rId4"/>
    <p:sldId id="488" r:id="rId5"/>
    <p:sldId id="487" r:id="rId6"/>
    <p:sldId id="486" r:id="rId7"/>
    <p:sldId id="485" r:id="rId8"/>
    <p:sldId id="484" r:id="rId9"/>
    <p:sldId id="481" r:id="rId10"/>
    <p:sldId id="482" r:id="rId11"/>
    <p:sldId id="483" r:id="rId12"/>
    <p:sldId id="496" r:id="rId13"/>
    <p:sldId id="495" r:id="rId14"/>
    <p:sldId id="494" r:id="rId15"/>
    <p:sldId id="493" r:id="rId16"/>
    <p:sldId id="492" r:id="rId17"/>
    <p:sldId id="491" r:id="rId18"/>
    <p:sldId id="473" r:id="rId19"/>
    <p:sldId id="472" r:id="rId20"/>
  </p:sldIdLst>
  <p:sldSz cx="10080625" cy="7559675"/>
  <p:notesSz cx="7559675" cy="10691813"/>
  <p:defaultTextStyle>
    <a:defPPr>
      <a:defRPr lang="en-US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MS Gothic" charset="0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MS Gothic" charset="0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MS Gothic" charset="0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MS Gothic" charset="0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MS 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S 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S 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S 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S 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30051"/>
    <a:srgbClr val="F89712"/>
    <a:srgbClr val="D0E89C"/>
    <a:srgbClr val="FF0101"/>
    <a:srgbClr val="5FA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8" autoAdjust="0"/>
    <p:restoredTop sz="90850" autoAdjust="0"/>
  </p:normalViewPr>
  <p:slideViewPr>
    <p:cSldViewPr>
      <p:cViewPr varScale="1">
        <p:scale>
          <a:sx n="95" d="100"/>
          <a:sy n="95" d="100"/>
        </p:scale>
        <p:origin x="157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DCBD9790-C92A-EF4A-B731-C60A551EFD6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04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8942" y="2251278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8942" y="5580037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26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81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96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422353" y="2627709"/>
            <a:ext cx="9070975" cy="49879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  <a:cs typeface="Helvetica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Helvetica" panose="020B0604020202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Helvetica" panose="020B0604020202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Helvetica" panose="020B0604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Garamond" panose="02020404030301010803" pitchFamily="18" charset="0"/>
                <a:cs typeface="Helvetica" panose="020B0604020202020204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110486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>
              <a:defRPr sz="3600">
                <a:solidFill>
                  <a:srgbClr val="700048"/>
                </a:solidFill>
                <a:latin typeface="Maiandra GD" panose="020E0502030308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125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>
                <a:latin typeface="Maiandra GD" panose="020E0502030308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/>
          <a:lstStyle/>
          <a:p>
            <a:fld id="{CBD1DE92-E226-5140-9BF1-000FAB1F99C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4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iandra GD" panose="020E0502030308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/>
          <a:lstStyle/>
          <a:p>
            <a:fld id="{CBD1DE92-E226-5140-9BF1-000FAB1F99C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05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>
            <a:lvl1pPr>
              <a:defRPr>
                <a:latin typeface="Maiandra GD" panose="020E0502030308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65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037" y="0"/>
            <a:ext cx="9856585" cy="683493"/>
          </a:xfrm>
        </p:spPr>
        <p:txBody>
          <a:bodyPr/>
          <a:lstStyle>
            <a:lvl1pPr>
              <a:defRPr>
                <a:latin typeface="Maiandra GD" panose="020E0502030308020204" pitchFamily="34" charset="0"/>
              </a:defRPr>
            </a:lvl1pPr>
          </a:lstStyle>
          <a:p>
            <a:r>
              <a:rPr lang="es-ES" dirty="0" smtClean="0"/>
              <a:t>Haga clic para modificar el estilo de título del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6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3724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6883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15778" y="0"/>
            <a:ext cx="9864848" cy="68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808" y="1187549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002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ctr" defTabSz="756026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700048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Helvetica" panose="020B0604020202020204" pitchFamily="34" charset="0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Helvetica" panose="020B0604020202020204" pitchFamily="34" charset="0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aramond" panose="02020404030301010803" pitchFamily="18" charset="0"/>
          <a:ea typeface="+mn-ea"/>
          <a:cs typeface="Helvetica" panose="020B0604020202020204" pitchFamily="34" charset="0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aramond" panose="02020404030301010803" pitchFamily="18" charset="0"/>
          <a:ea typeface="+mn-ea"/>
          <a:cs typeface="Helvetica" panose="020B0604020202020204" pitchFamily="34" charset="0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Garamond" panose="02020404030301010803" pitchFamily="18" charset="0"/>
          <a:ea typeface="+mn-ea"/>
          <a:cs typeface="Helvetica" panose="020B0604020202020204" pitchFamily="34" charset="0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550322" y="526837"/>
            <a:ext cx="6770887" cy="60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527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History of process-based models</a:t>
            </a:r>
            <a:endParaRPr lang="en-CA" sz="3527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043269" y="1831589"/>
            <a:ext cx="2081952" cy="673906"/>
            <a:chOff x="1502876" y="2253895"/>
            <a:chExt cx="2081952" cy="673906"/>
          </a:xfrm>
        </p:grpSpPr>
        <p:sp>
          <p:nvSpPr>
            <p:cNvPr id="28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290046" y="2253895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Linder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1502876" y="2641569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Monteith’s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relationship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holds for forests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029519" y="2571474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018666" y="4365039"/>
            <a:ext cx="581025" cy="253247"/>
          </a:xfrm>
          <a:prstGeom prst="rect">
            <a:avLst/>
          </a:prstGeom>
        </p:spPr>
      </p:pic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677848" y="1631457"/>
            <a:ext cx="1312915" cy="878797"/>
            <a:chOff x="2110555" y="2021184"/>
            <a:chExt cx="1312915" cy="878797"/>
          </a:xfrm>
        </p:grpSpPr>
        <p:sp>
          <p:nvSpPr>
            <p:cNvPr id="41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28688" y="2021184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3PG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Landsberg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Waring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PBM with the aim of providing tools for management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13209" y="2571474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45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74171" y="3235011"/>
            <a:ext cx="581025" cy="295275"/>
          </a:xfrm>
          <a:prstGeom prst="rect">
            <a:avLst/>
          </a:prstGeom>
        </p:spPr>
      </p:pic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139" title="Milestone Number">
            <a:extLst>
              <a:ext uri="{FF2B5EF4-FFF2-40B4-BE49-F238E27FC236}">
                <a16:creationId xmlns:a16="http://schemas.microsoft.com/office/drawing/2014/main" id="{FBC221C4-3F0A-406D-B23A-B58B1480E387}"/>
              </a:ext>
            </a:extLst>
          </p:cNvPr>
          <p:cNvSpPr/>
          <p:nvPr/>
        </p:nvSpPr>
        <p:spPr>
          <a:xfrm>
            <a:off x="6588882" y="4800567"/>
            <a:ext cx="424920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2002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49" name="TextBox 141">
            <a:extLst>
              <a:ext uri="{FF2B5EF4-FFF2-40B4-BE49-F238E27FC236}">
                <a16:creationId xmlns:a16="http://schemas.microsoft.com/office/drawing/2014/main" id="{C00C099A-E5BD-41FF-8EC5-D4F9E8C3CD9B}"/>
              </a:ext>
            </a:extLst>
          </p:cNvPr>
          <p:cNvSpPr txBox="1"/>
          <p:nvPr/>
        </p:nvSpPr>
        <p:spPr>
          <a:xfrm>
            <a:off x="6014796" y="5309155"/>
            <a:ext cx="1783893" cy="4007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hybrid </a:t>
            </a:r>
            <a:b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2" name="Graphic 183" title="callout">
            <a:extLst>
              <a:ext uri="{FF2B5EF4-FFF2-40B4-BE49-F238E27FC236}">
                <a16:creationId xmlns:a16="http://schemas.microsoft.com/office/drawing/2014/main" id="{287891DE-9B03-4F92-B29A-5C284BF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6354569" y="4284262"/>
            <a:ext cx="581025" cy="295275"/>
          </a:xfrm>
          <a:prstGeom prst="rect">
            <a:avLst/>
          </a:prstGeom>
        </p:spPr>
      </p:pic>
      <p:grpSp>
        <p:nvGrpSpPr>
          <p:cNvPr id="53" name="Group 147" title="Milestone Text">
            <a:extLst>
              <a:ext uri="{FF2B5EF4-FFF2-40B4-BE49-F238E27FC236}">
                <a16:creationId xmlns:a16="http://schemas.microsoft.com/office/drawing/2014/main" id="{46767E01-F09C-4ADE-A46A-908AFB5FFB0E}"/>
              </a:ext>
            </a:extLst>
          </p:cNvPr>
          <p:cNvGrpSpPr/>
          <p:nvPr/>
        </p:nvGrpSpPr>
        <p:grpSpPr>
          <a:xfrm>
            <a:off x="6179889" y="1585869"/>
            <a:ext cx="1755261" cy="900958"/>
            <a:chOff x="1982465" y="2053284"/>
            <a:chExt cx="1755261" cy="900958"/>
          </a:xfrm>
        </p:grpSpPr>
        <p:sp>
          <p:nvSpPr>
            <p:cNvPr id="54" name="TextBox 148">
              <a:extLst>
                <a:ext uri="{FF2B5EF4-FFF2-40B4-BE49-F238E27FC236}">
                  <a16:creationId xmlns:a16="http://schemas.microsoft.com/office/drawing/2014/main" id="{DC986DC1-84E8-47FB-8950-1039ECBFBBEF}"/>
                </a:ext>
              </a:extLst>
            </p:cNvPr>
            <p:cNvSpPr txBox="1"/>
            <p:nvPr/>
          </p:nvSpPr>
          <p:spPr>
            <a:xfrm>
              <a:off x="1982465" y="2053284"/>
              <a:ext cx="1755261" cy="601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models for Mediterranean forests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(GOTILWA)</a:t>
              </a:r>
              <a:endPara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149">
              <a:extLst>
                <a:ext uri="{FF2B5EF4-FFF2-40B4-BE49-F238E27FC236}">
                  <a16:creationId xmlns:a16="http://schemas.microsoft.com/office/drawing/2014/main" id="{49E0D585-175D-486D-BE73-5C936EF5693D}"/>
                </a:ext>
              </a:extLst>
            </p:cNvPr>
            <p:cNvSpPr txBox="1"/>
            <p:nvPr/>
          </p:nvSpPr>
          <p:spPr>
            <a:xfrm>
              <a:off x="2202842" y="2668010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More importance to water availability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Oval 146" title="Milestone Number">
            <a:extLst>
              <a:ext uri="{FF2B5EF4-FFF2-40B4-BE49-F238E27FC236}">
                <a16:creationId xmlns:a16="http://schemas.microsoft.com/office/drawing/2014/main" id="{FE69CE1A-2C45-45CB-A60D-9AF7425960BE}"/>
              </a:ext>
            </a:extLst>
          </p:cNvPr>
          <p:cNvSpPr/>
          <p:nvPr/>
        </p:nvSpPr>
        <p:spPr>
          <a:xfrm>
            <a:off x="6801342" y="2556536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2003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58" name="Graphic 181" title="callout">
            <a:extLst>
              <a:ext uri="{FF2B5EF4-FFF2-40B4-BE49-F238E27FC236}">
                <a16:creationId xmlns:a16="http://schemas.microsoft.com/office/drawing/2014/main" id="{EFA58CA7-C45D-4017-A87E-4B3FAE0C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6547182" y="3230253"/>
            <a:ext cx="581025" cy="254155"/>
          </a:xfrm>
          <a:prstGeom prst="rect">
            <a:avLst/>
          </a:prstGeom>
        </p:spPr>
      </p:pic>
      <p:grpSp>
        <p:nvGrpSpPr>
          <p:cNvPr id="59" name="Group 6" title="Milestone Text">
            <a:extLst>
              <a:ext uri="{FF2B5EF4-FFF2-40B4-BE49-F238E27FC236}">
                <a16:creationId xmlns:a16="http://schemas.microsoft.com/office/drawing/2014/main" id="{2E40B69F-E4C9-4DED-888B-1050168560DD}"/>
              </a:ext>
            </a:extLst>
          </p:cNvPr>
          <p:cNvGrpSpPr/>
          <p:nvPr/>
        </p:nvGrpSpPr>
        <p:grpSpPr>
          <a:xfrm>
            <a:off x="8455980" y="1121458"/>
            <a:ext cx="1721663" cy="727511"/>
            <a:chOff x="9170729" y="2825146"/>
            <a:chExt cx="1294782" cy="727511"/>
          </a:xfrm>
        </p:grpSpPr>
        <p:sp>
          <p:nvSpPr>
            <p:cNvPr id="60" name="TextBox 170">
              <a:extLst>
                <a:ext uri="{FF2B5EF4-FFF2-40B4-BE49-F238E27FC236}">
                  <a16:creationId xmlns:a16="http://schemas.microsoft.com/office/drawing/2014/main" id="{C6BE5CCB-4A76-4742-8A19-CAE34808F36D}"/>
                </a:ext>
              </a:extLst>
            </p:cNvPr>
            <p:cNvSpPr txBox="1"/>
            <p:nvPr/>
          </p:nvSpPr>
          <p:spPr>
            <a:xfrm>
              <a:off x="9170729" y="2825146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Current state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171">
              <a:extLst>
                <a:ext uri="{FF2B5EF4-FFF2-40B4-BE49-F238E27FC236}">
                  <a16:creationId xmlns:a16="http://schemas.microsoft.com/office/drawing/2014/main" id="{EAFDA4C0-FD56-46BA-A34A-B01849F83277}"/>
                </a:ext>
              </a:extLst>
            </p:cNvPr>
            <p:cNvSpPr txBox="1"/>
            <p:nvPr/>
          </p:nvSpPr>
          <p:spPr>
            <a:xfrm>
              <a:off x="9170729" y="3133602"/>
              <a:ext cx="1294782" cy="1431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Hybrid models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TextBox 172">
              <a:extLst>
                <a:ext uri="{FF2B5EF4-FFF2-40B4-BE49-F238E27FC236}">
                  <a16:creationId xmlns:a16="http://schemas.microsoft.com/office/drawing/2014/main" id="{F8D4BD7B-1234-4DD0-A923-E8EC62958E91}"/>
                </a:ext>
              </a:extLst>
            </p:cNvPr>
            <p:cNvSpPr txBox="1"/>
            <p:nvPr/>
          </p:nvSpPr>
          <p:spPr>
            <a:xfrm>
              <a:off x="9170730" y="331692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 required by practitioners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 revolution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New data sources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Spatial output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8" title="Today Flag Icon">
            <a:extLst>
              <a:ext uri="{FF2B5EF4-FFF2-40B4-BE49-F238E27FC236}">
                <a16:creationId xmlns:a16="http://schemas.microsoft.com/office/drawing/2014/main" id="{E713AA15-D031-498E-B4D1-7ADA659919F7}"/>
              </a:ext>
            </a:extLst>
          </p:cNvPr>
          <p:cNvGrpSpPr/>
          <p:nvPr/>
        </p:nvGrpSpPr>
        <p:grpSpPr>
          <a:xfrm>
            <a:off x="9170087" y="2586742"/>
            <a:ext cx="407673" cy="407673"/>
            <a:chOff x="10636741" y="2652807"/>
            <a:chExt cx="296963" cy="296963"/>
          </a:xfrm>
        </p:grpSpPr>
        <p:sp>
          <p:nvSpPr>
            <p:cNvPr id="64" name="Oval 168">
              <a:extLst>
                <a:ext uri="{FF2B5EF4-FFF2-40B4-BE49-F238E27FC236}">
                  <a16:creationId xmlns:a16="http://schemas.microsoft.com/office/drawing/2014/main" id="{276ADC4C-BFA7-4416-9A82-F3146E0D12B3}"/>
                </a:ext>
              </a:extLst>
            </p:cNvPr>
            <p:cNvSpPr/>
            <p:nvPr/>
          </p:nvSpPr>
          <p:spPr>
            <a:xfrm>
              <a:off x="10636741" y="2652807"/>
              <a:ext cx="296963" cy="296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ZA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65" name="Graphic 178" title="Flag Icon">
              <a:extLst>
                <a:ext uri="{FF2B5EF4-FFF2-40B4-BE49-F238E27FC236}">
                  <a16:creationId xmlns:a16="http://schemas.microsoft.com/office/drawing/2014/main" id="{FC771D7E-8127-4A74-9881-594D8802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710816" y="2716810"/>
              <a:ext cx="149367" cy="168956"/>
            </a:xfrm>
            <a:prstGeom prst="rect">
              <a:avLst/>
            </a:prstGeom>
          </p:spPr>
        </p:pic>
      </p:grpSp>
      <p:pic>
        <p:nvPicPr>
          <p:cNvPr id="66" name="Graphic 182" title="callout">
            <a:extLst>
              <a:ext uri="{FF2B5EF4-FFF2-40B4-BE49-F238E27FC236}">
                <a16:creationId xmlns:a16="http://schemas.microsoft.com/office/drawing/2014/main" id="{3F72C53C-D2C0-48D2-ACE4-85531F7A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9231049" y="3243757"/>
            <a:ext cx="581025" cy="295275"/>
          </a:xfrm>
          <a:prstGeom prst="rect">
            <a:avLst/>
          </a:prstGeom>
        </p:spPr>
      </p:pic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039680" y="3201259"/>
            <a:ext cx="581025" cy="295275"/>
          </a:xfrm>
          <a:prstGeom prst="rect">
            <a:avLst/>
          </a:prstGeom>
        </p:spPr>
      </p:pic>
      <p:grpSp>
        <p:nvGrpSpPr>
          <p:cNvPr id="125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621782" y="5349889"/>
            <a:ext cx="1294782" cy="1024037"/>
            <a:chOff x="2110555" y="2162177"/>
            <a:chExt cx="1294782" cy="1024037"/>
          </a:xfrm>
        </p:grpSpPr>
        <p:sp>
          <p:nvSpPr>
            <p:cNvPr id="126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McMurtrie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715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 of forest productivity (related to carbon partitioning)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(Purely conceptual)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8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1988297" y="4802107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29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375624" y="3206023"/>
            <a:ext cx="581025" cy="288000"/>
          </a:xfrm>
          <a:prstGeom prst="rect">
            <a:avLst/>
          </a:prstGeom>
        </p:spPr>
      </p:pic>
      <p:sp>
        <p:nvSpPr>
          <p:cNvPr id="130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624057" y="2566609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1986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31" name="TextBox 121">
            <a:extLst>
              <a:ext uri="{FF2B5EF4-FFF2-40B4-BE49-F238E27FC236}">
                <a16:creationId xmlns:a16="http://schemas.microsoft.com/office/drawing/2014/main" id="{5D435BCF-D2D6-4341-809F-90860DEAC612}"/>
              </a:ext>
            </a:extLst>
          </p:cNvPr>
          <p:cNvSpPr txBox="1"/>
          <p:nvPr/>
        </p:nvSpPr>
        <p:spPr>
          <a:xfrm>
            <a:off x="2435802" y="2225177"/>
            <a:ext cx="1516773" cy="286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</a:t>
            </a:r>
            <a:r>
              <a:rPr lang="en-ZA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McMurtrie’s</a:t>
            </a:r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predict Eucalyptus growth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561970" y="4305436"/>
            <a:ext cx="581025" cy="281049"/>
          </a:xfrm>
          <a:prstGeom prst="rect">
            <a:avLst/>
          </a:prstGeom>
        </p:spPr>
      </p:pic>
      <p:grpSp>
        <p:nvGrpSpPr>
          <p:cNvPr id="133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3122620" y="5339244"/>
            <a:ext cx="1695270" cy="846702"/>
            <a:chOff x="2110555" y="2162177"/>
            <a:chExt cx="1358001" cy="846702"/>
          </a:xfrm>
        </p:grpSpPr>
        <p:sp>
          <p:nvSpPr>
            <p:cNvPr id="134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4007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FOREST-BGC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BIOMASS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73774" y="2579531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forest PBM, based on simplified description of </a:t>
              </a:r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ecophys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processes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8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3776764" y="4803275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1990</a:t>
            </a:r>
            <a:endParaRPr lang="en-ZA" sz="1000" dirty="0">
              <a:solidFill>
                <a:schemeClr val="bg1"/>
              </a:solidFill>
            </a:endParaRPr>
          </a:p>
        </p:txBody>
      </p:sp>
      <p:grpSp>
        <p:nvGrpSpPr>
          <p:cNvPr id="139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885107" y="5347811"/>
            <a:ext cx="1357232" cy="727511"/>
            <a:chOff x="2110555" y="2162177"/>
            <a:chExt cx="1357232" cy="727511"/>
          </a:xfrm>
        </p:grpSpPr>
        <p:sp>
          <p:nvSpPr>
            <p:cNvPr id="140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PRO-MOD</a:t>
              </a:r>
            </a:p>
            <a:p>
              <a:pPr algn="ctr"/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Battaglia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Sand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73005" y="2600018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Similar to 3PG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 used in Australia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3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25335" y="4804371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4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5267533" y="4328027"/>
            <a:ext cx="581025" cy="260676"/>
          </a:xfrm>
          <a:prstGeom prst="rect">
            <a:avLst/>
          </a:prstGeom>
        </p:spPr>
      </p:pic>
      <p:grpSp>
        <p:nvGrpSpPr>
          <p:cNvPr id="145" name="Group 147" title="Milestone Text">
            <a:extLst>
              <a:ext uri="{FF2B5EF4-FFF2-40B4-BE49-F238E27FC236}">
                <a16:creationId xmlns:a16="http://schemas.microsoft.com/office/drawing/2014/main" id="{46767E01-F09C-4ADE-A46A-908AFB5FFB0E}"/>
              </a:ext>
            </a:extLst>
          </p:cNvPr>
          <p:cNvGrpSpPr/>
          <p:nvPr/>
        </p:nvGrpSpPr>
        <p:grpSpPr>
          <a:xfrm>
            <a:off x="7494196" y="5211434"/>
            <a:ext cx="1295642" cy="912226"/>
            <a:chOff x="2563683" y="4735116"/>
            <a:chExt cx="1295642" cy="912226"/>
          </a:xfrm>
        </p:grpSpPr>
        <p:sp>
          <p:nvSpPr>
            <p:cNvPr id="146" name="TextBox 148">
              <a:extLst>
                <a:ext uri="{FF2B5EF4-FFF2-40B4-BE49-F238E27FC236}">
                  <a16:creationId xmlns:a16="http://schemas.microsoft.com/office/drawing/2014/main" id="{DC986DC1-84E8-47FB-8950-1039ECBFBBEF}"/>
                </a:ext>
              </a:extLst>
            </p:cNvPr>
            <p:cNvSpPr txBox="1"/>
            <p:nvPr/>
          </p:nvSpPr>
          <p:spPr>
            <a:xfrm>
              <a:off x="2563683" y="4735116"/>
              <a:ext cx="1294782" cy="601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Explicit consideration of climate change</a:t>
              </a:r>
              <a:endPara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TextBox 149">
              <a:extLst>
                <a:ext uri="{FF2B5EF4-FFF2-40B4-BE49-F238E27FC236}">
                  <a16:creationId xmlns:a16="http://schemas.microsoft.com/office/drawing/2014/main" id="{49E0D585-175D-486D-BE73-5C936EF5693D}"/>
                </a:ext>
              </a:extLst>
            </p:cNvPr>
            <p:cNvSpPr txBox="1"/>
            <p:nvPr/>
          </p:nvSpPr>
          <p:spPr>
            <a:xfrm>
              <a:off x="2564543" y="5361110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Modification of pre-existing models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8" name="Oval 146" title="Milestone Number">
            <a:extLst>
              <a:ext uri="{FF2B5EF4-FFF2-40B4-BE49-F238E27FC236}">
                <a16:creationId xmlns:a16="http://schemas.microsoft.com/office/drawing/2014/main" id="{FE69CE1A-2C45-45CB-A60D-9AF7425960BE}"/>
              </a:ext>
            </a:extLst>
          </p:cNvPr>
          <p:cNvSpPr/>
          <p:nvPr/>
        </p:nvSpPr>
        <p:spPr>
          <a:xfrm>
            <a:off x="7634089" y="4730046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2005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49" name="Graphic 181" title="callout">
            <a:extLst>
              <a:ext uri="{FF2B5EF4-FFF2-40B4-BE49-F238E27FC236}">
                <a16:creationId xmlns:a16="http://schemas.microsoft.com/office/drawing/2014/main" id="{EFA58CA7-C45D-4017-A87E-4B3FAE0C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7360539" y="4267029"/>
            <a:ext cx="581025" cy="295275"/>
          </a:xfrm>
          <a:prstGeom prst="rect">
            <a:avLst/>
          </a:prstGeom>
        </p:spPr>
      </p:pic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44" grpId="0" animBg="1"/>
      <p:bldP spid="47" grpId="0" animBg="1"/>
      <p:bldP spid="49" grpId="0"/>
      <p:bldP spid="57" grpId="0" animBg="1"/>
      <p:bldP spid="128" grpId="0" animBg="1"/>
      <p:bldP spid="130" grpId="0" animBg="1"/>
      <p:bldP spid="131" grpId="0"/>
      <p:bldP spid="138" grpId="0" animBg="1"/>
      <p:bldP spid="143" grpId="0" animBg="1"/>
      <p:bldP spid="1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043269" y="1831589"/>
            <a:ext cx="2081952" cy="673906"/>
            <a:chOff x="1502876" y="2253895"/>
            <a:chExt cx="2081952" cy="673906"/>
          </a:xfrm>
        </p:grpSpPr>
        <p:sp>
          <p:nvSpPr>
            <p:cNvPr id="28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290046" y="2253895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Linder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1502876" y="2641569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Monteith’s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relationship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holds for forests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029519" y="2571474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018666" y="4365039"/>
            <a:ext cx="581025" cy="253247"/>
          </a:xfrm>
          <a:prstGeom prst="rect">
            <a:avLst/>
          </a:prstGeom>
        </p:spPr>
      </p:pic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677848" y="1631457"/>
            <a:ext cx="1312915" cy="878797"/>
            <a:chOff x="2110555" y="2021184"/>
            <a:chExt cx="1312915" cy="878797"/>
          </a:xfrm>
        </p:grpSpPr>
        <p:sp>
          <p:nvSpPr>
            <p:cNvPr id="41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28688" y="2021184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3PG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Landsberg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Waring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PBM with the aim of providing tools for management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13209" y="2571474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45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74171" y="3235011"/>
            <a:ext cx="581025" cy="295275"/>
          </a:xfrm>
          <a:prstGeom prst="rect">
            <a:avLst/>
          </a:prstGeom>
        </p:spPr>
      </p:pic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139" title="Milestone Number">
            <a:extLst>
              <a:ext uri="{FF2B5EF4-FFF2-40B4-BE49-F238E27FC236}">
                <a16:creationId xmlns:a16="http://schemas.microsoft.com/office/drawing/2014/main" id="{FBC221C4-3F0A-406D-B23A-B58B1480E387}"/>
              </a:ext>
            </a:extLst>
          </p:cNvPr>
          <p:cNvSpPr/>
          <p:nvPr/>
        </p:nvSpPr>
        <p:spPr>
          <a:xfrm>
            <a:off x="6588882" y="4800567"/>
            <a:ext cx="424920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2002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49" name="TextBox 141">
            <a:extLst>
              <a:ext uri="{FF2B5EF4-FFF2-40B4-BE49-F238E27FC236}">
                <a16:creationId xmlns:a16="http://schemas.microsoft.com/office/drawing/2014/main" id="{C00C099A-E5BD-41FF-8EC5-D4F9E8C3CD9B}"/>
              </a:ext>
            </a:extLst>
          </p:cNvPr>
          <p:cNvSpPr txBox="1"/>
          <p:nvPr/>
        </p:nvSpPr>
        <p:spPr>
          <a:xfrm>
            <a:off x="6014796" y="5309155"/>
            <a:ext cx="1783893" cy="4007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hybrid </a:t>
            </a:r>
            <a:b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2" name="Graphic 183" title="callout">
            <a:extLst>
              <a:ext uri="{FF2B5EF4-FFF2-40B4-BE49-F238E27FC236}">
                <a16:creationId xmlns:a16="http://schemas.microsoft.com/office/drawing/2014/main" id="{287891DE-9B03-4F92-B29A-5C284BF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6354569" y="4284262"/>
            <a:ext cx="581025" cy="295275"/>
          </a:xfrm>
          <a:prstGeom prst="rect">
            <a:avLst/>
          </a:prstGeom>
        </p:spPr>
      </p:pic>
      <p:grpSp>
        <p:nvGrpSpPr>
          <p:cNvPr id="53" name="Group 147" title="Milestone Text">
            <a:extLst>
              <a:ext uri="{FF2B5EF4-FFF2-40B4-BE49-F238E27FC236}">
                <a16:creationId xmlns:a16="http://schemas.microsoft.com/office/drawing/2014/main" id="{46767E01-F09C-4ADE-A46A-908AFB5FFB0E}"/>
              </a:ext>
            </a:extLst>
          </p:cNvPr>
          <p:cNvGrpSpPr/>
          <p:nvPr/>
        </p:nvGrpSpPr>
        <p:grpSpPr>
          <a:xfrm>
            <a:off x="6179889" y="1585869"/>
            <a:ext cx="1755261" cy="900958"/>
            <a:chOff x="1982465" y="2053284"/>
            <a:chExt cx="1755261" cy="900958"/>
          </a:xfrm>
        </p:grpSpPr>
        <p:sp>
          <p:nvSpPr>
            <p:cNvPr id="54" name="TextBox 148">
              <a:extLst>
                <a:ext uri="{FF2B5EF4-FFF2-40B4-BE49-F238E27FC236}">
                  <a16:creationId xmlns:a16="http://schemas.microsoft.com/office/drawing/2014/main" id="{DC986DC1-84E8-47FB-8950-1039ECBFBBEF}"/>
                </a:ext>
              </a:extLst>
            </p:cNvPr>
            <p:cNvSpPr txBox="1"/>
            <p:nvPr/>
          </p:nvSpPr>
          <p:spPr>
            <a:xfrm>
              <a:off x="1982465" y="2053284"/>
              <a:ext cx="1755261" cy="601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models for Mediterranean forests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(GOTILWA)</a:t>
              </a:r>
              <a:endPara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149">
              <a:extLst>
                <a:ext uri="{FF2B5EF4-FFF2-40B4-BE49-F238E27FC236}">
                  <a16:creationId xmlns:a16="http://schemas.microsoft.com/office/drawing/2014/main" id="{49E0D585-175D-486D-BE73-5C936EF5693D}"/>
                </a:ext>
              </a:extLst>
            </p:cNvPr>
            <p:cNvSpPr txBox="1"/>
            <p:nvPr/>
          </p:nvSpPr>
          <p:spPr>
            <a:xfrm>
              <a:off x="2202842" y="2668010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More importance to water availability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Oval 146" title="Milestone Number">
            <a:extLst>
              <a:ext uri="{FF2B5EF4-FFF2-40B4-BE49-F238E27FC236}">
                <a16:creationId xmlns:a16="http://schemas.microsoft.com/office/drawing/2014/main" id="{FE69CE1A-2C45-45CB-A60D-9AF7425960BE}"/>
              </a:ext>
            </a:extLst>
          </p:cNvPr>
          <p:cNvSpPr/>
          <p:nvPr/>
        </p:nvSpPr>
        <p:spPr>
          <a:xfrm>
            <a:off x="6801342" y="2556536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2003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58" name="Graphic 181" title="callout">
            <a:extLst>
              <a:ext uri="{FF2B5EF4-FFF2-40B4-BE49-F238E27FC236}">
                <a16:creationId xmlns:a16="http://schemas.microsoft.com/office/drawing/2014/main" id="{EFA58CA7-C45D-4017-A87E-4B3FAE0C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6547182" y="3230253"/>
            <a:ext cx="581025" cy="254155"/>
          </a:xfrm>
          <a:prstGeom prst="rect">
            <a:avLst/>
          </a:prstGeom>
        </p:spPr>
      </p:pic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039680" y="3201259"/>
            <a:ext cx="581025" cy="295275"/>
          </a:xfrm>
          <a:prstGeom prst="rect">
            <a:avLst/>
          </a:prstGeom>
        </p:spPr>
      </p:pic>
      <p:grpSp>
        <p:nvGrpSpPr>
          <p:cNvPr id="125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621782" y="5349889"/>
            <a:ext cx="1294782" cy="1024037"/>
            <a:chOff x="2110555" y="2162177"/>
            <a:chExt cx="1294782" cy="1024037"/>
          </a:xfrm>
        </p:grpSpPr>
        <p:sp>
          <p:nvSpPr>
            <p:cNvPr id="126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McMurtrie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715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 of forest productivity (related to carbon partitioning)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(Purely conceptual)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8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1988297" y="4802107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29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375624" y="3206023"/>
            <a:ext cx="581025" cy="288000"/>
          </a:xfrm>
          <a:prstGeom prst="rect">
            <a:avLst/>
          </a:prstGeom>
        </p:spPr>
      </p:pic>
      <p:sp>
        <p:nvSpPr>
          <p:cNvPr id="130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624057" y="2566609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1986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31" name="TextBox 121">
            <a:extLst>
              <a:ext uri="{FF2B5EF4-FFF2-40B4-BE49-F238E27FC236}">
                <a16:creationId xmlns:a16="http://schemas.microsoft.com/office/drawing/2014/main" id="{5D435BCF-D2D6-4341-809F-90860DEAC612}"/>
              </a:ext>
            </a:extLst>
          </p:cNvPr>
          <p:cNvSpPr txBox="1"/>
          <p:nvPr/>
        </p:nvSpPr>
        <p:spPr>
          <a:xfrm>
            <a:off x="2435802" y="2225177"/>
            <a:ext cx="1516773" cy="286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</a:t>
            </a:r>
            <a:r>
              <a:rPr lang="en-ZA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McMurtrie’s</a:t>
            </a:r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predict Eucalyptus growth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561970" y="4305436"/>
            <a:ext cx="581025" cy="281049"/>
          </a:xfrm>
          <a:prstGeom prst="rect">
            <a:avLst/>
          </a:prstGeom>
        </p:spPr>
      </p:pic>
      <p:grpSp>
        <p:nvGrpSpPr>
          <p:cNvPr id="133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3122620" y="5339244"/>
            <a:ext cx="1695270" cy="846702"/>
            <a:chOff x="2110555" y="2162177"/>
            <a:chExt cx="1358001" cy="846702"/>
          </a:xfrm>
        </p:grpSpPr>
        <p:sp>
          <p:nvSpPr>
            <p:cNvPr id="134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4007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FOREST-BGC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BIOMASS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73774" y="2579531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forest PBM, based on simplified description of </a:t>
              </a:r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ecophys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processes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8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3776764" y="4803275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1990</a:t>
            </a:r>
            <a:endParaRPr lang="en-ZA" sz="1000" dirty="0">
              <a:solidFill>
                <a:schemeClr val="bg1"/>
              </a:solidFill>
            </a:endParaRPr>
          </a:p>
        </p:txBody>
      </p:sp>
      <p:grpSp>
        <p:nvGrpSpPr>
          <p:cNvPr id="139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885107" y="5347811"/>
            <a:ext cx="1357232" cy="727511"/>
            <a:chOff x="2110555" y="2162177"/>
            <a:chExt cx="1357232" cy="727511"/>
          </a:xfrm>
        </p:grpSpPr>
        <p:sp>
          <p:nvSpPr>
            <p:cNvPr id="140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PRO-MOD</a:t>
              </a:r>
            </a:p>
            <a:p>
              <a:pPr algn="ctr"/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Battaglia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Sand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73005" y="2600018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Similar to 3PG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 used in Australia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3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25335" y="4804371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4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5267533" y="4328027"/>
            <a:ext cx="581025" cy="260676"/>
          </a:xfrm>
          <a:prstGeom prst="rect">
            <a:avLst/>
          </a:prstGeom>
        </p:spPr>
      </p:pic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44" grpId="0" animBg="1"/>
      <p:bldP spid="47" grpId="0" animBg="1"/>
      <p:bldP spid="49" grpId="0"/>
      <p:bldP spid="57" grpId="0" animBg="1"/>
      <p:bldP spid="128" grpId="0" animBg="1"/>
      <p:bldP spid="130" grpId="0" animBg="1"/>
      <p:bldP spid="131" grpId="0"/>
      <p:bldP spid="138" grpId="0" animBg="1"/>
      <p:bldP spid="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043269" y="1831589"/>
            <a:ext cx="2081952" cy="673906"/>
            <a:chOff x="1502876" y="2253895"/>
            <a:chExt cx="2081952" cy="673906"/>
          </a:xfrm>
        </p:grpSpPr>
        <p:sp>
          <p:nvSpPr>
            <p:cNvPr id="28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290046" y="2253895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Linder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1502876" y="2641569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Monteith’s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relationship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holds for forests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029519" y="2571474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018666" y="4365039"/>
            <a:ext cx="581025" cy="253247"/>
          </a:xfrm>
          <a:prstGeom prst="rect">
            <a:avLst/>
          </a:prstGeom>
        </p:spPr>
      </p:pic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677848" y="1631457"/>
            <a:ext cx="1312915" cy="878797"/>
            <a:chOff x="2110555" y="2021184"/>
            <a:chExt cx="1312915" cy="878797"/>
          </a:xfrm>
        </p:grpSpPr>
        <p:sp>
          <p:nvSpPr>
            <p:cNvPr id="41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28688" y="2021184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3PG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Landsberg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Waring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PBM with the aim of providing tools for management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13209" y="2571474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45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74171" y="3235011"/>
            <a:ext cx="581025" cy="295275"/>
          </a:xfrm>
          <a:prstGeom prst="rect">
            <a:avLst/>
          </a:prstGeom>
        </p:spPr>
      </p:pic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139" title="Milestone Number">
            <a:extLst>
              <a:ext uri="{FF2B5EF4-FFF2-40B4-BE49-F238E27FC236}">
                <a16:creationId xmlns:a16="http://schemas.microsoft.com/office/drawing/2014/main" id="{FBC221C4-3F0A-406D-B23A-B58B1480E387}"/>
              </a:ext>
            </a:extLst>
          </p:cNvPr>
          <p:cNvSpPr/>
          <p:nvPr/>
        </p:nvSpPr>
        <p:spPr>
          <a:xfrm>
            <a:off x="6588882" y="4800567"/>
            <a:ext cx="424920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2002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49" name="TextBox 141">
            <a:extLst>
              <a:ext uri="{FF2B5EF4-FFF2-40B4-BE49-F238E27FC236}">
                <a16:creationId xmlns:a16="http://schemas.microsoft.com/office/drawing/2014/main" id="{C00C099A-E5BD-41FF-8EC5-D4F9E8C3CD9B}"/>
              </a:ext>
            </a:extLst>
          </p:cNvPr>
          <p:cNvSpPr txBox="1"/>
          <p:nvPr/>
        </p:nvSpPr>
        <p:spPr>
          <a:xfrm>
            <a:off x="6014796" y="5309155"/>
            <a:ext cx="1783893" cy="4007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hybrid </a:t>
            </a:r>
            <a:b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2" name="Graphic 183" title="callout">
            <a:extLst>
              <a:ext uri="{FF2B5EF4-FFF2-40B4-BE49-F238E27FC236}">
                <a16:creationId xmlns:a16="http://schemas.microsoft.com/office/drawing/2014/main" id="{287891DE-9B03-4F92-B29A-5C284BF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6354569" y="4284262"/>
            <a:ext cx="581025" cy="295275"/>
          </a:xfrm>
          <a:prstGeom prst="rect">
            <a:avLst/>
          </a:prstGeom>
        </p:spPr>
      </p:pic>
      <p:grpSp>
        <p:nvGrpSpPr>
          <p:cNvPr id="53" name="Group 147" title="Milestone Text">
            <a:extLst>
              <a:ext uri="{FF2B5EF4-FFF2-40B4-BE49-F238E27FC236}">
                <a16:creationId xmlns:a16="http://schemas.microsoft.com/office/drawing/2014/main" id="{46767E01-F09C-4ADE-A46A-908AFB5FFB0E}"/>
              </a:ext>
            </a:extLst>
          </p:cNvPr>
          <p:cNvGrpSpPr/>
          <p:nvPr/>
        </p:nvGrpSpPr>
        <p:grpSpPr>
          <a:xfrm>
            <a:off x="6179889" y="1585869"/>
            <a:ext cx="1755261" cy="900958"/>
            <a:chOff x="1982465" y="2053284"/>
            <a:chExt cx="1755261" cy="900958"/>
          </a:xfrm>
        </p:grpSpPr>
        <p:sp>
          <p:nvSpPr>
            <p:cNvPr id="54" name="TextBox 148">
              <a:extLst>
                <a:ext uri="{FF2B5EF4-FFF2-40B4-BE49-F238E27FC236}">
                  <a16:creationId xmlns:a16="http://schemas.microsoft.com/office/drawing/2014/main" id="{DC986DC1-84E8-47FB-8950-1039ECBFBBEF}"/>
                </a:ext>
              </a:extLst>
            </p:cNvPr>
            <p:cNvSpPr txBox="1"/>
            <p:nvPr/>
          </p:nvSpPr>
          <p:spPr>
            <a:xfrm>
              <a:off x="1982465" y="2053284"/>
              <a:ext cx="1755261" cy="601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models for Mediterranean forests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(GOTILWA)</a:t>
              </a:r>
              <a:endPara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149">
              <a:extLst>
                <a:ext uri="{FF2B5EF4-FFF2-40B4-BE49-F238E27FC236}">
                  <a16:creationId xmlns:a16="http://schemas.microsoft.com/office/drawing/2014/main" id="{49E0D585-175D-486D-BE73-5C936EF5693D}"/>
                </a:ext>
              </a:extLst>
            </p:cNvPr>
            <p:cNvSpPr txBox="1"/>
            <p:nvPr/>
          </p:nvSpPr>
          <p:spPr>
            <a:xfrm>
              <a:off x="2202842" y="2668010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More importance to water availability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Oval 146" title="Milestone Number">
            <a:extLst>
              <a:ext uri="{FF2B5EF4-FFF2-40B4-BE49-F238E27FC236}">
                <a16:creationId xmlns:a16="http://schemas.microsoft.com/office/drawing/2014/main" id="{FE69CE1A-2C45-45CB-A60D-9AF7425960BE}"/>
              </a:ext>
            </a:extLst>
          </p:cNvPr>
          <p:cNvSpPr/>
          <p:nvPr/>
        </p:nvSpPr>
        <p:spPr>
          <a:xfrm>
            <a:off x="6801342" y="2556536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2003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58" name="Graphic 181" title="callout">
            <a:extLst>
              <a:ext uri="{FF2B5EF4-FFF2-40B4-BE49-F238E27FC236}">
                <a16:creationId xmlns:a16="http://schemas.microsoft.com/office/drawing/2014/main" id="{EFA58CA7-C45D-4017-A87E-4B3FAE0C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6547182" y="3230253"/>
            <a:ext cx="581025" cy="254155"/>
          </a:xfrm>
          <a:prstGeom prst="rect">
            <a:avLst/>
          </a:prstGeom>
        </p:spPr>
      </p:pic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039680" y="3201259"/>
            <a:ext cx="581025" cy="295275"/>
          </a:xfrm>
          <a:prstGeom prst="rect">
            <a:avLst/>
          </a:prstGeom>
        </p:spPr>
      </p:pic>
      <p:grpSp>
        <p:nvGrpSpPr>
          <p:cNvPr id="125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621782" y="5349889"/>
            <a:ext cx="1294782" cy="1024037"/>
            <a:chOff x="2110555" y="2162177"/>
            <a:chExt cx="1294782" cy="1024037"/>
          </a:xfrm>
        </p:grpSpPr>
        <p:sp>
          <p:nvSpPr>
            <p:cNvPr id="126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McMurtrie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715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 of forest productivity (related to carbon partitioning)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(Purely conceptual)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8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1988297" y="4802107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29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375624" y="3206023"/>
            <a:ext cx="581025" cy="288000"/>
          </a:xfrm>
          <a:prstGeom prst="rect">
            <a:avLst/>
          </a:prstGeom>
        </p:spPr>
      </p:pic>
      <p:sp>
        <p:nvSpPr>
          <p:cNvPr id="130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624057" y="2566609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1986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31" name="TextBox 121">
            <a:extLst>
              <a:ext uri="{FF2B5EF4-FFF2-40B4-BE49-F238E27FC236}">
                <a16:creationId xmlns:a16="http://schemas.microsoft.com/office/drawing/2014/main" id="{5D435BCF-D2D6-4341-809F-90860DEAC612}"/>
              </a:ext>
            </a:extLst>
          </p:cNvPr>
          <p:cNvSpPr txBox="1"/>
          <p:nvPr/>
        </p:nvSpPr>
        <p:spPr>
          <a:xfrm>
            <a:off x="2435802" y="2225177"/>
            <a:ext cx="1516773" cy="286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</a:t>
            </a:r>
            <a:r>
              <a:rPr lang="en-ZA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McMurtrie’s</a:t>
            </a:r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predict Eucalyptus growth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561970" y="4305436"/>
            <a:ext cx="581025" cy="281049"/>
          </a:xfrm>
          <a:prstGeom prst="rect">
            <a:avLst/>
          </a:prstGeom>
        </p:spPr>
      </p:pic>
      <p:grpSp>
        <p:nvGrpSpPr>
          <p:cNvPr id="133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3122620" y="5339244"/>
            <a:ext cx="1695270" cy="846702"/>
            <a:chOff x="2110555" y="2162177"/>
            <a:chExt cx="1358001" cy="846702"/>
          </a:xfrm>
        </p:grpSpPr>
        <p:sp>
          <p:nvSpPr>
            <p:cNvPr id="134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4007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FOREST-BGC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BIOMASS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73774" y="2579531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forest PBM, based on simplified description of </a:t>
              </a:r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ecophys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processes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8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3776764" y="4803275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1990</a:t>
            </a:r>
            <a:endParaRPr lang="en-ZA" sz="1000" dirty="0">
              <a:solidFill>
                <a:schemeClr val="bg1"/>
              </a:solidFill>
            </a:endParaRPr>
          </a:p>
        </p:txBody>
      </p:sp>
      <p:grpSp>
        <p:nvGrpSpPr>
          <p:cNvPr id="139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885107" y="5347811"/>
            <a:ext cx="1357232" cy="727511"/>
            <a:chOff x="2110555" y="2162177"/>
            <a:chExt cx="1357232" cy="727511"/>
          </a:xfrm>
        </p:grpSpPr>
        <p:sp>
          <p:nvSpPr>
            <p:cNvPr id="140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PRO-MOD</a:t>
              </a:r>
            </a:p>
            <a:p>
              <a:pPr algn="ctr"/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Battaglia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Sand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73005" y="2600018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Similar to 3PG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 used in Australia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3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25335" y="4804371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4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5267533" y="4328027"/>
            <a:ext cx="581025" cy="260676"/>
          </a:xfrm>
          <a:prstGeom prst="rect">
            <a:avLst/>
          </a:prstGeom>
        </p:spPr>
      </p:pic>
      <p:grpSp>
        <p:nvGrpSpPr>
          <p:cNvPr id="145" name="Group 147" title="Milestone Text">
            <a:extLst>
              <a:ext uri="{FF2B5EF4-FFF2-40B4-BE49-F238E27FC236}">
                <a16:creationId xmlns:a16="http://schemas.microsoft.com/office/drawing/2014/main" id="{46767E01-F09C-4ADE-A46A-908AFB5FFB0E}"/>
              </a:ext>
            </a:extLst>
          </p:cNvPr>
          <p:cNvGrpSpPr/>
          <p:nvPr/>
        </p:nvGrpSpPr>
        <p:grpSpPr>
          <a:xfrm>
            <a:off x="7494196" y="5211434"/>
            <a:ext cx="1295642" cy="912226"/>
            <a:chOff x="2563683" y="4735116"/>
            <a:chExt cx="1295642" cy="912226"/>
          </a:xfrm>
        </p:grpSpPr>
        <p:sp>
          <p:nvSpPr>
            <p:cNvPr id="146" name="TextBox 148">
              <a:extLst>
                <a:ext uri="{FF2B5EF4-FFF2-40B4-BE49-F238E27FC236}">
                  <a16:creationId xmlns:a16="http://schemas.microsoft.com/office/drawing/2014/main" id="{DC986DC1-84E8-47FB-8950-1039ECBFBBEF}"/>
                </a:ext>
              </a:extLst>
            </p:cNvPr>
            <p:cNvSpPr txBox="1"/>
            <p:nvPr/>
          </p:nvSpPr>
          <p:spPr>
            <a:xfrm>
              <a:off x="2563683" y="4735116"/>
              <a:ext cx="1294782" cy="601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Explicit consideration of climate change</a:t>
              </a:r>
              <a:endPara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TextBox 149">
              <a:extLst>
                <a:ext uri="{FF2B5EF4-FFF2-40B4-BE49-F238E27FC236}">
                  <a16:creationId xmlns:a16="http://schemas.microsoft.com/office/drawing/2014/main" id="{49E0D585-175D-486D-BE73-5C936EF5693D}"/>
                </a:ext>
              </a:extLst>
            </p:cNvPr>
            <p:cNvSpPr txBox="1"/>
            <p:nvPr/>
          </p:nvSpPr>
          <p:spPr>
            <a:xfrm>
              <a:off x="2564543" y="5361110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Modification of pre-existing models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8" name="Oval 146" title="Milestone Number">
            <a:extLst>
              <a:ext uri="{FF2B5EF4-FFF2-40B4-BE49-F238E27FC236}">
                <a16:creationId xmlns:a16="http://schemas.microsoft.com/office/drawing/2014/main" id="{FE69CE1A-2C45-45CB-A60D-9AF7425960BE}"/>
              </a:ext>
            </a:extLst>
          </p:cNvPr>
          <p:cNvSpPr/>
          <p:nvPr/>
        </p:nvSpPr>
        <p:spPr>
          <a:xfrm>
            <a:off x="7634089" y="4730046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2005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49" name="Graphic 181" title="callout">
            <a:extLst>
              <a:ext uri="{FF2B5EF4-FFF2-40B4-BE49-F238E27FC236}">
                <a16:creationId xmlns:a16="http://schemas.microsoft.com/office/drawing/2014/main" id="{EFA58CA7-C45D-4017-A87E-4B3FAE0C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7360539" y="4267029"/>
            <a:ext cx="581025" cy="295275"/>
          </a:xfrm>
          <a:prstGeom prst="rect">
            <a:avLst/>
          </a:prstGeom>
        </p:spPr>
      </p:pic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44" grpId="0" animBg="1"/>
      <p:bldP spid="47" grpId="0" animBg="1"/>
      <p:bldP spid="49" grpId="0"/>
      <p:bldP spid="57" grpId="0" animBg="1"/>
      <p:bldP spid="128" grpId="0" animBg="1"/>
      <p:bldP spid="130" grpId="0" animBg="1"/>
      <p:bldP spid="131" grpId="0"/>
      <p:bldP spid="138" grpId="0" animBg="1"/>
      <p:bldP spid="143" grpId="0" animBg="1"/>
      <p:bldP spid="1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159992" y="4173107"/>
            <a:ext cx="5328592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00000"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,N,T)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ES" sz="40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159992" y="4173107"/>
            <a:ext cx="5328592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00000"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,N,T)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ES" sz="40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167353" y="4828037"/>
            <a:ext cx="648893" cy="10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1840" y="5976201"/>
            <a:ext cx="251863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ahnschrift" panose="020B0502040204020203" pitchFamily="34" charset="0"/>
              </a:rPr>
              <a:t>Net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159992" y="4173107"/>
            <a:ext cx="5328592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00000"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,N,T)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ES" sz="40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167353" y="4828037"/>
            <a:ext cx="648893" cy="10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1840" y="5976201"/>
            <a:ext cx="251863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ahnschrift" panose="020B0502040204020203" pitchFamily="34" charset="0"/>
              </a:rPr>
              <a:t>Net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28" name="Abrir llave 27"/>
          <p:cNvSpPr/>
          <p:nvPr/>
        </p:nvSpPr>
        <p:spPr>
          <a:xfrm rot="16200000">
            <a:off x="5011413" y="3370657"/>
            <a:ext cx="171126" cy="3055028"/>
          </a:xfrm>
          <a:prstGeom prst="leftBrace">
            <a:avLst>
              <a:gd name="adj1" fmla="val 8333"/>
              <a:gd name="adj2" fmla="val 52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3648120" y="5110630"/>
            <a:ext cx="27751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Gross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159992" y="4173107"/>
            <a:ext cx="5328592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00000"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,N,T)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ES" sz="40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167353" y="4828037"/>
            <a:ext cx="648893" cy="10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1840" y="5976201"/>
            <a:ext cx="251863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ahnschrift" panose="020B0502040204020203" pitchFamily="34" charset="0"/>
              </a:rPr>
              <a:t>Net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  <p:cxnSp>
        <p:nvCxnSpPr>
          <p:cNvPr id="17" name="Conector recto de flecha 16"/>
          <p:cNvCxnSpPr>
            <a:endCxn id="18" idx="0"/>
          </p:cNvCxnSpPr>
          <p:nvPr/>
        </p:nvCxnSpPr>
        <p:spPr>
          <a:xfrm>
            <a:off x="7255113" y="4898170"/>
            <a:ext cx="414059" cy="107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984529" y="5976201"/>
            <a:ext cx="13692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Respiration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28" name="Abrir llave 27"/>
          <p:cNvSpPr/>
          <p:nvPr/>
        </p:nvSpPr>
        <p:spPr>
          <a:xfrm rot="16200000">
            <a:off x="5011413" y="3370657"/>
            <a:ext cx="171126" cy="3055028"/>
          </a:xfrm>
          <a:prstGeom prst="leftBrace">
            <a:avLst>
              <a:gd name="adj1" fmla="val 8333"/>
              <a:gd name="adj2" fmla="val 52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3648120" y="5110630"/>
            <a:ext cx="27751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Gross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8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159992" y="4173107"/>
            <a:ext cx="5328592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00000"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,N,T)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ES" sz="40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167353" y="4828037"/>
            <a:ext cx="648893" cy="10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1840" y="5976201"/>
            <a:ext cx="251863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ahnschrift" panose="020B0502040204020203" pitchFamily="34" charset="0"/>
              </a:rPr>
              <a:t>Net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  <p:cxnSp>
        <p:nvCxnSpPr>
          <p:cNvPr id="17" name="Conector recto de flecha 16"/>
          <p:cNvCxnSpPr>
            <a:endCxn id="18" idx="0"/>
          </p:cNvCxnSpPr>
          <p:nvPr/>
        </p:nvCxnSpPr>
        <p:spPr>
          <a:xfrm>
            <a:off x="7255113" y="4898170"/>
            <a:ext cx="414059" cy="107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984529" y="5976201"/>
            <a:ext cx="13692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Respiration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28" name="Abrir llave 27"/>
          <p:cNvSpPr/>
          <p:nvPr/>
        </p:nvSpPr>
        <p:spPr>
          <a:xfrm rot="16200000">
            <a:off x="5011413" y="3370657"/>
            <a:ext cx="171126" cy="3055028"/>
          </a:xfrm>
          <a:prstGeom prst="leftBrace">
            <a:avLst>
              <a:gd name="adj1" fmla="val 8333"/>
              <a:gd name="adj2" fmla="val 52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3648120" y="5110630"/>
            <a:ext cx="27751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Gross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8" grpId="0"/>
      <p:bldP spid="28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159992" y="4173107"/>
            <a:ext cx="5328592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00000"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,N,T)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ES" sz="40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167353" y="4828037"/>
            <a:ext cx="648893" cy="10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1840" y="5976201"/>
            <a:ext cx="251863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ahnschrift" panose="020B0502040204020203" pitchFamily="34" charset="0"/>
              </a:rPr>
              <a:t>Net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5895632" y="2888203"/>
            <a:ext cx="1429544" cy="14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104657" y="2505243"/>
            <a:ext cx="246304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ahnschrift" panose="020B0502040204020203" pitchFamily="34" charset="0"/>
              </a:rPr>
              <a:t>Absorbed PAR </a:t>
            </a:r>
            <a:r>
              <a:rPr lang="es-ES" dirty="0" err="1" smtClean="0">
                <a:latin typeface="Bahnschrift" panose="020B0502040204020203" pitchFamily="34" charset="0"/>
              </a:rPr>
              <a:t>energy</a:t>
            </a:r>
            <a:endParaRPr lang="es-ES" dirty="0">
              <a:latin typeface="Bahnschrift" panose="020B0502040204020203" pitchFamily="34" charset="0"/>
            </a:endParaRPr>
          </a:p>
        </p:txBody>
      </p:sp>
      <p:cxnSp>
        <p:nvCxnSpPr>
          <p:cNvPr id="17" name="Conector recto de flecha 16"/>
          <p:cNvCxnSpPr>
            <a:endCxn id="18" idx="0"/>
          </p:cNvCxnSpPr>
          <p:nvPr/>
        </p:nvCxnSpPr>
        <p:spPr>
          <a:xfrm>
            <a:off x="7255113" y="4898170"/>
            <a:ext cx="414059" cy="107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984529" y="5976201"/>
            <a:ext cx="13692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Respiration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28" name="Abrir llave 27"/>
          <p:cNvSpPr/>
          <p:nvPr/>
        </p:nvSpPr>
        <p:spPr>
          <a:xfrm rot="16200000">
            <a:off x="5011413" y="3370657"/>
            <a:ext cx="171126" cy="3055028"/>
          </a:xfrm>
          <a:prstGeom prst="leftBrace">
            <a:avLst>
              <a:gd name="adj1" fmla="val 8333"/>
              <a:gd name="adj2" fmla="val 52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3648120" y="5110630"/>
            <a:ext cx="27751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Gross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  <p:pic>
        <p:nvPicPr>
          <p:cNvPr id="71686" name="Picture 6" descr="Resultado de imagen de su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40" y="1829242"/>
            <a:ext cx="679018" cy="6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2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8" grpId="0"/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159992" y="4173107"/>
            <a:ext cx="5328592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00000"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,N,T)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ES" sz="40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167353" y="4828037"/>
            <a:ext cx="648893" cy="10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1840" y="5976201"/>
            <a:ext cx="251863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ahnschrift" panose="020B0502040204020203" pitchFamily="34" charset="0"/>
              </a:rPr>
              <a:t>Net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5895632" y="2888203"/>
            <a:ext cx="1429544" cy="14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104657" y="2505243"/>
            <a:ext cx="246304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ahnschrift" panose="020B0502040204020203" pitchFamily="34" charset="0"/>
              </a:rPr>
              <a:t>Absorbed PAR </a:t>
            </a:r>
            <a:r>
              <a:rPr lang="es-ES" dirty="0" err="1" smtClean="0">
                <a:latin typeface="Bahnschrift" panose="020B0502040204020203" pitchFamily="34" charset="0"/>
              </a:rPr>
              <a:t>energy</a:t>
            </a:r>
            <a:endParaRPr lang="es-ES" dirty="0">
              <a:latin typeface="Bahnschrift" panose="020B0502040204020203" pitchFamily="34" charset="0"/>
            </a:endParaRPr>
          </a:p>
        </p:txBody>
      </p:sp>
      <p:cxnSp>
        <p:nvCxnSpPr>
          <p:cNvPr id="17" name="Conector recto de flecha 16"/>
          <p:cNvCxnSpPr>
            <a:endCxn id="18" idx="0"/>
          </p:cNvCxnSpPr>
          <p:nvPr/>
        </p:nvCxnSpPr>
        <p:spPr>
          <a:xfrm>
            <a:off x="7255113" y="4898170"/>
            <a:ext cx="414059" cy="107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984529" y="5976201"/>
            <a:ext cx="13692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Respiration</a:t>
            </a:r>
            <a:endParaRPr lang="es-ES" dirty="0">
              <a:latin typeface="Bahnschrift" panose="020B0502040204020203" pitchFamily="34" charset="0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1" flipV="1">
            <a:off x="3680961" y="3176752"/>
            <a:ext cx="518868" cy="9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4749408" y="2866871"/>
            <a:ext cx="74880" cy="11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5271173" y="3131765"/>
            <a:ext cx="739811" cy="96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rir llave 27"/>
          <p:cNvSpPr/>
          <p:nvPr/>
        </p:nvSpPr>
        <p:spPr>
          <a:xfrm rot="16200000">
            <a:off x="5011413" y="3370657"/>
            <a:ext cx="171126" cy="3055028"/>
          </a:xfrm>
          <a:prstGeom prst="leftBrace">
            <a:avLst>
              <a:gd name="adj1" fmla="val 8333"/>
              <a:gd name="adj2" fmla="val 52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3648120" y="5110630"/>
            <a:ext cx="27751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Gross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primary</a:t>
            </a:r>
            <a:r>
              <a:rPr lang="es-ES" dirty="0" smtClean="0">
                <a:latin typeface="Bahnschrift" panose="020B0502040204020203" pitchFamily="34" charset="0"/>
              </a:rPr>
              <a:t> </a:t>
            </a:r>
            <a:r>
              <a:rPr lang="es-ES" dirty="0" err="1" smtClean="0">
                <a:latin typeface="Bahnschrift" panose="020B0502040204020203" pitchFamily="34" charset="0"/>
              </a:rPr>
              <a:t>production</a:t>
            </a:r>
            <a:endParaRPr lang="es-ES" dirty="0">
              <a:latin typeface="Bahnschrift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77" y="2552124"/>
            <a:ext cx="616603" cy="616603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03" y="1866444"/>
            <a:ext cx="893770" cy="89377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4"/>
          <a:srcRect b="9048"/>
          <a:stretch/>
        </p:blipFill>
        <p:spPr>
          <a:xfrm>
            <a:off x="5806271" y="2346929"/>
            <a:ext cx="512287" cy="718865"/>
          </a:xfrm>
          <a:prstGeom prst="rect">
            <a:avLst/>
          </a:prstGeom>
        </p:spPr>
      </p:pic>
      <p:pic>
        <p:nvPicPr>
          <p:cNvPr id="71686" name="Picture 6" descr="Resultado de imagen de su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40" y="1829242"/>
            <a:ext cx="679018" cy="6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2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8" grpId="0"/>
      <p:bldP spid="28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http://www.creaf.uab.es/gotilwa/pics/arbr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6" y="1547589"/>
            <a:ext cx="174271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main_back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42" y="1363594"/>
            <a:ext cx="162789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645295" y="3419797"/>
            <a:ext cx="2432076" cy="80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atin typeface="Bahnschrift" panose="020B0502040204020203" pitchFamily="34" charset="0"/>
              </a:rPr>
              <a:t>GOTILWA</a:t>
            </a:r>
            <a:r>
              <a:rPr lang="en-US" dirty="0" smtClean="0">
                <a:latin typeface="Bahnschrift" panose="020B0502040204020203" pitchFamily="34" charset="0"/>
              </a:rPr>
              <a:t/>
            </a:r>
            <a:br>
              <a:rPr lang="en-US" dirty="0" smtClean="0">
                <a:latin typeface="Bahnschrift" panose="020B0502040204020203" pitchFamily="34" charset="0"/>
              </a:rPr>
            </a:br>
            <a:r>
              <a:rPr lang="en-US" dirty="0" err="1" smtClean="0">
                <a:latin typeface="Bahnschrift" panose="020B0502040204020203" pitchFamily="34" charset="0"/>
              </a:rPr>
              <a:t>Gràcia</a:t>
            </a:r>
            <a:r>
              <a:rPr lang="en-US" dirty="0" smtClean="0">
                <a:latin typeface="Bahnschrift" panose="020B0502040204020203" pitchFamily="34" charset="0"/>
              </a:rPr>
              <a:t> &amp; </a:t>
            </a:r>
            <a:r>
              <a:rPr lang="en-US" dirty="0" err="1" smtClean="0">
                <a:latin typeface="Bahnschrift" panose="020B0502040204020203" pitchFamily="34" charset="0"/>
              </a:rPr>
              <a:t>Sabaté</a:t>
            </a:r>
            <a:r>
              <a:rPr lang="en-US" dirty="0" smtClean="0">
                <a:latin typeface="Bahnschrift" panose="020B0502040204020203" pitchFamily="34" charset="0"/>
              </a:rPr>
              <a:t>,  2004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89425" y="3523834"/>
            <a:ext cx="2767104" cy="80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atin typeface="Bahnschrift" panose="020B0502040204020203" pitchFamily="34" charset="0"/>
              </a:rPr>
              <a:t>3PG</a:t>
            </a:r>
            <a:r>
              <a:rPr lang="en-US" dirty="0" smtClean="0">
                <a:latin typeface="Bahnschrift" panose="020B0502040204020203" pitchFamily="34" charset="0"/>
              </a:rPr>
              <a:t/>
            </a:r>
            <a:br>
              <a:rPr lang="en-US" dirty="0" smtClean="0">
                <a:latin typeface="Bahnschrift" panose="020B0502040204020203" pitchFamily="34" charset="0"/>
              </a:rPr>
            </a:br>
            <a:r>
              <a:rPr lang="en-US" dirty="0" err="1" smtClean="0">
                <a:latin typeface="Bahnschrift" panose="020B0502040204020203" pitchFamily="34" charset="0"/>
              </a:rPr>
              <a:t>Landsberg</a:t>
            </a:r>
            <a:r>
              <a:rPr lang="en-US" dirty="0" smtClean="0">
                <a:latin typeface="Bahnschrift" panose="020B0502040204020203" pitchFamily="34" charset="0"/>
              </a:rPr>
              <a:t> &amp; Waring, 1997</a:t>
            </a:r>
            <a:endParaRPr lang="es-ES" dirty="0"/>
          </a:p>
        </p:txBody>
      </p:sp>
      <p:pic>
        <p:nvPicPr>
          <p:cNvPr id="70662" name="Picture 6" descr="LOGO_Gro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25" y="4067869"/>
            <a:ext cx="2264033" cy="21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3619794" y="5972904"/>
            <a:ext cx="2409634" cy="80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atin typeface="Bahnschrift" panose="020B0502040204020203" pitchFamily="34" charset="0"/>
              </a:rPr>
              <a:t>MEDFATE</a:t>
            </a:r>
            <a:r>
              <a:rPr lang="en-US" dirty="0" smtClean="0">
                <a:latin typeface="Bahnschrift" panose="020B0502040204020203" pitchFamily="34" charset="0"/>
              </a:rPr>
              <a:t/>
            </a:r>
            <a:br>
              <a:rPr lang="en-US" dirty="0" smtClean="0">
                <a:latin typeface="Bahnschrift" panose="020B0502040204020203" pitchFamily="34" charset="0"/>
              </a:rPr>
            </a:br>
            <a:r>
              <a:rPr lang="en-US" dirty="0" smtClean="0">
                <a:latin typeface="Bahnschrift" panose="020B0502040204020203" pitchFamily="34" charset="0"/>
              </a:rPr>
              <a:t>De </a:t>
            </a:r>
            <a:r>
              <a:rPr lang="en-US" dirty="0" err="1" smtClean="0">
                <a:latin typeface="Bahnschrift" panose="020B0502040204020203" pitchFamily="34" charset="0"/>
              </a:rPr>
              <a:t>Cáceres</a:t>
            </a:r>
            <a:r>
              <a:rPr lang="en-US" dirty="0" smtClean="0">
                <a:latin typeface="Bahnschrift" panose="020B0502040204020203" pitchFamily="34" charset="0"/>
              </a:rPr>
              <a:t> et al., 2015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93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1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043269" y="1831589"/>
            <a:ext cx="2081952" cy="673906"/>
            <a:chOff x="1502876" y="2253895"/>
            <a:chExt cx="2081952" cy="673906"/>
          </a:xfrm>
        </p:grpSpPr>
        <p:sp>
          <p:nvSpPr>
            <p:cNvPr id="28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290046" y="2253895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Linder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1502876" y="2641569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Monteith’s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relationship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holds for forests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029519" y="2571474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039680" y="3201259"/>
            <a:ext cx="581025" cy="295275"/>
          </a:xfrm>
          <a:prstGeom prst="rect">
            <a:avLst/>
          </a:prstGeom>
        </p:spPr>
      </p:pic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4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043269" y="1831589"/>
            <a:ext cx="2081952" cy="673906"/>
            <a:chOff x="1502876" y="2253895"/>
            <a:chExt cx="2081952" cy="673906"/>
          </a:xfrm>
        </p:grpSpPr>
        <p:sp>
          <p:nvSpPr>
            <p:cNvPr id="28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290046" y="2253895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Linder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1502876" y="2641569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Monteith’s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relationship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holds for forests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029519" y="2571474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018666" y="4365039"/>
            <a:ext cx="581025" cy="253247"/>
          </a:xfrm>
          <a:prstGeom prst="rect">
            <a:avLst/>
          </a:prstGeom>
        </p:spPr>
      </p:pic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039680" y="3201259"/>
            <a:ext cx="581025" cy="295275"/>
          </a:xfrm>
          <a:prstGeom prst="rect">
            <a:avLst/>
          </a:prstGeom>
        </p:spPr>
      </p:pic>
      <p:grpSp>
        <p:nvGrpSpPr>
          <p:cNvPr id="125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621782" y="5349889"/>
            <a:ext cx="1294782" cy="1024037"/>
            <a:chOff x="2110555" y="2162177"/>
            <a:chExt cx="1294782" cy="1024037"/>
          </a:xfrm>
        </p:grpSpPr>
        <p:sp>
          <p:nvSpPr>
            <p:cNvPr id="126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McMurtrie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715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 of forest productivity (related to carbon partitioning)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(Purely conceptual)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8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1988297" y="4802107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1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043269" y="1831589"/>
            <a:ext cx="2081952" cy="673906"/>
            <a:chOff x="1502876" y="2253895"/>
            <a:chExt cx="2081952" cy="673906"/>
          </a:xfrm>
        </p:grpSpPr>
        <p:sp>
          <p:nvSpPr>
            <p:cNvPr id="28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290046" y="2253895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Linder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1502876" y="2641569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Monteith’s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relationship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holds for forests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029519" y="2571474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018666" y="4365039"/>
            <a:ext cx="581025" cy="253247"/>
          </a:xfrm>
          <a:prstGeom prst="rect">
            <a:avLst/>
          </a:prstGeom>
        </p:spPr>
      </p:pic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039680" y="3201259"/>
            <a:ext cx="581025" cy="295275"/>
          </a:xfrm>
          <a:prstGeom prst="rect">
            <a:avLst/>
          </a:prstGeom>
        </p:spPr>
      </p:pic>
      <p:grpSp>
        <p:nvGrpSpPr>
          <p:cNvPr id="125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621782" y="5349889"/>
            <a:ext cx="1294782" cy="1024037"/>
            <a:chOff x="2110555" y="2162177"/>
            <a:chExt cx="1294782" cy="1024037"/>
          </a:xfrm>
        </p:grpSpPr>
        <p:sp>
          <p:nvSpPr>
            <p:cNvPr id="126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McMurtrie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715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 of forest productivity (related to carbon partitioning)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(Purely conceptual)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8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1988297" y="4802107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29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375624" y="3206023"/>
            <a:ext cx="581025" cy="288000"/>
          </a:xfrm>
          <a:prstGeom prst="rect">
            <a:avLst/>
          </a:prstGeom>
        </p:spPr>
      </p:pic>
      <p:sp>
        <p:nvSpPr>
          <p:cNvPr id="130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624057" y="2566609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1986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31" name="TextBox 121">
            <a:extLst>
              <a:ext uri="{FF2B5EF4-FFF2-40B4-BE49-F238E27FC236}">
                <a16:creationId xmlns:a16="http://schemas.microsoft.com/office/drawing/2014/main" id="{5D435BCF-D2D6-4341-809F-90860DEAC612}"/>
              </a:ext>
            </a:extLst>
          </p:cNvPr>
          <p:cNvSpPr txBox="1"/>
          <p:nvPr/>
        </p:nvSpPr>
        <p:spPr>
          <a:xfrm>
            <a:off x="2435802" y="2225177"/>
            <a:ext cx="1516773" cy="286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</a:t>
            </a:r>
            <a:r>
              <a:rPr lang="en-ZA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McMurtrie’s</a:t>
            </a:r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predict Eucalyptus growth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128" grpId="0" animBg="1"/>
      <p:bldP spid="130" grpId="0" animBg="1"/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043269" y="1831589"/>
            <a:ext cx="2081952" cy="673906"/>
            <a:chOff x="1502876" y="2253895"/>
            <a:chExt cx="2081952" cy="673906"/>
          </a:xfrm>
        </p:grpSpPr>
        <p:sp>
          <p:nvSpPr>
            <p:cNvPr id="28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290046" y="2253895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Linder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1502876" y="2641569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Monteith’s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relationship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holds for forests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029519" y="2571474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018666" y="4365039"/>
            <a:ext cx="581025" cy="253247"/>
          </a:xfrm>
          <a:prstGeom prst="rect">
            <a:avLst/>
          </a:prstGeom>
        </p:spPr>
      </p:pic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039680" y="3201259"/>
            <a:ext cx="581025" cy="295275"/>
          </a:xfrm>
          <a:prstGeom prst="rect">
            <a:avLst/>
          </a:prstGeom>
        </p:spPr>
      </p:pic>
      <p:grpSp>
        <p:nvGrpSpPr>
          <p:cNvPr id="125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621782" y="5349889"/>
            <a:ext cx="1294782" cy="1024037"/>
            <a:chOff x="2110555" y="2162177"/>
            <a:chExt cx="1294782" cy="1024037"/>
          </a:xfrm>
        </p:grpSpPr>
        <p:sp>
          <p:nvSpPr>
            <p:cNvPr id="126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McMurtrie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715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 of forest productivity (related to carbon partitioning)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(Purely conceptual)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8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1988297" y="4802107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29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375624" y="3206023"/>
            <a:ext cx="581025" cy="288000"/>
          </a:xfrm>
          <a:prstGeom prst="rect">
            <a:avLst/>
          </a:prstGeom>
        </p:spPr>
      </p:pic>
      <p:sp>
        <p:nvSpPr>
          <p:cNvPr id="130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624057" y="2566609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1986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31" name="TextBox 121">
            <a:extLst>
              <a:ext uri="{FF2B5EF4-FFF2-40B4-BE49-F238E27FC236}">
                <a16:creationId xmlns:a16="http://schemas.microsoft.com/office/drawing/2014/main" id="{5D435BCF-D2D6-4341-809F-90860DEAC612}"/>
              </a:ext>
            </a:extLst>
          </p:cNvPr>
          <p:cNvSpPr txBox="1"/>
          <p:nvPr/>
        </p:nvSpPr>
        <p:spPr>
          <a:xfrm>
            <a:off x="2435802" y="2225177"/>
            <a:ext cx="1516773" cy="286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</a:t>
            </a:r>
            <a:r>
              <a:rPr lang="en-ZA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McMurtrie’s</a:t>
            </a:r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predict Eucalyptus growth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561970" y="4305436"/>
            <a:ext cx="581025" cy="281049"/>
          </a:xfrm>
          <a:prstGeom prst="rect">
            <a:avLst/>
          </a:prstGeom>
        </p:spPr>
      </p:pic>
      <p:grpSp>
        <p:nvGrpSpPr>
          <p:cNvPr id="133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3122620" y="5339244"/>
            <a:ext cx="1695270" cy="846702"/>
            <a:chOff x="2110555" y="2162177"/>
            <a:chExt cx="1358001" cy="846702"/>
          </a:xfrm>
        </p:grpSpPr>
        <p:sp>
          <p:nvSpPr>
            <p:cNvPr id="134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4007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FOREST-BGC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BIOMASS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73774" y="2579531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forest PBM, based on simplified description of </a:t>
              </a:r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ecophys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processes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8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3776764" y="4803275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1990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128" grpId="0" animBg="1"/>
      <p:bldP spid="130" grpId="0" animBg="1"/>
      <p:bldP spid="131" grpId="0"/>
      <p:bldP spid="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043269" y="1831589"/>
            <a:ext cx="2081952" cy="673906"/>
            <a:chOff x="1502876" y="2253895"/>
            <a:chExt cx="2081952" cy="673906"/>
          </a:xfrm>
        </p:grpSpPr>
        <p:sp>
          <p:nvSpPr>
            <p:cNvPr id="28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290046" y="2253895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Linder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1502876" y="2641569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Monteith’s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relationship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holds for forests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029519" y="2571474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018666" y="4365039"/>
            <a:ext cx="581025" cy="253247"/>
          </a:xfrm>
          <a:prstGeom prst="rect">
            <a:avLst/>
          </a:prstGeom>
        </p:spPr>
      </p:pic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677848" y="1631457"/>
            <a:ext cx="1312915" cy="878797"/>
            <a:chOff x="2110555" y="2021184"/>
            <a:chExt cx="1312915" cy="878797"/>
          </a:xfrm>
        </p:grpSpPr>
        <p:sp>
          <p:nvSpPr>
            <p:cNvPr id="41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28688" y="2021184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3PG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Landsberg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Waring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PBM with the aim of providing tools for management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13209" y="2571474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45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74171" y="3235011"/>
            <a:ext cx="581025" cy="295275"/>
          </a:xfrm>
          <a:prstGeom prst="rect">
            <a:avLst/>
          </a:prstGeom>
        </p:spPr>
      </p:pic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039680" y="3201259"/>
            <a:ext cx="581025" cy="295275"/>
          </a:xfrm>
          <a:prstGeom prst="rect">
            <a:avLst/>
          </a:prstGeom>
        </p:spPr>
      </p:pic>
      <p:grpSp>
        <p:nvGrpSpPr>
          <p:cNvPr id="125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621782" y="5349889"/>
            <a:ext cx="1294782" cy="1024037"/>
            <a:chOff x="2110555" y="2162177"/>
            <a:chExt cx="1294782" cy="1024037"/>
          </a:xfrm>
        </p:grpSpPr>
        <p:sp>
          <p:nvSpPr>
            <p:cNvPr id="126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McMurtrie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715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 of forest productivity (related to carbon partitioning)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(Purely conceptual)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8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1988297" y="4802107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29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375624" y="3206023"/>
            <a:ext cx="581025" cy="288000"/>
          </a:xfrm>
          <a:prstGeom prst="rect">
            <a:avLst/>
          </a:prstGeom>
        </p:spPr>
      </p:pic>
      <p:sp>
        <p:nvSpPr>
          <p:cNvPr id="130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624057" y="2566609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1986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31" name="TextBox 121">
            <a:extLst>
              <a:ext uri="{FF2B5EF4-FFF2-40B4-BE49-F238E27FC236}">
                <a16:creationId xmlns:a16="http://schemas.microsoft.com/office/drawing/2014/main" id="{5D435BCF-D2D6-4341-809F-90860DEAC612}"/>
              </a:ext>
            </a:extLst>
          </p:cNvPr>
          <p:cNvSpPr txBox="1"/>
          <p:nvPr/>
        </p:nvSpPr>
        <p:spPr>
          <a:xfrm>
            <a:off x="2435802" y="2225177"/>
            <a:ext cx="1516773" cy="286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</a:t>
            </a:r>
            <a:r>
              <a:rPr lang="en-ZA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McMurtrie’s</a:t>
            </a:r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predict Eucalyptus growth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561970" y="4305436"/>
            <a:ext cx="581025" cy="281049"/>
          </a:xfrm>
          <a:prstGeom prst="rect">
            <a:avLst/>
          </a:prstGeom>
        </p:spPr>
      </p:pic>
      <p:grpSp>
        <p:nvGrpSpPr>
          <p:cNvPr id="133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3122620" y="5339244"/>
            <a:ext cx="1695270" cy="846702"/>
            <a:chOff x="2110555" y="2162177"/>
            <a:chExt cx="1358001" cy="846702"/>
          </a:xfrm>
        </p:grpSpPr>
        <p:sp>
          <p:nvSpPr>
            <p:cNvPr id="134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4007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FOREST-BGC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BIOMASS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73774" y="2579531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forest PBM, based on simplified description of </a:t>
              </a:r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ecophys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processes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8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3776764" y="4803275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1990</a:t>
            </a:r>
            <a:endParaRPr lang="en-ZA" sz="1000" dirty="0">
              <a:solidFill>
                <a:schemeClr val="bg1"/>
              </a:solidFill>
            </a:endParaRPr>
          </a:p>
        </p:txBody>
      </p:sp>
      <p:grpSp>
        <p:nvGrpSpPr>
          <p:cNvPr id="139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885107" y="5347811"/>
            <a:ext cx="1357232" cy="727511"/>
            <a:chOff x="2110555" y="2162177"/>
            <a:chExt cx="1357232" cy="727511"/>
          </a:xfrm>
        </p:grpSpPr>
        <p:sp>
          <p:nvSpPr>
            <p:cNvPr id="140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PRO-MOD</a:t>
              </a:r>
            </a:p>
            <a:p>
              <a:pPr algn="ctr"/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Battaglia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Sand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73005" y="2600018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Similar to 3PG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 used in Australia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3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25335" y="4804371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4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5267533" y="4328027"/>
            <a:ext cx="581025" cy="260676"/>
          </a:xfrm>
          <a:prstGeom prst="rect">
            <a:avLst/>
          </a:prstGeom>
        </p:spPr>
      </p:pic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44" grpId="0" animBg="1"/>
      <p:bldP spid="128" grpId="0" animBg="1"/>
      <p:bldP spid="130" grpId="0" animBg="1"/>
      <p:bldP spid="131" grpId="0"/>
      <p:bldP spid="138" grpId="0" animBg="1"/>
      <p:bldP spid="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908963" y="3520303"/>
            <a:ext cx="2099901" cy="562188"/>
            <a:chOff x="5886628" y="3119046"/>
            <a:chExt cx="2784204" cy="562188"/>
          </a:xfr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cxnSp>
          <p:nvCxnSpPr>
            <p:cNvPr id="151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bg2">
                    <a:lumMod val="10000"/>
                  </a:schemeClr>
                </a:gs>
                <a:gs pos="10000">
                  <a:schemeClr val="bg2"/>
                </a:gs>
                <a:gs pos="38000">
                  <a:schemeClr val="bg2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53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grp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5775" y="33826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1970s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4" title="Milestone Text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313584" y="5330976"/>
            <a:ext cx="1149457" cy="882901"/>
            <a:chOff x="1182632" y="3714204"/>
            <a:chExt cx="1631751" cy="882901"/>
          </a:xfrm>
        </p:grpSpPr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182632" y="3714204"/>
              <a:ext cx="1517091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263832" y="4018331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Crop growth increases with absorbed PAR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9602" y="436136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2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22991" y="480056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1977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9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V="1">
            <a:off x="599816" y="4368253"/>
            <a:ext cx="581025" cy="211088"/>
          </a:xfrm>
          <a:prstGeom prst="rect">
            <a:avLst/>
          </a:prstGeom>
        </p:spPr>
      </p:pic>
      <p:sp>
        <p:nvSpPr>
          <p:cNvPr id="26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46306" y="334029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043269" y="1831589"/>
            <a:ext cx="2081952" cy="673906"/>
            <a:chOff x="1502876" y="2253895"/>
            <a:chExt cx="2081952" cy="673906"/>
          </a:xfrm>
        </p:grpSpPr>
        <p:sp>
          <p:nvSpPr>
            <p:cNvPr id="28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290046" y="2253895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Linder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1502876" y="2641569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Monteith’s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relationship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holds for forests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029519" y="2571474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018666" y="4365039"/>
            <a:ext cx="581025" cy="253247"/>
          </a:xfrm>
          <a:prstGeom prst="rect">
            <a:avLst/>
          </a:prstGeom>
        </p:spPr>
      </p:pic>
      <p:sp>
        <p:nvSpPr>
          <p:cNvPr id="33" name="TextBox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3492259" y="33213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677848" y="1631457"/>
            <a:ext cx="1312915" cy="878797"/>
            <a:chOff x="2110555" y="2021184"/>
            <a:chExt cx="1312915" cy="878797"/>
          </a:xfrm>
        </p:grpSpPr>
        <p:sp>
          <p:nvSpPr>
            <p:cNvPr id="41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28688" y="2021184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3PG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Landsberg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Waring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PBM with the aim of providing tools for management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13209" y="2571474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45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74171" y="3235011"/>
            <a:ext cx="581025" cy="295275"/>
          </a:xfrm>
          <a:prstGeom prst="rect">
            <a:avLst/>
          </a:prstGeom>
        </p:spPr>
      </p:pic>
      <p:sp>
        <p:nvSpPr>
          <p:cNvPr id="4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6115761" y="331195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139" title="Milestone Number">
            <a:extLst>
              <a:ext uri="{FF2B5EF4-FFF2-40B4-BE49-F238E27FC236}">
                <a16:creationId xmlns:a16="http://schemas.microsoft.com/office/drawing/2014/main" id="{FBC221C4-3F0A-406D-B23A-B58B1480E387}"/>
              </a:ext>
            </a:extLst>
          </p:cNvPr>
          <p:cNvSpPr/>
          <p:nvPr/>
        </p:nvSpPr>
        <p:spPr>
          <a:xfrm>
            <a:off x="6588882" y="4800567"/>
            <a:ext cx="424920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2002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49" name="TextBox 141">
            <a:extLst>
              <a:ext uri="{FF2B5EF4-FFF2-40B4-BE49-F238E27FC236}">
                <a16:creationId xmlns:a16="http://schemas.microsoft.com/office/drawing/2014/main" id="{C00C099A-E5BD-41FF-8EC5-D4F9E8C3CD9B}"/>
              </a:ext>
            </a:extLst>
          </p:cNvPr>
          <p:cNvSpPr txBox="1"/>
          <p:nvPr/>
        </p:nvSpPr>
        <p:spPr>
          <a:xfrm>
            <a:off x="6014796" y="5309155"/>
            <a:ext cx="1783893" cy="4007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hybrid </a:t>
            </a:r>
            <a:b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2" name="Graphic 183" title="callout">
            <a:extLst>
              <a:ext uri="{FF2B5EF4-FFF2-40B4-BE49-F238E27FC236}">
                <a16:creationId xmlns:a16="http://schemas.microsoft.com/office/drawing/2014/main" id="{287891DE-9B03-4F92-B29A-5C284BF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6354569" y="4284262"/>
            <a:ext cx="581025" cy="295275"/>
          </a:xfrm>
          <a:prstGeom prst="rect">
            <a:avLst/>
          </a:prstGeom>
        </p:spPr>
      </p:pic>
      <p:grpSp>
        <p:nvGrpSpPr>
          <p:cNvPr id="67" name="Group 12" title="Year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6036171" y="3519269"/>
            <a:ext cx="2154084" cy="562188"/>
            <a:chOff x="8481353" y="3119046"/>
            <a:chExt cx="3133180" cy="562188"/>
          </a:xfrm>
        </p:grpSpPr>
        <p:cxnSp>
          <p:nvCxnSpPr>
            <p:cNvPr id="68" name="Straight Connector 131" title="Q lines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3" title="Q lines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132" title="Year Arrow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75" name="Straight Connector 53" title="Q lines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5" title="Q lines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1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3395685" y="3529167"/>
            <a:ext cx="2784204" cy="562188"/>
            <a:chOff x="5886628" y="3119046"/>
            <a:chExt cx="2784204" cy="562188"/>
          </a:xfrm>
        </p:grpSpPr>
        <p:cxnSp>
          <p:nvCxnSpPr>
            <p:cNvPr id="82" name="Straight Connector 117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88" name="Straight Connector 4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1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1472871" y="3519269"/>
            <a:ext cx="2160635" cy="561751"/>
            <a:chOff x="3309141" y="3119046"/>
            <a:chExt cx="2759196" cy="561751"/>
          </a:xfrm>
        </p:grpSpPr>
        <p:sp>
          <p:nvSpPr>
            <p:cNvPr id="96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01" name="Straight Connector 37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7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5776" y="3540420"/>
            <a:ext cx="1406006" cy="553946"/>
            <a:chOff x="791681" y="3119046"/>
            <a:chExt cx="2695434" cy="551743"/>
          </a:xfrm>
        </p:grpSpPr>
        <p:sp>
          <p:nvSpPr>
            <p:cNvPr id="111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15533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cxnSp>
          <p:nvCxnSpPr>
            <p:cNvPr id="116" name="Straight Connector 29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039680" y="3201259"/>
            <a:ext cx="581025" cy="295275"/>
          </a:xfrm>
          <a:prstGeom prst="rect">
            <a:avLst/>
          </a:prstGeom>
        </p:spPr>
      </p:pic>
      <p:grpSp>
        <p:nvGrpSpPr>
          <p:cNvPr id="125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1621782" y="5349889"/>
            <a:ext cx="1294782" cy="1024037"/>
            <a:chOff x="2110555" y="2162177"/>
            <a:chExt cx="1294782" cy="1024037"/>
          </a:xfrm>
        </p:grpSpPr>
        <p:sp>
          <p:nvSpPr>
            <p:cNvPr id="126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00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McMurtrie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715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model of forest productivity (related to carbon partitioning)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(Purely conceptual)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8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1988297" y="4802107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1985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29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2375624" y="3206023"/>
            <a:ext cx="581025" cy="288000"/>
          </a:xfrm>
          <a:prstGeom prst="rect">
            <a:avLst/>
          </a:prstGeom>
        </p:spPr>
      </p:pic>
      <p:sp>
        <p:nvSpPr>
          <p:cNvPr id="130" name="Oval 118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2624057" y="2566609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1986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31" name="TextBox 121">
            <a:extLst>
              <a:ext uri="{FF2B5EF4-FFF2-40B4-BE49-F238E27FC236}">
                <a16:creationId xmlns:a16="http://schemas.microsoft.com/office/drawing/2014/main" id="{5D435BCF-D2D6-4341-809F-90860DEAC612}"/>
              </a:ext>
            </a:extLst>
          </p:cNvPr>
          <p:cNvSpPr txBox="1"/>
          <p:nvPr/>
        </p:nvSpPr>
        <p:spPr>
          <a:xfrm>
            <a:off x="2435802" y="2225177"/>
            <a:ext cx="1516773" cy="286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</a:t>
            </a:r>
            <a:r>
              <a:rPr lang="en-ZA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McMurtrie’s</a:t>
            </a:r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predict Eucalyptus growth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Graphic 156" title="callout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561970" y="4305436"/>
            <a:ext cx="581025" cy="281049"/>
          </a:xfrm>
          <a:prstGeom prst="rect">
            <a:avLst/>
          </a:prstGeom>
        </p:spPr>
      </p:pic>
      <p:grpSp>
        <p:nvGrpSpPr>
          <p:cNvPr id="133" name="Group 119" title="Milestone Text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3122620" y="5339244"/>
            <a:ext cx="1695270" cy="846702"/>
            <a:chOff x="2110555" y="2162177"/>
            <a:chExt cx="1358001" cy="846702"/>
          </a:xfrm>
        </p:grpSpPr>
        <p:sp>
          <p:nvSpPr>
            <p:cNvPr id="134" name="TextBox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4007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FOREST-BGC</a:t>
              </a:r>
              <a:b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BIOMASS</a:t>
              </a:r>
              <a:endPara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TextBox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73774" y="2579531"/>
              <a:ext cx="1294782" cy="42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forest PBM, based on simplified description of </a:t>
              </a:r>
              <a:r>
                <a:rPr lang="en-ZA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ecophys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processes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8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3776764" y="4803275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1990</a:t>
            </a:r>
            <a:endParaRPr lang="en-ZA" sz="1000" dirty="0">
              <a:solidFill>
                <a:schemeClr val="bg1"/>
              </a:solidFill>
            </a:endParaRPr>
          </a:p>
        </p:txBody>
      </p:sp>
      <p:grpSp>
        <p:nvGrpSpPr>
          <p:cNvPr id="139" name="Group 134" title="Milestone Text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4885107" y="5347811"/>
            <a:ext cx="1357232" cy="727511"/>
            <a:chOff x="2110555" y="2162177"/>
            <a:chExt cx="1357232" cy="727511"/>
          </a:xfrm>
        </p:grpSpPr>
        <p:sp>
          <p:nvSpPr>
            <p:cNvPr id="140" name="TextBox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357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PRO-MOD</a:t>
              </a:r>
            </a:p>
            <a:p>
              <a:pPr algn="ctr"/>
              <a:r>
                <a:rPr lang="en-ZA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Battaglia</a:t>
              </a:r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Sand</a:t>
              </a:r>
              <a:endParaRPr lang="en-Z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TextBox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73005" y="2600018"/>
              <a:ext cx="1294782" cy="28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Similar to 3PG</a:t>
              </a:r>
              <a:b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 used in Australia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TextBox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3" name="Oval 177" title="Milestone Number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5225335" y="4804371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1997</a:t>
            </a:r>
            <a:endParaRPr lang="en-ZA" sz="1000" dirty="0">
              <a:solidFill>
                <a:schemeClr val="bg1"/>
              </a:solidFill>
            </a:endParaRPr>
          </a:p>
        </p:txBody>
      </p:sp>
      <p:pic>
        <p:nvPicPr>
          <p:cNvPr id="14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V="1">
            <a:off x="5267533" y="4328027"/>
            <a:ext cx="581025" cy="260676"/>
          </a:xfrm>
          <a:prstGeom prst="rect">
            <a:avLst/>
          </a:prstGeom>
        </p:spPr>
      </p:pic>
      <p:sp>
        <p:nvSpPr>
          <p:cNvPr id="156" name="TextBox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7886970" y="333374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2010s</a:t>
            </a:r>
            <a:endParaRPr lang="en-ZA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44" grpId="0" animBg="1"/>
      <p:bldP spid="47" grpId="0" animBg="1"/>
      <p:bldP spid="49" grpId="0"/>
      <p:bldP spid="128" grpId="0" animBg="1"/>
      <p:bldP spid="130" grpId="0" animBg="1"/>
      <p:bldP spid="131" grpId="0"/>
      <p:bldP spid="138" grpId="0" animBg="1"/>
      <p:bldP spid="14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7138</TotalTime>
  <Words>708</Words>
  <Application>Microsoft Office PowerPoint</Application>
  <PresentationFormat>Personalizado</PresentationFormat>
  <Paragraphs>257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1" baseType="lpstr">
      <vt:lpstr>MS Gothic</vt:lpstr>
      <vt:lpstr>ＭＳ Ｐゴシック</vt:lpstr>
      <vt:lpstr>Arial</vt:lpstr>
      <vt:lpstr>Arial Unicode MS</vt:lpstr>
      <vt:lpstr>Bahnschrift</vt:lpstr>
      <vt:lpstr>Calibri</vt:lpstr>
      <vt:lpstr>Garamond</vt:lpstr>
      <vt:lpstr>Helvetica</vt:lpstr>
      <vt:lpstr>Maiandra GD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Salvador</dc:creator>
  <cp:lastModifiedBy>Aitor Ameztegui</cp:lastModifiedBy>
  <cp:revision>215</cp:revision>
  <dcterms:modified xsi:type="dcterms:W3CDTF">2019-04-23T11:31:18Z</dcterms:modified>
</cp:coreProperties>
</file>