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r>
              <a:t>permite crear cadenas de operaciones complejas, uniendo trozos de operaciones simples</a:t>
            </a:r>
          </a:p>
          <a:p>
            <a:pPr/>
            <a:r>
              <a:t>siguiendo un orden más lógico y sencillo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permite crear cadenas de operaciones complejas, uniendo trozos de operaciones simples</a:t>
            </a:r>
          </a:p>
          <a:p>
            <a:pPr/>
            <a:r>
              <a:t>siguiendo un orden más lógico y sencillo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permite crear cadenas de operaciones complejas, uniendo trozos de operaciones simples</a:t>
            </a:r>
          </a:p>
          <a:p>
            <a:pPr/>
            <a:r>
              <a:t>siguiendo un orden más lógico y sencillo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permite crear cadenas de operaciones complejas, uniendo trozos de operaciones simples</a:t>
            </a:r>
          </a:p>
          <a:p>
            <a:pPr/>
            <a:r>
              <a:t>siguiendo un orden más lógico y sencillo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permite crear cadenas de operaciones complejas, uniendo trozos de operaciones simples</a:t>
            </a:r>
          </a:p>
          <a:p>
            <a:pPr/>
            <a:r>
              <a:t>siguiendo un orden más lógico y sencillo</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Title Text"/>
          <p:cNvSpPr txBox="1"/>
          <p:nvPr>
            <p:ph type="title"/>
          </p:nvPr>
        </p:nvSpPr>
        <p:spPr>
          <a:xfrm>
            <a:off x="571500" y="1320800"/>
            <a:ext cx="11861800" cy="3175000"/>
          </a:xfrm>
          <a:prstGeom prst="rect">
            <a:avLst/>
          </a:prstGeom>
        </p:spPr>
        <p:txBody>
          <a:bodyPr/>
          <a:lstStyle/>
          <a:p>
            <a:pPr/>
            <a:r>
              <a:t>Title Text</a:t>
            </a:r>
          </a:p>
        </p:txBody>
      </p:sp>
      <p:sp>
        <p:nvSpPr>
          <p:cNvPr id="14" name="Body Level One…"/>
          <p:cNvSpPr txBox="1"/>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1" name="–Johnny Appleseed"/>
          <p:cNvSpPr txBox="1"/>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2" name="“Type a quote here.”"/>
          <p:cNvSpPr txBox="1"/>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pPr/>
            <a:r>
              <a:t>“Type a quote here.”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0"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Image"/>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Title Text"/>
          <p:cNvSpPr txBox="1"/>
          <p:nvPr>
            <p:ph type="title"/>
          </p:nvPr>
        </p:nvSpPr>
        <p:spPr>
          <a:xfrm>
            <a:off x="1409700" y="7785100"/>
            <a:ext cx="5791200" cy="1701800"/>
          </a:xfrm>
          <a:prstGeom prst="rect">
            <a:avLst/>
          </a:prstGeom>
        </p:spPr>
        <p:txBody>
          <a:bodyPr anchor="ctr"/>
          <a:lstStyle>
            <a:lvl1pPr algn="r"/>
          </a:lstStyle>
          <a:p>
            <a:pPr/>
            <a:r>
              <a:t>Title Text</a:t>
            </a:r>
          </a:p>
        </p:txBody>
      </p:sp>
      <p:sp>
        <p:nvSpPr>
          <p:cNvPr id="25" name="Body Level One…"/>
          <p:cNvSpPr txBox="1"/>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71500" y="3289300"/>
            <a:ext cx="11861800" cy="3175000"/>
          </a:xfrm>
          <a:prstGeom prst="rect">
            <a:avLst/>
          </a:prstGeom>
        </p:spPr>
        <p:txBody>
          <a:bodyPr anchor="ct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Title Text"/>
          <p:cNvSpPr txBox="1"/>
          <p:nvPr>
            <p:ph type="title"/>
          </p:nvPr>
        </p:nvSpPr>
        <p:spPr>
          <a:xfrm>
            <a:off x="571500" y="1435100"/>
            <a:ext cx="5334000" cy="3175000"/>
          </a:xfrm>
          <a:prstGeom prst="rect">
            <a:avLst/>
          </a:prstGeom>
        </p:spPr>
        <p:txBody>
          <a:bodyPr/>
          <a:lstStyle/>
          <a:p>
            <a:pPr/>
            <a:r>
              <a:t>Title Text</a:t>
            </a:r>
          </a:p>
        </p:txBody>
      </p:sp>
      <p:sp>
        <p:nvSpPr>
          <p:cNvPr id="44" name="Body Level One…"/>
          <p:cNvSpPr txBox="1"/>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1" name="Title Text"/>
          <p:cNvSpPr txBox="1"/>
          <p:nvPr>
            <p:ph type="title"/>
          </p:nvPr>
        </p:nvSpPr>
        <p:spPr>
          <a:xfrm>
            <a:off x="571500" y="330200"/>
            <a:ext cx="5080000" cy="1397000"/>
          </a:xfrm>
          <a:prstGeom prst="rect">
            <a:avLst/>
          </a:prstGeom>
        </p:spPr>
        <p:txBody>
          <a:bodyPr/>
          <a:lstStyle/>
          <a:p>
            <a:pPr/>
            <a:r>
              <a:t>Title Text</a:t>
            </a:r>
          </a:p>
        </p:txBody>
      </p:sp>
      <p:sp>
        <p:nvSpPr>
          <p:cNvPr id="72" name="Body Level One…"/>
          <p:cNvSpPr txBox="1"/>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0" name="Body Level One…"/>
          <p:cNvSpPr txBox="1"/>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88" name="Line"/>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9" name="Line"/>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0" name="Image"/>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91" name="Image"/>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2" name="Image"/>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Title Text"/>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Body Level One…"/>
          <p:cNvSpPr txBox="1"/>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2.jpeg"/><Relationship Id="rId7" Type="http://schemas.openxmlformats.org/officeDocument/2006/relationships/image" Target="../media/image4.png"/><Relationship Id="rId8"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jpeg"/><Relationship Id="rId8"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2.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eg"/><Relationship Id="rId7" Type="http://schemas.openxmlformats.org/officeDocument/2006/relationships/image" Target="../media/image2.jpe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11.png"/><Relationship Id="rId4" Type="http://schemas.openxmlformats.org/officeDocument/2006/relationships/image" Target="../media/image12.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eg"/><Relationship Id="rId7" Type="http://schemas.openxmlformats.org/officeDocument/2006/relationships/image" Target="../media/image2.jpeg"/></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tidyr &amp; dplyr"/>
          <p:cNvSpPr txBox="1"/>
          <p:nvPr>
            <p:ph type="title"/>
          </p:nvPr>
        </p:nvSpPr>
        <p:spPr>
          <a:xfrm>
            <a:off x="571500" y="1435100"/>
            <a:ext cx="6432709" cy="3175000"/>
          </a:xfrm>
          <a:prstGeom prst="rect">
            <a:avLst/>
          </a:prstGeom>
        </p:spPr>
        <p:txBody>
          <a:bodyPr/>
          <a:lstStyle>
            <a:lvl1pPr>
              <a:defRPr b="1" sz="7200">
                <a:latin typeface="Helvetica Neue"/>
                <a:ea typeface="Helvetica Neue"/>
                <a:cs typeface="Helvetica Neue"/>
                <a:sym typeface="Helvetica Neue"/>
              </a:defRPr>
            </a:lvl1pPr>
          </a:lstStyle>
          <a:p>
            <a:pPr/>
            <a:r>
              <a:t>tidyr &amp; dplyr</a:t>
            </a:r>
          </a:p>
        </p:txBody>
      </p:sp>
      <p:sp>
        <p:nvSpPr>
          <p:cNvPr id="128" name="Aitor Ameztegui…"/>
          <p:cNvSpPr txBox="1"/>
          <p:nvPr>
            <p:ph type="body" sz="quarter" idx="1"/>
          </p:nvPr>
        </p:nvSpPr>
        <p:spPr>
          <a:xfrm>
            <a:off x="401312" y="8119842"/>
            <a:ext cx="5334001" cy="1343235"/>
          </a:xfrm>
          <a:prstGeom prst="rect">
            <a:avLst/>
          </a:prstGeom>
        </p:spPr>
        <p:txBody>
          <a:bodyPr/>
          <a:lstStyle/>
          <a:p>
            <a:pPr/>
            <a:r>
              <a:t>Aitor Ameztegui</a:t>
            </a:r>
          </a:p>
          <a:p>
            <a:pPr/>
            <a:r>
              <a:t>@multivac42</a:t>
            </a:r>
          </a:p>
          <a:p>
            <a:pPr/>
            <a:r>
              <a:t>CREAF - CTFC</a:t>
            </a:r>
          </a:p>
        </p:txBody>
      </p:sp>
      <p:pic>
        <p:nvPicPr>
          <p:cNvPr id="129" name="logo.png" descr="logo.png"/>
          <p:cNvPicPr>
            <a:picLocks noChangeAspect="1"/>
          </p:cNvPicPr>
          <p:nvPr/>
        </p:nvPicPr>
        <p:blipFill>
          <a:blip r:embed="rId2">
            <a:extLst/>
          </a:blip>
          <a:stretch>
            <a:fillRect/>
          </a:stretch>
        </p:blipFill>
        <p:spPr>
          <a:xfrm>
            <a:off x="7598784" y="3432957"/>
            <a:ext cx="2250104" cy="2606370"/>
          </a:xfrm>
          <a:prstGeom prst="rect">
            <a:avLst/>
          </a:prstGeom>
          <a:ln w="12700">
            <a:miter lim="400000"/>
          </a:ln>
        </p:spPr>
      </p:pic>
      <p:pic>
        <p:nvPicPr>
          <p:cNvPr id="130" name="logo (2).png" descr="logo (2).png"/>
          <p:cNvPicPr>
            <a:picLocks noChangeAspect="1"/>
          </p:cNvPicPr>
          <p:nvPr/>
        </p:nvPicPr>
        <p:blipFill>
          <a:blip r:embed="rId3">
            <a:extLst/>
          </a:blip>
          <a:stretch>
            <a:fillRect/>
          </a:stretch>
        </p:blipFill>
        <p:spPr>
          <a:xfrm>
            <a:off x="9808309" y="3493127"/>
            <a:ext cx="2146213" cy="2486029"/>
          </a:xfrm>
          <a:prstGeom prst="rect">
            <a:avLst/>
          </a:prstGeom>
          <a:ln w="12700">
            <a:miter lim="400000"/>
          </a:ln>
        </p:spPr>
      </p:pic>
      <p:pic>
        <p:nvPicPr>
          <p:cNvPr id="131" name="logo (1).png" descr="logo (1).png"/>
          <p:cNvPicPr>
            <a:picLocks noChangeAspect="1"/>
          </p:cNvPicPr>
          <p:nvPr/>
        </p:nvPicPr>
        <p:blipFill>
          <a:blip r:embed="rId4">
            <a:extLst/>
          </a:blip>
          <a:stretch>
            <a:fillRect/>
          </a:stretch>
        </p:blipFill>
        <p:spPr>
          <a:xfrm>
            <a:off x="8710826" y="5354560"/>
            <a:ext cx="2187148" cy="2533447"/>
          </a:xfrm>
          <a:prstGeom prst="rect">
            <a:avLst/>
          </a:prstGeom>
          <a:ln w="12700">
            <a:miter lim="400000"/>
          </a:ln>
        </p:spPr>
      </p:pic>
      <p:pic>
        <p:nvPicPr>
          <p:cNvPr id="132" name="images (1).jpeg" descr="images (1).jpeg"/>
          <p:cNvPicPr>
            <a:picLocks noChangeAspect="1"/>
          </p:cNvPicPr>
          <p:nvPr/>
        </p:nvPicPr>
        <p:blipFill>
          <a:blip r:embed="rId5">
            <a:extLst/>
          </a:blip>
          <a:srcRect l="4761" t="3901" r="5409" b="5680"/>
          <a:stretch>
            <a:fillRect/>
          </a:stretch>
        </p:blipFill>
        <p:spPr>
          <a:xfrm>
            <a:off x="10859701" y="5378269"/>
            <a:ext cx="2187149" cy="2486029"/>
          </a:xfrm>
          <a:custGeom>
            <a:avLst/>
            <a:gdLst/>
            <a:ahLst/>
            <a:cxnLst>
              <a:cxn ang="0">
                <a:pos x="wd2" y="hd2"/>
              </a:cxn>
              <a:cxn ang="5400000">
                <a:pos x="wd2" y="hd2"/>
              </a:cxn>
              <a:cxn ang="10800000">
                <a:pos x="wd2" y="hd2"/>
              </a:cxn>
              <a:cxn ang="16200000">
                <a:pos x="wd2" y="hd2"/>
              </a:cxn>
            </a:cxnLst>
            <a:rect l="0" t="0" r="r" b="b"/>
            <a:pathLst>
              <a:path w="21514" h="21559" fill="norm" stroke="1" extrusionOk="0">
                <a:moveTo>
                  <a:pt x="10576" y="6"/>
                </a:moveTo>
                <a:cubicBezTo>
                  <a:pt x="10410" y="-14"/>
                  <a:pt x="10310" y="22"/>
                  <a:pt x="10205" y="81"/>
                </a:cubicBezTo>
                <a:cubicBezTo>
                  <a:pt x="10013" y="189"/>
                  <a:pt x="9489" y="459"/>
                  <a:pt x="9041" y="684"/>
                </a:cubicBezTo>
                <a:cubicBezTo>
                  <a:pt x="8593" y="908"/>
                  <a:pt x="8118" y="1153"/>
                  <a:pt x="7983" y="1227"/>
                </a:cubicBezTo>
                <a:cubicBezTo>
                  <a:pt x="7569" y="1458"/>
                  <a:pt x="3098" y="3729"/>
                  <a:pt x="1507" y="4518"/>
                </a:cubicBezTo>
                <a:lnTo>
                  <a:pt x="0" y="5264"/>
                </a:lnTo>
                <a:lnTo>
                  <a:pt x="0" y="10706"/>
                </a:lnTo>
                <a:lnTo>
                  <a:pt x="0" y="16147"/>
                </a:lnTo>
                <a:lnTo>
                  <a:pt x="718" y="16584"/>
                </a:lnTo>
                <a:cubicBezTo>
                  <a:pt x="1112" y="16823"/>
                  <a:pt x="1861" y="17223"/>
                  <a:pt x="2385" y="17472"/>
                </a:cubicBezTo>
                <a:cubicBezTo>
                  <a:pt x="2910" y="17722"/>
                  <a:pt x="3527" y="18077"/>
                  <a:pt x="3756" y="18264"/>
                </a:cubicBezTo>
                <a:cubicBezTo>
                  <a:pt x="3984" y="18451"/>
                  <a:pt x="4257" y="18604"/>
                  <a:pt x="4361" y="18604"/>
                </a:cubicBezTo>
                <a:cubicBezTo>
                  <a:pt x="4545" y="18604"/>
                  <a:pt x="5536" y="19063"/>
                  <a:pt x="6680" y="19675"/>
                </a:cubicBezTo>
                <a:cubicBezTo>
                  <a:pt x="6993" y="19843"/>
                  <a:pt x="7455" y="20057"/>
                  <a:pt x="7706" y="20153"/>
                </a:cubicBezTo>
                <a:cubicBezTo>
                  <a:pt x="7987" y="20261"/>
                  <a:pt x="8118" y="20394"/>
                  <a:pt x="8046" y="20497"/>
                </a:cubicBezTo>
                <a:cubicBezTo>
                  <a:pt x="7969" y="20608"/>
                  <a:pt x="8018" y="20634"/>
                  <a:pt x="8186" y="20577"/>
                </a:cubicBezTo>
                <a:cubicBezTo>
                  <a:pt x="8334" y="20527"/>
                  <a:pt x="8561" y="20610"/>
                  <a:pt x="8725" y="20769"/>
                </a:cubicBezTo>
                <a:cubicBezTo>
                  <a:pt x="8882" y="20922"/>
                  <a:pt x="9146" y="21045"/>
                  <a:pt x="9311" y="21045"/>
                </a:cubicBezTo>
                <a:cubicBezTo>
                  <a:pt x="9475" y="21045"/>
                  <a:pt x="9699" y="21169"/>
                  <a:pt x="9807" y="21320"/>
                </a:cubicBezTo>
                <a:cubicBezTo>
                  <a:pt x="9958" y="21534"/>
                  <a:pt x="10146" y="21586"/>
                  <a:pt x="10661" y="21547"/>
                </a:cubicBezTo>
                <a:cubicBezTo>
                  <a:pt x="11610" y="21476"/>
                  <a:pt x="11733" y="21437"/>
                  <a:pt x="12547" y="20972"/>
                </a:cubicBezTo>
                <a:cubicBezTo>
                  <a:pt x="12950" y="20742"/>
                  <a:pt x="13645" y="20386"/>
                  <a:pt x="14093" y="20177"/>
                </a:cubicBezTo>
                <a:cubicBezTo>
                  <a:pt x="14541" y="19969"/>
                  <a:pt x="15197" y="19625"/>
                  <a:pt x="15549" y="19413"/>
                </a:cubicBezTo>
                <a:cubicBezTo>
                  <a:pt x="15901" y="19202"/>
                  <a:pt x="16351" y="18990"/>
                  <a:pt x="16552" y="18945"/>
                </a:cubicBezTo>
                <a:cubicBezTo>
                  <a:pt x="16754" y="18901"/>
                  <a:pt x="16961" y="18774"/>
                  <a:pt x="17009" y="18663"/>
                </a:cubicBezTo>
                <a:cubicBezTo>
                  <a:pt x="17058" y="18552"/>
                  <a:pt x="17215" y="18460"/>
                  <a:pt x="17361" y="18460"/>
                </a:cubicBezTo>
                <a:cubicBezTo>
                  <a:pt x="17506" y="18460"/>
                  <a:pt x="17821" y="18346"/>
                  <a:pt x="18059" y="18205"/>
                </a:cubicBezTo>
                <a:cubicBezTo>
                  <a:pt x="18297" y="18064"/>
                  <a:pt x="18712" y="17857"/>
                  <a:pt x="18981" y="17744"/>
                </a:cubicBezTo>
                <a:cubicBezTo>
                  <a:pt x="19923" y="17348"/>
                  <a:pt x="21112" y="16549"/>
                  <a:pt x="21307" y="16185"/>
                </a:cubicBezTo>
                <a:cubicBezTo>
                  <a:pt x="21515" y="15796"/>
                  <a:pt x="21600" y="6222"/>
                  <a:pt x="21401" y="5567"/>
                </a:cubicBezTo>
                <a:cubicBezTo>
                  <a:pt x="21337" y="5356"/>
                  <a:pt x="20923" y="5058"/>
                  <a:pt x="20222" y="4717"/>
                </a:cubicBezTo>
                <a:cubicBezTo>
                  <a:pt x="19196" y="4219"/>
                  <a:pt x="16324" y="2787"/>
                  <a:pt x="15803" y="2515"/>
                </a:cubicBezTo>
                <a:cubicBezTo>
                  <a:pt x="12168" y="617"/>
                  <a:pt x="11074" y="64"/>
                  <a:pt x="10576" y="6"/>
                </a:cubicBezTo>
                <a:close/>
              </a:path>
            </a:pathLst>
          </a:custGeom>
          <a:ln w="12700">
            <a:miter lim="400000"/>
          </a:ln>
        </p:spPr>
      </p:pic>
      <p:pic>
        <p:nvPicPr>
          <p:cNvPr id="133" name="download (1).jpeg" descr="download (1).jpeg"/>
          <p:cNvPicPr>
            <a:picLocks noChangeAspect="1"/>
          </p:cNvPicPr>
          <p:nvPr/>
        </p:nvPicPr>
        <p:blipFill>
          <a:blip r:embed="rId6">
            <a:extLst/>
          </a:blip>
          <a:srcRect l="3816" t="2876" r="3594" b="3929"/>
          <a:stretch>
            <a:fillRect/>
          </a:stretch>
        </p:blipFill>
        <p:spPr>
          <a:xfrm>
            <a:off x="9798991" y="7250253"/>
            <a:ext cx="2308668" cy="2606370"/>
          </a:xfrm>
          <a:custGeom>
            <a:avLst/>
            <a:gdLst/>
            <a:ahLst/>
            <a:cxnLst>
              <a:cxn ang="0">
                <a:pos x="wd2" y="hd2"/>
              </a:cxn>
              <a:cxn ang="5400000">
                <a:pos x="wd2" y="hd2"/>
              </a:cxn>
              <a:cxn ang="10800000">
                <a:pos x="wd2" y="hd2"/>
              </a:cxn>
              <a:cxn ang="16200000">
                <a:pos x="wd2" y="hd2"/>
              </a:cxn>
            </a:cxnLst>
            <a:rect l="0" t="0" r="r" b="b"/>
            <a:pathLst>
              <a:path w="21424" h="21584" fill="norm" stroke="1" extrusionOk="0">
                <a:moveTo>
                  <a:pt x="10301" y="6"/>
                </a:moveTo>
                <a:cubicBezTo>
                  <a:pt x="10216" y="19"/>
                  <a:pt x="10165" y="50"/>
                  <a:pt x="10165" y="95"/>
                </a:cubicBezTo>
                <a:cubicBezTo>
                  <a:pt x="10165" y="266"/>
                  <a:pt x="8554" y="1094"/>
                  <a:pt x="8184" y="1114"/>
                </a:cubicBezTo>
                <a:cubicBezTo>
                  <a:pt x="8069" y="1120"/>
                  <a:pt x="7554" y="1369"/>
                  <a:pt x="7038" y="1669"/>
                </a:cubicBezTo>
                <a:cubicBezTo>
                  <a:pt x="6522" y="1970"/>
                  <a:pt x="6053" y="2218"/>
                  <a:pt x="5996" y="2222"/>
                </a:cubicBezTo>
                <a:cubicBezTo>
                  <a:pt x="5939" y="2225"/>
                  <a:pt x="5588" y="2424"/>
                  <a:pt x="5215" y="2662"/>
                </a:cubicBezTo>
                <a:cubicBezTo>
                  <a:pt x="4843" y="2900"/>
                  <a:pt x="4537" y="3045"/>
                  <a:pt x="4537" y="2984"/>
                </a:cubicBezTo>
                <a:cubicBezTo>
                  <a:pt x="4537" y="2814"/>
                  <a:pt x="3254" y="3443"/>
                  <a:pt x="2593" y="3937"/>
                </a:cubicBezTo>
                <a:cubicBezTo>
                  <a:pt x="2269" y="4180"/>
                  <a:pt x="1845" y="4378"/>
                  <a:pt x="1650" y="4378"/>
                </a:cubicBezTo>
                <a:cubicBezTo>
                  <a:pt x="1455" y="4378"/>
                  <a:pt x="1004" y="4616"/>
                  <a:pt x="648" y="4907"/>
                </a:cubicBezTo>
                <a:lnTo>
                  <a:pt x="0" y="5436"/>
                </a:lnTo>
                <a:lnTo>
                  <a:pt x="26" y="10836"/>
                </a:lnTo>
                <a:cubicBezTo>
                  <a:pt x="57" y="16994"/>
                  <a:pt x="-94" y="16494"/>
                  <a:pt x="2052" y="17531"/>
                </a:cubicBezTo>
                <a:cubicBezTo>
                  <a:pt x="2673" y="17831"/>
                  <a:pt x="3556" y="18287"/>
                  <a:pt x="4015" y="18547"/>
                </a:cubicBezTo>
                <a:cubicBezTo>
                  <a:pt x="4473" y="18806"/>
                  <a:pt x="5320" y="19239"/>
                  <a:pt x="5893" y="19510"/>
                </a:cubicBezTo>
                <a:cubicBezTo>
                  <a:pt x="6466" y="19780"/>
                  <a:pt x="7263" y="20185"/>
                  <a:pt x="7664" y="20407"/>
                </a:cubicBezTo>
                <a:cubicBezTo>
                  <a:pt x="8066" y="20629"/>
                  <a:pt x="8535" y="20859"/>
                  <a:pt x="8706" y="20919"/>
                </a:cubicBezTo>
                <a:cubicBezTo>
                  <a:pt x="8878" y="20980"/>
                  <a:pt x="9334" y="21180"/>
                  <a:pt x="9719" y="21363"/>
                </a:cubicBezTo>
                <a:cubicBezTo>
                  <a:pt x="10047" y="21519"/>
                  <a:pt x="10407" y="21594"/>
                  <a:pt x="10795" y="21583"/>
                </a:cubicBezTo>
                <a:cubicBezTo>
                  <a:pt x="11440" y="21566"/>
                  <a:pt x="12166" y="21317"/>
                  <a:pt x="12953" y="20841"/>
                </a:cubicBezTo>
                <a:cubicBezTo>
                  <a:pt x="13867" y="20287"/>
                  <a:pt x="16243" y="19049"/>
                  <a:pt x="16418" y="19036"/>
                </a:cubicBezTo>
                <a:cubicBezTo>
                  <a:pt x="16476" y="19032"/>
                  <a:pt x="16804" y="18872"/>
                  <a:pt x="17148" y="18678"/>
                </a:cubicBezTo>
                <a:cubicBezTo>
                  <a:pt x="17492" y="18484"/>
                  <a:pt x="18102" y="18149"/>
                  <a:pt x="18503" y="17932"/>
                </a:cubicBezTo>
                <a:cubicBezTo>
                  <a:pt x="18904" y="17715"/>
                  <a:pt x="19419" y="17430"/>
                  <a:pt x="19648" y="17301"/>
                </a:cubicBezTo>
                <a:cubicBezTo>
                  <a:pt x="19878" y="17172"/>
                  <a:pt x="20225" y="17018"/>
                  <a:pt x="20418" y="16959"/>
                </a:cubicBezTo>
                <a:cubicBezTo>
                  <a:pt x="20611" y="16900"/>
                  <a:pt x="20916" y="16575"/>
                  <a:pt x="21096" y="16236"/>
                </a:cubicBezTo>
                <a:cubicBezTo>
                  <a:pt x="21366" y="15726"/>
                  <a:pt x="21423" y="14793"/>
                  <a:pt x="21423" y="10823"/>
                </a:cubicBezTo>
                <a:cubicBezTo>
                  <a:pt x="21423" y="5145"/>
                  <a:pt x="21506" y="5406"/>
                  <a:pt x="19339" y="4217"/>
                </a:cubicBezTo>
                <a:cubicBezTo>
                  <a:pt x="19167" y="4122"/>
                  <a:pt x="18662" y="3888"/>
                  <a:pt x="18219" y="3697"/>
                </a:cubicBezTo>
                <a:cubicBezTo>
                  <a:pt x="17777" y="3506"/>
                  <a:pt x="17370" y="3244"/>
                  <a:pt x="17313" y="3116"/>
                </a:cubicBezTo>
                <a:cubicBezTo>
                  <a:pt x="17256" y="2987"/>
                  <a:pt x="17079" y="2882"/>
                  <a:pt x="16923" y="2882"/>
                </a:cubicBezTo>
                <a:cubicBezTo>
                  <a:pt x="16576" y="2882"/>
                  <a:pt x="15002" y="2161"/>
                  <a:pt x="14842" y="1929"/>
                </a:cubicBezTo>
                <a:cubicBezTo>
                  <a:pt x="14779" y="1837"/>
                  <a:pt x="14542" y="1762"/>
                  <a:pt x="14315" y="1762"/>
                </a:cubicBezTo>
                <a:cubicBezTo>
                  <a:pt x="14089" y="1762"/>
                  <a:pt x="13856" y="1648"/>
                  <a:pt x="13796" y="1508"/>
                </a:cubicBezTo>
                <a:cubicBezTo>
                  <a:pt x="13683" y="1243"/>
                  <a:pt x="11440" y="193"/>
                  <a:pt x="10633" y="26"/>
                </a:cubicBezTo>
                <a:cubicBezTo>
                  <a:pt x="10504" y="0"/>
                  <a:pt x="10386" y="-6"/>
                  <a:pt x="10301" y="6"/>
                </a:cubicBezTo>
                <a:close/>
              </a:path>
            </a:pathLst>
          </a:cu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filter (seleccionar filas)"/>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filter </a:t>
            </a:r>
            <a:r>
              <a:rPr b="0" sz="4500">
                <a:latin typeface="+mn-lt"/>
                <a:ea typeface="+mn-ea"/>
                <a:cs typeface="+mn-cs"/>
                <a:sym typeface="Helvetica Neue Light"/>
              </a:rPr>
              <a:t>(seleccionar filas)</a:t>
            </a:r>
          </a:p>
        </p:txBody>
      </p:sp>
      <p:graphicFrame>
        <p:nvGraphicFramePr>
          <p:cNvPr id="204"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205" name="df"/>
          <p:cNvSpPr txBox="1"/>
          <p:nvPr/>
        </p:nvSpPr>
        <p:spPr>
          <a:xfrm>
            <a:off x="2033333" y="26555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sp>
        <p:nvSpPr>
          <p:cNvPr id="206" name="filter (df, color == “blue”)"/>
          <p:cNvSpPr txBox="1"/>
          <p:nvPr/>
        </p:nvSpPr>
        <p:spPr>
          <a:xfrm>
            <a:off x="6960326" y="2261002"/>
            <a:ext cx="5449170"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filter (df, color == “blue”)</a:t>
            </a:r>
          </a:p>
        </p:txBody>
      </p:sp>
      <p:graphicFrame>
        <p:nvGraphicFramePr>
          <p:cNvPr id="207" name="Table"/>
          <p:cNvGraphicFramePr/>
          <p:nvPr/>
        </p:nvGraphicFramePr>
        <p:xfrm>
          <a:off x="7674536" y="3180839"/>
          <a:ext cx="4033451" cy="2945526"/>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733206">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733206">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733206">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733206">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lnB w="12700">
                      <a:solidFill>
                        <a:srgbClr val="3C3C1D"/>
                      </a:solidFill>
                      <a:miter lim="400000"/>
                    </a:lnB>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lnB w="12700">
                      <a:solidFill>
                        <a:srgbClr val="3C3C1D"/>
                      </a:solidFill>
                      <a:miter lim="400000"/>
                    </a:lnB>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lnB w="12700">
                      <a:solidFill>
                        <a:srgbClr val="3C3C1D"/>
                      </a:solidFill>
                      <a:miter lim="400000"/>
                    </a:lnB>
                    <a:solidFill>
                      <a:srgbClr val="3489BE"/>
                    </a:solidFill>
                  </a:tcPr>
                </a:tc>
              </a:tr>
            </a:tbl>
          </a:graphicData>
        </a:graphic>
      </p:graphicFrame>
      <p:sp>
        <p:nvSpPr>
          <p:cNvPr id="208" name="filter (df, shape == “circle”)"/>
          <p:cNvSpPr txBox="1"/>
          <p:nvPr/>
        </p:nvSpPr>
        <p:spPr>
          <a:xfrm>
            <a:off x="6896795" y="6577412"/>
            <a:ext cx="5830232"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filter (df, shape == “circle”)</a:t>
            </a:r>
          </a:p>
        </p:txBody>
      </p:sp>
      <p:graphicFrame>
        <p:nvGraphicFramePr>
          <p:cNvPr id="209" name="Table"/>
          <p:cNvGraphicFramePr/>
          <p:nvPr/>
        </p:nvGraphicFramePr>
        <p:xfrm>
          <a:off x="7980873" y="7452799"/>
          <a:ext cx="4033452" cy="2141458"/>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709585">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709585">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709585">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8" grpId="3"/>
      <p:bldP build="whole" bldLvl="1" animBg="1" rev="0" advAuto="0" spid="207" grpId="2"/>
      <p:bldP build="whole" bldLvl="1" animBg="1" rev="0" advAuto="0" spid="206" grpId="1"/>
      <p:bldP build="whole" bldLvl="1" animBg="1" rev="0" advAuto="0" spid="209" grpId="4"/>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df"/>
          <p:cNvSpPr txBox="1"/>
          <p:nvPr/>
        </p:nvSpPr>
        <p:spPr>
          <a:xfrm>
            <a:off x="2033333" y="25793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sp>
        <p:nvSpPr>
          <p:cNvPr id="212" name="filter (df, value %in% c(1, 4))"/>
          <p:cNvSpPr txBox="1"/>
          <p:nvPr/>
        </p:nvSpPr>
        <p:spPr>
          <a:xfrm>
            <a:off x="6623473" y="2579327"/>
            <a:ext cx="60207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filter (df, value %in% c(1, 4))</a:t>
            </a:r>
          </a:p>
        </p:txBody>
      </p:sp>
      <p:graphicFrame>
        <p:nvGraphicFramePr>
          <p:cNvPr id="213" name="Table"/>
          <p:cNvGraphicFramePr/>
          <p:nvPr/>
        </p:nvGraphicFramePr>
        <p:xfrm>
          <a:off x="592566" y="33975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4</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14" name="Table"/>
          <p:cNvGraphicFramePr/>
          <p:nvPr/>
        </p:nvGraphicFramePr>
        <p:xfrm>
          <a:off x="7623479" y="3410264"/>
          <a:ext cx="4033452" cy="2358445"/>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781914">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781914">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781914">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lnB w="12700">
                      <a:solidFill>
                        <a:srgbClr val="3C3C1D"/>
                      </a:solidFill>
                      <a:miter lim="400000"/>
                    </a:lnB>
                    <a:solidFill>
                      <a:srgbClr val="3489BE"/>
                    </a:solidFill>
                  </a:tcPr>
                </a:tc>
                <a:tc>
                  <a:txBody>
                    <a:bodyPr/>
                    <a:lstStyle/>
                    <a:p>
                      <a:pPr algn="ctr" defTabSz="457200">
                        <a:defRPr sz="1800">
                          <a:solidFill>
                            <a:srgbClr val="000000"/>
                          </a:solidFill>
                        </a:defRPr>
                      </a:pPr>
                      <a:r>
                        <a:rPr sz="2800">
                          <a:solidFill>
                            <a:srgbClr val="FFFFFF"/>
                          </a:solidFill>
                        </a:rPr>
                        <a:t>4</a:t>
                      </a:r>
                    </a:p>
                  </a:txBody>
                  <a:tcPr marL="50800" marR="50800" marT="50800" marB="50800" anchor="ctr" anchorCtr="0" horzOverflow="overflow">
                    <a:lnB w="12700">
                      <a:solidFill>
                        <a:srgbClr val="3C3C1D"/>
                      </a:solidFill>
                      <a:miter lim="400000"/>
                    </a:lnB>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lnB w="12700">
                      <a:solidFill>
                        <a:srgbClr val="3C3C1D"/>
                      </a:solidFill>
                      <a:miter lim="400000"/>
                    </a:lnB>
                    <a:solidFill>
                      <a:srgbClr val="3489BE"/>
                    </a:solidFill>
                  </a:tcPr>
                </a:tc>
              </a:tr>
            </a:tbl>
          </a:graphicData>
        </a:graphic>
      </p:graphicFrame>
      <p:sp>
        <p:nvSpPr>
          <p:cNvPr id="215" name="filter"/>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filter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4"/>
                                        </p:tgtEl>
                                        <p:attrNameLst>
                                          <p:attrName>style.visibility</p:attrName>
                                        </p:attrNameLst>
                                      </p:cBhvr>
                                      <p:to>
                                        <p:strVal val="visible"/>
                                      </p:to>
                                    </p:set>
                                    <p:animEffect filter="dissolve" transition="in">
                                      <p:cBhvr>
                                        <p:cTn id="7"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7" name="Screen Shot 2016-12-28 at 00.33.05.png" descr="Screen Shot 2016-12-28 at 00.33.05.png"/>
          <p:cNvPicPr>
            <a:picLocks noChangeAspect="1"/>
          </p:cNvPicPr>
          <p:nvPr/>
        </p:nvPicPr>
        <p:blipFill>
          <a:blip r:embed="rId2">
            <a:extLst/>
          </a:blip>
          <a:stretch>
            <a:fillRect/>
          </a:stretch>
        </p:blipFill>
        <p:spPr>
          <a:xfrm>
            <a:off x="119131" y="2209928"/>
            <a:ext cx="13004801" cy="7588920"/>
          </a:xfrm>
          <a:prstGeom prst="rect">
            <a:avLst/>
          </a:prstGeom>
          <a:ln w="12700">
            <a:miter lim="400000"/>
          </a:ln>
        </p:spPr>
      </p:pic>
      <p:sp>
        <p:nvSpPr>
          <p:cNvPr id="218" name="filter"/>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filter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Ej.1: Probemos a encontrar las parcelas del IFN que:…"/>
          <p:cNvSpPr txBox="1"/>
          <p:nvPr/>
        </p:nvSpPr>
        <p:spPr>
          <a:xfrm>
            <a:off x="516223" y="2683918"/>
            <a:ext cx="11962067" cy="49644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500"/>
            </a:pPr>
            <a:r>
              <a:t>Ej.1: Probemos a encontrar las parcelas del IFN que:</a:t>
            </a:r>
          </a:p>
          <a:p>
            <a:pPr algn="l"/>
          </a:p>
          <a:p>
            <a:pPr marL="457200" indent="-457200" algn="l">
              <a:buSzPct val="75000"/>
              <a:buFont typeface="Helvetica Neue"/>
              <a:buChar char="•"/>
              <a:defRPr sz="3800"/>
            </a:pPr>
            <a:r>
              <a:t>1.1 Se encuentren en Barcelona (08) o Girona (17)</a:t>
            </a:r>
            <a:br/>
          </a:p>
          <a:p>
            <a:pPr marL="457200" indent="-457200" algn="l">
              <a:buSzPct val="75000"/>
              <a:buFont typeface="Helvetica Neue"/>
              <a:buChar char="•"/>
              <a:defRPr sz="3800"/>
            </a:pPr>
            <a:r>
              <a:t>1.2 Se acabaron de medir en enero de 2001</a:t>
            </a:r>
            <a:br/>
          </a:p>
          <a:p>
            <a:pPr marL="457200" indent="-457200" algn="l">
              <a:buSzPct val="75000"/>
              <a:buFont typeface="Helvetica Neue"/>
              <a:buChar char="•"/>
              <a:defRPr sz="3800"/>
            </a:pPr>
            <a:r>
              <a:t>1.3 Se tardó más de dos horas en medirlas (7200 seg)</a:t>
            </a:r>
          </a:p>
        </p:txBody>
      </p:sp>
      <p:sp>
        <p:nvSpPr>
          <p:cNvPr id="221" name="filter"/>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filter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elect (seleccionar columnas)"/>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select </a:t>
            </a:r>
            <a:r>
              <a:rPr b="0" sz="4500">
                <a:latin typeface="+mn-lt"/>
                <a:ea typeface="+mn-ea"/>
                <a:cs typeface="+mn-cs"/>
                <a:sym typeface="Helvetica Neue Light"/>
              </a:rPr>
              <a:t>(seleccionar columnas)</a:t>
            </a:r>
          </a:p>
        </p:txBody>
      </p:sp>
      <p:sp>
        <p:nvSpPr>
          <p:cNvPr id="224" name="df"/>
          <p:cNvSpPr txBox="1"/>
          <p:nvPr/>
        </p:nvSpPr>
        <p:spPr>
          <a:xfrm>
            <a:off x="2355260" y="26555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sp>
        <p:nvSpPr>
          <p:cNvPr id="225" name="select (df, color)"/>
          <p:cNvSpPr txBox="1"/>
          <p:nvPr/>
        </p:nvSpPr>
        <p:spPr>
          <a:xfrm>
            <a:off x="7895963" y="2655527"/>
            <a:ext cx="3543859"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select (df, color)</a:t>
            </a:r>
          </a:p>
        </p:txBody>
      </p:sp>
      <p:graphicFrame>
        <p:nvGraphicFramePr>
          <p:cNvPr id="226" name="Table"/>
          <p:cNvGraphicFramePr/>
          <p:nvPr/>
        </p:nvGraphicFramePr>
        <p:xfrm>
          <a:off x="9024728" y="3549964"/>
          <a:ext cx="1826039"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813338"/>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R w="12700">
                      <a:solidFill>
                        <a:srgbClr val="3C3C1D"/>
                      </a:solidFill>
                      <a:miter lim="400000"/>
                    </a:lnR>
                    <a:lnB w="12700">
                      <a:solidFill>
                        <a:srgbClr val="3C3C1D"/>
                      </a:solidFill>
                      <a:miter lim="400000"/>
                    </a:lnB>
                  </a:tcPr>
                </a:tc>
              </a:tr>
            </a:tbl>
          </a:graphicData>
        </a:graphic>
      </p:graphicFrame>
      <p:graphicFrame>
        <p:nvGraphicFramePr>
          <p:cNvPr id="227"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5"/>
                                        </p:tgtEl>
                                        <p:attrNameLst>
                                          <p:attrName>style.visibility</p:attrName>
                                        </p:attrNameLst>
                                      </p:cBhvr>
                                      <p:to>
                                        <p:strVal val="visible"/>
                                      </p:to>
                                    </p:set>
                                    <p:animEffect filter="dissolve" transition="in">
                                      <p:cBhvr>
                                        <p:cTn id="7" dur="1000"/>
                                        <p:tgtEl>
                                          <p:spTgt spid="22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6"/>
                                        </p:tgtEl>
                                        <p:attrNameLst>
                                          <p:attrName>style.visibility</p:attrName>
                                        </p:attrNameLst>
                                      </p:cBhvr>
                                      <p:to>
                                        <p:strVal val="visible"/>
                                      </p:to>
                                    </p:set>
                                    <p:animEffect filter="dissolve" transition="in">
                                      <p:cBhvr>
                                        <p:cTn id="12"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5" grpId="1"/>
      <p:bldP build="whole" bldLvl="1" animBg="1" rev="0" advAuto="0" spid="226"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elect"/>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select</a:t>
            </a:r>
          </a:p>
        </p:txBody>
      </p:sp>
      <p:sp>
        <p:nvSpPr>
          <p:cNvPr id="230" name="select (df, -color)"/>
          <p:cNvSpPr txBox="1"/>
          <p:nvPr/>
        </p:nvSpPr>
        <p:spPr>
          <a:xfrm>
            <a:off x="7766660" y="2655527"/>
            <a:ext cx="3734390"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select (df, -color)</a:t>
            </a:r>
          </a:p>
        </p:txBody>
      </p:sp>
      <p:graphicFrame>
        <p:nvGraphicFramePr>
          <p:cNvPr id="231"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32" name="Table"/>
          <p:cNvGraphicFramePr/>
          <p:nvPr/>
        </p:nvGraphicFramePr>
        <p:xfrm>
          <a:off x="8050339" y="3549964"/>
          <a:ext cx="320513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596215"/>
                <a:gridCol w="1596215"/>
              </a:tblGrid>
              <a:tr h="817069">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233" name="df"/>
          <p:cNvSpPr txBox="1"/>
          <p:nvPr/>
        </p:nvSpPr>
        <p:spPr>
          <a:xfrm>
            <a:off x="2355260" y="26555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0"/>
                                        </p:tgtEl>
                                        <p:attrNameLst>
                                          <p:attrName>style.visibility</p:attrName>
                                        </p:attrNameLst>
                                      </p:cBhvr>
                                      <p:to>
                                        <p:strVal val="visible"/>
                                      </p:to>
                                    </p:set>
                                    <p:animEffect filter="dissolve" transition="in">
                                      <p:cBhvr>
                                        <p:cTn id="7" dur="10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32"/>
                                        </p:tgtEl>
                                        <p:attrNameLst>
                                          <p:attrName>style.visibility</p:attrName>
                                        </p:attrNameLst>
                                      </p:cBhvr>
                                      <p:to>
                                        <p:strVal val="visible"/>
                                      </p:to>
                                    </p:set>
                                    <p:animEffect filter="dissolve" transition="in">
                                      <p:cBhvr>
                                        <p:cTn id="12"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2"/>
      <p:bldP build="whole" bldLvl="1" animBg="1" rev="0" advAuto="0" spid="230"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elect"/>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select</a:t>
            </a:r>
          </a:p>
        </p:txBody>
      </p:sp>
      <p:pic>
        <p:nvPicPr>
          <p:cNvPr id="236" name="Screen Shot 2016-12-28 at 00.43.51.png" descr="Screen Shot 2016-12-28 at 00.43.51.png"/>
          <p:cNvPicPr>
            <a:picLocks noChangeAspect="1"/>
          </p:cNvPicPr>
          <p:nvPr/>
        </p:nvPicPr>
        <p:blipFill>
          <a:blip r:embed="rId2">
            <a:extLst/>
          </a:blip>
          <a:stretch>
            <a:fillRect/>
          </a:stretch>
        </p:blipFill>
        <p:spPr>
          <a:xfrm>
            <a:off x="0" y="2765592"/>
            <a:ext cx="13004801" cy="559401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elect"/>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select</a:t>
            </a:r>
          </a:p>
        </p:txBody>
      </p:sp>
      <p:sp>
        <p:nvSpPr>
          <p:cNvPr id="239" name="Ej.2: Pensar 3/4 maneras de seleccionar las variables que marcan la fecha de inicio y fin de replanteo de las parcelas"/>
          <p:cNvSpPr txBox="1"/>
          <p:nvPr/>
        </p:nvSpPr>
        <p:spPr>
          <a:xfrm>
            <a:off x="787170" y="3692209"/>
            <a:ext cx="11430460" cy="2369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000"/>
            </a:lvl1pPr>
          </a:lstStyle>
          <a:p>
            <a:pPr/>
            <a:r>
              <a:t>Ej.2: Pensar 3/4 maneras de seleccionar las variables que marcan la fecha de inicio y fin de replanteo de las parcelas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arrange (reordenar filas)"/>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arrange</a:t>
            </a:r>
            <a:r>
              <a:rPr b="0">
                <a:latin typeface="+mn-lt"/>
                <a:ea typeface="+mn-ea"/>
                <a:cs typeface="+mn-cs"/>
                <a:sym typeface="Helvetica Neue Light"/>
              </a:rPr>
              <a:t> </a:t>
            </a:r>
            <a:r>
              <a:rPr b="0" sz="4500">
                <a:latin typeface="+mn-lt"/>
                <a:ea typeface="+mn-ea"/>
                <a:cs typeface="+mn-cs"/>
                <a:sym typeface="Helvetica Neue Light"/>
              </a:rPr>
              <a:t>(reordenar filas)</a:t>
            </a:r>
          </a:p>
        </p:txBody>
      </p:sp>
      <p:sp>
        <p:nvSpPr>
          <p:cNvPr id="242" name="arrange(df, value)"/>
          <p:cNvSpPr txBox="1"/>
          <p:nvPr/>
        </p:nvSpPr>
        <p:spPr>
          <a:xfrm>
            <a:off x="7861925" y="2655527"/>
            <a:ext cx="3543859"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arrange(df, value)</a:t>
            </a:r>
          </a:p>
        </p:txBody>
      </p:sp>
      <p:sp>
        <p:nvSpPr>
          <p:cNvPr id="243" name="df"/>
          <p:cNvSpPr txBox="1"/>
          <p:nvPr/>
        </p:nvSpPr>
        <p:spPr>
          <a:xfrm>
            <a:off x="2355260" y="26555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graphicFrame>
        <p:nvGraphicFramePr>
          <p:cNvPr id="244"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45" name="Table"/>
          <p:cNvGraphicFramePr/>
          <p:nvPr/>
        </p:nvGraphicFramePr>
        <p:xfrm>
          <a:off x="7623478" y="3549964"/>
          <a:ext cx="4033452"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42"/>
                                        </p:tgtEl>
                                        <p:attrNameLst>
                                          <p:attrName>style.visibility</p:attrName>
                                        </p:attrNameLst>
                                      </p:cBhvr>
                                      <p:to>
                                        <p:strVal val="visible"/>
                                      </p:to>
                                    </p:set>
                                    <p:animEffect filter="dissolve" transition="in">
                                      <p:cBhvr>
                                        <p:cTn id="7" dur="10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45"/>
                                        </p:tgtEl>
                                        <p:attrNameLst>
                                          <p:attrName>style.visibility</p:attrName>
                                        </p:attrNameLst>
                                      </p:cBhvr>
                                      <p:to>
                                        <p:strVal val="visible"/>
                                      </p:to>
                                    </p:set>
                                    <p:animEffect filter="dissolve" transition="in">
                                      <p:cBhvr>
                                        <p:cTn id="12"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2" grpId="1"/>
      <p:bldP build="whole" bldLvl="1" animBg="1" rev="0" advAuto="0" spid="245" grpId="2"/>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arrang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arrange</a:t>
            </a:r>
          </a:p>
        </p:txBody>
      </p:sp>
      <p:sp>
        <p:nvSpPr>
          <p:cNvPr id="248" name="arrange(df, desc(value))"/>
          <p:cNvSpPr txBox="1"/>
          <p:nvPr/>
        </p:nvSpPr>
        <p:spPr>
          <a:xfrm>
            <a:off x="7290332" y="2655527"/>
            <a:ext cx="4687045"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arrange(df, desc(value))</a:t>
            </a:r>
          </a:p>
        </p:txBody>
      </p:sp>
      <p:sp>
        <p:nvSpPr>
          <p:cNvPr id="249" name="df"/>
          <p:cNvSpPr txBox="1"/>
          <p:nvPr/>
        </p:nvSpPr>
        <p:spPr>
          <a:xfrm>
            <a:off x="2355260" y="26555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graphicFrame>
        <p:nvGraphicFramePr>
          <p:cNvPr id="250"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51" name="Table"/>
          <p:cNvGraphicFramePr/>
          <p:nvPr/>
        </p:nvGraphicFramePr>
        <p:xfrm>
          <a:off x="7402234" y="3549964"/>
          <a:ext cx="4033452"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lnB w="12700">
                      <a:solidFill>
                        <a:srgbClr val="3C3C1D"/>
                      </a:solidFill>
                      <a:miter lim="400000"/>
                    </a:lnB>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lnB w="12700">
                      <a:solidFill>
                        <a:srgbClr val="3C3C1D"/>
                      </a:solidFill>
                      <a:miter lim="400000"/>
                    </a:lnB>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lnB w="12700">
                      <a:solidFill>
                        <a:srgbClr val="3C3C1D"/>
                      </a:solidFill>
                      <a:miter lim="400000"/>
                    </a:lnB>
                    <a:solidFill>
                      <a:srgbClr val="3489BE"/>
                    </a:solid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Quiénes somo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¿Quiénes somos?</a:t>
            </a:r>
          </a:p>
        </p:txBody>
      </p:sp>
      <p:grpSp>
        <p:nvGrpSpPr>
          <p:cNvPr id="141" name="Group"/>
          <p:cNvGrpSpPr/>
          <p:nvPr/>
        </p:nvGrpSpPr>
        <p:grpSpPr>
          <a:xfrm>
            <a:off x="10115039" y="91826"/>
            <a:ext cx="2790313" cy="3325689"/>
            <a:chOff x="0" y="0"/>
            <a:chExt cx="2790311" cy="3325688"/>
          </a:xfrm>
        </p:grpSpPr>
        <p:pic>
          <p:nvPicPr>
            <p:cNvPr id="136" name="logo.png" descr="logo.png"/>
            <p:cNvPicPr>
              <a:picLocks noChangeAspect="1"/>
            </p:cNvPicPr>
            <p:nvPr/>
          </p:nvPicPr>
          <p:blipFill>
            <a:blip r:embed="rId2">
              <a:extLst/>
            </a:blip>
            <a:stretch>
              <a:fillRect/>
            </a:stretch>
          </p:blipFill>
          <p:spPr>
            <a:xfrm>
              <a:off x="0" y="0"/>
              <a:ext cx="1171615" cy="1357121"/>
            </a:xfrm>
            <a:prstGeom prst="rect">
              <a:avLst/>
            </a:prstGeom>
            <a:ln w="12700" cap="flat">
              <a:noFill/>
              <a:miter lim="400000"/>
            </a:ln>
            <a:effectLst/>
          </p:spPr>
        </p:pic>
        <p:pic>
          <p:nvPicPr>
            <p:cNvPr id="137" name="logo (2).png" descr="logo (2).png"/>
            <p:cNvPicPr>
              <a:picLocks noChangeAspect="1"/>
            </p:cNvPicPr>
            <p:nvPr/>
          </p:nvPicPr>
          <p:blipFill>
            <a:blip r:embed="rId3">
              <a:extLst/>
            </a:blip>
            <a:stretch>
              <a:fillRect/>
            </a:stretch>
          </p:blipFill>
          <p:spPr>
            <a:xfrm>
              <a:off x="1104335" y="37360"/>
              <a:ext cx="1128337" cy="1306990"/>
            </a:xfrm>
            <a:prstGeom prst="rect">
              <a:avLst/>
            </a:prstGeom>
            <a:ln w="12700" cap="flat">
              <a:noFill/>
              <a:miter lim="400000"/>
            </a:ln>
            <a:effectLst/>
          </p:spPr>
        </p:pic>
        <p:pic>
          <p:nvPicPr>
            <p:cNvPr id="138" name="logo (1).png" descr="logo (1).png"/>
            <p:cNvPicPr>
              <a:picLocks noChangeAspect="1"/>
            </p:cNvPicPr>
            <p:nvPr/>
          </p:nvPicPr>
          <p:blipFill>
            <a:blip r:embed="rId4">
              <a:extLst/>
            </a:blip>
            <a:stretch>
              <a:fillRect/>
            </a:stretch>
          </p:blipFill>
          <p:spPr>
            <a:xfrm>
              <a:off x="505127" y="997961"/>
              <a:ext cx="1149648" cy="1331676"/>
            </a:xfrm>
            <a:prstGeom prst="rect">
              <a:avLst/>
            </a:prstGeom>
            <a:ln w="12700" cap="flat">
              <a:noFill/>
              <a:miter lim="400000"/>
            </a:ln>
            <a:effectLst/>
          </p:spPr>
        </p:pic>
        <p:pic>
          <p:nvPicPr>
            <p:cNvPr id="139" name="images (1).jpeg" descr="images (1).jpeg"/>
            <p:cNvPicPr>
              <a:picLocks noChangeAspect="1"/>
            </p:cNvPicPr>
            <p:nvPr/>
          </p:nvPicPr>
          <p:blipFill>
            <a:blip r:embed="rId5">
              <a:extLst/>
            </a:blip>
            <a:srcRect l="4761" t="3900" r="5398" b="5676"/>
            <a:stretch>
              <a:fillRect/>
            </a:stretch>
          </p:blipFill>
          <p:spPr>
            <a:xfrm>
              <a:off x="1618560" y="1019302"/>
              <a:ext cx="1171752" cy="1331794"/>
            </a:xfrm>
            <a:custGeom>
              <a:avLst/>
              <a:gdLst/>
              <a:ahLst/>
              <a:cxnLst>
                <a:cxn ang="0">
                  <a:pos x="wd2" y="hd2"/>
                </a:cxn>
                <a:cxn ang="5400000">
                  <a:pos x="wd2" y="hd2"/>
                </a:cxn>
                <a:cxn ang="10800000">
                  <a:pos x="wd2" y="hd2"/>
                </a:cxn>
                <a:cxn ang="16200000">
                  <a:pos x="wd2" y="hd2"/>
                </a:cxn>
              </a:cxnLst>
              <a:rect l="0" t="0" r="r" b="b"/>
              <a:pathLst>
                <a:path w="21514" h="21559" fill="norm" stroke="1" extrusionOk="0">
                  <a:moveTo>
                    <a:pt x="10573" y="6"/>
                  </a:moveTo>
                  <a:cubicBezTo>
                    <a:pt x="10407" y="-14"/>
                    <a:pt x="10307" y="23"/>
                    <a:pt x="10201" y="83"/>
                  </a:cubicBezTo>
                  <a:cubicBezTo>
                    <a:pt x="10010" y="191"/>
                    <a:pt x="9491" y="462"/>
                    <a:pt x="9043" y="687"/>
                  </a:cubicBezTo>
                  <a:cubicBezTo>
                    <a:pt x="8595" y="911"/>
                    <a:pt x="8113" y="1152"/>
                    <a:pt x="7979" y="1226"/>
                  </a:cubicBezTo>
                  <a:cubicBezTo>
                    <a:pt x="7564" y="1457"/>
                    <a:pt x="3099" y="3727"/>
                    <a:pt x="1508" y="4516"/>
                  </a:cubicBezTo>
                  <a:lnTo>
                    <a:pt x="0" y="5267"/>
                  </a:lnTo>
                  <a:lnTo>
                    <a:pt x="0" y="10709"/>
                  </a:lnTo>
                  <a:lnTo>
                    <a:pt x="0" y="16150"/>
                  </a:lnTo>
                  <a:lnTo>
                    <a:pt x="714" y="16581"/>
                  </a:lnTo>
                  <a:cubicBezTo>
                    <a:pt x="1108" y="16820"/>
                    <a:pt x="1858" y="17225"/>
                    <a:pt x="2383" y="17474"/>
                  </a:cubicBezTo>
                  <a:cubicBezTo>
                    <a:pt x="2907" y="17723"/>
                    <a:pt x="3524" y="18077"/>
                    <a:pt x="3753" y="18264"/>
                  </a:cubicBezTo>
                  <a:cubicBezTo>
                    <a:pt x="3982" y="18451"/>
                    <a:pt x="4254" y="18605"/>
                    <a:pt x="4357" y="18605"/>
                  </a:cubicBezTo>
                  <a:cubicBezTo>
                    <a:pt x="4542" y="18605"/>
                    <a:pt x="5539" y="19059"/>
                    <a:pt x="6682" y="19671"/>
                  </a:cubicBezTo>
                  <a:cubicBezTo>
                    <a:pt x="6996" y="19839"/>
                    <a:pt x="7458" y="20057"/>
                    <a:pt x="7709" y="20153"/>
                  </a:cubicBezTo>
                  <a:cubicBezTo>
                    <a:pt x="7991" y="20261"/>
                    <a:pt x="8117" y="20391"/>
                    <a:pt x="8045" y="20494"/>
                  </a:cubicBezTo>
                  <a:cubicBezTo>
                    <a:pt x="7967" y="20604"/>
                    <a:pt x="8015" y="20634"/>
                    <a:pt x="8183" y="20577"/>
                  </a:cubicBezTo>
                  <a:cubicBezTo>
                    <a:pt x="8330" y="20527"/>
                    <a:pt x="8558" y="20610"/>
                    <a:pt x="8722" y="20770"/>
                  </a:cubicBezTo>
                  <a:cubicBezTo>
                    <a:pt x="8879" y="20922"/>
                    <a:pt x="9148" y="21046"/>
                    <a:pt x="9312" y="21046"/>
                  </a:cubicBezTo>
                  <a:cubicBezTo>
                    <a:pt x="9477" y="21046"/>
                    <a:pt x="9693" y="21171"/>
                    <a:pt x="9801" y="21322"/>
                  </a:cubicBezTo>
                  <a:cubicBezTo>
                    <a:pt x="9952" y="21537"/>
                    <a:pt x="10146" y="21586"/>
                    <a:pt x="10660" y="21547"/>
                  </a:cubicBezTo>
                  <a:cubicBezTo>
                    <a:pt x="11608" y="21476"/>
                    <a:pt x="11726" y="21440"/>
                    <a:pt x="12540" y="20975"/>
                  </a:cubicBezTo>
                  <a:cubicBezTo>
                    <a:pt x="12944" y="20745"/>
                    <a:pt x="13645" y="20381"/>
                    <a:pt x="14093" y="20172"/>
                  </a:cubicBezTo>
                  <a:cubicBezTo>
                    <a:pt x="14540" y="19964"/>
                    <a:pt x="15191" y="19626"/>
                    <a:pt x="15543" y="19414"/>
                  </a:cubicBezTo>
                  <a:cubicBezTo>
                    <a:pt x="15894" y="19203"/>
                    <a:pt x="16346" y="18990"/>
                    <a:pt x="16548" y="18945"/>
                  </a:cubicBezTo>
                  <a:cubicBezTo>
                    <a:pt x="16750" y="18901"/>
                    <a:pt x="16959" y="18774"/>
                    <a:pt x="17007" y="18663"/>
                  </a:cubicBezTo>
                  <a:cubicBezTo>
                    <a:pt x="17056" y="18551"/>
                    <a:pt x="17211" y="18463"/>
                    <a:pt x="17357" y="18463"/>
                  </a:cubicBezTo>
                  <a:cubicBezTo>
                    <a:pt x="17503" y="18463"/>
                    <a:pt x="17819" y="18347"/>
                    <a:pt x="18056" y="18206"/>
                  </a:cubicBezTo>
                  <a:cubicBezTo>
                    <a:pt x="18294" y="18065"/>
                    <a:pt x="18706" y="17857"/>
                    <a:pt x="18975" y="17744"/>
                  </a:cubicBezTo>
                  <a:cubicBezTo>
                    <a:pt x="19917" y="17348"/>
                    <a:pt x="21111" y="16547"/>
                    <a:pt x="21306" y="16183"/>
                  </a:cubicBezTo>
                  <a:cubicBezTo>
                    <a:pt x="21514" y="15794"/>
                    <a:pt x="21600" y="6224"/>
                    <a:pt x="21401" y="5569"/>
                  </a:cubicBezTo>
                  <a:cubicBezTo>
                    <a:pt x="21337" y="5358"/>
                    <a:pt x="20922" y="5055"/>
                    <a:pt x="20221" y="4715"/>
                  </a:cubicBezTo>
                  <a:cubicBezTo>
                    <a:pt x="19194" y="4216"/>
                    <a:pt x="16326" y="2790"/>
                    <a:pt x="15805" y="2518"/>
                  </a:cubicBezTo>
                  <a:cubicBezTo>
                    <a:pt x="12171" y="620"/>
                    <a:pt x="11071" y="64"/>
                    <a:pt x="10573" y="6"/>
                  </a:cubicBezTo>
                  <a:close/>
                </a:path>
              </a:pathLst>
            </a:custGeom>
            <a:ln w="12700" cap="flat">
              <a:noFill/>
              <a:miter lim="400000"/>
            </a:ln>
            <a:effectLst/>
          </p:spPr>
        </p:pic>
        <p:pic>
          <p:nvPicPr>
            <p:cNvPr id="140" name="download (1).jpeg" descr="download (1).jpeg"/>
            <p:cNvPicPr>
              <a:picLocks noChangeAspect="1"/>
            </p:cNvPicPr>
            <p:nvPr/>
          </p:nvPicPr>
          <p:blipFill>
            <a:blip r:embed="rId6">
              <a:extLst/>
            </a:blip>
            <a:srcRect l="3816" t="2876" r="3616" b="3942"/>
            <a:stretch>
              <a:fillRect/>
            </a:stretch>
          </p:blipFill>
          <p:spPr>
            <a:xfrm>
              <a:off x="1055547" y="2019019"/>
              <a:ext cx="1157315" cy="1306670"/>
            </a:xfrm>
            <a:custGeom>
              <a:avLst/>
              <a:gdLst/>
              <a:ahLst/>
              <a:cxnLst>
                <a:cxn ang="0">
                  <a:pos x="wd2" y="hd2"/>
                </a:cxn>
                <a:cxn ang="5400000">
                  <a:pos x="wd2" y="hd2"/>
                </a:cxn>
                <a:cxn ang="10800000">
                  <a:pos x="wd2" y="hd2"/>
                </a:cxn>
                <a:cxn ang="16200000">
                  <a:pos x="wd2" y="hd2"/>
                </a:cxn>
              </a:cxnLst>
              <a:rect l="0" t="0" r="r" b="b"/>
              <a:pathLst>
                <a:path w="21416" h="21399" fill="norm" stroke="1" extrusionOk="0">
                  <a:moveTo>
                    <a:pt x="10304" y="6"/>
                  </a:moveTo>
                  <a:cubicBezTo>
                    <a:pt x="10219" y="19"/>
                    <a:pt x="10164" y="46"/>
                    <a:pt x="10164" y="91"/>
                  </a:cubicBezTo>
                  <a:cubicBezTo>
                    <a:pt x="10164" y="260"/>
                    <a:pt x="8552" y="1085"/>
                    <a:pt x="8182" y="1105"/>
                  </a:cubicBezTo>
                  <a:cubicBezTo>
                    <a:pt x="8067" y="1111"/>
                    <a:pt x="7552" y="1360"/>
                    <a:pt x="7036" y="1657"/>
                  </a:cubicBezTo>
                  <a:cubicBezTo>
                    <a:pt x="6520" y="1955"/>
                    <a:pt x="6050" y="2200"/>
                    <a:pt x="5993" y="2203"/>
                  </a:cubicBezTo>
                  <a:cubicBezTo>
                    <a:pt x="5936" y="2207"/>
                    <a:pt x="5587" y="2403"/>
                    <a:pt x="5215" y="2639"/>
                  </a:cubicBezTo>
                  <a:cubicBezTo>
                    <a:pt x="4842" y="2875"/>
                    <a:pt x="4539" y="3018"/>
                    <a:pt x="4539" y="2957"/>
                  </a:cubicBezTo>
                  <a:cubicBezTo>
                    <a:pt x="4539" y="2788"/>
                    <a:pt x="3253" y="3416"/>
                    <a:pt x="2593" y="3906"/>
                  </a:cubicBezTo>
                  <a:cubicBezTo>
                    <a:pt x="2269" y="4146"/>
                    <a:pt x="1840" y="4341"/>
                    <a:pt x="1645" y="4341"/>
                  </a:cubicBezTo>
                  <a:cubicBezTo>
                    <a:pt x="1450" y="4341"/>
                    <a:pt x="1002" y="4579"/>
                    <a:pt x="647" y="4868"/>
                  </a:cubicBezTo>
                  <a:lnTo>
                    <a:pt x="0" y="5388"/>
                  </a:lnTo>
                  <a:lnTo>
                    <a:pt x="30" y="10743"/>
                  </a:lnTo>
                  <a:cubicBezTo>
                    <a:pt x="61" y="16850"/>
                    <a:pt x="-96" y="16351"/>
                    <a:pt x="2049" y="17379"/>
                  </a:cubicBezTo>
                  <a:cubicBezTo>
                    <a:pt x="2670" y="17677"/>
                    <a:pt x="3559" y="18136"/>
                    <a:pt x="4017" y="18393"/>
                  </a:cubicBezTo>
                  <a:cubicBezTo>
                    <a:pt x="4476" y="18650"/>
                    <a:pt x="5317" y="19081"/>
                    <a:pt x="5890" y="19349"/>
                  </a:cubicBezTo>
                  <a:cubicBezTo>
                    <a:pt x="6463" y="19617"/>
                    <a:pt x="7259" y="20012"/>
                    <a:pt x="7660" y="20232"/>
                  </a:cubicBezTo>
                  <a:cubicBezTo>
                    <a:pt x="8061" y="20453"/>
                    <a:pt x="8531" y="20686"/>
                    <a:pt x="8703" y="20746"/>
                  </a:cubicBezTo>
                  <a:cubicBezTo>
                    <a:pt x="8875" y="20806"/>
                    <a:pt x="9331" y="21000"/>
                    <a:pt x="9716" y="21181"/>
                  </a:cubicBezTo>
                  <a:cubicBezTo>
                    <a:pt x="10592" y="21594"/>
                    <a:pt x="11689" y="21418"/>
                    <a:pt x="12948" y="20661"/>
                  </a:cubicBezTo>
                  <a:cubicBezTo>
                    <a:pt x="13862" y="20112"/>
                    <a:pt x="16239" y="18887"/>
                    <a:pt x="16414" y="18874"/>
                  </a:cubicBezTo>
                  <a:cubicBezTo>
                    <a:pt x="16472" y="18870"/>
                    <a:pt x="16805" y="18709"/>
                    <a:pt x="17149" y="18517"/>
                  </a:cubicBezTo>
                  <a:cubicBezTo>
                    <a:pt x="17493" y="18325"/>
                    <a:pt x="18099" y="17991"/>
                    <a:pt x="18500" y="17776"/>
                  </a:cubicBezTo>
                  <a:cubicBezTo>
                    <a:pt x="18901" y="17560"/>
                    <a:pt x="19416" y="17280"/>
                    <a:pt x="19646" y="17152"/>
                  </a:cubicBezTo>
                  <a:cubicBezTo>
                    <a:pt x="19875" y="17024"/>
                    <a:pt x="20224" y="16872"/>
                    <a:pt x="20417" y="16814"/>
                  </a:cubicBezTo>
                  <a:cubicBezTo>
                    <a:pt x="20610" y="16756"/>
                    <a:pt x="20913" y="16435"/>
                    <a:pt x="21092" y="16099"/>
                  </a:cubicBezTo>
                  <a:cubicBezTo>
                    <a:pt x="21363" y="15593"/>
                    <a:pt x="21416" y="14667"/>
                    <a:pt x="21416" y="10730"/>
                  </a:cubicBezTo>
                  <a:cubicBezTo>
                    <a:pt x="21416" y="5100"/>
                    <a:pt x="21504" y="5358"/>
                    <a:pt x="19337" y="4179"/>
                  </a:cubicBezTo>
                  <a:cubicBezTo>
                    <a:pt x="19165" y="4085"/>
                    <a:pt x="18663" y="3855"/>
                    <a:pt x="18221" y="3666"/>
                  </a:cubicBezTo>
                  <a:cubicBezTo>
                    <a:pt x="17778" y="3476"/>
                    <a:pt x="17367" y="3214"/>
                    <a:pt x="17310" y="3087"/>
                  </a:cubicBezTo>
                  <a:cubicBezTo>
                    <a:pt x="17253" y="2960"/>
                    <a:pt x="17077" y="2860"/>
                    <a:pt x="16921" y="2860"/>
                  </a:cubicBezTo>
                  <a:cubicBezTo>
                    <a:pt x="16574" y="2860"/>
                    <a:pt x="15003" y="2141"/>
                    <a:pt x="14843" y="1911"/>
                  </a:cubicBezTo>
                  <a:cubicBezTo>
                    <a:pt x="14779" y="1819"/>
                    <a:pt x="14540" y="1748"/>
                    <a:pt x="14314" y="1748"/>
                  </a:cubicBezTo>
                  <a:cubicBezTo>
                    <a:pt x="14088" y="1748"/>
                    <a:pt x="13852" y="1633"/>
                    <a:pt x="13792" y="1495"/>
                  </a:cubicBezTo>
                  <a:cubicBezTo>
                    <a:pt x="13679" y="1232"/>
                    <a:pt x="11442" y="191"/>
                    <a:pt x="10634" y="26"/>
                  </a:cubicBezTo>
                  <a:cubicBezTo>
                    <a:pt x="10506" y="-1"/>
                    <a:pt x="10389" y="-6"/>
                    <a:pt x="10304" y="6"/>
                  </a:cubicBezTo>
                  <a:close/>
                </a:path>
              </a:pathLst>
            </a:custGeom>
            <a:ln w="12700" cap="flat">
              <a:noFill/>
              <a:miter lim="400000"/>
            </a:ln>
            <a:effectLst/>
          </p:spPr>
        </p:pic>
      </p:grpSp>
      <p:pic>
        <p:nvPicPr>
          <p:cNvPr id="142" name="Screen Shot 2017-01-23 at 10.31.37.png" descr="Screen Shot 2017-01-23 at 10.31.37.png"/>
          <p:cNvPicPr>
            <a:picLocks noChangeAspect="1"/>
          </p:cNvPicPr>
          <p:nvPr/>
        </p:nvPicPr>
        <p:blipFill>
          <a:blip r:embed="rId7">
            <a:extLst/>
          </a:blip>
          <a:stretch>
            <a:fillRect/>
          </a:stretch>
        </p:blipFill>
        <p:spPr>
          <a:xfrm>
            <a:off x="-16934" y="2209928"/>
            <a:ext cx="8072032" cy="3995386"/>
          </a:xfrm>
          <a:prstGeom prst="rect">
            <a:avLst/>
          </a:prstGeom>
          <a:ln w="12700">
            <a:miter lim="400000"/>
          </a:ln>
        </p:spPr>
      </p:pic>
      <p:pic>
        <p:nvPicPr>
          <p:cNvPr id="143" name="Screen Shot 2017-01-23 at 10.31.43.png" descr="Screen Shot 2017-01-23 at 10.31.43.png"/>
          <p:cNvPicPr>
            <a:picLocks noChangeAspect="1"/>
          </p:cNvPicPr>
          <p:nvPr/>
        </p:nvPicPr>
        <p:blipFill>
          <a:blip r:embed="rId8">
            <a:extLst/>
          </a:blip>
          <a:stretch>
            <a:fillRect/>
          </a:stretch>
        </p:blipFill>
        <p:spPr>
          <a:xfrm>
            <a:off x="3744016" y="5781127"/>
            <a:ext cx="9480918" cy="385899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arrang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arrange</a:t>
            </a:r>
          </a:p>
        </p:txBody>
      </p:sp>
      <p:sp>
        <p:nvSpPr>
          <p:cNvPr id="254" name="Vuestro turno…"/>
          <p:cNvSpPr txBox="1"/>
          <p:nvPr/>
        </p:nvSpPr>
        <p:spPr>
          <a:xfrm>
            <a:off x="715754" y="2521078"/>
            <a:ext cx="11573293" cy="64749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500"/>
            </a:pPr>
            <a:r>
              <a:t>Vuestro turno</a:t>
            </a:r>
          </a:p>
          <a:p>
            <a:pPr/>
          </a:p>
          <a:p>
            <a:pPr marL="457200" indent="-457200" algn="l">
              <a:buSzPct val="75000"/>
              <a:buFont typeface="Helvetica Neue"/>
              <a:buChar char="•"/>
              <a:defRPr sz="4000"/>
            </a:pPr>
            <a:r>
              <a:t>Ej.3.1 Ordenar las parcelas por fecha y hora de medición</a:t>
            </a:r>
          </a:p>
          <a:p>
            <a:pPr marL="457200" indent="-457200" algn="l">
              <a:buSzPct val="75000"/>
              <a:buFont typeface="Helvetica Neue"/>
              <a:buChar char="•"/>
              <a:defRPr sz="4000"/>
            </a:pPr>
          </a:p>
          <a:p>
            <a:pPr marL="457200" indent="-457200" algn="l">
              <a:buSzPct val="75000"/>
              <a:buFont typeface="Helvetica Neue"/>
              <a:buChar char="•"/>
              <a:defRPr sz="4000"/>
            </a:pPr>
            <a:r>
              <a:t>Ej. 3.2 ¿Qué parcelas se empezaron a medir más tarde en el día?</a:t>
            </a:r>
          </a:p>
          <a:p>
            <a:pPr marL="457200" indent="-457200" algn="l">
              <a:buSzPct val="75000"/>
              <a:buFont typeface="Helvetica Neue"/>
              <a:buChar char="•"/>
              <a:defRPr sz="4000"/>
            </a:pPr>
          </a:p>
          <a:p>
            <a:pPr marL="457200" indent="-457200" algn="l">
              <a:buSzPct val="75000"/>
              <a:buFont typeface="Helvetica Neue"/>
              <a:buChar char="•"/>
              <a:defRPr sz="4000"/>
            </a:pPr>
            <a:r>
              <a:t>Ej. 3.3 ¿Cuáles tardaron más en medirse?</a:t>
            </a:r>
            <a:b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mutate (añadir nuevas variables)"/>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mutate </a:t>
            </a:r>
            <a:r>
              <a:rPr b="0" sz="4500">
                <a:latin typeface="+mn-lt"/>
                <a:ea typeface="+mn-ea"/>
                <a:cs typeface="+mn-cs"/>
                <a:sym typeface="Helvetica Neue Light"/>
              </a:rPr>
              <a:t>(añadir nuevas variables)</a:t>
            </a:r>
          </a:p>
        </p:txBody>
      </p:sp>
      <p:sp>
        <p:nvSpPr>
          <p:cNvPr id="257" name="mutate(df, double = 2 * value)"/>
          <p:cNvSpPr txBox="1"/>
          <p:nvPr/>
        </p:nvSpPr>
        <p:spPr>
          <a:xfrm>
            <a:off x="6718739" y="2655527"/>
            <a:ext cx="5830231"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mutate(df, double = 2 * value)</a:t>
            </a:r>
          </a:p>
        </p:txBody>
      </p:sp>
      <p:sp>
        <p:nvSpPr>
          <p:cNvPr id="258" name="df"/>
          <p:cNvSpPr txBox="1"/>
          <p:nvPr/>
        </p:nvSpPr>
        <p:spPr>
          <a:xfrm>
            <a:off x="2317154" y="2607378"/>
            <a:ext cx="571575" cy="5904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Monaco"/>
                <a:ea typeface="Monaco"/>
                <a:cs typeface="Monaco"/>
                <a:sym typeface="Monaco"/>
              </a:defRPr>
            </a:lvl1pPr>
          </a:lstStyle>
          <a:p>
            <a:pPr/>
            <a:r>
              <a:t>df</a:t>
            </a:r>
          </a:p>
        </p:txBody>
      </p:sp>
      <p:graphicFrame>
        <p:nvGraphicFramePr>
          <p:cNvPr id="259"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60" name="Table"/>
          <p:cNvGraphicFramePr/>
          <p:nvPr/>
        </p:nvGraphicFramePr>
        <p:xfrm>
          <a:off x="6981863" y="3549964"/>
          <a:ext cx="5316683"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25995"/>
                <a:gridCol w="1325995"/>
                <a:gridCol w="1325995"/>
                <a:gridCol w="1325995"/>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double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10</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6</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4</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8</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7"/>
                                        </p:tgtEl>
                                        <p:attrNameLst>
                                          <p:attrName>style.visibility</p:attrName>
                                        </p:attrNameLst>
                                      </p:cBhvr>
                                      <p:to>
                                        <p:strVal val="visible"/>
                                      </p:to>
                                    </p:set>
                                    <p:animEffect filter="dissolve" transition="in">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60"/>
                                        </p:tgtEl>
                                        <p:attrNameLst>
                                          <p:attrName>style.visibility</p:attrName>
                                        </p:attrNameLst>
                                      </p:cBhvr>
                                      <p:to>
                                        <p:strVal val="visible"/>
                                      </p:to>
                                    </p:set>
                                    <p:animEffect filter="dissolve" transition="in">
                                      <p:cBhvr>
                                        <p:cTn id="12"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7" grpId="1"/>
      <p:bldP build="whole" bldLvl="1" animBg="1" rev="0" advAuto="0" spid="260" grpId="2"/>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mutat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mutate</a:t>
            </a:r>
          </a:p>
        </p:txBody>
      </p:sp>
      <p:sp>
        <p:nvSpPr>
          <p:cNvPr id="263" name="mutate(df, double = 2 * value,…"/>
          <p:cNvSpPr txBox="1"/>
          <p:nvPr/>
        </p:nvSpPr>
        <p:spPr>
          <a:xfrm>
            <a:off x="6505344" y="2445977"/>
            <a:ext cx="6020762" cy="913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Monaco"/>
                <a:ea typeface="Monaco"/>
                <a:cs typeface="Monaco"/>
                <a:sym typeface="Monaco"/>
              </a:defRPr>
            </a:pPr>
            <a:r>
              <a:t>mutate(df, double = 2 * value,</a:t>
            </a:r>
          </a:p>
          <a:p>
            <a:pPr algn="l">
              <a:defRPr sz="2500">
                <a:latin typeface="Monaco"/>
                <a:ea typeface="Monaco"/>
                <a:cs typeface="Monaco"/>
                <a:sym typeface="Monaco"/>
              </a:defRPr>
            </a:pPr>
            <a:r>
              <a:t>           quadr = 2 * double)</a:t>
            </a:r>
          </a:p>
        </p:txBody>
      </p:sp>
      <p:sp>
        <p:nvSpPr>
          <p:cNvPr id="264" name="df"/>
          <p:cNvSpPr txBox="1"/>
          <p:nvPr/>
        </p:nvSpPr>
        <p:spPr>
          <a:xfrm>
            <a:off x="2317154" y="2607378"/>
            <a:ext cx="571575" cy="5904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Monaco"/>
                <a:ea typeface="Monaco"/>
                <a:cs typeface="Monaco"/>
                <a:sym typeface="Monaco"/>
              </a:defRPr>
            </a:lvl1pPr>
          </a:lstStyle>
          <a:p>
            <a:pPr/>
            <a:r>
              <a:t>df</a:t>
            </a:r>
          </a:p>
        </p:txBody>
      </p:sp>
      <p:graphicFrame>
        <p:nvGraphicFramePr>
          <p:cNvPr id="265"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66" name="Table"/>
          <p:cNvGraphicFramePr/>
          <p:nvPr/>
        </p:nvGraphicFramePr>
        <p:xfrm>
          <a:off x="5790549" y="3549964"/>
          <a:ext cx="6899310"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77321"/>
                <a:gridCol w="1377321"/>
                <a:gridCol w="1377321"/>
                <a:gridCol w="1377321"/>
                <a:gridCol w="1377321"/>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double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quadr</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4</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10</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20</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6</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12</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4</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8</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8</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63"/>
                                        </p:tgtEl>
                                        <p:attrNameLst>
                                          <p:attrName>style.visibility</p:attrName>
                                        </p:attrNameLst>
                                      </p:cBhvr>
                                      <p:to>
                                        <p:strVal val="visible"/>
                                      </p:to>
                                    </p:set>
                                    <p:animEffect filter="dissolve" transition="in">
                                      <p:cBhvr>
                                        <p:cTn id="7" dur="10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66"/>
                                        </p:tgtEl>
                                        <p:attrNameLst>
                                          <p:attrName>style.visibility</p:attrName>
                                        </p:attrNameLst>
                                      </p:cBhvr>
                                      <p:to>
                                        <p:strVal val="visible"/>
                                      </p:to>
                                    </p:set>
                                    <p:animEffect filter="dissolve" transition="in">
                                      <p:cBhvr>
                                        <p:cTn id="12"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 grpId="2"/>
      <p:bldP build="whole" bldLvl="1" animBg="1" rev="0" advAuto="0" spid="263"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mutat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mutate</a:t>
            </a:r>
          </a:p>
        </p:txBody>
      </p:sp>
      <p:sp>
        <p:nvSpPr>
          <p:cNvPr id="269" name="Vuestro turno…"/>
          <p:cNvSpPr txBox="1"/>
          <p:nvPr/>
        </p:nvSpPr>
        <p:spPr>
          <a:xfrm>
            <a:off x="453419" y="2697957"/>
            <a:ext cx="12097962" cy="7365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500"/>
            </a:pPr>
            <a:r>
              <a:t>Vuestro turno</a:t>
            </a:r>
          </a:p>
          <a:p>
            <a:pPr/>
          </a:p>
          <a:p>
            <a:pPr marL="457200" indent="-457200" algn="l">
              <a:buSzPct val="75000"/>
              <a:buFont typeface="Helvetica Neue"/>
              <a:buChar char="•"/>
              <a:defRPr sz="3500"/>
            </a:pPr>
            <a:r>
              <a:t>Ej.4.1 Calcula el crecimiento en cm en base al diámetro en el IFN2 y el IFN3.</a:t>
            </a:r>
          </a:p>
          <a:p>
            <a:pPr marL="457200" indent="-457200" algn="l">
              <a:buSzPct val="75000"/>
              <a:buFont typeface="Helvetica Neue"/>
              <a:buChar char="•"/>
              <a:defRPr sz="3500"/>
            </a:pPr>
          </a:p>
          <a:p>
            <a:pPr marL="457200" indent="-457200" algn="l">
              <a:buSzPct val="75000"/>
              <a:buFont typeface="Helvetica Neue"/>
              <a:buChar char="•"/>
              <a:defRPr sz="3500"/>
            </a:pPr>
            <a:r>
              <a:t>Ej 4.2 Crear dos nuevas variables con el área basimétrica por hectárea que representa cada árbol, tanto en el IFN2 como en el IFN3. ¿De qué especie es el árbol que creció más rápido en AB?</a:t>
            </a:r>
            <a:br/>
            <a:br/>
            <a:r>
              <a:t>Pista: </a:t>
            </a:r>
          </a:p>
          <a:p>
            <a:pPr algn="l">
              <a:defRPr sz="3500"/>
            </a:pPr>
            <a:br/>
          </a:p>
        </p:txBody>
      </p:sp>
      <p:pic>
        <p:nvPicPr>
          <p:cNvPr id="270" name="Screen Shot 2017-01-04 at 00.46.42.png" descr="Screen Shot 2017-01-04 at 00.46.42.png"/>
          <p:cNvPicPr>
            <a:picLocks noChangeAspect="1"/>
          </p:cNvPicPr>
          <p:nvPr/>
        </p:nvPicPr>
        <p:blipFill>
          <a:blip r:embed="rId2">
            <a:extLst/>
          </a:blip>
          <a:stretch>
            <a:fillRect/>
          </a:stretch>
        </p:blipFill>
        <p:spPr>
          <a:xfrm>
            <a:off x="2583767" y="8313042"/>
            <a:ext cx="3944981" cy="131499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ummarise (reducir variables)"/>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summarise </a:t>
            </a:r>
            <a:r>
              <a:rPr b="0" sz="4500">
                <a:latin typeface="+mn-lt"/>
                <a:ea typeface="+mn-ea"/>
                <a:cs typeface="+mn-cs"/>
                <a:sym typeface="Helvetica Neue Light"/>
              </a:rPr>
              <a:t>(reducir variables)</a:t>
            </a:r>
          </a:p>
        </p:txBody>
      </p:sp>
      <p:sp>
        <p:nvSpPr>
          <p:cNvPr id="273" name="summarise ( df, total = sum(value))"/>
          <p:cNvSpPr txBox="1"/>
          <p:nvPr/>
        </p:nvSpPr>
        <p:spPr>
          <a:xfrm>
            <a:off x="5936074" y="2655527"/>
            <a:ext cx="6782886"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summarise ( df, total = sum(value))</a:t>
            </a:r>
          </a:p>
        </p:txBody>
      </p:sp>
      <p:sp>
        <p:nvSpPr>
          <p:cNvPr id="274" name="df"/>
          <p:cNvSpPr txBox="1"/>
          <p:nvPr/>
        </p:nvSpPr>
        <p:spPr>
          <a:xfrm>
            <a:off x="2355260" y="26555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graphicFrame>
        <p:nvGraphicFramePr>
          <p:cNvPr id="275"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76" name="Table"/>
          <p:cNvGraphicFramePr/>
          <p:nvPr/>
        </p:nvGraphicFramePr>
        <p:xfrm>
          <a:off x="8614901" y="3830265"/>
          <a:ext cx="1437931" cy="1409701"/>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425230"/>
              </a:tblGrid>
              <a:tr h="698500">
                <a:tc>
                  <a:txBody>
                    <a:bodyPr/>
                    <a:lstStyle/>
                    <a:p>
                      <a:pPr algn="ctr" defTabSz="457200">
                        <a:defRPr sz="1800">
                          <a:solidFill>
                            <a:srgbClr val="000000"/>
                          </a:solidFill>
                        </a:defRPr>
                      </a:pPr>
                      <a:r>
                        <a:rPr b="1" sz="2800">
                          <a:solidFill>
                            <a:srgbClr val="FFFFFF"/>
                          </a:solidFill>
                        </a:rPr>
                        <a:t>total</a:t>
                      </a:r>
                    </a:p>
                  </a:txBody>
                  <a:tcPr marL="50800" marR="50800" marT="50800" marB="50800" anchor="ctr" anchorCtr="0" horzOverflow="overflow">
                    <a:lnL w="12700">
                      <a:solidFill>
                        <a:srgbClr val="3C3C1D"/>
                      </a:solidFill>
                      <a:miter lim="400000"/>
                    </a:lnL>
                    <a:lnR w="12700">
                      <a:solidFill>
                        <a:srgbClr val="3C3C1D"/>
                      </a:solidFill>
                      <a:miter lim="400000"/>
                    </a:lnR>
                    <a:lnT w="12700">
                      <a:solidFill>
                        <a:srgbClr val="3C3C1D"/>
                      </a:solidFill>
                      <a:miter lim="400000"/>
                    </a:lnT>
                    <a:solidFill>
                      <a:schemeClr val="accent6">
                        <a:hueOff val="-101409"/>
                        <a:satOff val="-1395"/>
                        <a:lumOff val="13614"/>
                      </a:schemeClr>
                    </a:solidFill>
                  </a:tcPr>
                </a:tc>
              </a:tr>
              <a:tr h="698500">
                <a:tc>
                  <a:txBody>
                    <a:bodyPr/>
                    <a:lstStyle/>
                    <a:p>
                      <a:pPr algn="ctr" defTabSz="457200">
                        <a:defRPr sz="1800">
                          <a:solidFill>
                            <a:srgbClr val="000000"/>
                          </a:solidFill>
                        </a:defRPr>
                      </a:pPr>
                      <a:r>
                        <a:rPr sz="2800">
                          <a:solidFill>
                            <a:srgbClr val="FFFFFF"/>
                          </a:solidFill>
                        </a:rPr>
                        <a:t>15</a:t>
                      </a:r>
                    </a:p>
                  </a:txBody>
                  <a:tcPr marL="50800" marR="50800" marT="50800" marB="50800" anchor="ctr" anchorCtr="0" horzOverflow="overflow">
                    <a:lnL w="12700">
                      <a:solidFill>
                        <a:srgbClr val="3C3C1D"/>
                      </a:solidFill>
                      <a:miter lim="400000"/>
                    </a:lnL>
                    <a:lnR w="12700">
                      <a:solidFill>
                        <a:srgbClr val="3C3C1D"/>
                      </a:solidFill>
                      <a:miter lim="400000"/>
                    </a:lnR>
                    <a:lnB w="12700">
                      <a:solidFill>
                        <a:srgbClr val="3C3C1D"/>
                      </a:solidFill>
                      <a:miter lim="400000"/>
                    </a:lnB>
                    <a:solidFill>
                      <a:srgbClr val="3489BE"/>
                    </a:solid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3"/>
                                        </p:tgtEl>
                                        <p:attrNameLst>
                                          <p:attrName>style.visibility</p:attrName>
                                        </p:attrNameLst>
                                      </p:cBhvr>
                                      <p:to>
                                        <p:strVal val="visible"/>
                                      </p:to>
                                    </p:set>
                                    <p:animEffect filter="dissolve" transition="in">
                                      <p:cBhvr>
                                        <p:cTn id="7" dur="10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76"/>
                                        </p:tgtEl>
                                        <p:attrNameLst>
                                          <p:attrName>style.visibility</p:attrName>
                                        </p:attrNameLst>
                                      </p:cBhvr>
                                      <p:to>
                                        <p:strVal val="visible"/>
                                      </p:to>
                                    </p:set>
                                    <p:animEffect filter="dissolve" transition="in">
                                      <p:cBhvr>
                                        <p:cTn id="12"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3" grpId="1"/>
      <p:bldP build="whole" bldLvl="1" animBg="1" rev="0" advAuto="0" spid="276" grpId="2"/>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ummaris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summarise</a:t>
            </a:r>
          </a:p>
        </p:txBody>
      </p:sp>
      <p:sp>
        <p:nvSpPr>
          <p:cNvPr id="279" name="Summary functions…"/>
          <p:cNvSpPr txBox="1"/>
          <p:nvPr/>
        </p:nvSpPr>
        <p:spPr>
          <a:xfrm>
            <a:off x="604015" y="2551028"/>
            <a:ext cx="9335927" cy="5358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i="1">
                <a:latin typeface="Helvetica Neue"/>
                <a:ea typeface="Helvetica Neue"/>
                <a:cs typeface="Helvetica Neue"/>
                <a:sym typeface="Helvetica Neue"/>
              </a:defRPr>
            </a:pPr>
            <a:r>
              <a:t>Summary functions</a:t>
            </a:r>
          </a:p>
          <a:p>
            <a:pPr algn="l">
              <a:defRPr i="1">
                <a:latin typeface="Helvetica Neue"/>
                <a:ea typeface="Helvetica Neue"/>
                <a:cs typeface="Helvetica Neue"/>
                <a:sym typeface="Helvetica Neue"/>
              </a:defRPr>
            </a:pPr>
          </a:p>
          <a:p>
            <a:pPr marL="457200" indent="-457200" algn="l">
              <a:buSzPct val="75000"/>
              <a:buFont typeface="Helvetica Neue"/>
              <a:buChar char="•"/>
              <a:defRPr sz="2500">
                <a:latin typeface="Monaco"/>
                <a:ea typeface="Monaco"/>
                <a:cs typeface="Monaco"/>
                <a:sym typeface="Monaco"/>
              </a:defRPr>
            </a:pPr>
            <a:r>
              <a:t>min (x), median (x), max (x), quantile (x, p)</a:t>
            </a:r>
          </a:p>
          <a:p>
            <a:pPr algn="l">
              <a:defRPr sz="2500">
                <a:latin typeface="Monaco"/>
                <a:ea typeface="Monaco"/>
                <a:cs typeface="Monaco"/>
                <a:sym typeface="Monaco"/>
              </a:defRPr>
            </a:pPr>
          </a:p>
          <a:p>
            <a:pPr algn="l">
              <a:defRPr sz="2500">
                <a:latin typeface="Monaco"/>
                <a:ea typeface="Monaco"/>
                <a:cs typeface="Monaco"/>
                <a:sym typeface="Monaco"/>
              </a:defRPr>
            </a:pPr>
          </a:p>
          <a:p>
            <a:pPr marL="457200" indent="-457200" algn="l">
              <a:buSzPct val="75000"/>
              <a:buFont typeface="Helvetica Neue"/>
              <a:buChar char="•"/>
              <a:defRPr sz="2500">
                <a:latin typeface="Monaco"/>
                <a:ea typeface="Monaco"/>
                <a:cs typeface="Monaco"/>
                <a:sym typeface="Monaco"/>
              </a:defRPr>
            </a:pPr>
            <a:r>
              <a:t>n(), n_distinct (x), sum (x), mean (x)</a:t>
            </a:r>
          </a:p>
          <a:p>
            <a:pPr algn="l">
              <a:defRPr sz="2500">
                <a:latin typeface="Monaco"/>
                <a:ea typeface="Monaco"/>
                <a:cs typeface="Monaco"/>
                <a:sym typeface="Monaco"/>
              </a:defRPr>
            </a:pPr>
          </a:p>
          <a:p>
            <a:pPr algn="l">
              <a:defRPr sz="2500">
                <a:latin typeface="Monaco"/>
                <a:ea typeface="Monaco"/>
                <a:cs typeface="Monaco"/>
                <a:sym typeface="Monaco"/>
              </a:defRPr>
            </a:pPr>
          </a:p>
          <a:p>
            <a:pPr marL="457200" indent="-457200" algn="l">
              <a:buSzPct val="75000"/>
              <a:buFont typeface="Helvetica Neue"/>
              <a:buChar char="•"/>
              <a:defRPr sz="2500">
                <a:latin typeface="Monaco"/>
                <a:ea typeface="Monaco"/>
                <a:cs typeface="Monaco"/>
                <a:sym typeface="Monaco"/>
              </a:defRPr>
            </a:pPr>
            <a:r>
              <a:t>sd(x), var(x), IQR (x)</a:t>
            </a:r>
          </a:p>
          <a:p>
            <a:pPr algn="l">
              <a:defRPr sz="2500">
                <a:latin typeface="Monaco"/>
                <a:ea typeface="Monaco"/>
                <a:cs typeface="Monaco"/>
                <a:sym typeface="Monaco"/>
              </a:defRPr>
            </a:pPr>
          </a:p>
          <a:p>
            <a:pPr algn="l">
              <a:defRPr sz="2500">
                <a:latin typeface="Monaco"/>
                <a:ea typeface="Monaco"/>
                <a:cs typeface="Monaco"/>
                <a:sym typeface="Monaco"/>
              </a:defRPr>
            </a:pPr>
          </a:p>
          <a:p>
            <a:pPr marL="457200" indent="-457200" algn="l">
              <a:buSzPct val="75000"/>
              <a:buFont typeface="Helvetica Neue"/>
              <a:buChar char="•"/>
              <a:defRPr sz="2500">
                <a:latin typeface="Monaco"/>
                <a:ea typeface="Monaco"/>
                <a:cs typeface="Monaco"/>
                <a:sym typeface="Monaco"/>
              </a:defRPr>
            </a:pPr>
            <a:r>
              <a:t>sum (x &gt; 10), mean (x &gt; 10)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grouped summaris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grouped summarise</a:t>
            </a:r>
          </a:p>
        </p:txBody>
      </p:sp>
      <p:sp>
        <p:nvSpPr>
          <p:cNvPr id="282" name="by_color &lt;- group_by (df, color)"/>
          <p:cNvSpPr txBox="1"/>
          <p:nvPr/>
        </p:nvSpPr>
        <p:spPr>
          <a:xfrm>
            <a:off x="6249721" y="2655527"/>
            <a:ext cx="621129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latin typeface="Monaco"/>
                <a:ea typeface="Monaco"/>
                <a:cs typeface="Monaco"/>
                <a:sym typeface="Monaco"/>
              </a:defRPr>
            </a:lvl1pPr>
          </a:lstStyle>
          <a:p>
            <a:pPr/>
            <a:r>
              <a:t>by_color &lt;- group_by (df, color)</a:t>
            </a:r>
          </a:p>
        </p:txBody>
      </p:sp>
      <p:sp>
        <p:nvSpPr>
          <p:cNvPr id="283" name="df"/>
          <p:cNvSpPr txBox="1"/>
          <p:nvPr/>
        </p:nvSpPr>
        <p:spPr>
          <a:xfrm>
            <a:off x="2355260" y="2655527"/>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graphicFrame>
        <p:nvGraphicFramePr>
          <p:cNvPr id="284" name="Table"/>
          <p:cNvGraphicFramePr/>
          <p:nvPr/>
        </p:nvGraphicFramePr>
        <p:xfrm>
          <a:off x="847847" y="3430832"/>
          <a:ext cx="4033452"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40250"/>
                <a:gridCol w="1340250"/>
                <a:gridCol w="1340250"/>
              </a:tblGrid>
              <a:tr h="817069">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value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shape</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1</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square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square</a:t>
                      </a:r>
                    </a:p>
                  </a:txBody>
                  <a:tcPr marL="50800" marR="50800" marT="50800" marB="50800" anchor="ctr" anchorCtr="0" horzOverflow="overflow">
                    <a:lnR w="12700">
                      <a:solidFill>
                        <a:srgbClr val="3C3C1D"/>
                      </a:solidFill>
                      <a:miter lim="400000"/>
                    </a:lnR>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circle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2</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triangle</a:t>
                      </a:r>
                    </a:p>
                  </a:txBody>
                  <a:tcPr marL="50800" marR="50800" marT="50800" marB="50800" anchor="ctr" anchorCtr="0" horzOverflow="overflow">
                    <a:lnR w="12700">
                      <a:solidFill>
                        <a:srgbClr val="3C3C1D"/>
                      </a:solidFill>
                      <a:miter lim="400000"/>
                    </a:lnR>
                    <a:solidFill>
                      <a:srgbClr val="3489BE"/>
                    </a:solidFill>
                  </a:tcPr>
                </a:tc>
              </a:tr>
              <a:tr h="817069">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circle</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graphicFrame>
        <p:nvGraphicFramePr>
          <p:cNvPr id="285" name="Table"/>
          <p:cNvGraphicFramePr/>
          <p:nvPr/>
        </p:nvGraphicFramePr>
        <p:xfrm>
          <a:off x="8122733" y="4366865"/>
          <a:ext cx="3415500" cy="2666372"/>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134266"/>
                <a:gridCol w="1134266"/>
                <a:gridCol w="1134266"/>
              </a:tblGrid>
              <a:tr h="884557">
                <a:tc>
                  <a:txBody>
                    <a:bodyPr/>
                    <a:lstStyle/>
                    <a:p>
                      <a:pPr algn="ctr" defTabSz="457200">
                        <a:defRPr sz="1800">
                          <a:solidFill>
                            <a:srgbClr val="000000"/>
                          </a:solidFill>
                        </a:defRPr>
                      </a:pPr>
                      <a:r>
                        <a:rPr b="1" sz="2800">
                          <a:solidFill>
                            <a:srgbClr val="FFFFFF"/>
                          </a:solidFill>
                        </a:rPr>
                        <a:t>color</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total</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max</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884557">
                <a:tc>
                  <a:txBody>
                    <a:bodyPr/>
                    <a:lstStyle/>
                    <a:p>
                      <a:pPr algn="ctr" defTabSz="457200">
                        <a:defRPr sz="1800">
                          <a:solidFill>
                            <a:srgbClr val="000000"/>
                          </a:solidFill>
                        </a:defRPr>
                      </a:pPr>
                      <a:r>
                        <a:rPr sz="2800">
                          <a:solidFill>
                            <a:srgbClr val="FFFFFF"/>
                          </a:solidFill>
                        </a:rPr>
                        <a:t>blue</a:t>
                      </a:r>
                    </a:p>
                  </a:txBody>
                  <a:tcPr marL="50800" marR="50800" marT="50800" marB="50800" anchor="ctr" anchorCtr="0" horzOverflow="overflow">
                    <a:lnL w="12700">
                      <a:solidFill>
                        <a:srgbClr val="3C3C1D"/>
                      </a:solidFill>
                      <a:miter lim="400000"/>
                    </a:lnL>
                    <a:solidFill>
                      <a:srgbClr val="3489BE"/>
                    </a:solidFill>
                  </a:tcPr>
                </a:tc>
                <a:tc>
                  <a:txBody>
                    <a:bodyPr/>
                    <a:lstStyle/>
                    <a:p>
                      <a:pPr algn="ctr" defTabSz="457200">
                        <a:defRPr sz="1800">
                          <a:solidFill>
                            <a:srgbClr val="000000"/>
                          </a:solidFill>
                        </a:defRPr>
                      </a:pPr>
                      <a:r>
                        <a:rPr sz="2800">
                          <a:solidFill>
                            <a:srgbClr val="FFFFFF"/>
                          </a:solidFill>
                        </a:rPr>
                        <a:t>6</a:t>
                      </a:r>
                    </a:p>
                  </a:txBody>
                  <a:tcPr marL="50800" marR="50800" marT="50800" marB="50800" anchor="ctr" anchorCtr="0" horzOverflow="overflow">
                    <a:solidFill>
                      <a:srgbClr val="3489BE"/>
                    </a:solidFill>
                  </a:tcPr>
                </a:tc>
                <a:tc>
                  <a:txBody>
                    <a:bodyPr/>
                    <a:lstStyle/>
                    <a:p>
                      <a:pPr algn="ctr" defTabSz="457200">
                        <a:defRPr sz="1800">
                          <a:solidFill>
                            <a:srgbClr val="000000"/>
                          </a:solidFill>
                        </a:defRPr>
                      </a:pPr>
                      <a:r>
                        <a:rPr sz="2800">
                          <a:solidFill>
                            <a:srgbClr val="FFFFFF"/>
                          </a:solidFill>
                        </a:rPr>
                        <a:t>3</a:t>
                      </a:r>
                    </a:p>
                  </a:txBody>
                  <a:tcPr marL="50800" marR="50800" marT="50800" marB="50800" anchor="ctr" anchorCtr="0" horzOverflow="overflow">
                    <a:lnR w="12700">
                      <a:solidFill>
                        <a:srgbClr val="3C3C1D"/>
                      </a:solidFill>
                      <a:miter lim="400000"/>
                    </a:lnR>
                    <a:solidFill>
                      <a:srgbClr val="3489BE"/>
                    </a:solidFill>
                  </a:tcPr>
                </a:tc>
              </a:tr>
              <a:tr h="884557">
                <a:tc>
                  <a:txBody>
                    <a:bodyPr/>
                    <a:lstStyle/>
                    <a:p>
                      <a:pPr algn="ctr" defTabSz="457200">
                        <a:defRPr sz="1800">
                          <a:solidFill>
                            <a:srgbClr val="000000"/>
                          </a:solidFill>
                        </a:defRPr>
                      </a:pPr>
                      <a:r>
                        <a:rPr sz="2800">
                          <a:solidFill>
                            <a:srgbClr val="444444"/>
                          </a:solidFill>
                        </a:rPr>
                        <a:t>black</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9</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5</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286" name="summarise (by_color, total = sum (value),                      max = max(value))"/>
          <p:cNvSpPr txBox="1"/>
          <p:nvPr/>
        </p:nvSpPr>
        <p:spPr>
          <a:xfrm>
            <a:off x="5041475" y="3298471"/>
            <a:ext cx="7926072" cy="9132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Monaco"/>
                <a:ea typeface="Monaco"/>
                <a:cs typeface="Monaco"/>
                <a:sym typeface="Monaco"/>
              </a:defRPr>
            </a:pPr>
            <a:r>
              <a:t>summarise (by_color, total = sum (value),</a:t>
            </a:r>
            <a:br/>
            <a:r>
              <a:t>                     max = max(value))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82"/>
                                        </p:tgtEl>
                                        <p:attrNameLst>
                                          <p:attrName>style.visibility</p:attrName>
                                        </p:attrNameLst>
                                      </p:cBhvr>
                                      <p:to>
                                        <p:strVal val="visible"/>
                                      </p:to>
                                    </p:set>
                                    <p:animEffect filter="dissolve" transition="in">
                                      <p:cBhvr>
                                        <p:cTn id="7" dur="1000"/>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86"/>
                                        </p:tgtEl>
                                        <p:attrNameLst>
                                          <p:attrName>style.visibility</p:attrName>
                                        </p:attrNameLst>
                                      </p:cBhvr>
                                      <p:to>
                                        <p:strVal val="visible"/>
                                      </p:to>
                                    </p:set>
                                    <p:animEffect filter="dissolve" transition="in">
                                      <p:cBhvr>
                                        <p:cTn id="12" dur="1000"/>
                                        <p:tgtEl>
                                          <p:spTgt spid="28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85"/>
                                        </p:tgtEl>
                                        <p:attrNameLst>
                                          <p:attrName>style.visibility</p:attrName>
                                        </p:attrNameLst>
                                      </p:cBhvr>
                                      <p:to>
                                        <p:strVal val="visible"/>
                                      </p:to>
                                    </p:set>
                                    <p:animEffect filter="dissolve" transition="in">
                                      <p:cBhvr>
                                        <p:cTn id="17"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6" grpId="2"/>
      <p:bldP build="whole" bldLvl="1" animBg="1" rev="0" advAuto="0" spid="282" grpId="1"/>
      <p:bldP build="whole" bldLvl="1" animBg="1" rev="0" advAuto="0" spid="285" grpId="3"/>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ummaris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summarise</a:t>
            </a:r>
          </a:p>
        </p:txBody>
      </p:sp>
      <p:sp>
        <p:nvSpPr>
          <p:cNvPr id="289" name="by_province &lt;- group_by (mayores, Provincia)…"/>
          <p:cNvSpPr txBox="1"/>
          <p:nvPr/>
        </p:nvSpPr>
        <p:spPr>
          <a:xfrm>
            <a:off x="597425" y="2470651"/>
            <a:ext cx="12232072" cy="58922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latin typeface="Monaco"/>
                <a:ea typeface="Monaco"/>
                <a:cs typeface="Monaco"/>
                <a:sym typeface="Monaco"/>
              </a:defRPr>
            </a:pPr>
            <a:r>
              <a:t>by_province &lt;- group_by (mayores, Provincia)</a:t>
            </a:r>
          </a:p>
          <a:p>
            <a:pPr algn="l">
              <a:defRPr sz="3000">
                <a:latin typeface="Monaco"/>
                <a:ea typeface="Monaco"/>
                <a:cs typeface="Monaco"/>
                <a:sym typeface="Monaco"/>
              </a:defRPr>
            </a:pPr>
          </a:p>
          <a:p>
            <a:pPr algn="l">
              <a:defRPr sz="3000">
                <a:latin typeface="Monaco"/>
                <a:ea typeface="Monaco"/>
                <a:cs typeface="Monaco"/>
                <a:sym typeface="Monaco"/>
              </a:defRPr>
            </a:pPr>
            <a:r>
              <a:t>by_plot &lt;- group_by (mayores, Codi)</a:t>
            </a:r>
          </a:p>
          <a:p>
            <a:pPr algn="l">
              <a:defRPr sz="3000">
                <a:latin typeface="Monaco"/>
                <a:ea typeface="Monaco"/>
                <a:cs typeface="Monaco"/>
                <a:sym typeface="Monaco"/>
              </a:defRPr>
            </a:pPr>
          </a:p>
          <a:p>
            <a:pPr algn="l">
              <a:defRPr sz="3000">
                <a:latin typeface="Monaco"/>
                <a:ea typeface="Monaco"/>
                <a:cs typeface="Monaco"/>
                <a:sym typeface="Monaco"/>
              </a:defRPr>
            </a:pPr>
            <a:r>
              <a:t>by_species &lt;- group_by (mayores, Especie)</a:t>
            </a:r>
          </a:p>
          <a:p>
            <a:pPr algn="l">
              <a:defRPr sz="3000">
                <a:latin typeface="Monaco"/>
                <a:ea typeface="Monaco"/>
                <a:cs typeface="Monaco"/>
                <a:sym typeface="Monaco"/>
              </a:defRPr>
            </a:pPr>
          </a:p>
          <a:p>
            <a:pPr algn="l">
              <a:defRPr sz="3000">
                <a:latin typeface="Monaco"/>
                <a:ea typeface="Monaco"/>
                <a:cs typeface="Monaco"/>
                <a:sym typeface="Monaco"/>
              </a:defRPr>
            </a:pPr>
            <a:r>
              <a:t>by_CD &lt;- group_by (mayores, CD)</a:t>
            </a:r>
          </a:p>
          <a:p>
            <a:pPr algn="l">
              <a:defRPr sz="3000">
                <a:latin typeface="Monaco"/>
                <a:ea typeface="Monaco"/>
                <a:cs typeface="Monaco"/>
                <a:sym typeface="Monaco"/>
              </a:defRPr>
            </a:pPr>
          </a:p>
          <a:p>
            <a:pPr algn="l">
              <a:defRPr sz="3000">
                <a:latin typeface="Monaco"/>
                <a:ea typeface="Monaco"/>
                <a:cs typeface="Monaco"/>
                <a:sym typeface="Monaco"/>
              </a:defRPr>
            </a:pPr>
            <a:r>
              <a:t>by_plot_species &lt;- group_by (mayores, Codi, Especie)</a:t>
            </a:r>
          </a:p>
          <a:p>
            <a:pPr algn="l"/>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ummaris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summarise</a:t>
            </a:r>
          </a:p>
        </p:txBody>
      </p:sp>
      <p:sp>
        <p:nvSpPr>
          <p:cNvPr id="292" name="Vuestro turno…"/>
          <p:cNvSpPr txBox="1"/>
          <p:nvPr/>
        </p:nvSpPr>
        <p:spPr>
          <a:xfrm>
            <a:off x="655351" y="3569717"/>
            <a:ext cx="12097962" cy="39857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500"/>
            </a:pPr>
            <a:r>
              <a:t>Vuestro turno</a:t>
            </a:r>
          </a:p>
          <a:p>
            <a:pPr/>
          </a:p>
          <a:p>
            <a:pPr marL="457200" indent="-457200" algn="l">
              <a:buSzPct val="75000"/>
              <a:buFont typeface="Helvetica Neue"/>
              <a:buChar char="•"/>
              <a:defRPr sz="4000"/>
            </a:pPr>
            <a:r>
              <a:t>Ej.5: ¿Qué estadísticas calcularíais para caracterizar los valores de diámetro para cada parcela?</a:t>
            </a:r>
          </a:p>
          <a:p>
            <a:pPr algn="l">
              <a:defRPr sz="4000"/>
            </a:pPr>
            <a:b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data pipeline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data pipelines</a:t>
            </a:r>
          </a:p>
        </p:txBody>
      </p:sp>
      <p:pic>
        <p:nvPicPr>
          <p:cNvPr id="295" name="images (1).jpeg" descr="images (1).jpeg"/>
          <p:cNvPicPr>
            <a:picLocks noChangeAspect="1"/>
          </p:cNvPicPr>
          <p:nvPr/>
        </p:nvPicPr>
        <p:blipFill>
          <a:blip r:embed="rId3">
            <a:extLst/>
          </a:blip>
          <a:stretch>
            <a:fillRect/>
          </a:stretch>
        </p:blipFill>
        <p:spPr>
          <a:xfrm>
            <a:off x="10572470" y="10494"/>
            <a:ext cx="2416954" cy="2729350"/>
          </a:xfrm>
          <a:prstGeom prst="rect">
            <a:avLst/>
          </a:prstGeom>
          <a:ln w="12700">
            <a:miter lim="400000"/>
          </a:ln>
        </p:spPr>
      </p:pic>
      <p:sp>
        <p:nvSpPr>
          <p:cNvPr id="296" name="diam_especie &lt;- filter(…"/>
          <p:cNvSpPr txBox="1"/>
          <p:nvPr/>
        </p:nvSpPr>
        <p:spPr>
          <a:xfrm>
            <a:off x="5682273" y="4682869"/>
            <a:ext cx="7232832" cy="5031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200">
                <a:latin typeface="Monaco"/>
                <a:ea typeface="Monaco"/>
                <a:cs typeface="Monaco"/>
                <a:sym typeface="Monaco"/>
              </a:defRPr>
            </a:pPr>
            <a:r>
              <a:t>diam_especie &lt;- filter(</a:t>
            </a:r>
          </a:p>
          <a:p>
            <a:pPr algn="l">
              <a:defRPr sz="2200">
                <a:latin typeface="Monaco"/>
                <a:ea typeface="Monaco"/>
                <a:cs typeface="Monaco"/>
                <a:sym typeface="Monaco"/>
              </a:defRPr>
            </a:pPr>
            <a:r>
              <a:t>    summarise(</a:t>
            </a:r>
          </a:p>
          <a:p>
            <a:pPr algn="l">
              <a:defRPr sz="2200">
                <a:latin typeface="Monaco"/>
                <a:ea typeface="Monaco"/>
                <a:cs typeface="Monaco"/>
                <a:sym typeface="Monaco"/>
              </a:defRPr>
            </a:pPr>
            <a:r>
              <a:t>        group_by(</a:t>
            </a:r>
          </a:p>
          <a:p>
            <a:pPr algn="l">
              <a:defRPr sz="2200">
                <a:latin typeface="Monaco"/>
                <a:ea typeface="Monaco"/>
                <a:cs typeface="Monaco"/>
                <a:sym typeface="Monaco"/>
              </a:defRPr>
            </a:pPr>
            <a:r>
              <a:t>            filter(</a:t>
            </a:r>
          </a:p>
          <a:p>
            <a:pPr algn="l">
              <a:defRPr sz="2200">
                <a:latin typeface="Monaco"/>
                <a:ea typeface="Monaco"/>
                <a:cs typeface="Monaco"/>
                <a:sym typeface="Monaco"/>
              </a:defRPr>
            </a:pPr>
            <a:r>
              <a:t>                mayores,</a:t>
            </a:r>
          </a:p>
          <a:p>
            <a:pPr algn="l">
              <a:defRPr sz="2200">
                <a:latin typeface="Monaco"/>
                <a:ea typeface="Monaco"/>
                <a:cs typeface="Monaco"/>
                <a:sym typeface="Monaco"/>
              </a:defRPr>
            </a:pPr>
            <a:r>
              <a:t>                !is.na(DiamIf3)</a:t>
            </a:r>
          </a:p>
          <a:p>
            <a:pPr algn="l">
              <a:defRPr sz="2200">
                <a:latin typeface="Monaco"/>
                <a:ea typeface="Monaco"/>
                <a:cs typeface="Monaco"/>
                <a:sym typeface="Monaco"/>
              </a:defRPr>
            </a:pPr>
            <a:r>
              <a:t>            ),</a:t>
            </a:r>
          </a:p>
          <a:p>
            <a:pPr algn="l">
              <a:defRPr sz="2200">
                <a:latin typeface="Monaco"/>
                <a:ea typeface="Monaco"/>
                <a:cs typeface="Monaco"/>
                <a:sym typeface="Monaco"/>
              </a:defRPr>
            </a:pPr>
            <a:r>
              <a:t>        Codi, Especie</a:t>
            </a:r>
          </a:p>
          <a:p>
            <a:pPr algn="l">
              <a:defRPr sz="2200">
                <a:latin typeface="Monaco"/>
                <a:ea typeface="Monaco"/>
                <a:cs typeface="Monaco"/>
                <a:sym typeface="Monaco"/>
              </a:defRPr>
            </a:pPr>
            <a:r>
              <a:t>        ),</a:t>
            </a:r>
          </a:p>
          <a:p>
            <a:pPr algn="l">
              <a:defRPr sz="2200">
                <a:latin typeface="Monaco"/>
                <a:ea typeface="Monaco"/>
                <a:cs typeface="Monaco"/>
                <a:sym typeface="Monaco"/>
              </a:defRPr>
            </a:pPr>
            <a:r>
              <a:t>    diam = mean (DiamIf3),</a:t>
            </a:r>
          </a:p>
          <a:p>
            <a:pPr algn="l">
              <a:defRPr sz="2200">
                <a:latin typeface="Monaco"/>
                <a:ea typeface="Monaco"/>
                <a:cs typeface="Monaco"/>
                <a:sym typeface="Monaco"/>
              </a:defRPr>
            </a:pPr>
            <a:r>
              <a:t>    n = n()</a:t>
            </a:r>
          </a:p>
          <a:p>
            <a:pPr algn="l">
              <a:defRPr sz="2200">
                <a:latin typeface="Monaco"/>
                <a:ea typeface="Monaco"/>
                <a:cs typeface="Monaco"/>
                <a:sym typeface="Monaco"/>
              </a:defRPr>
            </a:pPr>
            <a:r>
              <a:t>    ),</a:t>
            </a:r>
          </a:p>
          <a:p>
            <a:pPr algn="l">
              <a:defRPr sz="2200">
                <a:latin typeface="Monaco"/>
                <a:ea typeface="Monaco"/>
                <a:cs typeface="Monaco"/>
                <a:sym typeface="Monaco"/>
              </a:defRPr>
            </a:pPr>
            <a:r>
              <a:t>n &gt; 5)    </a:t>
            </a:r>
          </a:p>
        </p:txBody>
      </p:sp>
      <p:sp>
        <p:nvSpPr>
          <p:cNvPr id="297" name="Normalmente usaremos múltiples verbos (filter, arrange, group_by…)…"/>
          <p:cNvSpPr txBox="1"/>
          <p:nvPr>
            <p:ph type="body" sz="half" idx="1"/>
          </p:nvPr>
        </p:nvSpPr>
        <p:spPr>
          <a:xfrm>
            <a:off x="231124" y="2182524"/>
            <a:ext cx="12633576" cy="2947459"/>
          </a:xfrm>
          <a:prstGeom prst="rect">
            <a:avLst/>
          </a:prstGeom>
        </p:spPr>
        <p:txBody>
          <a:bodyPr/>
          <a:lstStyle/>
          <a:p>
            <a:pPr/>
            <a:r>
              <a:t>Normalmente usaremos múltiples verbos (filter, arrange, group_by…)</a:t>
            </a:r>
          </a:p>
          <a:p>
            <a:pPr/>
            <a:r>
              <a:t>Múltiples operaciones son difíciles de leer o requieren crear múltiples objetos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2"/>
      <p:bldP build="p" bldLvl="5" animBg="1" rev="0" advAuto="0" spid="297"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Creados por Hadley Wickham, chief scientist de RStudio, y autor de más de 30 paquetes (readr, ggplot2, plyr, devtools, roxygen2, rmarkdown…)…"/>
          <p:cNvSpPr txBox="1"/>
          <p:nvPr>
            <p:ph type="body" idx="1"/>
          </p:nvPr>
        </p:nvSpPr>
        <p:spPr>
          <a:xfrm>
            <a:off x="558800" y="2222500"/>
            <a:ext cx="9143118" cy="6667500"/>
          </a:xfrm>
          <a:prstGeom prst="rect">
            <a:avLst/>
          </a:prstGeom>
        </p:spPr>
        <p:txBody>
          <a:bodyPr/>
          <a:lstStyle/>
          <a:p>
            <a:pPr/>
            <a:r>
              <a:t>Creados por Hadley Wickham, chief scientist de RStudio, y autor de más de 30 paquetes (readr, ggplot2, plyr, devtools, roxygen2, rmarkdown…)</a:t>
            </a:r>
          </a:p>
          <a:p>
            <a:pPr/>
            <a:r>
              <a:t>Forman parte del </a:t>
            </a:r>
            <a:r>
              <a:rPr>
                <a:latin typeface="American Typewriter"/>
                <a:ea typeface="American Typewriter"/>
                <a:cs typeface="American Typewriter"/>
                <a:sym typeface="American Typewriter"/>
              </a:rPr>
              <a:t>tidyverse</a:t>
            </a:r>
            <a:r>
              <a:t>, una serie de paquetes de </a:t>
            </a:r>
            <a:r>
              <a:rPr>
                <a:latin typeface="American Typewriter"/>
                <a:ea typeface="American Typewriter"/>
                <a:cs typeface="American Typewriter"/>
                <a:sym typeface="American Typewriter"/>
              </a:rPr>
              <a:t>R pen</a:t>
            </a:r>
            <a:r>
              <a:t>sado para facilitar el análisis de datos y comunicarse entre si</a:t>
            </a:r>
          </a:p>
        </p:txBody>
      </p:sp>
      <p:pic>
        <p:nvPicPr>
          <p:cNvPr id="146" name="wyckham.jpeg" descr="wyckham.jpeg"/>
          <p:cNvPicPr>
            <a:picLocks noChangeAspect="1"/>
          </p:cNvPicPr>
          <p:nvPr/>
        </p:nvPicPr>
        <p:blipFill>
          <a:blip r:embed="rId2">
            <a:extLst/>
          </a:blip>
          <a:stretch>
            <a:fillRect/>
          </a:stretch>
        </p:blipFill>
        <p:spPr>
          <a:xfrm>
            <a:off x="9865565" y="6625642"/>
            <a:ext cx="3222274" cy="3222274"/>
          </a:xfrm>
          <a:prstGeom prst="rect">
            <a:avLst/>
          </a:prstGeom>
          <a:ln w="12700">
            <a:miter lim="400000"/>
          </a:ln>
        </p:spPr>
      </p:pic>
      <p:sp>
        <p:nvSpPr>
          <p:cNvPr id="147" name="tidyr &amp; dplyr: el tidyverse"/>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tidyr &amp; dplyr: el </a:t>
            </a:r>
            <a:r>
              <a:rPr i="1"/>
              <a:t>tidyverse</a:t>
            </a:r>
          </a:p>
        </p:txBody>
      </p:sp>
      <p:pic>
        <p:nvPicPr>
          <p:cNvPr id="148" name="01cycleb.png" descr="01cycleb.png"/>
          <p:cNvPicPr>
            <a:picLocks noChangeAspect="1"/>
          </p:cNvPicPr>
          <p:nvPr/>
        </p:nvPicPr>
        <p:blipFill>
          <a:blip r:embed="rId3">
            <a:extLst/>
          </a:blip>
          <a:stretch>
            <a:fillRect/>
          </a:stretch>
        </p:blipFill>
        <p:spPr>
          <a:xfrm>
            <a:off x="118029" y="5131092"/>
            <a:ext cx="10450623" cy="4104563"/>
          </a:xfrm>
          <a:prstGeom prst="rect">
            <a:avLst/>
          </a:prstGeom>
          <a:ln w="12700">
            <a:miter lim="400000"/>
          </a:ln>
        </p:spPr>
      </p:pic>
      <p:sp>
        <p:nvSpPr>
          <p:cNvPr id="149" name="dplyr"/>
          <p:cNvSpPr txBox="1"/>
          <p:nvPr/>
        </p:nvSpPr>
        <p:spPr>
          <a:xfrm>
            <a:off x="2155552" y="7381872"/>
            <a:ext cx="9331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dplyr</a:t>
            </a:r>
          </a:p>
        </p:txBody>
      </p:sp>
      <p:sp>
        <p:nvSpPr>
          <p:cNvPr id="150" name="tidyr"/>
          <p:cNvSpPr txBox="1"/>
          <p:nvPr/>
        </p:nvSpPr>
        <p:spPr>
          <a:xfrm>
            <a:off x="353492" y="7381872"/>
            <a:ext cx="8769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tidyr</a:t>
            </a:r>
          </a:p>
        </p:txBody>
      </p:sp>
      <p:sp>
        <p:nvSpPr>
          <p:cNvPr id="151" name="ggplot2, ggvis"/>
          <p:cNvSpPr txBox="1"/>
          <p:nvPr/>
        </p:nvSpPr>
        <p:spPr>
          <a:xfrm>
            <a:off x="4561980" y="5092206"/>
            <a:ext cx="22104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ggplot2, ggvis</a:t>
            </a:r>
          </a:p>
        </p:txBody>
      </p:sp>
      <p:sp>
        <p:nvSpPr>
          <p:cNvPr id="152" name="broom"/>
          <p:cNvSpPr txBox="1"/>
          <p:nvPr/>
        </p:nvSpPr>
        <p:spPr>
          <a:xfrm>
            <a:off x="5411211" y="8376830"/>
            <a:ext cx="109061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broom</a:t>
            </a:r>
          </a:p>
        </p:txBody>
      </p:sp>
      <p:sp>
        <p:nvSpPr>
          <p:cNvPr id="153" name="readr"/>
          <p:cNvSpPr txBox="1"/>
          <p:nvPr/>
        </p:nvSpPr>
        <p:spPr>
          <a:xfrm>
            <a:off x="819594" y="5678713"/>
            <a:ext cx="96329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readr</a:t>
            </a:r>
          </a:p>
        </p:txBody>
      </p:sp>
      <p:grpSp>
        <p:nvGrpSpPr>
          <p:cNvPr id="159" name="Group"/>
          <p:cNvGrpSpPr/>
          <p:nvPr/>
        </p:nvGrpSpPr>
        <p:grpSpPr>
          <a:xfrm>
            <a:off x="10115039" y="91826"/>
            <a:ext cx="2790313" cy="3325689"/>
            <a:chOff x="0" y="0"/>
            <a:chExt cx="2790311" cy="3325688"/>
          </a:xfrm>
        </p:grpSpPr>
        <p:pic>
          <p:nvPicPr>
            <p:cNvPr id="154" name="logo.png" descr="logo.png"/>
            <p:cNvPicPr>
              <a:picLocks noChangeAspect="1"/>
            </p:cNvPicPr>
            <p:nvPr/>
          </p:nvPicPr>
          <p:blipFill>
            <a:blip r:embed="rId4">
              <a:extLst/>
            </a:blip>
            <a:stretch>
              <a:fillRect/>
            </a:stretch>
          </p:blipFill>
          <p:spPr>
            <a:xfrm>
              <a:off x="0" y="0"/>
              <a:ext cx="1171615" cy="1357121"/>
            </a:xfrm>
            <a:prstGeom prst="rect">
              <a:avLst/>
            </a:prstGeom>
            <a:ln w="12700" cap="flat">
              <a:noFill/>
              <a:miter lim="400000"/>
            </a:ln>
            <a:effectLst/>
          </p:spPr>
        </p:pic>
        <p:pic>
          <p:nvPicPr>
            <p:cNvPr id="155" name="logo (2).png" descr="logo (2).png"/>
            <p:cNvPicPr>
              <a:picLocks noChangeAspect="1"/>
            </p:cNvPicPr>
            <p:nvPr/>
          </p:nvPicPr>
          <p:blipFill>
            <a:blip r:embed="rId5">
              <a:extLst/>
            </a:blip>
            <a:stretch>
              <a:fillRect/>
            </a:stretch>
          </p:blipFill>
          <p:spPr>
            <a:xfrm>
              <a:off x="1104335" y="37360"/>
              <a:ext cx="1128337" cy="1306990"/>
            </a:xfrm>
            <a:prstGeom prst="rect">
              <a:avLst/>
            </a:prstGeom>
            <a:ln w="12700" cap="flat">
              <a:noFill/>
              <a:miter lim="400000"/>
            </a:ln>
            <a:effectLst/>
          </p:spPr>
        </p:pic>
        <p:pic>
          <p:nvPicPr>
            <p:cNvPr id="156" name="logo (1).png" descr="logo (1).png"/>
            <p:cNvPicPr>
              <a:picLocks noChangeAspect="1"/>
            </p:cNvPicPr>
            <p:nvPr/>
          </p:nvPicPr>
          <p:blipFill>
            <a:blip r:embed="rId6">
              <a:extLst/>
            </a:blip>
            <a:stretch>
              <a:fillRect/>
            </a:stretch>
          </p:blipFill>
          <p:spPr>
            <a:xfrm>
              <a:off x="505127" y="997961"/>
              <a:ext cx="1149648" cy="1331676"/>
            </a:xfrm>
            <a:prstGeom prst="rect">
              <a:avLst/>
            </a:prstGeom>
            <a:ln w="12700" cap="flat">
              <a:noFill/>
              <a:miter lim="400000"/>
            </a:ln>
            <a:effectLst/>
          </p:spPr>
        </p:pic>
        <p:pic>
          <p:nvPicPr>
            <p:cNvPr id="157" name="images (1).jpeg" descr="images (1).jpeg"/>
            <p:cNvPicPr>
              <a:picLocks noChangeAspect="1"/>
            </p:cNvPicPr>
            <p:nvPr/>
          </p:nvPicPr>
          <p:blipFill>
            <a:blip r:embed="rId7">
              <a:extLst/>
            </a:blip>
            <a:srcRect l="4761" t="3900" r="5398" b="5676"/>
            <a:stretch>
              <a:fillRect/>
            </a:stretch>
          </p:blipFill>
          <p:spPr>
            <a:xfrm>
              <a:off x="1618560" y="1019302"/>
              <a:ext cx="1171752" cy="1331794"/>
            </a:xfrm>
            <a:custGeom>
              <a:avLst/>
              <a:gdLst/>
              <a:ahLst/>
              <a:cxnLst>
                <a:cxn ang="0">
                  <a:pos x="wd2" y="hd2"/>
                </a:cxn>
                <a:cxn ang="5400000">
                  <a:pos x="wd2" y="hd2"/>
                </a:cxn>
                <a:cxn ang="10800000">
                  <a:pos x="wd2" y="hd2"/>
                </a:cxn>
                <a:cxn ang="16200000">
                  <a:pos x="wd2" y="hd2"/>
                </a:cxn>
              </a:cxnLst>
              <a:rect l="0" t="0" r="r" b="b"/>
              <a:pathLst>
                <a:path w="21514" h="21559" fill="norm" stroke="1" extrusionOk="0">
                  <a:moveTo>
                    <a:pt x="10573" y="6"/>
                  </a:moveTo>
                  <a:cubicBezTo>
                    <a:pt x="10407" y="-14"/>
                    <a:pt x="10307" y="23"/>
                    <a:pt x="10201" y="83"/>
                  </a:cubicBezTo>
                  <a:cubicBezTo>
                    <a:pt x="10010" y="191"/>
                    <a:pt x="9491" y="462"/>
                    <a:pt x="9043" y="687"/>
                  </a:cubicBezTo>
                  <a:cubicBezTo>
                    <a:pt x="8595" y="911"/>
                    <a:pt x="8113" y="1152"/>
                    <a:pt x="7979" y="1226"/>
                  </a:cubicBezTo>
                  <a:cubicBezTo>
                    <a:pt x="7564" y="1457"/>
                    <a:pt x="3099" y="3727"/>
                    <a:pt x="1508" y="4516"/>
                  </a:cubicBezTo>
                  <a:lnTo>
                    <a:pt x="0" y="5267"/>
                  </a:lnTo>
                  <a:lnTo>
                    <a:pt x="0" y="10709"/>
                  </a:lnTo>
                  <a:lnTo>
                    <a:pt x="0" y="16150"/>
                  </a:lnTo>
                  <a:lnTo>
                    <a:pt x="714" y="16581"/>
                  </a:lnTo>
                  <a:cubicBezTo>
                    <a:pt x="1108" y="16820"/>
                    <a:pt x="1858" y="17225"/>
                    <a:pt x="2383" y="17474"/>
                  </a:cubicBezTo>
                  <a:cubicBezTo>
                    <a:pt x="2907" y="17723"/>
                    <a:pt x="3524" y="18077"/>
                    <a:pt x="3753" y="18264"/>
                  </a:cubicBezTo>
                  <a:cubicBezTo>
                    <a:pt x="3982" y="18451"/>
                    <a:pt x="4254" y="18605"/>
                    <a:pt x="4357" y="18605"/>
                  </a:cubicBezTo>
                  <a:cubicBezTo>
                    <a:pt x="4542" y="18605"/>
                    <a:pt x="5539" y="19059"/>
                    <a:pt x="6682" y="19671"/>
                  </a:cubicBezTo>
                  <a:cubicBezTo>
                    <a:pt x="6996" y="19839"/>
                    <a:pt x="7458" y="20057"/>
                    <a:pt x="7709" y="20153"/>
                  </a:cubicBezTo>
                  <a:cubicBezTo>
                    <a:pt x="7991" y="20261"/>
                    <a:pt x="8117" y="20391"/>
                    <a:pt x="8045" y="20494"/>
                  </a:cubicBezTo>
                  <a:cubicBezTo>
                    <a:pt x="7967" y="20604"/>
                    <a:pt x="8015" y="20634"/>
                    <a:pt x="8183" y="20577"/>
                  </a:cubicBezTo>
                  <a:cubicBezTo>
                    <a:pt x="8330" y="20527"/>
                    <a:pt x="8558" y="20610"/>
                    <a:pt x="8722" y="20770"/>
                  </a:cubicBezTo>
                  <a:cubicBezTo>
                    <a:pt x="8879" y="20922"/>
                    <a:pt x="9148" y="21046"/>
                    <a:pt x="9312" y="21046"/>
                  </a:cubicBezTo>
                  <a:cubicBezTo>
                    <a:pt x="9477" y="21046"/>
                    <a:pt x="9693" y="21171"/>
                    <a:pt x="9801" y="21322"/>
                  </a:cubicBezTo>
                  <a:cubicBezTo>
                    <a:pt x="9952" y="21537"/>
                    <a:pt x="10146" y="21586"/>
                    <a:pt x="10660" y="21547"/>
                  </a:cubicBezTo>
                  <a:cubicBezTo>
                    <a:pt x="11608" y="21476"/>
                    <a:pt x="11726" y="21440"/>
                    <a:pt x="12540" y="20975"/>
                  </a:cubicBezTo>
                  <a:cubicBezTo>
                    <a:pt x="12944" y="20745"/>
                    <a:pt x="13645" y="20381"/>
                    <a:pt x="14093" y="20172"/>
                  </a:cubicBezTo>
                  <a:cubicBezTo>
                    <a:pt x="14540" y="19964"/>
                    <a:pt x="15191" y="19626"/>
                    <a:pt x="15543" y="19414"/>
                  </a:cubicBezTo>
                  <a:cubicBezTo>
                    <a:pt x="15894" y="19203"/>
                    <a:pt x="16346" y="18990"/>
                    <a:pt x="16548" y="18945"/>
                  </a:cubicBezTo>
                  <a:cubicBezTo>
                    <a:pt x="16750" y="18901"/>
                    <a:pt x="16959" y="18774"/>
                    <a:pt x="17007" y="18663"/>
                  </a:cubicBezTo>
                  <a:cubicBezTo>
                    <a:pt x="17056" y="18551"/>
                    <a:pt x="17211" y="18463"/>
                    <a:pt x="17357" y="18463"/>
                  </a:cubicBezTo>
                  <a:cubicBezTo>
                    <a:pt x="17503" y="18463"/>
                    <a:pt x="17819" y="18347"/>
                    <a:pt x="18056" y="18206"/>
                  </a:cubicBezTo>
                  <a:cubicBezTo>
                    <a:pt x="18294" y="18065"/>
                    <a:pt x="18706" y="17857"/>
                    <a:pt x="18975" y="17744"/>
                  </a:cubicBezTo>
                  <a:cubicBezTo>
                    <a:pt x="19917" y="17348"/>
                    <a:pt x="21111" y="16547"/>
                    <a:pt x="21306" y="16183"/>
                  </a:cubicBezTo>
                  <a:cubicBezTo>
                    <a:pt x="21514" y="15794"/>
                    <a:pt x="21600" y="6224"/>
                    <a:pt x="21401" y="5569"/>
                  </a:cubicBezTo>
                  <a:cubicBezTo>
                    <a:pt x="21337" y="5358"/>
                    <a:pt x="20922" y="5055"/>
                    <a:pt x="20221" y="4715"/>
                  </a:cubicBezTo>
                  <a:cubicBezTo>
                    <a:pt x="19194" y="4216"/>
                    <a:pt x="16326" y="2790"/>
                    <a:pt x="15805" y="2518"/>
                  </a:cubicBezTo>
                  <a:cubicBezTo>
                    <a:pt x="12171" y="620"/>
                    <a:pt x="11071" y="64"/>
                    <a:pt x="10573" y="6"/>
                  </a:cubicBezTo>
                  <a:close/>
                </a:path>
              </a:pathLst>
            </a:custGeom>
            <a:ln w="12700" cap="flat">
              <a:noFill/>
              <a:miter lim="400000"/>
            </a:ln>
            <a:effectLst/>
          </p:spPr>
        </p:pic>
        <p:pic>
          <p:nvPicPr>
            <p:cNvPr id="158" name="download (1).jpeg" descr="download (1).jpeg"/>
            <p:cNvPicPr>
              <a:picLocks noChangeAspect="1"/>
            </p:cNvPicPr>
            <p:nvPr/>
          </p:nvPicPr>
          <p:blipFill>
            <a:blip r:embed="rId8">
              <a:extLst/>
            </a:blip>
            <a:srcRect l="3816" t="2876" r="3616" b="3942"/>
            <a:stretch>
              <a:fillRect/>
            </a:stretch>
          </p:blipFill>
          <p:spPr>
            <a:xfrm>
              <a:off x="1055547" y="2019019"/>
              <a:ext cx="1157315" cy="1306670"/>
            </a:xfrm>
            <a:custGeom>
              <a:avLst/>
              <a:gdLst/>
              <a:ahLst/>
              <a:cxnLst>
                <a:cxn ang="0">
                  <a:pos x="wd2" y="hd2"/>
                </a:cxn>
                <a:cxn ang="5400000">
                  <a:pos x="wd2" y="hd2"/>
                </a:cxn>
                <a:cxn ang="10800000">
                  <a:pos x="wd2" y="hd2"/>
                </a:cxn>
                <a:cxn ang="16200000">
                  <a:pos x="wd2" y="hd2"/>
                </a:cxn>
              </a:cxnLst>
              <a:rect l="0" t="0" r="r" b="b"/>
              <a:pathLst>
                <a:path w="21416" h="21399" fill="norm" stroke="1" extrusionOk="0">
                  <a:moveTo>
                    <a:pt x="10304" y="6"/>
                  </a:moveTo>
                  <a:cubicBezTo>
                    <a:pt x="10219" y="19"/>
                    <a:pt x="10164" y="46"/>
                    <a:pt x="10164" y="91"/>
                  </a:cubicBezTo>
                  <a:cubicBezTo>
                    <a:pt x="10164" y="260"/>
                    <a:pt x="8552" y="1085"/>
                    <a:pt x="8182" y="1105"/>
                  </a:cubicBezTo>
                  <a:cubicBezTo>
                    <a:pt x="8067" y="1111"/>
                    <a:pt x="7552" y="1360"/>
                    <a:pt x="7036" y="1657"/>
                  </a:cubicBezTo>
                  <a:cubicBezTo>
                    <a:pt x="6520" y="1955"/>
                    <a:pt x="6050" y="2200"/>
                    <a:pt x="5993" y="2203"/>
                  </a:cubicBezTo>
                  <a:cubicBezTo>
                    <a:pt x="5936" y="2207"/>
                    <a:pt x="5587" y="2403"/>
                    <a:pt x="5215" y="2639"/>
                  </a:cubicBezTo>
                  <a:cubicBezTo>
                    <a:pt x="4842" y="2875"/>
                    <a:pt x="4539" y="3018"/>
                    <a:pt x="4539" y="2957"/>
                  </a:cubicBezTo>
                  <a:cubicBezTo>
                    <a:pt x="4539" y="2788"/>
                    <a:pt x="3253" y="3416"/>
                    <a:pt x="2593" y="3906"/>
                  </a:cubicBezTo>
                  <a:cubicBezTo>
                    <a:pt x="2269" y="4146"/>
                    <a:pt x="1840" y="4341"/>
                    <a:pt x="1645" y="4341"/>
                  </a:cubicBezTo>
                  <a:cubicBezTo>
                    <a:pt x="1450" y="4341"/>
                    <a:pt x="1002" y="4579"/>
                    <a:pt x="647" y="4868"/>
                  </a:cubicBezTo>
                  <a:lnTo>
                    <a:pt x="0" y="5388"/>
                  </a:lnTo>
                  <a:lnTo>
                    <a:pt x="30" y="10743"/>
                  </a:lnTo>
                  <a:cubicBezTo>
                    <a:pt x="61" y="16850"/>
                    <a:pt x="-96" y="16351"/>
                    <a:pt x="2049" y="17379"/>
                  </a:cubicBezTo>
                  <a:cubicBezTo>
                    <a:pt x="2670" y="17677"/>
                    <a:pt x="3559" y="18136"/>
                    <a:pt x="4017" y="18393"/>
                  </a:cubicBezTo>
                  <a:cubicBezTo>
                    <a:pt x="4476" y="18650"/>
                    <a:pt x="5317" y="19081"/>
                    <a:pt x="5890" y="19349"/>
                  </a:cubicBezTo>
                  <a:cubicBezTo>
                    <a:pt x="6463" y="19617"/>
                    <a:pt x="7259" y="20012"/>
                    <a:pt x="7660" y="20232"/>
                  </a:cubicBezTo>
                  <a:cubicBezTo>
                    <a:pt x="8061" y="20453"/>
                    <a:pt x="8531" y="20686"/>
                    <a:pt x="8703" y="20746"/>
                  </a:cubicBezTo>
                  <a:cubicBezTo>
                    <a:pt x="8875" y="20806"/>
                    <a:pt x="9331" y="21000"/>
                    <a:pt x="9716" y="21181"/>
                  </a:cubicBezTo>
                  <a:cubicBezTo>
                    <a:pt x="10592" y="21594"/>
                    <a:pt x="11689" y="21418"/>
                    <a:pt x="12948" y="20661"/>
                  </a:cubicBezTo>
                  <a:cubicBezTo>
                    <a:pt x="13862" y="20112"/>
                    <a:pt x="16239" y="18887"/>
                    <a:pt x="16414" y="18874"/>
                  </a:cubicBezTo>
                  <a:cubicBezTo>
                    <a:pt x="16472" y="18870"/>
                    <a:pt x="16805" y="18709"/>
                    <a:pt x="17149" y="18517"/>
                  </a:cubicBezTo>
                  <a:cubicBezTo>
                    <a:pt x="17493" y="18325"/>
                    <a:pt x="18099" y="17991"/>
                    <a:pt x="18500" y="17776"/>
                  </a:cubicBezTo>
                  <a:cubicBezTo>
                    <a:pt x="18901" y="17560"/>
                    <a:pt x="19416" y="17280"/>
                    <a:pt x="19646" y="17152"/>
                  </a:cubicBezTo>
                  <a:cubicBezTo>
                    <a:pt x="19875" y="17024"/>
                    <a:pt x="20224" y="16872"/>
                    <a:pt x="20417" y="16814"/>
                  </a:cubicBezTo>
                  <a:cubicBezTo>
                    <a:pt x="20610" y="16756"/>
                    <a:pt x="20913" y="16435"/>
                    <a:pt x="21092" y="16099"/>
                  </a:cubicBezTo>
                  <a:cubicBezTo>
                    <a:pt x="21363" y="15593"/>
                    <a:pt x="21416" y="14667"/>
                    <a:pt x="21416" y="10730"/>
                  </a:cubicBezTo>
                  <a:cubicBezTo>
                    <a:pt x="21416" y="5100"/>
                    <a:pt x="21504" y="5358"/>
                    <a:pt x="19337" y="4179"/>
                  </a:cubicBezTo>
                  <a:cubicBezTo>
                    <a:pt x="19165" y="4085"/>
                    <a:pt x="18663" y="3855"/>
                    <a:pt x="18221" y="3666"/>
                  </a:cubicBezTo>
                  <a:cubicBezTo>
                    <a:pt x="17778" y="3476"/>
                    <a:pt x="17367" y="3214"/>
                    <a:pt x="17310" y="3087"/>
                  </a:cubicBezTo>
                  <a:cubicBezTo>
                    <a:pt x="17253" y="2960"/>
                    <a:pt x="17077" y="2860"/>
                    <a:pt x="16921" y="2860"/>
                  </a:cubicBezTo>
                  <a:cubicBezTo>
                    <a:pt x="16574" y="2860"/>
                    <a:pt x="15003" y="2141"/>
                    <a:pt x="14843" y="1911"/>
                  </a:cubicBezTo>
                  <a:cubicBezTo>
                    <a:pt x="14779" y="1819"/>
                    <a:pt x="14540" y="1748"/>
                    <a:pt x="14314" y="1748"/>
                  </a:cubicBezTo>
                  <a:cubicBezTo>
                    <a:pt x="14088" y="1748"/>
                    <a:pt x="13852" y="1633"/>
                    <a:pt x="13792" y="1495"/>
                  </a:cubicBezTo>
                  <a:cubicBezTo>
                    <a:pt x="13679" y="1232"/>
                    <a:pt x="11442" y="191"/>
                    <a:pt x="10634" y="26"/>
                  </a:cubicBezTo>
                  <a:cubicBezTo>
                    <a:pt x="10506" y="-1"/>
                    <a:pt x="10389" y="-6"/>
                    <a:pt x="10304" y="6"/>
                  </a:cubicBezTo>
                  <a:close/>
                </a:path>
              </a:pathLst>
            </a:custGeom>
            <a:ln w="12700" cap="flat">
              <a:noFill/>
              <a:miter lim="400000"/>
            </a:ln>
            <a:effectLst/>
          </p:spPr>
        </p:pic>
      </p:grpSp>
      <p:sp>
        <p:nvSpPr>
          <p:cNvPr id="160" name="dplyr"/>
          <p:cNvSpPr txBox="1"/>
          <p:nvPr/>
        </p:nvSpPr>
        <p:spPr>
          <a:xfrm>
            <a:off x="2155552" y="7381872"/>
            <a:ext cx="9331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dplyr</a:t>
            </a:r>
          </a:p>
        </p:txBody>
      </p:sp>
      <p:sp>
        <p:nvSpPr>
          <p:cNvPr id="161" name="tidyr"/>
          <p:cNvSpPr txBox="1"/>
          <p:nvPr/>
        </p:nvSpPr>
        <p:spPr>
          <a:xfrm>
            <a:off x="353492" y="7381872"/>
            <a:ext cx="8769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tidyr</a:t>
            </a:r>
          </a:p>
        </p:txBody>
      </p:sp>
      <p:sp>
        <p:nvSpPr>
          <p:cNvPr id="162" name="rmarkdown"/>
          <p:cNvSpPr txBox="1"/>
          <p:nvPr/>
        </p:nvSpPr>
        <p:spPr>
          <a:xfrm>
            <a:off x="8241047" y="7381872"/>
            <a:ext cx="191770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55C6DF"/>
                </a:solidFill>
                <a:latin typeface="American Typewriter"/>
                <a:ea typeface="American Typewriter"/>
                <a:cs typeface="American Typewriter"/>
                <a:sym typeface="American Typewriter"/>
              </a:defRPr>
            </a:lvl1pPr>
          </a:lstStyle>
          <a:p>
            <a:pPr/>
            <a:r>
              <a:t>rmarkdown</a:t>
            </a:r>
          </a:p>
        </p:txBody>
      </p:sp>
      <p:sp>
        <p:nvSpPr>
          <p:cNvPr id="163" name="dplyr"/>
          <p:cNvSpPr txBox="1"/>
          <p:nvPr/>
        </p:nvSpPr>
        <p:spPr>
          <a:xfrm>
            <a:off x="2155552" y="7369172"/>
            <a:ext cx="9331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E091F"/>
                </a:solidFill>
                <a:latin typeface="American Typewriter"/>
                <a:ea typeface="American Typewriter"/>
                <a:cs typeface="American Typewriter"/>
                <a:sym typeface="American Typewriter"/>
              </a:defRPr>
            </a:lvl1pPr>
          </a:lstStyle>
          <a:p>
            <a:pPr/>
            <a:r>
              <a:t>dplyr</a:t>
            </a:r>
          </a:p>
        </p:txBody>
      </p:sp>
      <p:sp>
        <p:nvSpPr>
          <p:cNvPr id="164" name="tidyr"/>
          <p:cNvSpPr txBox="1"/>
          <p:nvPr/>
        </p:nvSpPr>
        <p:spPr>
          <a:xfrm>
            <a:off x="353492" y="7369172"/>
            <a:ext cx="8769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FE091F"/>
                </a:solidFill>
                <a:latin typeface="American Typewriter"/>
                <a:ea typeface="American Typewriter"/>
                <a:cs typeface="American Typewriter"/>
                <a:sym typeface="American Typewriter"/>
              </a:defRPr>
            </a:lvl1pPr>
          </a:lstStyle>
          <a:p>
            <a:pPr/>
            <a:r>
              <a:t>tidyr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45">
                                            <p:bg/>
                                          </p:spTgt>
                                        </p:tgtEl>
                                        <p:attrNameLst>
                                          <p:attrName>style.visibility</p:attrName>
                                        </p:attrNameLst>
                                      </p:cBhvr>
                                      <p:to>
                                        <p:strVal val="visible"/>
                                      </p:to>
                                    </p:set>
                                  </p:childTnLst>
                                </p:cTn>
                              </p:par>
                              <p:par>
                                <p:cTn id="10" presetClass="entr" nodeType="withEffect" presetSubtype="0" presetID="1" grpId="2" fill="hold">
                                  <p:stCondLst>
                                    <p:cond delay="0"/>
                                  </p:stCondLst>
                                  <p:iterate type="el" backwards="0">
                                    <p:tmAbs val="0"/>
                                  </p:iterate>
                                  <p:childTnLst>
                                    <p:set>
                                      <p:cBhvr>
                                        <p:cTn id="11" fill="hold"/>
                                        <p:tgtEl>
                                          <p:spTgt spid="14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2" fill="hold">
                                  <p:stCondLst>
                                    <p:cond delay="0"/>
                                  </p:stCondLst>
                                  <p:iterate type="el" backwards="0">
                                    <p:tmAbs val="0"/>
                                  </p:iterate>
                                  <p:childTnLst>
                                    <p:set>
                                      <p:cBhvr>
                                        <p:cTn id="15" fill="hold"/>
                                        <p:tgtEl>
                                          <p:spTgt spid="14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3" fill="hold">
                                  <p:stCondLst>
                                    <p:cond delay="0"/>
                                  </p:stCondLst>
                                  <p:iterate type="el" backwards="0">
                                    <p:tmAbs val="0"/>
                                  </p:iterate>
                                  <p:childTnLst>
                                    <p:set>
                                      <p:cBhvr>
                                        <p:cTn id="19" fill="hold"/>
                                        <p:tgtEl>
                                          <p:spTgt spid="14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6" presetID="23" grpId="4" fill="hold">
                                  <p:stCondLst>
                                    <p:cond delay="0"/>
                                  </p:stCondLst>
                                  <p:iterate type="el" backwards="0">
                                    <p:tmAbs val="0"/>
                                  </p:iterate>
                                  <p:childTnLst>
                                    <p:set>
                                      <p:cBhvr>
                                        <p:cTn id="23" fill="hold"/>
                                        <p:tgtEl>
                                          <p:spTgt spid="151"/>
                                        </p:tgtEl>
                                        <p:attrNameLst>
                                          <p:attrName>style.visibility</p:attrName>
                                        </p:attrNameLst>
                                      </p:cBhvr>
                                      <p:to>
                                        <p:strVal val="visible"/>
                                      </p:to>
                                    </p:set>
                                    <p:anim calcmode="lin" valueType="num">
                                      <p:cBhvr>
                                        <p:cTn id="24" dur="1250" fill="hold"/>
                                        <p:tgtEl>
                                          <p:spTgt spid="151"/>
                                        </p:tgtEl>
                                        <p:attrNameLst>
                                          <p:attrName>ppt_w</p:attrName>
                                        </p:attrNameLst>
                                      </p:cBhvr>
                                      <p:tavLst>
                                        <p:tav tm="0">
                                          <p:val>
                                            <p:fltVal val="0"/>
                                          </p:val>
                                        </p:tav>
                                        <p:tav tm="100000">
                                          <p:val>
                                            <p:strVal val="#ppt_w"/>
                                          </p:val>
                                        </p:tav>
                                      </p:tavLst>
                                    </p:anim>
                                    <p:anim calcmode="lin" valueType="num">
                                      <p:cBhvr>
                                        <p:cTn id="25" dur="1250" fill="hold"/>
                                        <p:tgtEl>
                                          <p:spTgt spid="151"/>
                                        </p:tgtEl>
                                        <p:attrNameLst>
                                          <p:attrName>ppt_h</p:attrName>
                                        </p:attrNameLst>
                                      </p:cBhvr>
                                      <p:tavLst>
                                        <p:tav tm="0">
                                          <p:val>
                                            <p:fltVal val="0"/>
                                          </p:val>
                                        </p:tav>
                                        <p:tav tm="100000">
                                          <p:val>
                                            <p:strVal val="#ppt_h"/>
                                          </p:val>
                                        </p:tav>
                                      </p:tavLst>
                                    </p:anim>
                                  </p:childTnLst>
                                </p:cTn>
                              </p:par>
                            </p:childTnLst>
                          </p:cTn>
                        </p:par>
                        <p:par>
                          <p:cTn id="26" fill="hold">
                            <p:stCondLst>
                              <p:cond delay="1250"/>
                            </p:stCondLst>
                            <p:childTnLst>
                              <p:par>
                                <p:cTn id="27" presetClass="entr" nodeType="afterEffect" presetSubtype="16" presetID="23" grpId="5" fill="hold">
                                  <p:stCondLst>
                                    <p:cond delay="0"/>
                                  </p:stCondLst>
                                  <p:iterate type="el" backwards="0">
                                    <p:tmAbs val="0"/>
                                  </p:iterate>
                                  <p:childTnLst>
                                    <p:set>
                                      <p:cBhvr>
                                        <p:cTn id="28" fill="hold"/>
                                        <p:tgtEl>
                                          <p:spTgt spid="153"/>
                                        </p:tgtEl>
                                        <p:attrNameLst>
                                          <p:attrName>style.visibility</p:attrName>
                                        </p:attrNameLst>
                                      </p:cBhvr>
                                      <p:to>
                                        <p:strVal val="visible"/>
                                      </p:to>
                                    </p:set>
                                    <p:anim calcmode="lin" valueType="num">
                                      <p:cBhvr>
                                        <p:cTn id="29" dur="1250" fill="hold"/>
                                        <p:tgtEl>
                                          <p:spTgt spid="153"/>
                                        </p:tgtEl>
                                        <p:attrNameLst>
                                          <p:attrName>ppt_w</p:attrName>
                                        </p:attrNameLst>
                                      </p:cBhvr>
                                      <p:tavLst>
                                        <p:tav tm="0">
                                          <p:val>
                                            <p:fltVal val="0"/>
                                          </p:val>
                                        </p:tav>
                                        <p:tav tm="100000">
                                          <p:val>
                                            <p:strVal val="#ppt_w"/>
                                          </p:val>
                                        </p:tav>
                                      </p:tavLst>
                                    </p:anim>
                                    <p:anim calcmode="lin" valueType="num">
                                      <p:cBhvr>
                                        <p:cTn id="30" dur="1250" fill="hold"/>
                                        <p:tgtEl>
                                          <p:spTgt spid="153"/>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Class="entr" nodeType="afterEffect" presetSubtype="16" presetID="23" grpId="6" fill="hold">
                                  <p:stCondLst>
                                    <p:cond delay="0"/>
                                  </p:stCondLst>
                                  <p:iterate type="el" backwards="0">
                                    <p:tmAbs val="0"/>
                                  </p:iterate>
                                  <p:childTnLst>
                                    <p:set>
                                      <p:cBhvr>
                                        <p:cTn id="33" fill="hold"/>
                                        <p:tgtEl>
                                          <p:spTgt spid="150"/>
                                        </p:tgtEl>
                                        <p:attrNameLst>
                                          <p:attrName>style.visibility</p:attrName>
                                        </p:attrNameLst>
                                      </p:cBhvr>
                                      <p:to>
                                        <p:strVal val="visible"/>
                                      </p:to>
                                    </p:set>
                                    <p:anim calcmode="lin" valueType="num">
                                      <p:cBhvr>
                                        <p:cTn id="34" dur="1250" fill="hold"/>
                                        <p:tgtEl>
                                          <p:spTgt spid="150"/>
                                        </p:tgtEl>
                                        <p:attrNameLst>
                                          <p:attrName>ppt_w</p:attrName>
                                        </p:attrNameLst>
                                      </p:cBhvr>
                                      <p:tavLst>
                                        <p:tav tm="0">
                                          <p:val>
                                            <p:fltVal val="0"/>
                                          </p:val>
                                        </p:tav>
                                        <p:tav tm="100000">
                                          <p:val>
                                            <p:strVal val="#ppt_w"/>
                                          </p:val>
                                        </p:tav>
                                      </p:tavLst>
                                    </p:anim>
                                    <p:anim calcmode="lin" valueType="num">
                                      <p:cBhvr>
                                        <p:cTn id="35" dur="1250" fill="hold"/>
                                        <p:tgtEl>
                                          <p:spTgt spid="150"/>
                                        </p:tgtEl>
                                        <p:attrNameLst>
                                          <p:attrName>ppt_h</p:attrName>
                                        </p:attrNameLst>
                                      </p:cBhvr>
                                      <p:tavLst>
                                        <p:tav tm="0">
                                          <p:val>
                                            <p:fltVal val="0"/>
                                          </p:val>
                                        </p:tav>
                                        <p:tav tm="100000">
                                          <p:val>
                                            <p:strVal val="#ppt_h"/>
                                          </p:val>
                                        </p:tav>
                                      </p:tavLst>
                                    </p:anim>
                                  </p:childTnLst>
                                </p:cTn>
                              </p:par>
                            </p:childTnLst>
                          </p:cTn>
                        </p:par>
                        <p:par>
                          <p:cTn id="36" fill="hold">
                            <p:stCondLst>
                              <p:cond delay="3750"/>
                            </p:stCondLst>
                            <p:childTnLst>
                              <p:par>
                                <p:cTn id="37" presetClass="entr" nodeType="afterEffect" presetSubtype="16" presetID="23" grpId="7" fill="hold">
                                  <p:stCondLst>
                                    <p:cond delay="0"/>
                                  </p:stCondLst>
                                  <p:iterate type="el" backwards="0">
                                    <p:tmAbs val="0"/>
                                  </p:iterate>
                                  <p:childTnLst>
                                    <p:set>
                                      <p:cBhvr>
                                        <p:cTn id="38" fill="hold"/>
                                        <p:tgtEl>
                                          <p:spTgt spid="149"/>
                                        </p:tgtEl>
                                        <p:attrNameLst>
                                          <p:attrName>style.visibility</p:attrName>
                                        </p:attrNameLst>
                                      </p:cBhvr>
                                      <p:to>
                                        <p:strVal val="visible"/>
                                      </p:to>
                                    </p:set>
                                    <p:anim calcmode="lin" valueType="num">
                                      <p:cBhvr>
                                        <p:cTn id="39" dur="1250" fill="hold"/>
                                        <p:tgtEl>
                                          <p:spTgt spid="149"/>
                                        </p:tgtEl>
                                        <p:attrNameLst>
                                          <p:attrName>ppt_w</p:attrName>
                                        </p:attrNameLst>
                                      </p:cBhvr>
                                      <p:tavLst>
                                        <p:tav tm="0">
                                          <p:val>
                                            <p:fltVal val="0"/>
                                          </p:val>
                                        </p:tav>
                                        <p:tav tm="100000">
                                          <p:val>
                                            <p:strVal val="#ppt_w"/>
                                          </p:val>
                                        </p:tav>
                                      </p:tavLst>
                                    </p:anim>
                                    <p:anim calcmode="lin" valueType="num">
                                      <p:cBhvr>
                                        <p:cTn id="40" dur="1250" fill="hold"/>
                                        <p:tgtEl>
                                          <p:spTgt spid="149"/>
                                        </p:tgtEl>
                                        <p:attrNameLst>
                                          <p:attrName>ppt_h</p:attrName>
                                        </p:attrNameLst>
                                      </p:cBhvr>
                                      <p:tavLst>
                                        <p:tav tm="0">
                                          <p:val>
                                            <p:fltVal val="0"/>
                                          </p:val>
                                        </p:tav>
                                        <p:tav tm="100000">
                                          <p:val>
                                            <p:strVal val="#ppt_h"/>
                                          </p:val>
                                        </p:tav>
                                      </p:tavLst>
                                    </p:anim>
                                  </p:childTnLst>
                                </p:cTn>
                              </p:par>
                            </p:childTnLst>
                          </p:cTn>
                        </p:par>
                        <p:par>
                          <p:cTn id="41" fill="hold">
                            <p:stCondLst>
                              <p:cond delay="5000"/>
                            </p:stCondLst>
                            <p:childTnLst>
                              <p:par>
                                <p:cTn id="42" presetClass="entr" nodeType="afterEffect" presetSubtype="16" presetID="23" grpId="8" fill="hold">
                                  <p:stCondLst>
                                    <p:cond delay="0"/>
                                  </p:stCondLst>
                                  <p:iterate type="el" backwards="0">
                                    <p:tmAbs val="0"/>
                                  </p:iterate>
                                  <p:childTnLst>
                                    <p:set>
                                      <p:cBhvr>
                                        <p:cTn id="43" fill="hold"/>
                                        <p:tgtEl>
                                          <p:spTgt spid="152"/>
                                        </p:tgtEl>
                                        <p:attrNameLst>
                                          <p:attrName>style.visibility</p:attrName>
                                        </p:attrNameLst>
                                      </p:cBhvr>
                                      <p:to>
                                        <p:strVal val="visible"/>
                                      </p:to>
                                    </p:set>
                                    <p:anim calcmode="lin" valueType="num">
                                      <p:cBhvr>
                                        <p:cTn id="44" dur="1250" fill="hold"/>
                                        <p:tgtEl>
                                          <p:spTgt spid="152"/>
                                        </p:tgtEl>
                                        <p:attrNameLst>
                                          <p:attrName>ppt_w</p:attrName>
                                        </p:attrNameLst>
                                      </p:cBhvr>
                                      <p:tavLst>
                                        <p:tav tm="0">
                                          <p:val>
                                            <p:fltVal val="0"/>
                                          </p:val>
                                        </p:tav>
                                        <p:tav tm="100000">
                                          <p:val>
                                            <p:strVal val="#ppt_w"/>
                                          </p:val>
                                        </p:tav>
                                      </p:tavLst>
                                    </p:anim>
                                    <p:anim calcmode="lin" valueType="num">
                                      <p:cBhvr>
                                        <p:cTn id="45" dur="1250" fill="hold"/>
                                        <p:tgtEl>
                                          <p:spTgt spid="152"/>
                                        </p:tgtEl>
                                        <p:attrNameLst>
                                          <p:attrName>ppt_h</p:attrName>
                                        </p:attrNameLst>
                                      </p:cBhvr>
                                      <p:tavLst>
                                        <p:tav tm="0">
                                          <p:val>
                                            <p:fltVal val="0"/>
                                          </p:val>
                                        </p:tav>
                                        <p:tav tm="100000">
                                          <p:val>
                                            <p:strVal val="#ppt_h"/>
                                          </p:val>
                                        </p:tav>
                                      </p:tavLst>
                                    </p:anim>
                                  </p:childTnLst>
                                </p:cTn>
                              </p:par>
                            </p:childTnLst>
                          </p:cTn>
                        </p:par>
                        <p:par>
                          <p:cTn id="46" fill="hold">
                            <p:stCondLst>
                              <p:cond delay="6250"/>
                            </p:stCondLst>
                            <p:childTnLst>
                              <p:par>
                                <p:cTn id="47" presetClass="entr" nodeType="afterEffect" presetSubtype="16" presetID="23" grpId="9" fill="hold">
                                  <p:stCondLst>
                                    <p:cond delay="0"/>
                                  </p:stCondLst>
                                  <p:iterate type="el" backwards="0">
                                    <p:tmAbs val="0"/>
                                  </p:iterate>
                                  <p:childTnLst>
                                    <p:set>
                                      <p:cBhvr>
                                        <p:cTn id="48" fill="hold"/>
                                        <p:tgtEl>
                                          <p:spTgt spid="161"/>
                                        </p:tgtEl>
                                        <p:attrNameLst>
                                          <p:attrName>style.visibility</p:attrName>
                                        </p:attrNameLst>
                                      </p:cBhvr>
                                      <p:to>
                                        <p:strVal val="visible"/>
                                      </p:to>
                                    </p:set>
                                    <p:anim calcmode="lin" valueType="num">
                                      <p:cBhvr>
                                        <p:cTn id="49" dur="1250" fill="hold"/>
                                        <p:tgtEl>
                                          <p:spTgt spid="161"/>
                                        </p:tgtEl>
                                        <p:attrNameLst>
                                          <p:attrName>ppt_w</p:attrName>
                                        </p:attrNameLst>
                                      </p:cBhvr>
                                      <p:tavLst>
                                        <p:tav tm="0">
                                          <p:val>
                                            <p:fltVal val="0"/>
                                          </p:val>
                                        </p:tav>
                                        <p:tav tm="100000">
                                          <p:val>
                                            <p:strVal val="#ppt_w"/>
                                          </p:val>
                                        </p:tav>
                                      </p:tavLst>
                                    </p:anim>
                                    <p:anim calcmode="lin" valueType="num">
                                      <p:cBhvr>
                                        <p:cTn id="50" dur="1250" fill="hold"/>
                                        <p:tgtEl>
                                          <p:spTgt spid="161"/>
                                        </p:tgtEl>
                                        <p:attrNameLst>
                                          <p:attrName>ppt_h</p:attrName>
                                        </p:attrNameLst>
                                      </p:cBhvr>
                                      <p:tavLst>
                                        <p:tav tm="0">
                                          <p:val>
                                            <p:fltVal val="0"/>
                                          </p:val>
                                        </p:tav>
                                        <p:tav tm="100000">
                                          <p:val>
                                            <p:strVal val="#ppt_h"/>
                                          </p:val>
                                        </p:tav>
                                      </p:tavLst>
                                    </p:anim>
                                  </p:childTnLst>
                                </p:cTn>
                              </p:par>
                            </p:childTnLst>
                          </p:cTn>
                        </p:par>
                        <p:par>
                          <p:cTn id="51" fill="hold">
                            <p:stCondLst>
                              <p:cond delay="7500"/>
                            </p:stCondLst>
                            <p:childTnLst>
                              <p:par>
                                <p:cTn id="52" presetClass="entr" nodeType="afterEffect" presetSubtype="16" presetID="23" grpId="10" fill="hold">
                                  <p:stCondLst>
                                    <p:cond delay="0"/>
                                  </p:stCondLst>
                                  <p:iterate type="el" backwards="0">
                                    <p:tmAbs val="0"/>
                                  </p:iterate>
                                  <p:childTnLst>
                                    <p:set>
                                      <p:cBhvr>
                                        <p:cTn id="53" fill="hold"/>
                                        <p:tgtEl>
                                          <p:spTgt spid="160"/>
                                        </p:tgtEl>
                                        <p:attrNameLst>
                                          <p:attrName>style.visibility</p:attrName>
                                        </p:attrNameLst>
                                      </p:cBhvr>
                                      <p:to>
                                        <p:strVal val="visible"/>
                                      </p:to>
                                    </p:set>
                                    <p:anim calcmode="lin" valueType="num">
                                      <p:cBhvr>
                                        <p:cTn id="54" dur="1250" fill="hold"/>
                                        <p:tgtEl>
                                          <p:spTgt spid="160"/>
                                        </p:tgtEl>
                                        <p:attrNameLst>
                                          <p:attrName>ppt_w</p:attrName>
                                        </p:attrNameLst>
                                      </p:cBhvr>
                                      <p:tavLst>
                                        <p:tav tm="0">
                                          <p:val>
                                            <p:fltVal val="0"/>
                                          </p:val>
                                        </p:tav>
                                        <p:tav tm="100000">
                                          <p:val>
                                            <p:strVal val="#ppt_w"/>
                                          </p:val>
                                        </p:tav>
                                      </p:tavLst>
                                    </p:anim>
                                    <p:anim calcmode="lin" valueType="num">
                                      <p:cBhvr>
                                        <p:cTn id="55" dur="1250" fill="hold"/>
                                        <p:tgtEl>
                                          <p:spTgt spid="160"/>
                                        </p:tgtEl>
                                        <p:attrNameLst>
                                          <p:attrName>ppt_h</p:attrName>
                                        </p:attrNameLst>
                                      </p:cBhvr>
                                      <p:tavLst>
                                        <p:tav tm="0">
                                          <p:val>
                                            <p:fltVal val="0"/>
                                          </p:val>
                                        </p:tav>
                                        <p:tav tm="100000">
                                          <p:val>
                                            <p:strVal val="#ppt_h"/>
                                          </p:val>
                                        </p:tav>
                                      </p:tavLst>
                                    </p:anim>
                                  </p:childTnLst>
                                </p:cTn>
                              </p:par>
                            </p:childTnLst>
                          </p:cTn>
                        </p:par>
                        <p:par>
                          <p:cTn id="56" fill="hold">
                            <p:stCondLst>
                              <p:cond delay="8750"/>
                            </p:stCondLst>
                            <p:childTnLst>
                              <p:par>
                                <p:cTn id="57" presetClass="entr" nodeType="afterEffect" presetSubtype="16" presetID="23" grpId="11" fill="hold">
                                  <p:stCondLst>
                                    <p:cond delay="0"/>
                                  </p:stCondLst>
                                  <p:iterate type="el" backwards="0">
                                    <p:tmAbs val="0"/>
                                  </p:iterate>
                                  <p:childTnLst>
                                    <p:set>
                                      <p:cBhvr>
                                        <p:cTn id="58" fill="hold"/>
                                        <p:tgtEl>
                                          <p:spTgt spid="162"/>
                                        </p:tgtEl>
                                        <p:attrNameLst>
                                          <p:attrName>style.visibility</p:attrName>
                                        </p:attrNameLst>
                                      </p:cBhvr>
                                      <p:to>
                                        <p:strVal val="visible"/>
                                      </p:to>
                                    </p:set>
                                    <p:anim calcmode="lin" valueType="num">
                                      <p:cBhvr>
                                        <p:cTn id="59" dur="1250" fill="hold"/>
                                        <p:tgtEl>
                                          <p:spTgt spid="162"/>
                                        </p:tgtEl>
                                        <p:attrNameLst>
                                          <p:attrName>ppt_w</p:attrName>
                                        </p:attrNameLst>
                                      </p:cBhvr>
                                      <p:tavLst>
                                        <p:tav tm="0">
                                          <p:val>
                                            <p:fltVal val="0"/>
                                          </p:val>
                                        </p:tav>
                                        <p:tav tm="100000">
                                          <p:val>
                                            <p:strVal val="#ppt_w"/>
                                          </p:val>
                                        </p:tav>
                                      </p:tavLst>
                                    </p:anim>
                                    <p:anim calcmode="lin" valueType="num">
                                      <p:cBhvr>
                                        <p:cTn id="60" dur="1250" fill="hold"/>
                                        <p:tgtEl>
                                          <p:spTgt spid="162"/>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16" presetID="23" grpId="12" fill="hold">
                                  <p:stCondLst>
                                    <p:cond delay="0"/>
                                  </p:stCondLst>
                                  <p:iterate type="el" backwards="0">
                                    <p:tmAbs val="0"/>
                                  </p:iterate>
                                  <p:childTnLst>
                                    <p:set>
                                      <p:cBhvr>
                                        <p:cTn id="64" fill="hold"/>
                                        <p:tgtEl>
                                          <p:spTgt spid="164"/>
                                        </p:tgtEl>
                                        <p:attrNameLst>
                                          <p:attrName>style.visibility</p:attrName>
                                        </p:attrNameLst>
                                      </p:cBhvr>
                                      <p:to>
                                        <p:strVal val="visible"/>
                                      </p:to>
                                    </p:set>
                                    <p:anim calcmode="lin" valueType="num">
                                      <p:cBhvr>
                                        <p:cTn id="65" dur="1250" fill="hold"/>
                                        <p:tgtEl>
                                          <p:spTgt spid="164"/>
                                        </p:tgtEl>
                                        <p:attrNameLst>
                                          <p:attrName>ppt_w</p:attrName>
                                        </p:attrNameLst>
                                      </p:cBhvr>
                                      <p:tavLst>
                                        <p:tav tm="0">
                                          <p:val>
                                            <p:fltVal val="0"/>
                                          </p:val>
                                        </p:tav>
                                        <p:tav tm="100000">
                                          <p:val>
                                            <p:strVal val="#ppt_w"/>
                                          </p:val>
                                        </p:tav>
                                      </p:tavLst>
                                    </p:anim>
                                    <p:anim calcmode="lin" valueType="num">
                                      <p:cBhvr>
                                        <p:cTn id="66" dur="1250" fill="hold"/>
                                        <p:tgtEl>
                                          <p:spTgt spid="164"/>
                                        </p:tgtEl>
                                        <p:attrNameLst>
                                          <p:attrName>ppt_h</p:attrName>
                                        </p:attrNameLst>
                                      </p:cBhvr>
                                      <p:tavLst>
                                        <p:tav tm="0">
                                          <p:val>
                                            <p:fltVal val="0"/>
                                          </p:val>
                                        </p:tav>
                                        <p:tav tm="100000">
                                          <p:val>
                                            <p:strVal val="#ppt_h"/>
                                          </p:val>
                                        </p:tav>
                                      </p:tavLst>
                                    </p:anim>
                                  </p:childTnLst>
                                </p:cTn>
                              </p:par>
                            </p:childTnLst>
                          </p:cTn>
                        </p:par>
                        <p:par>
                          <p:cTn id="67" fill="hold">
                            <p:stCondLst>
                              <p:cond delay="1250"/>
                            </p:stCondLst>
                            <p:childTnLst>
                              <p:par>
                                <p:cTn id="68" presetClass="entr" nodeType="afterEffect" presetSubtype="16" presetID="23" grpId="13" fill="hold">
                                  <p:stCondLst>
                                    <p:cond delay="0"/>
                                  </p:stCondLst>
                                  <p:iterate type="el" backwards="0">
                                    <p:tmAbs val="0"/>
                                  </p:iterate>
                                  <p:childTnLst>
                                    <p:set>
                                      <p:cBhvr>
                                        <p:cTn id="69" fill="hold"/>
                                        <p:tgtEl>
                                          <p:spTgt spid="163"/>
                                        </p:tgtEl>
                                        <p:attrNameLst>
                                          <p:attrName>style.visibility</p:attrName>
                                        </p:attrNameLst>
                                      </p:cBhvr>
                                      <p:to>
                                        <p:strVal val="visible"/>
                                      </p:to>
                                    </p:set>
                                    <p:anim calcmode="lin" valueType="num">
                                      <p:cBhvr>
                                        <p:cTn id="70" dur="1250" fill="hold"/>
                                        <p:tgtEl>
                                          <p:spTgt spid="163"/>
                                        </p:tgtEl>
                                        <p:attrNameLst>
                                          <p:attrName>ppt_w</p:attrName>
                                        </p:attrNameLst>
                                      </p:cBhvr>
                                      <p:tavLst>
                                        <p:tav tm="0">
                                          <p:val>
                                            <p:fltVal val="0"/>
                                          </p:val>
                                        </p:tav>
                                        <p:tav tm="100000">
                                          <p:val>
                                            <p:strVal val="#ppt_w"/>
                                          </p:val>
                                        </p:tav>
                                      </p:tavLst>
                                    </p:anim>
                                    <p:anim calcmode="lin" valueType="num">
                                      <p:cBhvr>
                                        <p:cTn id="71" dur="1250" fill="hold"/>
                                        <p:tgtEl>
                                          <p:spTgt spid="1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 grpId="5"/>
      <p:bldP build="whole" bldLvl="1" animBg="1" rev="0" advAuto="0" spid="161" grpId="9"/>
      <p:bldP build="whole" bldLvl="1" animBg="1" rev="0" advAuto="0" spid="164" grpId="12"/>
      <p:bldP build="whole" bldLvl="1" animBg="1" rev="0" advAuto="0" spid="160" grpId="10"/>
      <p:bldP build="whole" bldLvl="1" animBg="1" rev="0" advAuto="0" spid="150" grpId="6"/>
      <p:bldP build="whole" bldLvl="1" animBg="1" rev="0" advAuto="0" spid="163" grpId="13"/>
      <p:bldP build="whole" bldLvl="1" animBg="1" rev="0" advAuto="0" spid="149" grpId="7"/>
      <p:bldP build="whole" bldLvl="1" animBg="1" rev="0" advAuto="0" spid="162" grpId="11"/>
      <p:bldP build="whole" bldLvl="1" animBg="1" rev="0" advAuto="0" spid="152" grpId="8"/>
      <p:bldP build="whole" bldLvl="1" animBg="1" rev="0" advAuto="0" spid="148" grpId="3"/>
      <p:bldP build="whole" bldLvl="1" animBg="1" rev="0" advAuto="0" spid="151" grpId="4"/>
      <p:bldP build="whole" bldLvl="1" animBg="1" rev="0" advAuto="0" spid="146" grpId="1"/>
      <p:bldP build="p" bldLvl="5" animBg="1" rev="0" advAuto="0" spid="145" grpId="2"/>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data pipeline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data pipelines</a:t>
            </a:r>
          </a:p>
        </p:txBody>
      </p:sp>
      <p:pic>
        <p:nvPicPr>
          <p:cNvPr id="302" name="images (1).jpeg" descr="images (1).jpeg"/>
          <p:cNvPicPr>
            <a:picLocks noChangeAspect="1"/>
          </p:cNvPicPr>
          <p:nvPr/>
        </p:nvPicPr>
        <p:blipFill>
          <a:blip r:embed="rId3">
            <a:extLst/>
          </a:blip>
          <a:stretch>
            <a:fillRect/>
          </a:stretch>
        </p:blipFill>
        <p:spPr>
          <a:xfrm>
            <a:off x="10572470" y="10494"/>
            <a:ext cx="2416954" cy="2729350"/>
          </a:xfrm>
          <a:prstGeom prst="rect">
            <a:avLst/>
          </a:prstGeom>
          <a:ln w="12700">
            <a:miter lim="400000"/>
          </a:ln>
        </p:spPr>
      </p:pic>
      <p:sp>
        <p:nvSpPr>
          <p:cNvPr id="303" name="Solución: el operador ‘pipe’ (%&gt;%) de magrittr…"/>
          <p:cNvSpPr txBox="1"/>
          <p:nvPr/>
        </p:nvSpPr>
        <p:spPr>
          <a:xfrm>
            <a:off x="317549" y="2288145"/>
            <a:ext cx="12369701" cy="2315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spcBef>
                <a:spcPts val="4200"/>
              </a:spcBef>
              <a:buSzPct val="75000"/>
              <a:buFont typeface="Helvetica Neue"/>
              <a:buChar char="•"/>
              <a:defRPr>
                <a:solidFill>
                  <a:srgbClr val="747474"/>
                </a:solidFill>
              </a:defRPr>
            </a:pPr>
            <a:r>
              <a:t>Solución: el operador ‘pipe’ (%&gt;%) de </a:t>
            </a:r>
            <a:r>
              <a:rPr>
                <a:latin typeface="American Typewriter"/>
                <a:ea typeface="American Typewriter"/>
                <a:cs typeface="American Typewriter"/>
                <a:sym typeface="American Typewriter"/>
              </a:rPr>
              <a:t>magrittr</a:t>
            </a:r>
          </a:p>
          <a:p>
            <a:pPr marL="457200" indent="-457200" algn="l">
              <a:spcBef>
                <a:spcPts val="4200"/>
              </a:spcBef>
              <a:buSzPct val="75000"/>
              <a:buFont typeface="Helvetica Neue"/>
              <a:buChar char="•"/>
              <a:defRPr>
                <a:solidFill>
                  <a:srgbClr val="747474"/>
                </a:solidFill>
              </a:defRPr>
            </a:pPr>
            <a:r>
              <a:t>El resultado de la parte izquierda se pasa a la función de la derecha como primer argumento</a:t>
            </a:r>
          </a:p>
        </p:txBody>
      </p:sp>
      <p:sp>
        <p:nvSpPr>
          <p:cNvPr id="304" name="f (x, y)  x %&gt;% f(y)"/>
          <p:cNvSpPr txBox="1"/>
          <p:nvPr/>
        </p:nvSpPr>
        <p:spPr>
          <a:xfrm>
            <a:off x="744379" y="4916367"/>
            <a:ext cx="1638549" cy="76619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2000">
                <a:solidFill>
                  <a:srgbClr val="747474"/>
                </a:solidFill>
                <a:latin typeface="Monaco"/>
                <a:ea typeface="Monaco"/>
                <a:cs typeface="Monaco"/>
                <a:sym typeface="Monaco"/>
              </a:defRPr>
            </a:pPr>
            <a:r>
              <a:t>f (x, y) </a:t>
            </a:r>
            <a:br/>
            <a:r>
              <a:t>x %&gt;% f(y)</a:t>
            </a:r>
          </a:p>
        </p:txBody>
      </p:sp>
      <p:sp>
        <p:nvSpPr>
          <p:cNvPr id="305" name="Pista: pronunciar %&gt;%  como ‘luego’"/>
          <p:cNvSpPr txBox="1"/>
          <p:nvPr/>
        </p:nvSpPr>
        <p:spPr>
          <a:xfrm>
            <a:off x="8150958" y="4796989"/>
            <a:ext cx="3991738" cy="10049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000">
                <a:solidFill>
                  <a:srgbClr val="747474"/>
                </a:solidFill>
              </a:defRPr>
            </a:pPr>
            <a:r>
              <a:t>Pista: pronunciar %&gt;% </a:t>
            </a:r>
            <a:br/>
            <a:r>
              <a:t>como ‘luego’</a:t>
            </a:r>
          </a:p>
        </p:txBody>
      </p:sp>
      <p:sp>
        <p:nvSpPr>
          <p:cNvPr id="306" name="f (x, y, z)  x %&gt;% f(y, z)"/>
          <p:cNvSpPr txBox="1"/>
          <p:nvPr/>
        </p:nvSpPr>
        <p:spPr>
          <a:xfrm>
            <a:off x="4250838" y="4916367"/>
            <a:ext cx="2095824" cy="76619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2000">
                <a:solidFill>
                  <a:srgbClr val="747474"/>
                </a:solidFill>
                <a:latin typeface="Monaco"/>
                <a:ea typeface="Monaco"/>
                <a:cs typeface="Monaco"/>
                <a:sym typeface="Monaco"/>
              </a:defRPr>
            </a:pPr>
            <a:r>
              <a:t>f (x, y, z) </a:t>
            </a:r>
            <a:br/>
            <a:r>
              <a:t>x %&gt;% f(y, z)</a:t>
            </a:r>
          </a:p>
        </p:txBody>
      </p:sp>
      <p:sp>
        <p:nvSpPr>
          <p:cNvPr id="307" name="En tidyr y dplyr, %&gt;% hace que una función se aplique al data frame resultante de la anterior"/>
          <p:cNvSpPr txBox="1"/>
          <p:nvPr/>
        </p:nvSpPr>
        <p:spPr>
          <a:xfrm>
            <a:off x="317549" y="6560907"/>
            <a:ext cx="12369701" cy="12356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spcBef>
                <a:spcPts val="4200"/>
              </a:spcBef>
              <a:buSzPct val="75000"/>
              <a:buFont typeface="Helvetica Neue"/>
              <a:buChar char="•"/>
              <a:defRPr>
                <a:solidFill>
                  <a:srgbClr val="747474"/>
                </a:solidFill>
              </a:defRPr>
            </a:pPr>
            <a:r>
              <a:t>En </a:t>
            </a:r>
            <a:r>
              <a:rPr>
                <a:latin typeface="American Typewriter"/>
                <a:ea typeface="American Typewriter"/>
                <a:cs typeface="American Typewriter"/>
                <a:sym typeface="American Typewriter"/>
              </a:rPr>
              <a:t>tidyr</a:t>
            </a:r>
            <a:r>
              <a:t> y </a:t>
            </a:r>
            <a:r>
              <a:rPr>
                <a:latin typeface="American Typewriter"/>
                <a:ea typeface="American Typewriter"/>
                <a:cs typeface="American Typewriter"/>
                <a:sym typeface="American Typewriter"/>
              </a:rPr>
              <a:t>dplyr</a:t>
            </a:r>
            <a:r>
              <a:t>, </a:t>
            </a:r>
            <a:r>
              <a:rPr b="1">
                <a:latin typeface="American Typewriter"/>
                <a:ea typeface="American Typewriter"/>
                <a:cs typeface="American Typewriter"/>
                <a:sym typeface="American Typewriter"/>
              </a:rPr>
              <a:t>%&gt;% </a:t>
            </a:r>
            <a:r>
              <a:t>hace que una función se aplique al data frame resultante de la anterior</a:t>
            </a:r>
          </a:p>
        </p:txBody>
      </p:sp>
      <p:sp>
        <p:nvSpPr>
          <p:cNvPr id="308" name="filter (df, color==“blue”) df %&gt;% filter(color==“blue”)"/>
          <p:cNvSpPr txBox="1"/>
          <p:nvPr/>
        </p:nvSpPr>
        <p:spPr>
          <a:xfrm>
            <a:off x="744379" y="8166937"/>
            <a:ext cx="4382195" cy="76619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2000">
                <a:solidFill>
                  <a:srgbClr val="747474"/>
                </a:solidFill>
                <a:latin typeface="Monaco"/>
                <a:ea typeface="Monaco"/>
                <a:cs typeface="Monaco"/>
                <a:sym typeface="Monaco"/>
              </a:defRPr>
            </a:pPr>
            <a:r>
              <a:t>filter (df, color==“blue”)</a:t>
            </a:r>
            <a:br/>
            <a:r>
              <a:t>df %&gt;% filter(color==“blue”)</a:t>
            </a:r>
          </a:p>
        </p:txBody>
      </p:sp>
      <p:sp>
        <p:nvSpPr>
          <p:cNvPr id="309" name="mutate (df, double = 2*value) df %&gt;% mutate(double = 2*value)"/>
          <p:cNvSpPr txBox="1"/>
          <p:nvPr/>
        </p:nvSpPr>
        <p:spPr>
          <a:xfrm>
            <a:off x="7136446" y="8166937"/>
            <a:ext cx="4839470" cy="76619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2000">
                <a:solidFill>
                  <a:srgbClr val="747474"/>
                </a:solidFill>
                <a:latin typeface="Monaco"/>
                <a:ea typeface="Monaco"/>
                <a:cs typeface="Monaco"/>
                <a:sym typeface="Monaco"/>
              </a:defRPr>
            </a:pPr>
            <a:r>
              <a:t>mutate (df, double = 2*value)</a:t>
            </a:r>
            <a:br/>
            <a:r>
              <a:t>df %&gt;% mutate(double = 2*value)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3">
                                            <p:bg/>
                                          </p:spTgt>
                                        </p:tgtEl>
                                        <p:attrNameLst>
                                          <p:attrName>style.visibility</p:attrName>
                                        </p:attrNameLst>
                                      </p:cBhvr>
                                      <p:to>
                                        <p:strVal val="visible"/>
                                      </p:to>
                                    </p:set>
                                    <p:animEffect filter="dissolve" transition="in">
                                      <p:cBhvr>
                                        <p:cTn id="7" dur="1000"/>
                                        <p:tgtEl>
                                          <p:spTgt spid="30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03">
                                            <p:txEl>
                                              <p:pRg st="0" end="0"/>
                                            </p:txEl>
                                          </p:spTgt>
                                        </p:tgtEl>
                                        <p:attrNameLst>
                                          <p:attrName>style.visibility</p:attrName>
                                        </p:attrNameLst>
                                      </p:cBhvr>
                                      <p:to>
                                        <p:strVal val="visible"/>
                                      </p:to>
                                    </p:set>
                                    <p:animEffect filter="dissolve" transition="in">
                                      <p:cBhvr>
                                        <p:cTn id="10" dur="1000"/>
                                        <p:tgtEl>
                                          <p:spTgt spid="30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03">
                                            <p:txEl>
                                              <p:pRg st="1" end="1"/>
                                            </p:txEl>
                                          </p:spTgt>
                                        </p:tgtEl>
                                        <p:attrNameLst>
                                          <p:attrName>style.visibility</p:attrName>
                                        </p:attrNameLst>
                                      </p:cBhvr>
                                      <p:to>
                                        <p:strVal val="visible"/>
                                      </p:to>
                                    </p:set>
                                    <p:animEffect filter="dissolve" transition="in">
                                      <p:cBhvr>
                                        <p:cTn id="15" dur="1000"/>
                                        <p:tgtEl>
                                          <p:spTgt spid="30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2" fill="hold">
                                  <p:stCondLst>
                                    <p:cond delay="0"/>
                                  </p:stCondLst>
                                  <p:iterate type="el" backwards="0">
                                    <p:tmAbs val="0"/>
                                  </p:iterate>
                                  <p:childTnLst>
                                    <p:set>
                                      <p:cBhvr>
                                        <p:cTn id="19" fill="hold"/>
                                        <p:tgtEl>
                                          <p:spTgt spid="306"/>
                                        </p:tgtEl>
                                        <p:attrNameLst>
                                          <p:attrName>style.visibility</p:attrName>
                                        </p:attrNameLst>
                                      </p:cBhvr>
                                      <p:to>
                                        <p:strVal val="visible"/>
                                      </p:to>
                                    </p:set>
                                    <p:animEffect filter="dissolve" transition="in">
                                      <p:cBhvr>
                                        <p:cTn id="20" dur="1000"/>
                                        <p:tgtEl>
                                          <p:spTgt spid="306"/>
                                        </p:tgtEl>
                                      </p:cBhvr>
                                    </p:animEffect>
                                  </p:childTnLst>
                                </p:cTn>
                              </p:par>
                            </p:childTnLst>
                          </p:cTn>
                        </p:par>
                        <p:par>
                          <p:cTn id="21" fill="hold">
                            <p:stCondLst>
                              <p:cond delay="1000"/>
                            </p:stCondLst>
                            <p:childTnLst>
                              <p:par>
                                <p:cTn id="22" presetClass="entr" nodeType="afterEffect" presetID="9" grpId="3" fill="hold">
                                  <p:stCondLst>
                                    <p:cond delay="0"/>
                                  </p:stCondLst>
                                  <p:iterate type="el" backwards="0">
                                    <p:tmAbs val="0"/>
                                  </p:iterate>
                                  <p:childTnLst>
                                    <p:set>
                                      <p:cBhvr>
                                        <p:cTn id="23" fill="hold"/>
                                        <p:tgtEl>
                                          <p:spTgt spid="304"/>
                                        </p:tgtEl>
                                        <p:attrNameLst>
                                          <p:attrName>style.visibility</p:attrName>
                                        </p:attrNameLst>
                                      </p:cBhvr>
                                      <p:to>
                                        <p:strVal val="visible"/>
                                      </p:to>
                                    </p:set>
                                    <p:animEffect filter="dissolve" transition="in">
                                      <p:cBhvr>
                                        <p:cTn id="24" dur="1000"/>
                                        <p:tgtEl>
                                          <p:spTgt spid="304"/>
                                        </p:tgtEl>
                                      </p:cBhvr>
                                    </p:animEffect>
                                  </p:childTnLst>
                                </p:cTn>
                              </p:par>
                            </p:childTnLst>
                          </p:cTn>
                        </p:par>
                        <p:par>
                          <p:cTn id="25" fill="hold">
                            <p:stCondLst>
                              <p:cond delay="2000"/>
                            </p:stCondLst>
                            <p:childTnLst>
                              <p:par>
                                <p:cTn id="26" presetClass="entr" nodeType="afterEffect" presetID="9" grpId="4" fill="hold">
                                  <p:stCondLst>
                                    <p:cond delay="0"/>
                                  </p:stCondLst>
                                  <p:iterate type="el" backwards="0">
                                    <p:tmAbs val="0"/>
                                  </p:iterate>
                                  <p:childTnLst>
                                    <p:set>
                                      <p:cBhvr>
                                        <p:cTn id="27" fill="hold"/>
                                        <p:tgtEl>
                                          <p:spTgt spid="305"/>
                                        </p:tgtEl>
                                        <p:attrNameLst>
                                          <p:attrName>style.visibility</p:attrName>
                                        </p:attrNameLst>
                                      </p:cBhvr>
                                      <p:to>
                                        <p:strVal val="visible"/>
                                      </p:to>
                                    </p:set>
                                    <p:animEffect filter="dissolve" transition="in">
                                      <p:cBhvr>
                                        <p:cTn id="28" dur="1000"/>
                                        <p:tgtEl>
                                          <p:spTgt spid="305"/>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ID="9" grpId="5" fill="hold">
                                  <p:stCondLst>
                                    <p:cond delay="0"/>
                                  </p:stCondLst>
                                  <p:iterate type="el" backwards="0">
                                    <p:tmAbs val="0"/>
                                  </p:iterate>
                                  <p:childTnLst>
                                    <p:set>
                                      <p:cBhvr>
                                        <p:cTn id="32" fill="hold"/>
                                        <p:tgtEl>
                                          <p:spTgt spid="307">
                                            <p:bg/>
                                          </p:spTgt>
                                        </p:tgtEl>
                                        <p:attrNameLst>
                                          <p:attrName>style.visibility</p:attrName>
                                        </p:attrNameLst>
                                      </p:cBhvr>
                                      <p:to>
                                        <p:strVal val="visible"/>
                                      </p:to>
                                    </p:set>
                                    <p:animEffect filter="dissolve" transition="in">
                                      <p:cBhvr>
                                        <p:cTn id="33" dur="500"/>
                                        <p:tgtEl>
                                          <p:spTgt spid="307">
                                            <p:bg/>
                                          </p:spTgt>
                                        </p:tgtEl>
                                      </p:cBhvr>
                                    </p:animEffect>
                                  </p:childTnLst>
                                </p:cTn>
                              </p:par>
                              <p:par>
                                <p:cTn id="34" presetClass="entr" nodeType="withEffect" presetSubtype="0" presetID="9" grpId="5" fill="hold">
                                  <p:stCondLst>
                                    <p:cond delay="0"/>
                                  </p:stCondLst>
                                  <p:iterate type="el" backwards="0">
                                    <p:tmAbs val="0"/>
                                  </p:iterate>
                                  <p:childTnLst>
                                    <p:set>
                                      <p:cBhvr>
                                        <p:cTn id="35" fill="hold"/>
                                        <p:tgtEl>
                                          <p:spTgt spid="307">
                                            <p:txEl>
                                              <p:pRg st="0" end="0"/>
                                            </p:txEl>
                                          </p:spTgt>
                                        </p:tgtEl>
                                        <p:attrNameLst>
                                          <p:attrName>style.visibility</p:attrName>
                                        </p:attrNameLst>
                                      </p:cBhvr>
                                      <p:to>
                                        <p:strVal val="visible"/>
                                      </p:to>
                                    </p:set>
                                    <p:animEffect filter="dissolve" transition="in">
                                      <p:cBhvr>
                                        <p:cTn id="36" dur="500"/>
                                        <p:tgtEl>
                                          <p:spTgt spid="30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6" fill="hold">
                                  <p:stCondLst>
                                    <p:cond delay="0"/>
                                  </p:stCondLst>
                                  <p:iterate type="el" backwards="0">
                                    <p:tmAbs val="0"/>
                                  </p:iterate>
                                  <p:childTnLst>
                                    <p:set>
                                      <p:cBhvr>
                                        <p:cTn id="40" fill="hold"/>
                                        <p:tgtEl>
                                          <p:spTgt spid="309"/>
                                        </p:tgtEl>
                                        <p:attrNameLst>
                                          <p:attrName>style.visibility</p:attrName>
                                        </p:attrNameLst>
                                      </p:cBhvr>
                                      <p:to>
                                        <p:strVal val="visible"/>
                                      </p:to>
                                    </p:set>
                                    <p:animEffect filter="dissolve" transition="in">
                                      <p:cBhvr>
                                        <p:cTn id="41" dur="1000"/>
                                        <p:tgtEl>
                                          <p:spTgt spid="309"/>
                                        </p:tgtEl>
                                      </p:cBhvr>
                                    </p:animEffect>
                                  </p:childTnLst>
                                </p:cTn>
                              </p:par>
                            </p:childTnLst>
                          </p:cTn>
                        </p:par>
                        <p:par>
                          <p:cTn id="42" fill="hold">
                            <p:stCondLst>
                              <p:cond delay="1000"/>
                            </p:stCondLst>
                            <p:childTnLst>
                              <p:par>
                                <p:cTn id="43" presetClass="entr" nodeType="afterEffect" presetID="9" grpId="7" fill="hold">
                                  <p:stCondLst>
                                    <p:cond delay="0"/>
                                  </p:stCondLst>
                                  <p:iterate type="el" backwards="0">
                                    <p:tmAbs val="0"/>
                                  </p:iterate>
                                  <p:childTnLst>
                                    <p:set>
                                      <p:cBhvr>
                                        <p:cTn id="44" fill="hold"/>
                                        <p:tgtEl>
                                          <p:spTgt spid="308"/>
                                        </p:tgtEl>
                                        <p:attrNameLst>
                                          <p:attrName>style.visibility</p:attrName>
                                        </p:attrNameLst>
                                      </p:cBhvr>
                                      <p:to>
                                        <p:strVal val="visible"/>
                                      </p:to>
                                    </p:set>
                                    <p:animEffect filter="dissolve" transition="in">
                                      <p:cBhvr>
                                        <p:cTn id="45"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6" grpId="2"/>
      <p:bldP build="whole" bldLvl="1" animBg="1" rev="0" advAuto="0" spid="304" grpId="3"/>
      <p:bldP build="whole" bldLvl="1" animBg="1" rev="0" advAuto="0" spid="309" grpId="6"/>
      <p:bldP build="whole" bldLvl="1" animBg="1" rev="0" advAuto="0" spid="305" grpId="4"/>
      <p:bldP build="p" bldLvl="5" animBg="1" rev="0" advAuto="0" spid="307" grpId="5"/>
      <p:bldP build="whole" bldLvl="1" animBg="1" rev="0" advAuto="0" spid="308" grpId="7"/>
      <p:bldP build="p" bldLvl="5" animBg="1" rev="0" advAuto="0" spid="303"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data pipeline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data pipelines</a:t>
            </a:r>
          </a:p>
        </p:txBody>
      </p:sp>
      <p:pic>
        <p:nvPicPr>
          <p:cNvPr id="314" name="images (1).jpeg" descr="images (1).jpeg"/>
          <p:cNvPicPr>
            <a:picLocks noChangeAspect="1"/>
          </p:cNvPicPr>
          <p:nvPr/>
        </p:nvPicPr>
        <p:blipFill>
          <a:blip r:embed="rId3">
            <a:extLst/>
          </a:blip>
          <a:stretch>
            <a:fillRect/>
          </a:stretch>
        </p:blipFill>
        <p:spPr>
          <a:xfrm>
            <a:off x="10572470" y="10494"/>
            <a:ext cx="2416954" cy="2729350"/>
          </a:xfrm>
          <a:prstGeom prst="rect">
            <a:avLst/>
          </a:prstGeom>
          <a:ln w="12700">
            <a:miter lim="400000"/>
          </a:ln>
        </p:spPr>
      </p:pic>
      <p:sp>
        <p:nvSpPr>
          <p:cNvPr id="315" name="diam_especie &lt;- filter(…"/>
          <p:cNvSpPr txBox="1"/>
          <p:nvPr/>
        </p:nvSpPr>
        <p:spPr>
          <a:xfrm>
            <a:off x="373463" y="2645572"/>
            <a:ext cx="6188860" cy="5031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200">
                <a:latin typeface="Monaco"/>
                <a:ea typeface="Monaco"/>
                <a:cs typeface="Monaco"/>
                <a:sym typeface="Monaco"/>
              </a:defRPr>
            </a:pPr>
            <a:r>
              <a:t>diam_especie &lt;- filter(</a:t>
            </a:r>
          </a:p>
          <a:p>
            <a:pPr algn="l">
              <a:defRPr sz="2200">
                <a:latin typeface="Monaco"/>
                <a:ea typeface="Monaco"/>
                <a:cs typeface="Monaco"/>
                <a:sym typeface="Monaco"/>
              </a:defRPr>
            </a:pPr>
            <a:r>
              <a:t>    summarise(</a:t>
            </a:r>
          </a:p>
          <a:p>
            <a:pPr algn="l">
              <a:defRPr sz="2200">
                <a:latin typeface="Monaco"/>
                <a:ea typeface="Monaco"/>
                <a:cs typeface="Monaco"/>
                <a:sym typeface="Monaco"/>
              </a:defRPr>
            </a:pPr>
            <a:r>
              <a:t>        group_by(</a:t>
            </a:r>
          </a:p>
          <a:p>
            <a:pPr algn="l">
              <a:defRPr sz="2200">
                <a:latin typeface="Monaco"/>
                <a:ea typeface="Monaco"/>
                <a:cs typeface="Monaco"/>
                <a:sym typeface="Monaco"/>
              </a:defRPr>
            </a:pPr>
            <a:r>
              <a:t>            filter(</a:t>
            </a:r>
          </a:p>
          <a:p>
            <a:pPr algn="l">
              <a:defRPr sz="2200">
                <a:latin typeface="Monaco"/>
                <a:ea typeface="Monaco"/>
                <a:cs typeface="Monaco"/>
                <a:sym typeface="Monaco"/>
              </a:defRPr>
            </a:pPr>
            <a:r>
              <a:t>                mayores,</a:t>
            </a:r>
          </a:p>
          <a:p>
            <a:pPr algn="l">
              <a:defRPr sz="2200">
                <a:latin typeface="Monaco"/>
                <a:ea typeface="Monaco"/>
                <a:cs typeface="Monaco"/>
                <a:sym typeface="Monaco"/>
              </a:defRPr>
            </a:pPr>
            <a:r>
              <a:t>                !is.na(DiamIf3)</a:t>
            </a:r>
          </a:p>
          <a:p>
            <a:pPr algn="l">
              <a:defRPr sz="2200">
                <a:latin typeface="Monaco"/>
                <a:ea typeface="Monaco"/>
                <a:cs typeface="Monaco"/>
                <a:sym typeface="Monaco"/>
              </a:defRPr>
            </a:pPr>
            <a:r>
              <a:t>            ),</a:t>
            </a:r>
          </a:p>
          <a:p>
            <a:pPr algn="l">
              <a:defRPr sz="2200">
                <a:latin typeface="Monaco"/>
                <a:ea typeface="Monaco"/>
                <a:cs typeface="Monaco"/>
                <a:sym typeface="Monaco"/>
              </a:defRPr>
            </a:pPr>
            <a:r>
              <a:t>        Codi, Especie</a:t>
            </a:r>
          </a:p>
          <a:p>
            <a:pPr algn="l">
              <a:defRPr sz="2200">
                <a:latin typeface="Monaco"/>
                <a:ea typeface="Monaco"/>
                <a:cs typeface="Monaco"/>
                <a:sym typeface="Monaco"/>
              </a:defRPr>
            </a:pPr>
            <a:r>
              <a:t>        ),</a:t>
            </a:r>
          </a:p>
          <a:p>
            <a:pPr algn="l">
              <a:defRPr sz="2200">
                <a:latin typeface="Monaco"/>
                <a:ea typeface="Monaco"/>
                <a:cs typeface="Monaco"/>
                <a:sym typeface="Monaco"/>
              </a:defRPr>
            </a:pPr>
            <a:r>
              <a:t>    diam = mean (DiamIf3),</a:t>
            </a:r>
          </a:p>
          <a:p>
            <a:pPr algn="l">
              <a:defRPr sz="2200">
                <a:latin typeface="Monaco"/>
                <a:ea typeface="Monaco"/>
                <a:cs typeface="Monaco"/>
                <a:sym typeface="Monaco"/>
              </a:defRPr>
            </a:pPr>
            <a:r>
              <a:t>    n = n()</a:t>
            </a:r>
          </a:p>
          <a:p>
            <a:pPr algn="l">
              <a:defRPr sz="2200">
                <a:latin typeface="Monaco"/>
                <a:ea typeface="Monaco"/>
                <a:cs typeface="Monaco"/>
                <a:sym typeface="Monaco"/>
              </a:defRPr>
            </a:pPr>
            <a:r>
              <a:t>    ),</a:t>
            </a:r>
          </a:p>
          <a:p>
            <a:pPr algn="l">
              <a:defRPr sz="2200">
                <a:latin typeface="Monaco"/>
                <a:ea typeface="Monaco"/>
                <a:cs typeface="Monaco"/>
                <a:sym typeface="Monaco"/>
              </a:defRPr>
            </a:pPr>
            <a:r>
              <a:t>n &gt; 5)    </a:t>
            </a:r>
          </a:p>
        </p:txBody>
      </p:sp>
      <p:sp>
        <p:nvSpPr>
          <p:cNvPr id="316" name="diam_especie &lt;- mayores %&gt;%…"/>
          <p:cNvSpPr txBox="1"/>
          <p:nvPr/>
        </p:nvSpPr>
        <p:spPr>
          <a:xfrm>
            <a:off x="6927129" y="2645572"/>
            <a:ext cx="5893508" cy="23642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200">
                <a:latin typeface="Monaco"/>
                <a:ea typeface="Monaco"/>
                <a:cs typeface="Monaco"/>
                <a:sym typeface="Monaco"/>
              </a:defRPr>
            </a:pPr>
            <a:r>
              <a:t>diam_especie &lt;- mayores %&gt;%</a:t>
            </a:r>
          </a:p>
          <a:p>
            <a:pPr algn="l">
              <a:defRPr sz="2200">
                <a:latin typeface="Monaco"/>
                <a:ea typeface="Monaco"/>
                <a:cs typeface="Monaco"/>
                <a:sym typeface="Monaco"/>
              </a:defRPr>
            </a:pPr>
            <a:r>
              <a:t>    filter(!is.na (DiamIf3)) %&gt;%</a:t>
            </a:r>
          </a:p>
          <a:p>
            <a:pPr algn="l">
              <a:defRPr sz="2200">
                <a:latin typeface="Monaco"/>
                <a:ea typeface="Monaco"/>
                <a:cs typeface="Monaco"/>
                <a:sym typeface="Monaco"/>
              </a:defRPr>
            </a:pPr>
            <a:r>
              <a:t>    group_by(Codi, Especie) %&gt;%</a:t>
            </a:r>
          </a:p>
          <a:p>
            <a:pPr algn="l">
              <a:defRPr sz="2200">
                <a:latin typeface="Monaco"/>
                <a:ea typeface="Monaco"/>
                <a:cs typeface="Monaco"/>
                <a:sym typeface="Monaco"/>
              </a:defRPr>
            </a:pPr>
            <a:r>
              <a:t>    summarise(diam=mean(DiamIf3), </a:t>
            </a:r>
          </a:p>
          <a:p>
            <a:pPr algn="l">
              <a:defRPr sz="2200">
                <a:latin typeface="Monaco"/>
                <a:ea typeface="Monaco"/>
                <a:cs typeface="Monaco"/>
                <a:sym typeface="Monaco"/>
              </a:defRPr>
            </a:pPr>
            <a:r>
              <a:t>              n = n()) %&gt;%</a:t>
            </a:r>
          </a:p>
          <a:p>
            <a:pPr algn="l">
              <a:defRPr sz="2200">
                <a:latin typeface="Monaco"/>
                <a:ea typeface="Monaco"/>
                <a:cs typeface="Monaco"/>
                <a:sym typeface="Monaco"/>
              </a:defRPr>
            </a:pPr>
            <a:r>
              <a:t>    filter(n &gt; 5)  </a:t>
            </a:r>
          </a:p>
        </p:txBody>
      </p:sp>
      <p:sp>
        <p:nvSpPr>
          <p:cNvPr id="317" name="funciones  anidadas"/>
          <p:cNvSpPr txBox="1"/>
          <p:nvPr/>
        </p:nvSpPr>
        <p:spPr>
          <a:xfrm>
            <a:off x="1447472" y="8088189"/>
            <a:ext cx="2129638"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808080"/>
                </a:solidFill>
              </a:defRPr>
            </a:pPr>
            <a:r>
              <a:t>funciones </a:t>
            </a:r>
            <a:br/>
            <a:r>
              <a:t>anidadas</a:t>
            </a:r>
          </a:p>
        </p:txBody>
      </p:sp>
      <p:sp>
        <p:nvSpPr>
          <p:cNvPr id="318" name="Line"/>
          <p:cNvSpPr/>
          <p:nvPr/>
        </p:nvSpPr>
        <p:spPr>
          <a:xfrm>
            <a:off x="5110525" y="8691158"/>
            <a:ext cx="2783750" cy="1"/>
          </a:xfrm>
          <a:prstGeom prst="line">
            <a:avLst/>
          </a:prstGeom>
          <a:ln w="63500">
            <a:solidFill>
              <a:srgbClr val="ABABAB"/>
            </a:solidFill>
            <a:miter lim="400000"/>
            <a:tailEnd type="triangle"/>
          </a:ln>
        </p:spPr>
        <p:txBody>
          <a:bodyPr lIns="50800" tIns="50800" rIns="50800" bIns="50800" anchor="ctr"/>
          <a:lstStyle/>
          <a:p>
            <a:pPr/>
          </a:p>
        </p:txBody>
      </p:sp>
      <p:sp>
        <p:nvSpPr>
          <p:cNvPr id="319" name="cadenas de  funciones"/>
          <p:cNvSpPr txBox="1"/>
          <p:nvPr/>
        </p:nvSpPr>
        <p:spPr>
          <a:xfrm>
            <a:off x="8601266" y="8088189"/>
            <a:ext cx="2545233"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808080"/>
                </a:solidFill>
              </a:defRPr>
            </a:pPr>
            <a:r>
              <a:t>cadenas de </a:t>
            </a:r>
            <a:br/>
            <a:r>
              <a:t>funciones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16"/>
                                        </p:tgtEl>
                                        <p:attrNameLst>
                                          <p:attrName>style.visibility</p:attrName>
                                        </p:attrNameLst>
                                      </p:cBhvr>
                                      <p:to>
                                        <p:strVal val="visible"/>
                                      </p:to>
                                    </p:set>
                                    <p:anim calcmode="lin" valueType="num">
                                      <p:cBhvr>
                                        <p:cTn id="7" dur="1000" fill="hold"/>
                                        <p:tgtEl>
                                          <p:spTgt spid="316"/>
                                        </p:tgtEl>
                                        <p:attrNameLst>
                                          <p:attrName>ppt_w</p:attrName>
                                        </p:attrNameLst>
                                      </p:cBhvr>
                                      <p:tavLst>
                                        <p:tav tm="0">
                                          <p:val>
                                            <p:fltVal val="0"/>
                                          </p:val>
                                        </p:tav>
                                        <p:tav tm="100000">
                                          <p:val>
                                            <p:strVal val="#ppt_w"/>
                                          </p:val>
                                        </p:tav>
                                      </p:tavLst>
                                    </p:anim>
                                    <p:anim calcmode="lin" valueType="num">
                                      <p:cBhvr>
                                        <p:cTn id="8" dur="1000" fill="hold"/>
                                        <p:tgtEl>
                                          <p:spTgt spid="31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319"/>
                                        </p:tgtEl>
                                        <p:attrNameLst>
                                          <p:attrName>style.visibility</p:attrName>
                                        </p:attrNameLst>
                                      </p:cBhvr>
                                      <p:to>
                                        <p:strVal val="visible"/>
                                      </p:to>
                                    </p:set>
                                    <p:animEffect filter="dissolve" transition="in">
                                      <p:cBhvr>
                                        <p:cTn id="12" dur="1000"/>
                                        <p:tgtEl>
                                          <p:spTgt spid="319"/>
                                        </p:tgtEl>
                                      </p:cBhvr>
                                    </p:animEffect>
                                  </p:childTnLst>
                                </p:cTn>
                              </p:par>
                            </p:childTnLst>
                          </p:cTn>
                        </p:par>
                        <p:par>
                          <p:cTn id="13" fill="hold">
                            <p:stCondLst>
                              <p:cond delay="2000"/>
                            </p:stCondLst>
                            <p:childTnLst>
                              <p:par>
                                <p:cTn id="14" presetClass="entr" nodeType="afterEffect" presetID="9" grpId="3" fill="hold">
                                  <p:stCondLst>
                                    <p:cond delay="0"/>
                                  </p:stCondLst>
                                  <p:iterate type="el" backwards="0">
                                    <p:tmAbs val="0"/>
                                  </p:iterate>
                                  <p:childTnLst>
                                    <p:set>
                                      <p:cBhvr>
                                        <p:cTn id="15" fill="hold"/>
                                        <p:tgtEl>
                                          <p:spTgt spid="318"/>
                                        </p:tgtEl>
                                        <p:attrNameLst>
                                          <p:attrName>style.visibility</p:attrName>
                                        </p:attrNameLst>
                                      </p:cBhvr>
                                      <p:to>
                                        <p:strVal val="visible"/>
                                      </p:to>
                                    </p:set>
                                    <p:animEffect filter="dissolve" transition="in">
                                      <p:cBhvr>
                                        <p:cTn id="16"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6" grpId="1"/>
      <p:bldP build="whole" bldLvl="1" animBg="1" rev="0" advAuto="0" spid="319" grpId="2"/>
      <p:bldP build="whole" bldLvl="1" animBg="1" rev="0" advAuto="0" spid="318" grpId="3"/>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pipeline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pipelines</a:t>
            </a:r>
          </a:p>
        </p:txBody>
      </p:sp>
      <p:sp>
        <p:nvSpPr>
          <p:cNvPr id="324" name="Ej.6: crear pipelines para  responder a las siguientes preguntas…"/>
          <p:cNvSpPr txBox="1"/>
          <p:nvPr/>
        </p:nvSpPr>
        <p:spPr>
          <a:xfrm>
            <a:off x="453419" y="2727057"/>
            <a:ext cx="12097962" cy="64368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400"/>
            </a:pPr>
            <a:r>
              <a:t>Ej.6: crear pipelines para </a:t>
            </a:r>
            <a:br/>
            <a:r>
              <a:t>responder a las siguientes preguntas</a:t>
            </a:r>
          </a:p>
          <a:p>
            <a:pPr/>
          </a:p>
          <a:p>
            <a:pPr marL="457200" indent="-457200" algn="l">
              <a:buSzPct val="75000"/>
              <a:buFont typeface="Helvetica Neue"/>
              <a:buChar char="•"/>
              <a:defRPr sz="3500"/>
            </a:pPr>
            <a:r>
              <a:t>6.1 ¿Qué parcelas tienen el mayor crecimiento medio?</a:t>
            </a:r>
          </a:p>
          <a:p>
            <a:pPr algn="l">
              <a:defRPr sz="3500"/>
            </a:pPr>
          </a:p>
          <a:p>
            <a:pPr marL="457200" indent="-457200" algn="l">
              <a:buSzPct val="75000"/>
              <a:buFont typeface="Helvetica Neue"/>
              <a:buChar char="•"/>
              <a:defRPr sz="3500"/>
            </a:pPr>
            <a:r>
              <a:t>6.2 ¿Cuál es la parcela con mayor número de especies?</a:t>
            </a:r>
          </a:p>
          <a:p>
            <a:pPr marL="457200" indent="-457200" algn="l">
              <a:buSzPct val="75000"/>
              <a:buFont typeface="Helvetica Neue"/>
              <a:buChar char="•"/>
              <a:defRPr sz="3500"/>
            </a:pPr>
          </a:p>
          <a:p>
            <a:pPr marL="457200" indent="-457200" algn="l">
              <a:buSzPct val="75000"/>
              <a:buFont typeface="Helvetica Neue"/>
              <a:buChar char="•"/>
              <a:defRPr sz="3500"/>
            </a:pPr>
            <a:r>
              <a:t>6.3 ¿Hay relación entre ambas variables?</a:t>
            </a:r>
          </a:p>
          <a:p>
            <a:pPr marL="457200" indent="-457200" algn="l">
              <a:buSzPct val="75000"/>
              <a:buFont typeface="Helvetica Neue"/>
              <a:buChar char="•"/>
              <a:defRPr sz="3500"/>
            </a:pPr>
          </a:p>
          <a:p>
            <a:pPr algn="l">
              <a:defRPr sz="4000"/>
            </a:pPr>
            <a:b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grouped mutate/ grouped filter"/>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grouped mutate/ grouped filter</a:t>
            </a:r>
          </a:p>
        </p:txBody>
      </p:sp>
      <p:sp>
        <p:nvSpPr>
          <p:cNvPr id="327" name="Normalmente, usamos los grupos (group_by) con variables de agregación:  n inputs —&gt; 1 output            (mean, sd, n, n_distinct…)  group_by (Especie) %&gt;% summarise (mean=mean(Diam))…"/>
          <p:cNvSpPr txBox="1"/>
          <p:nvPr>
            <p:ph type="body" idx="1"/>
          </p:nvPr>
        </p:nvSpPr>
        <p:spPr>
          <a:xfrm>
            <a:off x="836867" y="2480098"/>
            <a:ext cx="11868106" cy="6638554"/>
          </a:xfrm>
          <a:prstGeom prst="rect">
            <a:avLst/>
          </a:prstGeom>
        </p:spPr>
        <p:txBody>
          <a:bodyPr/>
          <a:lstStyle/>
          <a:p>
            <a:pPr marL="429768" indent="-429768" defTabSz="549148">
              <a:spcBef>
                <a:spcPts val="3900"/>
              </a:spcBef>
              <a:defRPr sz="3384"/>
            </a:pPr>
            <a:r>
              <a:t>Normalmente, usamos los grupos (group_by) con variables de agregación:</a:t>
            </a:r>
            <a:br/>
            <a:br/>
            <a:r>
              <a:rPr sz="2820"/>
              <a:t>n inputs —&gt; 1 output            </a:t>
            </a:r>
            <a:r>
              <a:rPr sz="2820">
                <a:latin typeface="Iosevka"/>
                <a:ea typeface="Iosevka"/>
                <a:cs typeface="Iosevka"/>
                <a:sym typeface="Iosevka"/>
              </a:rPr>
              <a:t>(mean, sd, n, n_distinct…)</a:t>
            </a:r>
            <a:br>
              <a:rPr sz="2820">
                <a:latin typeface="Iosevka"/>
                <a:ea typeface="Iosevka"/>
                <a:cs typeface="Iosevka"/>
                <a:sym typeface="Iosevka"/>
              </a:rPr>
            </a:br>
            <a:br/>
            <a:r>
              <a:rPr sz="2820">
                <a:latin typeface="Iosevka"/>
                <a:ea typeface="Iosevka"/>
                <a:cs typeface="Iosevka"/>
                <a:sym typeface="Iosevka"/>
              </a:rPr>
              <a:t>group_by (Especie) %&gt;% summarise (mean=mean(Diam))</a:t>
            </a:r>
            <a:endParaRPr sz="2726">
              <a:latin typeface="Iosevka"/>
              <a:ea typeface="Iosevka"/>
              <a:cs typeface="Iosevka"/>
              <a:sym typeface="Iosevka"/>
            </a:endParaRPr>
          </a:p>
          <a:p>
            <a:pPr marL="429768" indent="-429768" defTabSz="549148">
              <a:spcBef>
                <a:spcPts val="3900"/>
              </a:spcBef>
              <a:defRPr sz="3384"/>
            </a:pPr>
            <a:r>
              <a:t>A veces interesa calcular nuevas variables por grupo, pero de forma </a:t>
            </a:r>
            <a:br/>
            <a:br/>
            <a:r>
              <a:rPr sz="2820"/>
              <a:t>n inputs —&gt; n outputs</a:t>
            </a:r>
            <a:br/>
            <a:br/>
            <a:r>
              <a:rPr sz="2820">
                <a:latin typeface="Iosevka"/>
                <a:ea typeface="Iosevka"/>
                <a:cs typeface="Iosevka"/>
                <a:sym typeface="Iosevka"/>
              </a:rPr>
              <a:t>group_by (Especie) %&gt;% mutate (std_diam = Diam - mean (Diam))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7"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grouped mutate/ grouped filter"/>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grouped mutate/ grouped filter</a:t>
            </a:r>
          </a:p>
        </p:txBody>
      </p:sp>
      <p:sp>
        <p:nvSpPr>
          <p:cNvPr id="330" name="Vuestro turno (Ej.7)…"/>
          <p:cNvSpPr txBox="1"/>
          <p:nvPr/>
        </p:nvSpPr>
        <p:spPr>
          <a:xfrm>
            <a:off x="453419" y="2342357"/>
            <a:ext cx="12097962" cy="6832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500"/>
            </a:pPr>
            <a:r>
              <a:t>Vuestro turno (Ej.7)</a:t>
            </a:r>
          </a:p>
          <a:p>
            <a:pPr/>
          </a:p>
          <a:p>
            <a:pPr marL="457200" indent="-457200" algn="l">
              <a:buSzPct val="75000"/>
              <a:buFont typeface="Helvetica Neue"/>
              <a:buChar char="•"/>
              <a:defRPr sz="3500"/>
            </a:pPr>
            <a:r>
              <a:t>7.1 Identificar los árboles que crezcan mucho más que la media en esa parcela</a:t>
            </a:r>
          </a:p>
          <a:p>
            <a:pPr algn="l">
              <a:defRPr sz="3500"/>
            </a:pPr>
          </a:p>
          <a:p>
            <a:pPr marL="457200" indent="-457200" algn="l">
              <a:buSzPct val="75000"/>
              <a:buFont typeface="Helvetica Neue"/>
              <a:buChar char="•"/>
              <a:defRPr sz="3500"/>
            </a:pPr>
            <a:r>
              <a:t>7.2 Identificar las parcelas donde una especie crece mucho más que la media de la especie</a:t>
            </a:r>
          </a:p>
          <a:p>
            <a:pPr algn="l">
              <a:defRPr sz="3500"/>
            </a:pPr>
          </a:p>
          <a:p>
            <a:pPr algn="l">
              <a:defRPr sz="3500"/>
            </a:pPr>
            <a:r>
              <a:t>Si te aburres…</a:t>
            </a:r>
          </a:p>
          <a:p>
            <a:pPr marL="457200" indent="-457200" algn="l">
              <a:buSzPct val="75000"/>
              <a:buFont typeface="Helvetica Neue"/>
              <a:buChar char="•"/>
              <a:defRPr sz="3500"/>
            </a:pPr>
            <a:r>
              <a:t>7.3 Selecciona las parcelas del IFN con masas puras de </a:t>
            </a:r>
            <a:r>
              <a:rPr i="1">
                <a:latin typeface="Helvetica Neue"/>
                <a:ea typeface="Helvetica Neue"/>
                <a:cs typeface="Helvetica Neue"/>
                <a:sym typeface="Helvetica Neue"/>
              </a:rPr>
              <a:t>Pinus nigra</a:t>
            </a:r>
            <a:r>
              <a:t> (Especie = 025). Nota: se considera pura una parcela donde más del 80% del AB es de una sola especie</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do"/>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do</a:t>
            </a:r>
          </a:p>
        </p:txBody>
      </p:sp>
      <p:sp>
        <p:nvSpPr>
          <p:cNvPr id="333" name="A veces ninguno de los verbos especializados hace aquello que necesitamos…"/>
          <p:cNvSpPr txBox="1"/>
          <p:nvPr/>
        </p:nvSpPr>
        <p:spPr>
          <a:xfrm>
            <a:off x="317549" y="2724353"/>
            <a:ext cx="12369701" cy="56764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spcBef>
                <a:spcPts val="4200"/>
              </a:spcBef>
              <a:buSzPct val="75000"/>
              <a:buFont typeface="Helvetica Neue"/>
              <a:buChar char="•"/>
              <a:defRPr>
                <a:solidFill>
                  <a:srgbClr val="747474"/>
                </a:solidFill>
              </a:defRPr>
            </a:pPr>
            <a:r>
              <a:t>A veces ninguno de los verbos especializados hace aquello que necesitamos</a:t>
            </a:r>
          </a:p>
          <a:p>
            <a:pPr marL="457200" indent="-457200" algn="l">
              <a:spcBef>
                <a:spcPts val="4200"/>
              </a:spcBef>
              <a:buSzPct val="75000"/>
              <a:buFont typeface="Helvetica Neue"/>
              <a:buChar char="•"/>
              <a:defRPr>
                <a:solidFill>
                  <a:srgbClr val="747474"/>
                </a:solidFill>
              </a:defRPr>
            </a:pPr>
            <a:r>
              <a:t>Podemos usar </a:t>
            </a:r>
            <a:r>
              <a:rPr b="1">
                <a:latin typeface="American Typewriter"/>
                <a:ea typeface="American Typewriter"/>
                <a:cs typeface="American Typewriter"/>
                <a:sym typeface="American Typewriter"/>
              </a:rPr>
              <a:t>do: </a:t>
            </a:r>
            <a:r>
              <a:t>es más lento pero sirve para todo</a:t>
            </a:r>
          </a:p>
          <a:p>
            <a:pPr marL="457200" indent="-457200" algn="l">
              <a:spcBef>
                <a:spcPts val="4200"/>
              </a:spcBef>
              <a:buSzPct val="75000"/>
              <a:buFont typeface="Helvetica Neue"/>
              <a:buChar char="•"/>
              <a:defRPr>
                <a:solidFill>
                  <a:srgbClr val="747474"/>
                </a:solidFill>
              </a:defRPr>
            </a:pPr>
            <a:r>
              <a:t>Equivalente a </a:t>
            </a:r>
            <a:r>
              <a:rPr sz="3200">
                <a:latin typeface="American Typewriter"/>
                <a:ea typeface="American Typewriter"/>
                <a:cs typeface="American Typewriter"/>
                <a:sym typeface="American Typewriter"/>
              </a:rPr>
              <a:t>ddply</a:t>
            </a:r>
            <a:r>
              <a:rPr>
                <a:latin typeface="American Typewriter"/>
                <a:ea typeface="American Typewriter"/>
                <a:cs typeface="American Typewriter"/>
                <a:sym typeface="American Typewriter"/>
              </a:rPr>
              <a:t>() </a:t>
            </a:r>
            <a:r>
              <a:t>y </a:t>
            </a:r>
            <a:r>
              <a:rPr sz="3200">
                <a:latin typeface="American Typewriter"/>
                <a:ea typeface="American Typewriter"/>
                <a:cs typeface="American Typewriter"/>
                <a:sym typeface="American Typewriter"/>
              </a:rPr>
              <a:t>dlply</a:t>
            </a:r>
            <a:r>
              <a:rPr>
                <a:latin typeface="American Typewriter"/>
                <a:ea typeface="American Typewriter"/>
                <a:cs typeface="American Typewriter"/>
                <a:sym typeface="American Typewriter"/>
              </a:rPr>
              <a:t>()</a:t>
            </a:r>
            <a:r>
              <a:t>, y es muy útil para usar con modelos</a:t>
            </a:r>
          </a:p>
          <a:p>
            <a:pPr marL="457200" indent="-457200" algn="l">
              <a:spcBef>
                <a:spcPts val="4200"/>
              </a:spcBef>
              <a:buSzPct val="75000"/>
              <a:buFont typeface="Helvetica Neue"/>
              <a:buChar char="•"/>
              <a:defRPr>
                <a:solidFill>
                  <a:srgbClr val="747474"/>
                </a:solidFill>
              </a:defRPr>
            </a:pPr>
            <a:r>
              <a:t>Requiere el pronombre </a:t>
            </a:r>
            <a:r>
              <a:rPr b="1">
                <a:latin typeface="American Typewriter"/>
                <a:ea typeface="American Typewriter"/>
                <a:cs typeface="American Typewriter"/>
                <a:sym typeface="American Typewriter"/>
              </a:rPr>
              <a:t>.</a:t>
            </a:r>
            <a:r>
              <a:t>, para indicar que se aplique al grupo actual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3">
                                            <p:bg/>
                                          </p:spTgt>
                                        </p:tgtEl>
                                        <p:attrNameLst>
                                          <p:attrName>style.visibility</p:attrName>
                                        </p:attrNameLst>
                                      </p:cBhvr>
                                      <p:to>
                                        <p:strVal val="visible"/>
                                      </p:to>
                                    </p:set>
                                    <p:animEffect filter="dissolve" transition="in">
                                      <p:cBhvr>
                                        <p:cTn id="7" dur="1000"/>
                                        <p:tgtEl>
                                          <p:spTgt spid="33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333">
                                            <p:txEl>
                                              <p:pRg st="0" end="0"/>
                                            </p:txEl>
                                          </p:spTgt>
                                        </p:tgtEl>
                                        <p:attrNameLst>
                                          <p:attrName>style.visibility</p:attrName>
                                        </p:attrNameLst>
                                      </p:cBhvr>
                                      <p:to>
                                        <p:strVal val="visible"/>
                                      </p:to>
                                    </p:set>
                                    <p:animEffect filter="dissolve" transition="in">
                                      <p:cBhvr>
                                        <p:cTn id="10" dur="1000"/>
                                        <p:tgtEl>
                                          <p:spTgt spid="33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333">
                                            <p:txEl>
                                              <p:pRg st="1" end="1"/>
                                            </p:txEl>
                                          </p:spTgt>
                                        </p:tgtEl>
                                        <p:attrNameLst>
                                          <p:attrName>style.visibility</p:attrName>
                                        </p:attrNameLst>
                                      </p:cBhvr>
                                      <p:to>
                                        <p:strVal val="visible"/>
                                      </p:to>
                                    </p:set>
                                    <p:animEffect filter="dissolve" transition="in">
                                      <p:cBhvr>
                                        <p:cTn id="15" dur="1000"/>
                                        <p:tgtEl>
                                          <p:spTgt spid="3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333">
                                            <p:txEl>
                                              <p:pRg st="2" end="2"/>
                                            </p:txEl>
                                          </p:spTgt>
                                        </p:tgtEl>
                                        <p:attrNameLst>
                                          <p:attrName>style.visibility</p:attrName>
                                        </p:attrNameLst>
                                      </p:cBhvr>
                                      <p:to>
                                        <p:strVal val="visible"/>
                                      </p:to>
                                    </p:set>
                                    <p:animEffect filter="dissolve" transition="in">
                                      <p:cBhvr>
                                        <p:cTn id="20" dur="1000"/>
                                        <p:tgtEl>
                                          <p:spTgt spid="3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333">
                                            <p:txEl>
                                              <p:pRg st="3" end="3"/>
                                            </p:txEl>
                                          </p:spTgt>
                                        </p:tgtEl>
                                        <p:attrNameLst>
                                          <p:attrName>style.visibility</p:attrName>
                                        </p:attrNameLst>
                                      </p:cBhvr>
                                      <p:to>
                                        <p:strVal val="visible"/>
                                      </p:to>
                                    </p:set>
                                    <p:animEffect filter="dissolve" transition="in">
                                      <p:cBhvr>
                                        <p:cTn id="25" dur="1000"/>
                                        <p:tgtEl>
                                          <p:spTgt spid="33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3"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do"/>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do</a:t>
            </a:r>
          </a:p>
        </p:txBody>
      </p:sp>
      <p:sp>
        <p:nvSpPr>
          <p:cNvPr id="338" name="mayores %&gt;%…"/>
          <p:cNvSpPr txBox="1"/>
          <p:nvPr/>
        </p:nvSpPr>
        <p:spPr>
          <a:xfrm>
            <a:off x="483248" y="3117838"/>
            <a:ext cx="4381501" cy="12241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Iosevka"/>
                <a:ea typeface="Iosevka"/>
                <a:cs typeface="Iosevka"/>
                <a:sym typeface="Iosevka"/>
              </a:defRPr>
            </a:pPr>
            <a:r>
              <a:t>mayores %&gt;%</a:t>
            </a:r>
          </a:p>
          <a:p>
            <a:pPr algn="l">
              <a:defRPr sz="2400">
                <a:latin typeface="Iosevka"/>
                <a:ea typeface="Iosevka"/>
                <a:cs typeface="Iosevka"/>
                <a:sym typeface="Iosevka"/>
              </a:defRPr>
            </a:pPr>
            <a:r>
              <a:t>group_by(Codi, Especie) %&gt;%</a:t>
            </a:r>
          </a:p>
          <a:p>
            <a:pPr algn="l">
              <a:defRPr sz="2400">
                <a:latin typeface="Iosevka"/>
                <a:ea typeface="Iosevka"/>
                <a:cs typeface="Iosevka"/>
                <a:sym typeface="Iosevka"/>
              </a:defRPr>
            </a:pPr>
            <a:r>
              <a:t>do(head(.,3))</a:t>
            </a:r>
          </a:p>
        </p:txBody>
      </p:sp>
      <p:sp>
        <p:nvSpPr>
          <p:cNvPr id="339" name="models &lt;- mayores %&gt;%…"/>
          <p:cNvSpPr txBox="1"/>
          <p:nvPr/>
        </p:nvSpPr>
        <p:spPr>
          <a:xfrm>
            <a:off x="458572" y="7766121"/>
            <a:ext cx="5600701" cy="12241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Iosevka"/>
                <a:ea typeface="Iosevka"/>
                <a:cs typeface="Iosevka"/>
                <a:sym typeface="Iosevka"/>
              </a:defRPr>
            </a:pPr>
            <a:r>
              <a:t>models &lt;- mayores %&gt;%</a:t>
            </a:r>
          </a:p>
          <a:p>
            <a:pPr algn="l">
              <a:defRPr sz="2400">
                <a:latin typeface="Iosevka"/>
                <a:ea typeface="Iosevka"/>
                <a:cs typeface="Iosevka"/>
                <a:sym typeface="Iosevka"/>
              </a:defRPr>
            </a:pPr>
            <a:r>
              <a:t> group_by(Especie) %&gt;%</a:t>
            </a:r>
          </a:p>
          <a:p>
            <a:pPr algn="l">
              <a:defRPr sz="2400">
                <a:latin typeface="Iosevka"/>
                <a:ea typeface="Iosevka"/>
                <a:cs typeface="Iosevka"/>
                <a:sym typeface="Iosevka"/>
              </a:defRPr>
            </a:pPr>
            <a:r>
              <a:t> do(mod=lm(HeiIf3 ~DiamIf3, data=.))</a:t>
            </a:r>
          </a:p>
        </p:txBody>
      </p:sp>
      <p:sp>
        <p:nvSpPr>
          <p:cNvPr id="340" name="Podemos aplicar funciones"/>
          <p:cNvSpPr txBox="1"/>
          <p:nvPr/>
        </p:nvSpPr>
        <p:spPr>
          <a:xfrm>
            <a:off x="538354" y="2437248"/>
            <a:ext cx="5441138"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a:solidFill>
                  <a:srgbClr val="747474"/>
                </a:solidFill>
              </a:defRPr>
            </a:lvl1pPr>
          </a:lstStyle>
          <a:p>
            <a:pPr/>
            <a:r>
              <a:t>Podemos aplicar funciones</a:t>
            </a:r>
          </a:p>
        </p:txBody>
      </p:sp>
      <p:sp>
        <p:nvSpPr>
          <p:cNvPr id="341" name="o incluso modelos"/>
          <p:cNvSpPr txBox="1"/>
          <p:nvPr/>
        </p:nvSpPr>
        <p:spPr>
          <a:xfrm>
            <a:off x="473243" y="6935219"/>
            <a:ext cx="368777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a:solidFill>
                  <a:srgbClr val="747474"/>
                </a:solidFill>
              </a:defRPr>
            </a:lvl1pPr>
          </a:lstStyle>
          <a:p>
            <a:pPr/>
            <a:r>
              <a:t>o incluso modelos</a:t>
            </a:r>
          </a:p>
        </p:txBody>
      </p:sp>
      <p:sp>
        <p:nvSpPr>
          <p:cNvPr id="342" name="mayores %&gt;%…"/>
          <p:cNvSpPr txBox="1"/>
          <p:nvPr/>
        </p:nvSpPr>
        <p:spPr>
          <a:xfrm>
            <a:off x="483248" y="4681880"/>
            <a:ext cx="3467101" cy="12241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Iosevka"/>
                <a:ea typeface="Iosevka"/>
                <a:cs typeface="Iosevka"/>
                <a:sym typeface="Iosevka"/>
              </a:defRPr>
            </a:pPr>
            <a:r>
              <a:t>mayores %&gt;%</a:t>
            </a:r>
          </a:p>
          <a:p>
            <a:pPr algn="l">
              <a:defRPr sz="2400">
                <a:latin typeface="Iosevka"/>
                <a:ea typeface="Iosevka"/>
                <a:cs typeface="Iosevka"/>
                <a:sym typeface="Iosevka"/>
              </a:defRPr>
            </a:pPr>
            <a:r>
              <a:t>group_by(Especie) %&gt;%</a:t>
            </a:r>
          </a:p>
          <a:p>
            <a:pPr algn="l">
              <a:defRPr sz="2400">
                <a:latin typeface="Iosevka"/>
                <a:ea typeface="Iosevka"/>
                <a:cs typeface="Iosevka"/>
                <a:sym typeface="Iosevka"/>
              </a:defRPr>
            </a:pPr>
            <a:r>
              <a:t>do(summ = summary(.))</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left_join(x, y) añade las observaciones de y que también estén en x. Aseguramos no perder observaciones de la lista original.…"/>
          <p:cNvSpPr txBox="1"/>
          <p:nvPr>
            <p:ph type="body" idx="1"/>
          </p:nvPr>
        </p:nvSpPr>
        <p:spPr>
          <a:xfrm>
            <a:off x="434452" y="2209928"/>
            <a:ext cx="10852151" cy="7069737"/>
          </a:xfrm>
          <a:prstGeom prst="rect">
            <a:avLst/>
          </a:prstGeom>
        </p:spPr>
        <p:txBody>
          <a:bodyPr/>
          <a:lstStyle/>
          <a:p>
            <a:pPr marL="438911" indent="-438911" defTabSz="560831">
              <a:spcBef>
                <a:spcPts val="4000"/>
              </a:spcBef>
              <a:defRPr sz="3455"/>
            </a:pPr>
            <a:r>
              <a:rPr b="1">
                <a:latin typeface="American Typewriter"/>
                <a:ea typeface="American Typewriter"/>
                <a:cs typeface="American Typewriter"/>
                <a:sym typeface="American Typewriter"/>
              </a:rPr>
              <a:t>left_join(x, y)</a:t>
            </a:r>
            <a:r>
              <a:t> añade las observaciones de y que también estén en x. Aseguramos no perder observaciones de la lista original.</a:t>
            </a:r>
          </a:p>
          <a:p>
            <a:pPr marL="438911" indent="-438911" defTabSz="560831">
              <a:spcBef>
                <a:spcPts val="4000"/>
              </a:spcBef>
              <a:defRPr sz="3455"/>
            </a:pPr>
            <a:r>
              <a:rPr b="1">
                <a:latin typeface="American Typewriter"/>
                <a:ea typeface="American Typewriter"/>
                <a:cs typeface="American Typewriter"/>
                <a:sym typeface="American Typewriter"/>
              </a:rPr>
              <a:t>right_join(x, y)</a:t>
            </a:r>
            <a:r>
              <a:t> añade las observaciones de x que también estén en y. Es equivalente a left_join, pero las variables se ordenarán de manera diferente.</a:t>
            </a:r>
          </a:p>
          <a:p>
            <a:pPr marL="438911" indent="-438911" defTabSz="560831">
              <a:spcBef>
                <a:spcPts val="4000"/>
              </a:spcBef>
              <a:defRPr sz="3455"/>
            </a:pPr>
            <a:r>
              <a:rPr b="1">
                <a:latin typeface="American Typewriter"/>
                <a:ea typeface="American Typewriter"/>
                <a:cs typeface="American Typewriter"/>
                <a:sym typeface="American Typewriter"/>
              </a:rPr>
              <a:t>full_join(x,y)</a:t>
            </a:r>
            <a:r>
              <a:t> incluye todas las observaciones en x e y. Si no coinciden, pone </a:t>
            </a:r>
            <a:r>
              <a:rPr>
                <a:latin typeface="American Typewriter"/>
                <a:ea typeface="American Typewriter"/>
                <a:cs typeface="American Typewriter"/>
                <a:sym typeface="American Typewriter"/>
              </a:rPr>
              <a:t>NA</a:t>
            </a:r>
          </a:p>
          <a:p>
            <a:pPr marL="438911" indent="-438911" defTabSz="560831">
              <a:spcBef>
                <a:spcPts val="4000"/>
              </a:spcBef>
              <a:defRPr sz="3455"/>
            </a:pPr>
            <a:r>
              <a:rPr b="1">
                <a:latin typeface="American Typewriter"/>
                <a:ea typeface="American Typewriter"/>
                <a:cs typeface="American Typewriter"/>
                <a:sym typeface="American Typewriter"/>
              </a:rPr>
              <a:t>inner_join(x, y)</a:t>
            </a:r>
            <a:r>
              <a:t> incluye observaciones que coinciden en x e y (repite filas si se da el caso)</a:t>
            </a:r>
          </a:p>
        </p:txBody>
      </p:sp>
      <p:sp>
        <p:nvSpPr>
          <p:cNvPr id="347" name="trabajar con dos tablas: mutating join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trabajar con dos tablas: mutating joins</a:t>
            </a:r>
          </a:p>
        </p:txBody>
      </p:sp>
      <p:pic>
        <p:nvPicPr>
          <p:cNvPr id="348" name="Capture.PNG" descr="Capture.PNG"/>
          <p:cNvPicPr>
            <a:picLocks noChangeAspect="0"/>
          </p:cNvPicPr>
          <p:nvPr/>
        </p:nvPicPr>
        <p:blipFill>
          <a:blip r:embed="rId2">
            <a:extLst/>
          </a:blip>
          <a:srcRect l="0" t="7552" r="0" b="24198"/>
          <a:stretch>
            <a:fillRect/>
          </a:stretch>
        </p:blipFill>
        <p:spPr>
          <a:xfrm>
            <a:off x="747914" y="1834784"/>
            <a:ext cx="10852247" cy="781990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4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4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4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2" fill="hold">
                                  <p:stCondLst>
                                    <p:cond delay="0"/>
                                  </p:stCondLst>
                                  <p:iterate type="el" backwards="0">
                                    <p:tmAbs val="0"/>
                                  </p:iterate>
                                  <p:childTnLst>
                                    <p:set>
                                      <p:cBhvr>
                                        <p:cTn id="24" fill="hold"/>
                                        <p:tgtEl>
                                          <p:spTgt spid="348"/>
                                        </p:tgtEl>
                                        <p:attrNameLst>
                                          <p:attrName>style.visibility</p:attrName>
                                        </p:attrNameLst>
                                      </p:cBhvr>
                                      <p:to>
                                        <p:strVal val="visible"/>
                                      </p:to>
                                    </p:set>
                                    <p:animEffect filter="dissolve" transition="in">
                                      <p:cBhvr>
                                        <p:cTn id="25"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2"/>
      <p:bldP build="p" bldLvl="5" animBg="1" rev="0" advAuto="0" spid="346"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trabajar con dos tablas: filtering join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trabajar con dos tablas: filtering joins</a:t>
            </a:r>
          </a:p>
        </p:txBody>
      </p:sp>
      <p:sp>
        <p:nvSpPr>
          <p:cNvPr id="351" name="Filtering joins: funcionan igual que los ‘mutating joins’, pero afectan a las observaciones, NO AÑADEN COLUMNAS. Hay dos tipos:…"/>
          <p:cNvSpPr txBox="1"/>
          <p:nvPr>
            <p:ph type="body" idx="1"/>
          </p:nvPr>
        </p:nvSpPr>
        <p:spPr>
          <a:xfrm>
            <a:off x="1427850" y="2209928"/>
            <a:ext cx="10149101" cy="7069737"/>
          </a:xfrm>
          <a:prstGeom prst="rect">
            <a:avLst/>
          </a:prstGeom>
        </p:spPr>
        <p:txBody>
          <a:bodyPr/>
          <a:lstStyle/>
          <a:p>
            <a:pPr marL="0" indent="0">
              <a:buSzTx/>
              <a:buFontTx/>
              <a:buNone/>
            </a:pPr>
            <a:r>
              <a:t>Filtering joins: funcionan igual que los ‘mutating joins’, pero </a:t>
            </a:r>
            <a:r>
              <a:rPr u="sng"/>
              <a:t>afectan a las observaciones</a:t>
            </a:r>
            <a:r>
              <a:t>, </a:t>
            </a:r>
            <a:r>
              <a:rPr b="1">
                <a:latin typeface="Helvetica Neue"/>
                <a:ea typeface="Helvetica Neue"/>
                <a:cs typeface="Helvetica Neue"/>
                <a:sym typeface="Helvetica Neue"/>
              </a:rPr>
              <a:t>NO AÑADEN COLUMNAS</a:t>
            </a:r>
            <a:r>
              <a:t>. Hay dos tipos:</a:t>
            </a:r>
            <a:endParaRPr b="1">
              <a:latin typeface="American Typewriter"/>
              <a:ea typeface="American Typewriter"/>
              <a:cs typeface="American Typewriter"/>
              <a:sym typeface="American Typewriter"/>
            </a:endParaRPr>
          </a:p>
          <a:p>
            <a:pPr lvl="1"/>
            <a:r>
              <a:rPr b="1">
                <a:latin typeface="American Typewriter"/>
                <a:ea typeface="American Typewriter"/>
                <a:cs typeface="American Typewriter"/>
                <a:sym typeface="American Typewriter"/>
              </a:rPr>
              <a:t>semi_join(x, y)</a:t>
            </a:r>
            <a:r>
              <a:rPr>
                <a:latin typeface="Helvetica Neue"/>
                <a:ea typeface="Helvetica Neue"/>
                <a:cs typeface="Helvetica Neue"/>
                <a:sym typeface="Helvetica Neue"/>
              </a:rPr>
              <a:t> </a:t>
            </a:r>
            <a:r>
              <a:rPr u="sng"/>
              <a:t>mantiene</a:t>
            </a:r>
            <a:r>
              <a:t> las observaciones de x que coinciden con observaciones en y. Similar a inner_join pero sin repetir observaciones.</a:t>
            </a:r>
            <a:endParaRPr b="1">
              <a:latin typeface="American Typewriter"/>
              <a:ea typeface="American Typewriter"/>
              <a:cs typeface="American Typewriter"/>
              <a:sym typeface="American Typewriter"/>
            </a:endParaRPr>
          </a:p>
          <a:p>
            <a:pPr lvl="1"/>
            <a:r>
              <a:rPr b="1">
                <a:latin typeface="American Typewriter"/>
                <a:ea typeface="American Typewriter"/>
                <a:cs typeface="American Typewriter"/>
                <a:sym typeface="American Typewriter"/>
              </a:rPr>
              <a:t>anti_join(x, y)</a:t>
            </a:r>
            <a:r>
              <a:t> </a:t>
            </a:r>
            <a:r>
              <a:rPr u="sng"/>
              <a:t>elimina</a:t>
            </a:r>
            <a:r>
              <a:t> las observaciones de x que coinciden con observaciones en y</a:t>
            </a:r>
          </a:p>
        </p:txBody>
      </p:sp>
      <p:grpSp>
        <p:nvGrpSpPr>
          <p:cNvPr id="354" name="Group"/>
          <p:cNvGrpSpPr/>
          <p:nvPr/>
        </p:nvGrpSpPr>
        <p:grpSpPr>
          <a:xfrm>
            <a:off x="895984" y="4225135"/>
            <a:ext cx="11212832" cy="5515545"/>
            <a:chOff x="0" y="0"/>
            <a:chExt cx="11212831" cy="5515543"/>
          </a:xfrm>
        </p:grpSpPr>
        <p:pic>
          <p:nvPicPr>
            <p:cNvPr id="352" name="Capture.PNG" descr="Capture.PNG"/>
            <p:cNvPicPr>
              <a:picLocks noChangeAspect="1"/>
            </p:cNvPicPr>
            <p:nvPr/>
          </p:nvPicPr>
          <p:blipFill>
            <a:blip r:embed="rId2">
              <a:extLst/>
            </a:blip>
            <a:srcRect l="0" t="7096" r="0" b="76532"/>
            <a:stretch>
              <a:fillRect/>
            </a:stretch>
          </p:blipFill>
          <p:spPr>
            <a:xfrm>
              <a:off x="0" y="0"/>
              <a:ext cx="11212832" cy="2230189"/>
            </a:xfrm>
            <a:prstGeom prst="rect">
              <a:avLst/>
            </a:prstGeom>
            <a:ln w="12700" cap="flat">
              <a:noFill/>
              <a:miter lim="400000"/>
            </a:ln>
            <a:effectLst/>
          </p:spPr>
        </p:pic>
        <p:pic>
          <p:nvPicPr>
            <p:cNvPr id="353" name="Capture.PNG" descr="Capture.PNG"/>
            <p:cNvPicPr>
              <a:picLocks noChangeAspect="1"/>
            </p:cNvPicPr>
            <p:nvPr/>
          </p:nvPicPr>
          <p:blipFill>
            <a:blip r:embed="rId2">
              <a:extLst/>
            </a:blip>
            <a:srcRect l="0" t="75766" r="0" b="0"/>
            <a:stretch>
              <a:fillRect/>
            </a:stretch>
          </p:blipFill>
          <p:spPr>
            <a:xfrm>
              <a:off x="0" y="2214133"/>
              <a:ext cx="11212832" cy="3301411"/>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2" fill="hold">
                                  <p:stCondLst>
                                    <p:cond delay="0"/>
                                  </p:stCondLst>
                                  <p:iterate type="el" backwards="0">
                                    <p:tmAbs val="0"/>
                                  </p:iterate>
                                  <p:childTnLst>
                                    <p:set>
                                      <p:cBhvr>
                                        <p:cTn id="20" fill="hold"/>
                                        <p:tgtEl>
                                          <p:spTgt spid="354"/>
                                        </p:tgtEl>
                                        <p:attrNameLst>
                                          <p:attrName>style.visibility</p:attrName>
                                        </p:attrNameLst>
                                      </p:cBhvr>
                                      <p:to>
                                        <p:strVal val="visible"/>
                                      </p:to>
                                    </p:set>
                                    <p:animEffect filter="dissolve" transition="in">
                                      <p:cBhvr>
                                        <p:cTn id="21"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1" grpId="1"/>
      <p:bldP build="whole" bldLvl="1" animBg="1" rev="0" advAuto="0" spid="354" grpId="2"/>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join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joins</a:t>
            </a:r>
          </a:p>
        </p:txBody>
      </p:sp>
      <p:sp>
        <p:nvSpPr>
          <p:cNvPr id="357" name="Vuestro turno…"/>
          <p:cNvSpPr txBox="1"/>
          <p:nvPr/>
        </p:nvSpPr>
        <p:spPr>
          <a:xfrm>
            <a:off x="655351" y="3239770"/>
            <a:ext cx="12097962" cy="46456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500"/>
            </a:pPr>
            <a:r>
              <a:t>Vuestro turno</a:t>
            </a:r>
          </a:p>
          <a:p>
            <a:pPr/>
          </a:p>
          <a:p>
            <a:pPr marL="457200" indent="-457200" algn="l">
              <a:buSzPct val="75000"/>
              <a:buFont typeface="Helvetica Neue"/>
              <a:buChar char="•"/>
              <a:defRPr sz="4000"/>
            </a:pPr>
            <a:r>
              <a:t>Ej.8 Añadir las coordenadas X e Y que constan en el data frame </a:t>
            </a:r>
            <a:r>
              <a:rPr>
                <a:latin typeface="American Typewriter"/>
                <a:ea typeface="American Typewriter"/>
                <a:cs typeface="American Typewriter"/>
                <a:sym typeface="American Typewriter"/>
              </a:rPr>
              <a:t>coordenadas</a:t>
            </a:r>
            <a:r>
              <a:t> a cada parcela del data frame </a:t>
            </a:r>
            <a:r>
              <a:rPr>
                <a:latin typeface="American Typewriter"/>
                <a:ea typeface="American Typewriter"/>
                <a:cs typeface="American Typewriter"/>
                <a:sym typeface="American Typewriter"/>
              </a:rPr>
              <a:t>parcelas</a:t>
            </a:r>
          </a:p>
          <a:p>
            <a:pPr algn="l">
              <a:defRPr sz="4000"/>
            </a:pP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Antes de empezar…"/>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Antes de empezar…</a:t>
            </a:r>
          </a:p>
        </p:txBody>
      </p:sp>
      <p:sp>
        <p:nvSpPr>
          <p:cNvPr id="167" name="Ni tidyr ni dplyr hacen nada que no se pueda hacer con código base, apply, bucles for u otros paquetes…"/>
          <p:cNvSpPr txBox="1"/>
          <p:nvPr>
            <p:ph type="body" idx="1"/>
          </p:nvPr>
        </p:nvSpPr>
        <p:spPr>
          <a:xfrm>
            <a:off x="571500" y="2630950"/>
            <a:ext cx="11010508" cy="6667501"/>
          </a:xfrm>
          <a:prstGeom prst="rect">
            <a:avLst/>
          </a:prstGeom>
        </p:spPr>
        <p:txBody>
          <a:bodyPr/>
          <a:lstStyle/>
          <a:p>
            <a:pPr/>
            <a:r>
              <a:t>Ni </a:t>
            </a:r>
            <a:r>
              <a:rPr>
                <a:latin typeface="American Typewriter"/>
                <a:ea typeface="American Typewriter"/>
                <a:cs typeface="American Typewriter"/>
                <a:sym typeface="American Typewriter"/>
              </a:rPr>
              <a:t>tidyr</a:t>
            </a:r>
            <a:r>
              <a:t> ni </a:t>
            </a:r>
            <a:r>
              <a:rPr>
                <a:latin typeface="American Typewriter"/>
                <a:ea typeface="American Typewriter"/>
                <a:cs typeface="American Typewriter"/>
                <a:sym typeface="American Typewriter"/>
              </a:rPr>
              <a:t>dplyr</a:t>
            </a:r>
            <a:r>
              <a:t> hacen nada que no se pueda hacer con código base, </a:t>
            </a:r>
            <a:r>
              <a:rPr>
                <a:latin typeface="American Typewriter"/>
                <a:ea typeface="American Typewriter"/>
                <a:cs typeface="American Typewriter"/>
                <a:sym typeface="American Typewriter"/>
              </a:rPr>
              <a:t>apply</a:t>
            </a:r>
            <a:r>
              <a:t>, bucles </a:t>
            </a:r>
            <a:r>
              <a:rPr>
                <a:latin typeface="American Typewriter"/>
                <a:ea typeface="American Typewriter"/>
                <a:cs typeface="American Typewriter"/>
                <a:sym typeface="American Typewriter"/>
              </a:rPr>
              <a:t>for</a:t>
            </a:r>
            <a:r>
              <a:t> u otros paquetes</a:t>
            </a:r>
          </a:p>
          <a:p>
            <a:pPr/>
            <a:r>
              <a:t>Están pensados para ser más eficientes (en tiempo) y más fáciles de usar (aunque requiere adaptación) </a:t>
            </a:r>
          </a:p>
          <a:p>
            <a:pPr/>
            <a:r>
              <a:t>Sólo valen para data frames. Para otros formatos (matrices, arrays) se puede usar </a:t>
            </a:r>
            <a:r>
              <a:rPr>
                <a:latin typeface="American Typewriter"/>
                <a:ea typeface="American Typewriter"/>
                <a:cs typeface="American Typewriter"/>
                <a:sym typeface="American Typewriter"/>
              </a:rPr>
              <a:t>plyr</a:t>
            </a:r>
            <a:r>
              <a:t>.</a:t>
            </a:r>
          </a:p>
        </p:txBody>
      </p:sp>
      <p:grpSp>
        <p:nvGrpSpPr>
          <p:cNvPr id="173" name="Group"/>
          <p:cNvGrpSpPr/>
          <p:nvPr/>
        </p:nvGrpSpPr>
        <p:grpSpPr>
          <a:xfrm>
            <a:off x="10115039" y="91826"/>
            <a:ext cx="2790313" cy="3325689"/>
            <a:chOff x="0" y="0"/>
            <a:chExt cx="2790311" cy="3325688"/>
          </a:xfrm>
        </p:grpSpPr>
        <p:pic>
          <p:nvPicPr>
            <p:cNvPr id="168" name="logo.png" descr="logo.png"/>
            <p:cNvPicPr>
              <a:picLocks noChangeAspect="1"/>
            </p:cNvPicPr>
            <p:nvPr/>
          </p:nvPicPr>
          <p:blipFill>
            <a:blip r:embed="rId2">
              <a:extLst/>
            </a:blip>
            <a:stretch>
              <a:fillRect/>
            </a:stretch>
          </p:blipFill>
          <p:spPr>
            <a:xfrm>
              <a:off x="0" y="0"/>
              <a:ext cx="1171615" cy="1357121"/>
            </a:xfrm>
            <a:prstGeom prst="rect">
              <a:avLst/>
            </a:prstGeom>
            <a:ln w="12700" cap="flat">
              <a:noFill/>
              <a:miter lim="400000"/>
            </a:ln>
            <a:effectLst/>
          </p:spPr>
        </p:pic>
        <p:pic>
          <p:nvPicPr>
            <p:cNvPr id="169" name="logo (2).png" descr="logo (2).png"/>
            <p:cNvPicPr>
              <a:picLocks noChangeAspect="1"/>
            </p:cNvPicPr>
            <p:nvPr/>
          </p:nvPicPr>
          <p:blipFill>
            <a:blip r:embed="rId3">
              <a:extLst/>
            </a:blip>
            <a:stretch>
              <a:fillRect/>
            </a:stretch>
          </p:blipFill>
          <p:spPr>
            <a:xfrm>
              <a:off x="1104335" y="37360"/>
              <a:ext cx="1128337" cy="1306990"/>
            </a:xfrm>
            <a:prstGeom prst="rect">
              <a:avLst/>
            </a:prstGeom>
            <a:ln w="12700" cap="flat">
              <a:noFill/>
              <a:miter lim="400000"/>
            </a:ln>
            <a:effectLst/>
          </p:spPr>
        </p:pic>
        <p:pic>
          <p:nvPicPr>
            <p:cNvPr id="170" name="logo (1).png" descr="logo (1).png"/>
            <p:cNvPicPr>
              <a:picLocks noChangeAspect="1"/>
            </p:cNvPicPr>
            <p:nvPr/>
          </p:nvPicPr>
          <p:blipFill>
            <a:blip r:embed="rId4">
              <a:extLst/>
            </a:blip>
            <a:stretch>
              <a:fillRect/>
            </a:stretch>
          </p:blipFill>
          <p:spPr>
            <a:xfrm>
              <a:off x="505127" y="997961"/>
              <a:ext cx="1149648" cy="1331676"/>
            </a:xfrm>
            <a:prstGeom prst="rect">
              <a:avLst/>
            </a:prstGeom>
            <a:ln w="12700" cap="flat">
              <a:noFill/>
              <a:miter lim="400000"/>
            </a:ln>
            <a:effectLst/>
          </p:spPr>
        </p:pic>
        <p:pic>
          <p:nvPicPr>
            <p:cNvPr id="171" name="images (1).jpeg" descr="images (1).jpeg"/>
            <p:cNvPicPr>
              <a:picLocks noChangeAspect="1"/>
            </p:cNvPicPr>
            <p:nvPr/>
          </p:nvPicPr>
          <p:blipFill>
            <a:blip r:embed="rId5">
              <a:extLst/>
            </a:blip>
            <a:srcRect l="4761" t="3900" r="5398" b="5676"/>
            <a:stretch>
              <a:fillRect/>
            </a:stretch>
          </p:blipFill>
          <p:spPr>
            <a:xfrm>
              <a:off x="1618560" y="1019302"/>
              <a:ext cx="1171752" cy="1331794"/>
            </a:xfrm>
            <a:custGeom>
              <a:avLst/>
              <a:gdLst/>
              <a:ahLst/>
              <a:cxnLst>
                <a:cxn ang="0">
                  <a:pos x="wd2" y="hd2"/>
                </a:cxn>
                <a:cxn ang="5400000">
                  <a:pos x="wd2" y="hd2"/>
                </a:cxn>
                <a:cxn ang="10800000">
                  <a:pos x="wd2" y="hd2"/>
                </a:cxn>
                <a:cxn ang="16200000">
                  <a:pos x="wd2" y="hd2"/>
                </a:cxn>
              </a:cxnLst>
              <a:rect l="0" t="0" r="r" b="b"/>
              <a:pathLst>
                <a:path w="21514" h="21559" fill="norm" stroke="1" extrusionOk="0">
                  <a:moveTo>
                    <a:pt x="10573" y="6"/>
                  </a:moveTo>
                  <a:cubicBezTo>
                    <a:pt x="10407" y="-14"/>
                    <a:pt x="10307" y="23"/>
                    <a:pt x="10201" y="83"/>
                  </a:cubicBezTo>
                  <a:cubicBezTo>
                    <a:pt x="10010" y="191"/>
                    <a:pt x="9491" y="462"/>
                    <a:pt x="9043" y="687"/>
                  </a:cubicBezTo>
                  <a:cubicBezTo>
                    <a:pt x="8595" y="911"/>
                    <a:pt x="8113" y="1152"/>
                    <a:pt x="7979" y="1226"/>
                  </a:cubicBezTo>
                  <a:cubicBezTo>
                    <a:pt x="7564" y="1457"/>
                    <a:pt x="3099" y="3727"/>
                    <a:pt x="1508" y="4516"/>
                  </a:cubicBezTo>
                  <a:lnTo>
                    <a:pt x="0" y="5267"/>
                  </a:lnTo>
                  <a:lnTo>
                    <a:pt x="0" y="10709"/>
                  </a:lnTo>
                  <a:lnTo>
                    <a:pt x="0" y="16150"/>
                  </a:lnTo>
                  <a:lnTo>
                    <a:pt x="714" y="16581"/>
                  </a:lnTo>
                  <a:cubicBezTo>
                    <a:pt x="1108" y="16820"/>
                    <a:pt x="1858" y="17225"/>
                    <a:pt x="2383" y="17474"/>
                  </a:cubicBezTo>
                  <a:cubicBezTo>
                    <a:pt x="2907" y="17723"/>
                    <a:pt x="3524" y="18077"/>
                    <a:pt x="3753" y="18264"/>
                  </a:cubicBezTo>
                  <a:cubicBezTo>
                    <a:pt x="3982" y="18451"/>
                    <a:pt x="4254" y="18605"/>
                    <a:pt x="4357" y="18605"/>
                  </a:cubicBezTo>
                  <a:cubicBezTo>
                    <a:pt x="4542" y="18605"/>
                    <a:pt x="5539" y="19059"/>
                    <a:pt x="6682" y="19671"/>
                  </a:cubicBezTo>
                  <a:cubicBezTo>
                    <a:pt x="6996" y="19839"/>
                    <a:pt x="7458" y="20057"/>
                    <a:pt x="7709" y="20153"/>
                  </a:cubicBezTo>
                  <a:cubicBezTo>
                    <a:pt x="7991" y="20261"/>
                    <a:pt x="8117" y="20391"/>
                    <a:pt x="8045" y="20494"/>
                  </a:cubicBezTo>
                  <a:cubicBezTo>
                    <a:pt x="7967" y="20604"/>
                    <a:pt x="8015" y="20634"/>
                    <a:pt x="8183" y="20577"/>
                  </a:cubicBezTo>
                  <a:cubicBezTo>
                    <a:pt x="8330" y="20527"/>
                    <a:pt x="8558" y="20610"/>
                    <a:pt x="8722" y="20770"/>
                  </a:cubicBezTo>
                  <a:cubicBezTo>
                    <a:pt x="8879" y="20922"/>
                    <a:pt x="9148" y="21046"/>
                    <a:pt x="9312" y="21046"/>
                  </a:cubicBezTo>
                  <a:cubicBezTo>
                    <a:pt x="9477" y="21046"/>
                    <a:pt x="9693" y="21171"/>
                    <a:pt x="9801" y="21322"/>
                  </a:cubicBezTo>
                  <a:cubicBezTo>
                    <a:pt x="9952" y="21537"/>
                    <a:pt x="10146" y="21586"/>
                    <a:pt x="10660" y="21547"/>
                  </a:cubicBezTo>
                  <a:cubicBezTo>
                    <a:pt x="11608" y="21476"/>
                    <a:pt x="11726" y="21440"/>
                    <a:pt x="12540" y="20975"/>
                  </a:cubicBezTo>
                  <a:cubicBezTo>
                    <a:pt x="12944" y="20745"/>
                    <a:pt x="13645" y="20381"/>
                    <a:pt x="14093" y="20172"/>
                  </a:cubicBezTo>
                  <a:cubicBezTo>
                    <a:pt x="14540" y="19964"/>
                    <a:pt x="15191" y="19626"/>
                    <a:pt x="15543" y="19414"/>
                  </a:cubicBezTo>
                  <a:cubicBezTo>
                    <a:pt x="15894" y="19203"/>
                    <a:pt x="16346" y="18990"/>
                    <a:pt x="16548" y="18945"/>
                  </a:cubicBezTo>
                  <a:cubicBezTo>
                    <a:pt x="16750" y="18901"/>
                    <a:pt x="16959" y="18774"/>
                    <a:pt x="17007" y="18663"/>
                  </a:cubicBezTo>
                  <a:cubicBezTo>
                    <a:pt x="17056" y="18551"/>
                    <a:pt x="17211" y="18463"/>
                    <a:pt x="17357" y="18463"/>
                  </a:cubicBezTo>
                  <a:cubicBezTo>
                    <a:pt x="17503" y="18463"/>
                    <a:pt x="17819" y="18347"/>
                    <a:pt x="18056" y="18206"/>
                  </a:cubicBezTo>
                  <a:cubicBezTo>
                    <a:pt x="18294" y="18065"/>
                    <a:pt x="18706" y="17857"/>
                    <a:pt x="18975" y="17744"/>
                  </a:cubicBezTo>
                  <a:cubicBezTo>
                    <a:pt x="19917" y="17348"/>
                    <a:pt x="21111" y="16547"/>
                    <a:pt x="21306" y="16183"/>
                  </a:cubicBezTo>
                  <a:cubicBezTo>
                    <a:pt x="21514" y="15794"/>
                    <a:pt x="21600" y="6224"/>
                    <a:pt x="21401" y="5569"/>
                  </a:cubicBezTo>
                  <a:cubicBezTo>
                    <a:pt x="21337" y="5358"/>
                    <a:pt x="20922" y="5055"/>
                    <a:pt x="20221" y="4715"/>
                  </a:cubicBezTo>
                  <a:cubicBezTo>
                    <a:pt x="19194" y="4216"/>
                    <a:pt x="16326" y="2790"/>
                    <a:pt x="15805" y="2518"/>
                  </a:cubicBezTo>
                  <a:cubicBezTo>
                    <a:pt x="12171" y="620"/>
                    <a:pt x="11071" y="64"/>
                    <a:pt x="10573" y="6"/>
                  </a:cubicBezTo>
                  <a:close/>
                </a:path>
              </a:pathLst>
            </a:custGeom>
            <a:ln w="12700" cap="flat">
              <a:noFill/>
              <a:miter lim="400000"/>
            </a:ln>
            <a:effectLst/>
          </p:spPr>
        </p:pic>
        <p:pic>
          <p:nvPicPr>
            <p:cNvPr id="172" name="download (1).jpeg" descr="download (1).jpeg"/>
            <p:cNvPicPr>
              <a:picLocks noChangeAspect="1"/>
            </p:cNvPicPr>
            <p:nvPr/>
          </p:nvPicPr>
          <p:blipFill>
            <a:blip r:embed="rId6">
              <a:extLst/>
            </a:blip>
            <a:srcRect l="3816" t="2876" r="3616" b="3942"/>
            <a:stretch>
              <a:fillRect/>
            </a:stretch>
          </p:blipFill>
          <p:spPr>
            <a:xfrm>
              <a:off x="1055547" y="2019019"/>
              <a:ext cx="1157315" cy="1306670"/>
            </a:xfrm>
            <a:custGeom>
              <a:avLst/>
              <a:gdLst/>
              <a:ahLst/>
              <a:cxnLst>
                <a:cxn ang="0">
                  <a:pos x="wd2" y="hd2"/>
                </a:cxn>
                <a:cxn ang="5400000">
                  <a:pos x="wd2" y="hd2"/>
                </a:cxn>
                <a:cxn ang="10800000">
                  <a:pos x="wd2" y="hd2"/>
                </a:cxn>
                <a:cxn ang="16200000">
                  <a:pos x="wd2" y="hd2"/>
                </a:cxn>
              </a:cxnLst>
              <a:rect l="0" t="0" r="r" b="b"/>
              <a:pathLst>
                <a:path w="21416" h="21399" fill="norm" stroke="1" extrusionOk="0">
                  <a:moveTo>
                    <a:pt x="10304" y="6"/>
                  </a:moveTo>
                  <a:cubicBezTo>
                    <a:pt x="10219" y="19"/>
                    <a:pt x="10164" y="46"/>
                    <a:pt x="10164" y="91"/>
                  </a:cubicBezTo>
                  <a:cubicBezTo>
                    <a:pt x="10164" y="260"/>
                    <a:pt x="8552" y="1085"/>
                    <a:pt x="8182" y="1105"/>
                  </a:cubicBezTo>
                  <a:cubicBezTo>
                    <a:pt x="8067" y="1111"/>
                    <a:pt x="7552" y="1360"/>
                    <a:pt x="7036" y="1657"/>
                  </a:cubicBezTo>
                  <a:cubicBezTo>
                    <a:pt x="6520" y="1955"/>
                    <a:pt x="6050" y="2200"/>
                    <a:pt x="5993" y="2203"/>
                  </a:cubicBezTo>
                  <a:cubicBezTo>
                    <a:pt x="5936" y="2207"/>
                    <a:pt x="5587" y="2403"/>
                    <a:pt x="5215" y="2639"/>
                  </a:cubicBezTo>
                  <a:cubicBezTo>
                    <a:pt x="4842" y="2875"/>
                    <a:pt x="4539" y="3018"/>
                    <a:pt x="4539" y="2957"/>
                  </a:cubicBezTo>
                  <a:cubicBezTo>
                    <a:pt x="4539" y="2788"/>
                    <a:pt x="3253" y="3416"/>
                    <a:pt x="2593" y="3906"/>
                  </a:cubicBezTo>
                  <a:cubicBezTo>
                    <a:pt x="2269" y="4146"/>
                    <a:pt x="1840" y="4341"/>
                    <a:pt x="1645" y="4341"/>
                  </a:cubicBezTo>
                  <a:cubicBezTo>
                    <a:pt x="1450" y="4341"/>
                    <a:pt x="1002" y="4579"/>
                    <a:pt x="647" y="4868"/>
                  </a:cubicBezTo>
                  <a:lnTo>
                    <a:pt x="0" y="5388"/>
                  </a:lnTo>
                  <a:lnTo>
                    <a:pt x="30" y="10743"/>
                  </a:lnTo>
                  <a:cubicBezTo>
                    <a:pt x="61" y="16850"/>
                    <a:pt x="-96" y="16351"/>
                    <a:pt x="2049" y="17379"/>
                  </a:cubicBezTo>
                  <a:cubicBezTo>
                    <a:pt x="2670" y="17677"/>
                    <a:pt x="3559" y="18136"/>
                    <a:pt x="4017" y="18393"/>
                  </a:cubicBezTo>
                  <a:cubicBezTo>
                    <a:pt x="4476" y="18650"/>
                    <a:pt x="5317" y="19081"/>
                    <a:pt x="5890" y="19349"/>
                  </a:cubicBezTo>
                  <a:cubicBezTo>
                    <a:pt x="6463" y="19617"/>
                    <a:pt x="7259" y="20012"/>
                    <a:pt x="7660" y="20232"/>
                  </a:cubicBezTo>
                  <a:cubicBezTo>
                    <a:pt x="8061" y="20453"/>
                    <a:pt x="8531" y="20686"/>
                    <a:pt x="8703" y="20746"/>
                  </a:cubicBezTo>
                  <a:cubicBezTo>
                    <a:pt x="8875" y="20806"/>
                    <a:pt x="9331" y="21000"/>
                    <a:pt x="9716" y="21181"/>
                  </a:cubicBezTo>
                  <a:cubicBezTo>
                    <a:pt x="10592" y="21594"/>
                    <a:pt x="11689" y="21418"/>
                    <a:pt x="12948" y="20661"/>
                  </a:cubicBezTo>
                  <a:cubicBezTo>
                    <a:pt x="13862" y="20112"/>
                    <a:pt x="16239" y="18887"/>
                    <a:pt x="16414" y="18874"/>
                  </a:cubicBezTo>
                  <a:cubicBezTo>
                    <a:pt x="16472" y="18870"/>
                    <a:pt x="16805" y="18709"/>
                    <a:pt x="17149" y="18517"/>
                  </a:cubicBezTo>
                  <a:cubicBezTo>
                    <a:pt x="17493" y="18325"/>
                    <a:pt x="18099" y="17991"/>
                    <a:pt x="18500" y="17776"/>
                  </a:cubicBezTo>
                  <a:cubicBezTo>
                    <a:pt x="18901" y="17560"/>
                    <a:pt x="19416" y="17280"/>
                    <a:pt x="19646" y="17152"/>
                  </a:cubicBezTo>
                  <a:cubicBezTo>
                    <a:pt x="19875" y="17024"/>
                    <a:pt x="20224" y="16872"/>
                    <a:pt x="20417" y="16814"/>
                  </a:cubicBezTo>
                  <a:cubicBezTo>
                    <a:pt x="20610" y="16756"/>
                    <a:pt x="20913" y="16435"/>
                    <a:pt x="21092" y="16099"/>
                  </a:cubicBezTo>
                  <a:cubicBezTo>
                    <a:pt x="21363" y="15593"/>
                    <a:pt x="21416" y="14667"/>
                    <a:pt x="21416" y="10730"/>
                  </a:cubicBezTo>
                  <a:cubicBezTo>
                    <a:pt x="21416" y="5100"/>
                    <a:pt x="21504" y="5358"/>
                    <a:pt x="19337" y="4179"/>
                  </a:cubicBezTo>
                  <a:cubicBezTo>
                    <a:pt x="19165" y="4085"/>
                    <a:pt x="18663" y="3855"/>
                    <a:pt x="18221" y="3666"/>
                  </a:cubicBezTo>
                  <a:cubicBezTo>
                    <a:pt x="17778" y="3476"/>
                    <a:pt x="17367" y="3214"/>
                    <a:pt x="17310" y="3087"/>
                  </a:cubicBezTo>
                  <a:cubicBezTo>
                    <a:pt x="17253" y="2960"/>
                    <a:pt x="17077" y="2860"/>
                    <a:pt x="16921" y="2860"/>
                  </a:cubicBezTo>
                  <a:cubicBezTo>
                    <a:pt x="16574" y="2860"/>
                    <a:pt x="15003" y="2141"/>
                    <a:pt x="14843" y="1911"/>
                  </a:cubicBezTo>
                  <a:cubicBezTo>
                    <a:pt x="14779" y="1819"/>
                    <a:pt x="14540" y="1748"/>
                    <a:pt x="14314" y="1748"/>
                  </a:cubicBezTo>
                  <a:cubicBezTo>
                    <a:pt x="14088" y="1748"/>
                    <a:pt x="13852" y="1633"/>
                    <a:pt x="13792" y="1495"/>
                  </a:cubicBezTo>
                  <a:cubicBezTo>
                    <a:pt x="13679" y="1232"/>
                    <a:pt x="11442" y="191"/>
                    <a:pt x="10634" y="26"/>
                  </a:cubicBezTo>
                  <a:cubicBezTo>
                    <a:pt x="10506" y="-1"/>
                    <a:pt x="10389" y="-6"/>
                    <a:pt x="10304" y="6"/>
                  </a:cubicBezTo>
                  <a:close/>
                </a:path>
              </a:pathLst>
            </a:cu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7"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tidyr"/>
          <p:cNvSpPr txBox="1"/>
          <p:nvPr>
            <p:ph type="title"/>
          </p:nvPr>
        </p:nvSpPr>
        <p:spPr>
          <a:xfrm>
            <a:off x="571500" y="1435100"/>
            <a:ext cx="6432709" cy="3175000"/>
          </a:xfrm>
          <a:prstGeom prst="rect">
            <a:avLst/>
          </a:prstGeom>
        </p:spPr>
        <p:txBody>
          <a:bodyPr/>
          <a:lstStyle>
            <a:lvl1pPr>
              <a:defRPr b="1" sz="9000">
                <a:latin typeface="Helvetica Neue"/>
                <a:ea typeface="Helvetica Neue"/>
                <a:cs typeface="Helvetica Neue"/>
                <a:sym typeface="Helvetica Neue"/>
              </a:defRPr>
            </a:lvl1pPr>
          </a:lstStyle>
          <a:p>
            <a:pPr/>
            <a:r>
              <a:t>tidyr</a:t>
            </a:r>
          </a:p>
        </p:txBody>
      </p:sp>
      <p:pic>
        <p:nvPicPr>
          <p:cNvPr id="360" name="logo.png" descr="logo.png"/>
          <p:cNvPicPr>
            <a:picLocks noChangeAspect="1"/>
          </p:cNvPicPr>
          <p:nvPr/>
        </p:nvPicPr>
        <p:blipFill>
          <a:blip r:embed="rId2">
            <a:extLst/>
          </a:blip>
          <a:stretch>
            <a:fillRect/>
          </a:stretch>
        </p:blipFill>
        <p:spPr>
          <a:xfrm>
            <a:off x="3638070" y="3926709"/>
            <a:ext cx="3322873" cy="3848994"/>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el tidyverse: tidy data"/>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el </a:t>
            </a:r>
            <a:r>
              <a:rPr i="1"/>
              <a:t>tidyverse: tidy data</a:t>
            </a:r>
          </a:p>
        </p:txBody>
      </p:sp>
      <p:pic>
        <p:nvPicPr>
          <p:cNvPr id="363" name="tidy.jpg" descr="tidy.jpg"/>
          <p:cNvPicPr>
            <a:picLocks noChangeAspect="1"/>
          </p:cNvPicPr>
          <p:nvPr/>
        </p:nvPicPr>
        <p:blipFill>
          <a:blip r:embed="rId2">
            <a:extLst/>
          </a:blip>
          <a:srcRect l="0" t="30717" r="0" b="0"/>
          <a:stretch>
            <a:fillRect/>
          </a:stretch>
        </p:blipFill>
        <p:spPr>
          <a:xfrm>
            <a:off x="-381886" y="2676141"/>
            <a:ext cx="11607087" cy="6037563"/>
          </a:xfrm>
          <a:prstGeom prst="rect">
            <a:avLst/>
          </a:prstGeom>
          <a:ln w="12700">
            <a:miter lim="400000"/>
          </a:ln>
        </p:spPr>
      </p:pic>
      <p:grpSp>
        <p:nvGrpSpPr>
          <p:cNvPr id="369" name="Group"/>
          <p:cNvGrpSpPr/>
          <p:nvPr/>
        </p:nvGrpSpPr>
        <p:grpSpPr>
          <a:xfrm>
            <a:off x="10115039" y="91826"/>
            <a:ext cx="2790313" cy="3325689"/>
            <a:chOff x="0" y="0"/>
            <a:chExt cx="2790311" cy="3325688"/>
          </a:xfrm>
        </p:grpSpPr>
        <p:pic>
          <p:nvPicPr>
            <p:cNvPr id="364" name="logo.png" descr="logo.png"/>
            <p:cNvPicPr>
              <a:picLocks noChangeAspect="1"/>
            </p:cNvPicPr>
            <p:nvPr/>
          </p:nvPicPr>
          <p:blipFill>
            <a:blip r:embed="rId3">
              <a:extLst/>
            </a:blip>
            <a:stretch>
              <a:fillRect/>
            </a:stretch>
          </p:blipFill>
          <p:spPr>
            <a:xfrm>
              <a:off x="0" y="0"/>
              <a:ext cx="1171615" cy="1357121"/>
            </a:xfrm>
            <a:prstGeom prst="rect">
              <a:avLst/>
            </a:prstGeom>
            <a:ln w="12700" cap="flat">
              <a:noFill/>
              <a:miter lim="400000"/>
            </a:ln>
            <a:effectLst/>
          </p:spPr>
        </p:pic>
        <p:pic>
          <p:nvPicPr>
            <p:cNvPr id="365" name="logo (2).png" descr="logo (2).png"/>
            <p:cNvPicPr>
              <a:picLocks noChangeAspect="1"/>
            </p:cNvPicPr>
            <p:nvPr/>
          </p:nvPicPr>
          <p:blipFill>
            <a:blip r:embed="rId4">
              <a:extLst/>
            </a:blip>
            <a:stretch>
              <a:fillRect/>
            </a:stretch>
          </p:blipFill>
          <p:spPr>
            <a:xfrm>
              <a:off x="1104335" y="37360"/>
              <a:ext cx="1128337" cy="1306990"/>
            </a:xfrm>
            <a:prstGeom prst="rect">
              <a:avLst/>
            </a:prstGeom>
            <a:ln w="12700" cap="flat">
              <a:noFill/>
              <a:miter lim="400000"/>
            </a:ln>
            <a:effectLst/>
          </p:spPr>
        </p:pic>
        <p:pic>
          <p:nvPicPr>
            <p:cNvPr id="366" name="logo (1).png" descr="logo (1).png"/>
            <p:cNvPicPr>
              <a:picLocks noChangeAspect="1"/>
            </p:cNvPicPr>
            <p:nvPr/>
          </p:nvPicPr>
          <p:blipFill>
            <a:blip r:embed="rId5">
              <a:extLst/>
            </a:blip>
            <a:stretch>
              <a:fillRect/>
            </a:stretch>
          </p:blipFill>
          <p:spPr>
            <a:xfrm>
              <a:off x="505127" y="997961"/>
              <a:ext cx="1149648" cy="1331676"/>
            </a:xfrm>
            <a:prstGeom prst="rect">
              <a:avLst/>
            </a:prstGeom>
            <a:ln w="12700" cap="flat">
              <a:noFill/>
              <a:miter lim="400000"/>
            </a:ln>
            <a:effectLst/>
          </p:spPr>
        </p:pic>
        <p:pic>
          <p:nvPicPr>
            <p:cNvPr id="367" name="images (1).jpeg" descr="images (1).jpeg"/>
            <p:cNvPicPr>
              <a:picLocks noChangeAspect="1"/>
            </p:cNvPicPr>
            <p:nvPr/>
          </p:nvPicPr>
          <p:blipFill>
            <a:blip r:embed="rId6">
              <a:extLst/>
            </a:blip>
            <a:srcRect l="4761" t="3900" r="5398" b="5676"/>
            <a:stretch>
              <a:fillRect/>
            </a:stretch>
          </p:blipFill>
          <p:spPr>
            <a:xfrm>
              <a:off x="1618560" y="1019302"/>
              <a:ext cx="1171752" cy="1331794"/>
            </a:xfrm>
            <a:custGeom>
              <a:avLst/>
              <a:gdLst/>
              <a:ahLst/>
              <a:cxnLst>
                <a:cxn ang="0">
                  <a:pos x="wd2" y="hd2"/>
                </a:cxn>
                <a:cxn ang="5400000">
                  <a:pos x="wd2" y="hd2"/>
                </a:cxn>
                <a:cxn ang="10800000">
                  <a:pos x="wd2" y="hd2"/>
                </a:cxn>
                <a:cxn ang="16200000">
                  <a:pos x="wd2" y="hd2"/>
                </a:cxn>
              </a:cxnLst>
              <a:rect l="0" t="0" r="r" b="b"/>
              <a:pathLst>
                <a:path w="21514" h="21559" fill="norm" stroke="1" extrusionOk="0">
                  <a:moveTo>
                    <a:pt x="10573" y="6"/>
                  </a:moveTo>
                  <a:cubicBezTo>
                    <a:pt x="10407" y="-14"/>
                    <a:pt x="10307" y="23"/>
                    <a:pt x="10201" y="83"/>
                  </a:cubicBezTo>
                  <a:cubicBezTo>
                    <a:pt x="10010" y="191"/>
                    <a:pt x="9491" y="462"/>
                    <a:pt x="9043" y="687"/>
                  </a:cubicBezTo>
                  <a:cubicBezTo>
                    <a:pt x="8595" y="911"/>
                    <a:pt x="8113" y="1152"/>
                    <a:pt x="7979" y="1226"/>
                  </a:cubicBezTo>
                  <a:cubicBezTo>
                    <a:pt x="7564" y="1457"/>
                    <a:pt x="3099" y="3727"/>
                    <a:pt x="1508" y="4516"/>
                  </a:cubicBezTo>
                  <a:lnTo>
                    <a:pt x="0" y="5267"/>
                  </a:lnTo>
                  <a:lnTo>
                    <a:pt x="0" y="10709"/>
                  </a:lnTo>
                  <a:lnTo>
                    <a:pt x="0" y="16150"/>
                  </a:lnTo>
                  <a:lnTo>
                    <a:pt x="714" y="16581"/>
                  </a:lnTo>
                  <a:cubicBezTo>
                    <a:pt x="1108" y="16820"/>
                    <a:pt x="1858" y="17225"/>
                    <a:pt x="2383" y="17474"/>
                  </a:cubicBezTo>
                  <a:cubicBezTo>
                    <a:pt x="2907" y="17723"/>
                    <a:pt x="3524" y="18077"/>
                    <a:pt x="3753" y="18264"/>
                  </a:cubicBezTo>
                  <a:cubicBezTo>
                    <a:pt x="3982" y="18451"/>
                    <a:pt x="4254" y="18605"/>
                    <a:pt x="4357" y="18605"/>
                  </a:cubicBezTo>
                  <a:cubicBezTo>
                    <a:pt x="4542" y="18605"/>
                    <a:pt x="5539" y="19059"/>
                    <a:pt x="6682" y="19671"/>
                  </a:cubicBezTo>
                  <a:cubicBezTo>
                    <a:pt x="6996" y="19839"/>
                    <a:pt x="7458" y="20057"/>
                    <a:pt x="7709" y="20153"/>
                  </a:cubicBezTo>
                  <a:cubicBezTo>
                    <a:pt x="7991" y="20261"/>
                    <a:pt x="8117" y="20391"/>
                    <a:pt x="8045" y="20494"/>
                  </a:cubicBezTo>
                  <a:cubicBezTo>
                    <a:pt x="7967" y="20604"/>
                    <a:pt x="8015" y="20634"/>
                    <a:pt x="8183" y="20577"/>
                  </a:cubicBezTo>
                  <a:cubicBezTo>
                    <a:pt x="8330" y="20527"/>
                    <a:pt x="8558" y="20610"/>
                    <a:pt x="8722" y="20770"/>
                  </a:cubicBezTo>
                  <a:cubicBezTo>
                    <a:pt x="8879" y="20922"/>
                    <a:pt x="9148" y="21046"/>
                    <a:pt x="9312" y="21046"/>
                  </a:cubicBezTo>
                  <a:cubicBezTo>
                    <a:pt x="9477" y="21046"/>
                    <a:pt x="9693" y="21171"/>
                    <a:pt x="9801" y="21322"/>
                  </a:cubicBezTo>
                  <a:cubicBezTo>
                    <a:pt x="9952" y="21537"/>
                    <a:pt x="10146" y="21586"/>
                    <a:pt x="10660" y="21547"/>
                  </a:cubicBezTo>
                  <a:cubicBezTo>
                    <a:pt x="11608" y="21476"/>
                    <a:pt x="11726" y="21440"/>
                    <a:pt x="12540" y="20975"/>
                  </a:cubicBezTo>
                  <a:cubicBezTo>
                    <a:pt x="12944" y="20745"/>
                    <a:pt x="13645" y="20381"/>
                    <a:pt x="14093" y="20172"/>
                  </a:cubicBezTo>
                  <a:cubicBezTo>
                    <a:pt x="14540" y="19964"/>
                    <a:pt x="15191" y="19626"/>
                    <a:pt x="15543" y="19414"/>
                  </a:cubicBezTo>
                  <a:cubicBezTo>
                    <a:pt x="15894" y="19203"/>
                    <a:pt x="16346" y="18990"/>
                    <a:pt x="16548" y="18945"/>
                  </a:cubicBezTo>
                  <a:cubicBezTo>
                    <a:pt x="16750" y="18901"/>
                    <a:pt x="16959" y="18774"/>
                    <a:pt x="17007" y="18663"/>
                  </a:cubicBezTo>
                  <a:cubicBezTo>
                    <a:pt x="17056" y="18551"/>
                    <a:pt x="17211" y="18463"/>
                    <a:pt x="17357" y="18463"/>
                  </a:cubicBezTo>
                  <a:cubicBezTo>
                    <a:pt x="17503" y="18463"/>
                    <a:pt x="17819" y="18347"/>
                    <a:pt x="18056" y="18206"/>
                  </a:cubicBezTo>
                  <a:cubicBezTo>
                    <a:pt x="18294" y="18065"/>
                    <a:pt x="18706" y="17857"/>
                    <a:pt x="18975" y="17744"/>
                  </a:cubicBezTo>
                  <a:cubicBezTo>
                    <a:pt x="19917" y="17348"/>
                    <a:pt x="21111" y="16547"/>
                    <a:pt x="21306" y="16183"/>
                  </a:cubicBezTo>
                  <a:cubicBezTo>
                    <a:pt x="21514" y="15794"/>
                    <a:pt x="21600" y="6224"/>
                    <a:pt x="21401" y="5569"/>
                  </a:cubicBezTo>
                  <a:cubicBezTo>
                    <a:pt x="21337" y="5358"/>
                    <a:pt x="20922" y="5055"/>
                    <a:pt x="20221" y="4715"/>
                  </a:cubicBezTo>
                  <a:cubicBezTo>
                    <a:pt x="19194" y="4216"/>
                    <a:pt x="16326" y="2790"/>
                    <a:pt x="15805" y="2518"/>
                  </a:cubicBezTo>
                  <a:cubicBezTo>
                    <a:pt x="12171" y="620"/>
                    <a:pt x="11071" y="64"/>
                    <a:pt x="10573" y="6"/>
                  </a:cubicBezTo>
                  <a:close/>
                </a:path>
              </a:pathLst>
            </a:custGeom>
            <a:ln w="12700" cap="flat">
              <a:noFill/>
              <a:miter lim="400000"/>
            </a:ln>
            <a:effectLst/>
          </p:spPr>
        </p:pic>
        <p:pic>
          <p:nvPicPr>
            <p:cNvPr id="368" name="download (1).jpeg" descr="download (1).jpeg"/>
            <p:cNvPicPr>
              <a:picLocks noChangeAspect="1"/>
            </p:cNvPicPr>
            <p:nvPr/>
          </p:nvPicPr>
          <p:blipFill>
            <a:blip r:embed="rId7">
              <a:extLst/>
            </a:blip>
            <a:srcRect l="3816" t="2876" r="3616" b="3942"/>
            <a:stretch>
              <a:fillRect/>
            </a:stretch>
          </p:blipFill>
          <p:spPr>
            <a:xfrm>
              <a:off x="1055547" y="2019019"/>
              <a:ext cx="1157315" cy="1306670"/>
            </a:xfrm>
            <a:custGeom>
              <a:avLst/>
              <a:gdLst/>
              <a:ahLst/>
              <a:cxnLst>
                <a:cxn ang="0">
                  <a:pos x="wd2" y="hd2"/>
                </a:cxn>
                <a:cxn ang="5400000">
                  <a:pos x="wd2" y="hd2"/>
                </a:cxn>
                <a:cxn ang="10800000">
                  <a:pos x="wd2" y="hd2"/>
                </a:cxn>
                <a:cxn ang="16200000">
                  <a:pos x="wd2" y="hd2"/>
                </a:cxn>
              </a:cxnLst>
              <a:rect l="0" t="0" r="r" b="b"/>
              <a:pathLst>
                <a:path w="21416" h="21399" fill="norm" stroke="1" extrusionOk="0">
                  <a:moveTo>
                    <a:pt x="10304" y="6"/>
                  </a:moveTo>
                  <a:cubicBezTo>
                    <a:pt x="10219" y="19"/>
                    <a:pt x="10164" y="46"/>
                    <a:pt x="10164" y="91"/>
                  </a:cubicBezTo>
                  <a:cubicBezTo>
                    <a:pt x="10164" y="260"/>
                    <a:pt x="8552" y="1085"/>
                    <a:pt x="8182" y="1105"/>
                  </a:cubicBezTo>
                  <a:cubicBezTo>
                    <a:pt x="8067" y="1111"/>
                    <a:pt x="7552" y="1360"/>
                    <a:pt x="7036" y="1657"/>
                  </a:cubicBezTo>
                  <a:cubicBezTo>
                    <a:pt x="6520" y="1955"/>
                    <a:pt x="6050" y="2200"/>
                    <a:pt x="5993" y="2203"/>
                  </a:cubicBezTo>
                  <a:cubicBezTo>
                    <a:pt x="5936" y="2207"/>
                    <a:pt x="5587" y="2403"/>
                    <a:pt x="5215" y="2639"/>
                  </a:cubicBezTo>
                  <a:cubicBezTo>
                    <a:pt x="4842" y="2875"/>
                    <a:pt x="4539" y="3018"/>
                    <a:pt x="4539" y="2957"/>
                  </a:cubicBezTo>
                  <a:cubicBezTo>
                    <a:pt x="4539" y="2788"/>
                    <a:pt x="3253" y="3416"/>
                    <a:pt x="2593" y="3906"/>
                  </a:cubicBezTo>
                  <a:cubicBezTo>
                    <a:pt x="2269" y="4146"/>
                    <a:pt x="1840" y="4341"/>
                    <a:pt x="1645" y="4341"/>
                  </a:cubicBezTo>
                  <a:cubicBezTo>
                    <a:pt x="1450" y="4341"/>
                    <a:pt x="1002" y="4579"/>
                    <a:pt x="647" y="4868"/>
                  </a:cubicBezTo>
                  <a:lnTo>
                    <a:pt x="0" y="5388"/>
                  </a:lnTo>
                  <a:lnTo>
                    <a:pt x="30" y="10743"/>
                  </a:lnTo>
                  <a:cubicBezTo>
                    <a:pt x="61" y="16850"/>
                    <a:pt x="-96" y="16351"/>
                    <a:pt x="2049" y="17379"/>
                  </a:cubicBezTo>
                  <a:cubicBezTo>
                    <a:pt x="2670" y="17677"/>
                    <a:pt x="3559" y="18136"/>
                    <a:pt x="4017" y="18393"/>
                  </a:cubicBezTo>
                  <a:cubicBezTo>
                    <a:pt x="4476" y="18650"/>
                    <a:pt x="5317" y="19081"/>
                    <a:pt x="5890" y="19349"/>
                  </a:cubicBezTo>
                  <a:cubicBezTo>
                    <a:pt x="6463" y="19617"/>
                    <a:pt x="7259" y="20012"/>
                    <a:pt x="7660" y="20232"/>
                  </a:cubicBezTo>
                  <a:cubicBezTo>
                    <a:pt x="8061" y="20453"/>
                    <a:pt x="8531" y="20686"/>
                    <a:pt x="8703" y="20746"/>
                  </a:cubicBezTo>
                  <a:cubicBezTo>
                    <a:pt x="8875" y="20806"/>
                    <a:pt x="9331" y="21000"/>
                    <a:pt x="9716" y="21181"/>
                  </a:cubicBezTo>
                  <a:cubicBezTo>
                    <a:pt x="10592" y="21594"/>
                    <a:pt x="11689" y="21418"/>
                    <a:pt x="12948" y="20661"/>
                  </a:cubicBezTo>
                  <a:cubicBezTo>
                    <a:pt x="13862" y="20112"/>
                    <a:pt x="16239" y="18887"/>
                    <a:pt x="16414" y="18874"/>
                  </a:cubicBezTo>
                  <a:cubicBezTo>
                    <a:pt x="16472" y="18870"/>
                    <a:pt x="16805" y="18709"/>
                    <a:pt x="17149" y="18517"/>
                  </a:cubicBezTo>
                  <a:cubicBezTo>
                    <a:pt x="17493" y="18325"/>
                    <a:pt x="18099" y="17991"/>
                    <a:pt x="18500" y="17776"/>
                  </a:cubicBezTo>
                  <a:cubicBezTo>
                    <a:pt x="18901" y="17560"/>
                    <a:pt x="19416" y="17280"/>
                    <a:pt x="19646" y="17152"/>
                  </a:cubicBezTo>
                  <a:cubicBezTo>
                    <a:pt x="19875" y="17024"/>
                    <a:pt x="20224" y="16872"/>
                    <a:pt x="20417" y="16814"/>
                  </a:cubicBezTo>
                  <a:cubicBezTo>
                    <a:pt x="20610" y="16756"/>
                    <a:pt x="20913" y="16435"/>
                    <a:pt x="21092" y="16099"/>
                  </a:cubicBezTo>
                  <a:cubicBezTo>
                    <a:pt x="21363" y="15593"/>
                    <a:pt x="21416" y="14667"/>
                    <a:pt x="21416" y="10730"/>
                  </a:cubicBezTo>
                  <a:cubicBezTo>
                    <a:pt x="21416" y="5100"/>
                    <a:pt x="21504" y="5358"/>
                    <a:pt x="19337" y="4179"/>
                  </a:cubicBezTo>
                  <a:cubicBezTo>
                    <a:pt x="19165" y="4085"/>
                    <a:pt x="18663" y="3855"/>
                    <a:pt x="18221" y="3666"/>
                  </a:cubicBezTo>
                  <a:cubicBezTo>
                    <a:pt x="17778" y="3476"/>
                    <a:pt x="17367" y="3214"/>
                    <a:pt x="17310" y="3087"/>
                  </a:cubicBezTo>
                  <a:cubicBezTo>
                    <a:pt x="17253" y="2960"/>
                    <a:pt x="17077" y="2860"/>
                    <a:pt x="16921" y="2860"/>
                  </a:cubicBezTo>
                  <a:cubicBezTo>
                    <a:pt x="16574" y="2860"/>
                    <a:pt x="15003" y="2141"/>
                    <a:pt x="14843" y="1911"/>
                  </a:cubicBezTo>
                  <a:cubicBezTo>
                    <a:pt x="14779" y="1819"/>
                    <a:pt x="14540" y="1748"/>
                    <a:pt x="14314" y="1748"/>
                  </a:cubicBezTo>
                  <a:cubicBezTo>
                    <a:pt x="14088" y="1748"/>
                    <a:pt x="13852" y="1633"/>
                    <a:pt x="13792" y="1495"/>
                  </a:cubicBezTo>
                  <a:cubicBezTo>
                    <a:pt x="13679" y="1232"/>
                    <a:pt x="11442" y="191"/>
                    <a:pt x="10634" y="26"/>
                  </a:cubicBezTo>
                  <a:cubicBezTo>
                    <a:pt x="10506" y="-1"/>
                    <a:pt x="10389" y="-6"/>
                    <a:pt x="10304" y="6"/>
                  </a:cubicBezTo>
                  <a:close/>
                </a:path>
              </a:pathLst>
            </a:custGeom>
            <a:ln w="12700" cap="flat">
              <a:noFill/>
              <a:miter lim="400000"/>
            </a:ln>
            <a:effectLst/>
          </p:spPr>
        </p:pic>
      </p:grpSp>
      <p:sp>
        <p:nvSpPr>
          <p:cNvPr id="370" name="el formato ‘tidy’ facilita el procesado y análisis, sobre todo en lenguajes vectorizados tipo R"/>
          <p:cNvSpPr txBox="1"/>
          <p:nvPr/>
        </p:nvSpPr>
        <p:spPr>
          <a:xfrm>
            <a:off x="568347" y="8385307"/>
            <a:ext cx="11868106" cy="11209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spcBef>
                <a:spcPts val="4200"/>
              </a:spcBef>
              <a:buSzPct val="75000"/>
              <a:buFont typeface="Helvetica Neue"/>
              <a:buChar char="•"/>
              <a:defRPr sz="3300">
                <a:solidFill>
                  <a:srgbClr val="747474"/>
                </a:solidFill>
              </a:defRPr>
            </a:pPr>
            <a:r>
              <a:t>el formato ‘tidy’ facilita el procesado y análisis, sobre todo en lenguajes vectorizados tipo </a:t>
            </a:r>
            <a:r>
              <a:rPr>
                <a:latin typeface="American Typewriter"/>
                <a:ea typeface="American Typewriter"/>
                <a:cs typeface="American Typewriter"/>
                <a:sym typeface="American Typewriter"/>
              </a:rPr>
              <a:t>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0"/>
                                        </p:tgtEl>
                                        <p:attrNameLst>
                                          <p:attrName>style.visibility</p:attrName>
                                        </p:attrNameLst>
                                      </p:cBhvr>
                                      <p:to>
                                        <p:strVal val="visible"/>
                                      </p:to>
                                    </p:set>
                                    <p:animEffect filter="dissolve" transition="in">
                                      <p:cBhvr>
                                        <p:cTn id="7"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0"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no siempre los datos están organizados"/>
          <p:cNvSpPr txBox="1"/>
          <p:nvPr>
            <p:ph type="title"/>
          </p:nvPr>
        </p:nvSpPr>
        <p:spPr>
          <a:prstGeom prst="rect">
            <a:avLst/>
          </a:prstGeom>
        </p:spPr>
        <p:txBody>
          <a:bodyPr/>
          <a:lstStyle>
            <a:lvl1pPr>
              <a:defRPr b="1">
                <a:latin typeface="Helvetica Neue"/>
                <a:ea typeface="Helvetica Neue"/>
                <a:cs typeface="Helvetica Neue"/>
                <a:sym typeface="Helvetica Neue"/>
              </a:defRPr>
            </a:lvl1pPr>
          </a:lstStyle>
          <a:p>
            <a:pPr/>
            <a:r>
              <a:t>no siempre los datos están organizados</a:t>
            </a:r>
          </a:p>
        </p:txBody>
      </p:sp>
      <p:pic>
        <p:nvPicPr>
          <p:cNvPr id="373" name="tidy.jpg" descr="tidy.jpg"/>
          <p:cNvPicPr>
            <a:picLocks noChangeAspect="1"/>
          </p:cNvPicPr>
          <p:nvPr/>
        </p:nvPicPr>
        <p:blipFill>
          <a:blip r:embed="rId2">
            <a:extLst/>
          </a:blip>
          <a:srcRect l="21900" t="26086" r="8935" b="31742"/>
          <a:stretch>
            <a:fillRect/>
          </a:stretch>
        </p:blipFill>
        <p:spPr>
          <a:xfrm>
            <a:off x="8617561" y="7655936"/>
            <a:ext cx="4071852" cy="1864015"/>
          </a:xfrm>
          <a:prstGeom prst="rect">
            <a:avLst/>
          </a:prstGeom>
          <a:ln w="12700">
            <a:miter lim="400000"/>
          </a:ln>
        </p:spPr>
      </p:pic>
      <p:pic>
        <p:nvPicPr>
          <p:cNvPr id="374" name="Screen Shot 2017-01-03 at 13.54.21.png" descr="Screen Shot 2017-01-03 at 13.54.21.png"/>
          <p:cNvPicPr>
            <a:picLocks noChangeAspect="1"/>
          </p:cNvPicPr>
          <p:nvPr/>
        </p:nvPicPr>
        <p:blipFill>
          <a:blip r:embed="rId3">
            <a:extLst/>
          </a:blip>
          <a:stretch>
            <a:fillRect/>
          </a:stretch>
        </p:blipFill>
        <p:spPr>
          <a:xfrm>
            <a:off x="282128" y="2209928"/>
            <a:ext cx="13004801" cy="4988144"/>
          </a:xfrm>
          <a:prstGeom prst="rect">
            <a:avLst/>
          </a:prstGeom>
          <a:ln w="12700">
            <a:miter lim="400000"/>
          </a:ln>
        </p:spPr>
      </p:pic>
      <p:sp>
        <p:nvSpPr>
          <p:cNvPr id="375" name="WHO, TB dataset (Wickham, 2014)"/>
          <p:cNvSpPr txBox="1"/>
          <p:nvPr/>
        </p:nvSpPr>
        <p:spPr>
          <a:xfrm>
            <a:off x="8682321" y="7035075"/>
            <a:ext cx="3969259"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WHO, TB dataset (Wickham, 2014)</a:t>
            </a:r>
          </a:p>
        </p:txBody>
      </p:sp>
      <p:pic>
        <p:nvPicPr>
          <p:cNvPr id="376" name="Screen Shot 2017-01-03 at 13.55.33.png" descr="Screen Shot 2017-01-03 at 13.55.33.png"/>
          <p:cNvPicPr>
            <a:picLocks noChangeAspect="1"/>
          </p:cNvPicPr>
          <p:nvPr/>
        </p:nvPicPr>
        <p:blipFill>
          <a:blip r:embed="rId4">
            <a:extLst/>
          </a:blip>
          <a:stretch>
            <a:fillRect/>
          </a:stretch>
        </p:blipFill>
        <p:spPr>
          <a:xfrm>
            <a:off x="448568" y="2121028"/>
            <a:ext cx="5872359" cy="710573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74"/>
                                        </p:tgtEl>
                                        <p:attrNameLst>
                                          <p:attrName>style.visibility</p:attrName>
                                        </p:attrNameLst>
                                      </p:cBhvr>
                                      <p:to>
                                        <p:strVal val="hidden"/>
                                      </p:to>
                                    </p:set>
                                  </p:childTnLst>
                                </p:cTn>
                              </p:par>
                            </p:childTnLst>
                          </p:cTn>
                        </p:par>
                        <p:par>
                          <p:cTn id="7" fill="hold">
                            <p:stCondLst>
                              <p:cond delay="0"/>
                            </p:stCondLst>
                            <p:childTnLst>
                              <p:par>
                                <p:cTn id="8" presetClass="exit" nodeType="afterEffect" presetSubtype="0" presetID="1" grpId="2" fill="hold">
                                  <p:stCondLst>
                                    <p:cond delay="0"/>
                                  </p:stCondLst>
                                  <p:iterate type="el" backwards="0">
                                    <p:tmAbs val="0"/>
                                  </p:iterate>
                                  <p:childTnLst>
                                    <p:set>
                                      <p:cBhvr>
                                        <p:cTn id="9" fill="hold">
                                          <p:stCondLst>
                                            <p:cond delay="0"/>
                                          </p:stCondLst>
                                        </p:cTn>
                                        <p:tgtEl>
                                          <p:spTgt spid="375"/>
                                        </p:tgtEl>
                                        <p:attrNameLst>
                                          <p:attrName>style.visibility</p:attrName>
                                        </p:attrNameLst>
                                      </p:cBhvr>
                                      <p:to>
                                        <p:strVal val="hidden"/>
                                      </p:to>
                                    </p:set>
                                  </p:childTnLst>
                                </p:cTn>
                              </p:par>
                            </p:childTnLst>
                          </p:cTn>
                        </p:par>
                        <p:par>
                          <p:cTn id="10" fill="hold">
                            <p:stCondLst>
                              <p:cond delay="0"/>
                            </p:stCondLst>
                            <p:childTnLst>
                              <p:par>
                                <p:cTn id="11" presetClass="entr" nodeType="afterEffect" presetID="9" grpId="3" fill="hold">
                                  <p:stCondLst>
                                    <p:cond delay="0"/>
                                  </p:stCondLst>
                                  <p:iterate type="el" backwards="0">
                                    <p:tmAbs val="0"/>
                                  </p:iterate>
                                  <p:childTnLst>
                                    <p:set>
                                      <p:cBhvr>
                                        <p:cTn id="12" fill="hold"/>
                                        <p:tgtEl>
                                          <p:spTgt spid="376"/>
                                        </p:tgtEl>
                                        <p:attrNameLst>
                                          <p:attrName>style.visibility</p:attrName>
                                        </p:attrNameLst>
                                      </p:cBhvr>
                                      <p:to>
                                        <p:strVal val="visible"/>
                                      </p:to>
                                    </p:set>
                                    <p:animEffect filter="dissolve" transition="in">
                                      <p:cBhvr>
                                        <p:cTn id="13"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6" grpId="3"/>
      <p:bldP build="whole" bldLvl="1" animBg="1" rev="0" advAuto="0" spid="374" grpId="1"/>
      <p:bldP build="whole" bldLvl="1" animBg="1" rev="0" advAuto="0" spid="375" grpId="2"/>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no siempre los datos están organizados"/>
          <p:cNvSpPr txBox="1"/>
          <p:nvPr>
            <p:ph type="title"/>
          </p:nvPr>
        </p:nvSpPr>
        <p:spPr>
          <a:prstGeom prst="rect">
            <a:avLst/>
          </a:prstGeom>
        </p:spPr>
        <p:txBody>
          <a:bodyPr/>
          <a:lstStyle>
            <a:lvl1pPr>
              <a:defRPr b="1">
                <a:latin typeface="Helvetica Neue"/>
                <a:ea typeface="Helvetica Neue"/>
                <a:cs typeface="Helvetica Neue"/>
                <a:sym typeface="Helvetica Neue"/>
              </a:defRPr>
            </a:lvl1pPr>
          </a:lstStyle>
          <a:p>
            <a:pPr/>
            <a:r>
              <a:t>no siempre los datos están organizados</a:t>
            </a:r>
          </a:p>
        </p:txBody>
      </p:sp>
      <p:sp>
        <p:nvSpPr>
          <p:cNvPr id="379" name="A veces es más conveniente tomar los datos en formato “amplio” (más rápido de tomar, tipo de análisis)  View (especies)"/>
          <p:cNvSpPr txBox="1"/>
          <p:nvPr>
            <p:ph type="body" sz="half" idx="1"/>
          </p:nvPr>
        </p:nvSpPr>
        <p:spPr>
          <a:xfrm>
            <a:off x="571500" y="2065674"/>
            <a:ext cx="11861800" cy="3410265"/>
          </a:xfrm>
          <a:prstGeom prst="rect">
            <a:avLst/>
          </a:prstGeom>
        </p:spPr>
        <p:txBody>
          <a:bodyPr/>
          <a:lstStyle/>
          <a:p>
            <a:pPr>
              <a:defRPr sz="3300"/>
            </a:pPr>
            <a:r>
              <a:t>A veces es más conveniente tomar los datos en formato “amplio” (más rápido de tomar, tipo de análisis)</a:t>
            </a:r>
            <a:br/>
            <a:br/>
            <a:r>
              <a:rPr sz="2800">
                <a:latin typeface="American Typewriter"/>
                <a:ea typeface="American Typewriter"/>
                <a:cs typeface="American Typewriter"/>
                <a:sym typeface="American Typewriter"/>
              </a:rPr>
              <a:t>View (especies)</a:t>
            </a:r>
          </a:p>
        </p:txBody>
      </p:sp>
      <p:pic>
        <p:nvPicPr>
          <p:cNvPr id="380" name="Screen Shot 2017-01-03 at 16.33.24.png" descr="Screen Shot 2017-01-03 at 16.33.24.png"/>
          <p:cNvPicPr>
            <a:picLocks noChangeAspect="1"/>
          </p:cNvPicPr>
          <p:nvPr/>
        </p:nvPicPr>
        <p:blipFill>
          <a:blip r:embed="rId2">
            <a:extLst/>
          </a:blip>
          <a:srcRect l="0" t="0" r="0" b="19580"/>
          <a:stretch>
            <a:fillRect/>
          </a:stretch>
        </p:blipFill>
        <p:spPr>
          <a:xfrm>
            <a:off x="722114" y="4315372"/>
            <a:ext cx="11560486" cy="4091094"/>
          </a:xfrm>
          <a:prstGeom prst="rect">
            <a:avLst/>
          </a:prstGeom>
          <a:ln w="12700">
            <a:miter lim="400000"/>
          </a:ln>
        </p:spPr>
      </p:pic>
      <p:sp>
        <p:nvSpPr>
          <p:cNvPr id="381" name="el formato ‘tidy’ facilita el procesado y análisis, sobre todo en lenguajes vectorizados tipo R"/>
          <p:cNvSpPr txBox="1"/>
          <p:nvPr/>
        </p:nvSpPr>
        <p:spPr>
          <a:xfrm>
            <a:off x="568347" y="8477978"/>
            <a:ext cx="11868106" cy="11209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spcBef>
                <a:spcPts val="4200"/>
              </a:spcBef>
              <a:buSzPct val="75000"/>
              <a:buFont typeface="Helvetica Neue"/>
              <a:buChar char="•"/>
              <a:defRPr sz="3300">
                <a:solidFill>
                  <a:srgbClr val="747474"/>
                </a:solidFill>
              </a:defRPr>
            </a:pPr>
            <a:r>
              <a:t>el formato ‘tidy’ facilita el procesado y análisis, sobre todo en lenguajes vectorizados tipo </a:t>
            </a:r>
            <a:r>
              <a:rPr>
                <a:latin typeface="American Typewriter"/>
                <a:ea typeface="American Typewriter"/>
                <a:cs typeface="American Typewriter"/>
                <a:sym typeface="American Typewriter"/>
              </a:rPr>
              <a:t>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1"/>
                                        </p:tgtEl>
                                        <p:attrNameLst>
                                          <p:attrName>style.visibility</p:attrName>
                                        </p:attrNameLst>
                                      </p:cBhvr>
                                      <p:to>
                                        <p:strVal val="visible"/>
                                      </p:to>
                                    </p:set>
                                    <p:animEffect filter="dissolve" transition="in">
                                      <p:cBhvr>
                                        <p:cTn id="7"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los 4 verbos de tidyr"/>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los 4 verbos de </a:t>
            </a:r>
            <a:r>
              <a:rPr>
                <a:latin typeface="American Typewriter"/>
                <a:ea typeface="American Typewriter"/>
                <a:cs typeface="American Typewriter"/>
                <a:sym typeface="American Typewriter"/>
              </a:rPr>
              <a:t>tidyr</a:t>
            </a:r>
          </a:p>
        </p:txBody>
      </p:sp>
      <p:sp>
        <p:nvSpPr>
          <p:cNvPr id="384" name="gather: convertir datos “anchos” en “largos”. Convierte columnas en pares de factor-valor…"/>
          <p:cNvSpPr txBox="1"/>
          <p:nvPr>
            <p:ph type="body" idx="1"/>
          </p:nvPr>
        </p:nvSpPr>
        <p:spPr>
          <a:xfrm>
            <a:off x="631956" y="2551956"/>
            <a:ext cx="12017900" cy="6841304"/>
          </a:xfrm>
          <a:prstGeom prst="rect">
            <a:avLst/>
          </a:prstGeom>
        </p:spPr>
        <p:txBody>
          <a:bodyPr/>
          <a:lstStyle/>
          <a:p>
            <a:pPr/>
            <a:r>
              <a:rPr b="1">
                <a:solidFill>
                  <a:srgbClr val="000000"/>
                </a:solidFill>
                <a:latin typeface="American Typewriter"/>
                <a:ea typeface="American Typewriter"/>
                <a:cs typeface="American Typewriter"/>
                <a:sym typeface="American Typewriter"/>
              </a:rPr>
              <a:t>gather</a:t>
            </a:r>
            <a:r>
              <a:t>: convertir datos “anchos” en “largos”. Convierte columnas en pares de factor-valor</a:t>
            </a:r>
          </a:p>
          <a:p>
            <a:pPr/>
            <a:r>
              <a:rPr b="1">
                <a:solidFill>
                  <a:srgbClr val="000000"/>
                </a:solidFill>
                <a:latin typeface="American Typewriter"/>
                <a:ea typeface="American Typewriter"/>
                <a:cs typeface="American Typewriter"/>
                <a:sym typeface="American Typewriter"/>
              </a:rPr>
              <a:t>spread</a:t>
            </a:r>
            <a:r>
              <a:t>: el inverso de gather. Toma los niveles de un factor y los “esparce” en distintas columnas</a:t>
            </a:r>
          </a:p>
          <a:p>
            <a:pPr/>
            <a:r>
              <a:rPr b="1">
                <a:solidFill>
                  <a:srgbClr val="000000"/>
                </a:solidFill>
                <a:latin typeface="American Typewriter"/>
                <a:ea typeface="American Typewriter"/>
                <a:cs typeface="American Typewriter"/>
                <a:sym typeface="American Typewriter"/>
              </a:rPr>
              <a:t>separate</a:t>
            </a:r>
            <a:r>
              <a:t>: toma valores de una columna y los separa en varias</a:t>
            </a:r>
          </a:p>
          <a:p>
            <a:pPr/>
            <a:r>
              <a:rPr b="1">
                <a:solidFill>
                  <a:srgbClr val="000000"/>
                </a:solidFill>
                <a:latin typeface="American Typewriter"/>
                <a:ea typeface="American Typewriter"/>
                <a:cs typeface="American Typewriter"/>
                <a:sym typeface="American Typewriter"/>
              </a:rPr>
              <a:t>unite</a:t>
            </a:r>
            <a:r>
              <a:t>: opuesto a separate. Añade una nueva variable basadas en varias</a:t>
            </a:r>
          </a:p>
        </p:txBody>
      </p:sp>
      <p:pic>
        <p:nvPicPr>
          <p:cNvPr id="385" name="Screen Shot 2017-01-03 at 23.42.00.png" descr="Screen Shot 2017-01-03 at 23.42.00.png"/>
          <p:cNvPicPr>
            <a:picLocks noChangeAspect="0"/>
          </p:cNvPicPr>
          <p:nvPr/>
        </p:nvPicPr>
        <p:blipFill>
          <a:blip r:embed="rId2">
            <a:extLst/>
          </a:blip>
          <a:stretch>
            <a:fillRect/>
          </a:stretch>
        </p:blipFill>
        <p:spPr>
          <a:xfrm>
            <a:off x="18634" y="1995209"/>
            <a:ext cx="12967532" cy="780239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8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2" fill="hold">
                                  <p:stCondLst>
                                    <p:cond delay="0"/>
                                  </p:stCondLst>
                                  <p:iterate type="el" backwards="0">
                                    <p:tmAbs val="0"/>
                                  </p:iterate>
                                  <p:childTnLst>
                                    <p:set>
                                      <p:cBhvr>
                                        <p:cTn id="24" fill="hold"/>
                                        <p:tgtEl>
                                          <p:spTgt spid="385"/>
                                        </p:tgtEl>
                                        <p:attrNameLst>
                                          <p:attrName>style.visibility</p:attrName>
                                        </p:attrNameLst>
                                      </p:cBhvr>
                                      <p:to>
                                        <p:strVal val="visible"/>
                                      </p:to>
                                    </p:set>
                                    <p:animEffect filter="dissolve" transition="in">
                                      <p:cBhvr>
                                        <p:cTn id="25"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5" grpId="2"/>
      <p:bldP build="p" bldLvl="5" animBg="1" rev="0" advAuto="0" spid="384"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estructura"/>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estructura</a:t>
            </a:r>
          </a:p>
        </p:txBody>
      </p:sp>
      <p:sp>
        <p:nvSpPr>
          <p:cNvPr id="388" name="primer argumento: data frame…"/>
          <p:cNvSpPr txBox="1"/>
          <p:nvPr>
            <p:ph type="body" idx="1"/>
          </p:nvPr>
        </p:nvSpPr>
        <p:spPr>
          <a:xfrm>
            <a:off x="571500" y="2596912"/>
            <a:ext cx="11861800" cy="5106228"/>
          </a:xfrm>
          <a:prstGeom prst="rect">
            <a:avLst/>
          </a:prstGeom>
        </p:spPr>
        <p:txBody>
          <a:bodyPr/>
          <a:lstStyle/>
          <a:p>
            <a:pPr/>
            <a:r>
              <a:t>primer argumento: data frame</a:t>
            </a:r>
          </a:p>
          <a:p>
            <a:pPr/>
            <a:r>
              <a:t>el resto de argumentos especifican qué hacer con el data frame</a:t>
            </a:r>
          </a:p>
          <a:p>
            <a:pPr/>
            <a:r>
              <a:t>el output siempre será un data frame</a:t>
            </a:r>
          </a:p>
          <a:p>
            <a:pPr/>
            <a:r>
              <a:t>no modifican el data frame original (a menos que se asigne)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8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8"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gather"/>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gather</a:t>
            </a:r>
          </a:p>
        </p:txBody>
      </p:sp>
      <p:graphicFrame>
        <p:nvGraphicFramePr>
          <p:cNvPr id="391" name="Table"/>
          <p:cNvGraphicFramePr/>
          <p:nvPr/>
        </p:nvGraphicFramePr>
        <p:xfrm>
          <a:off x="592566" y="3549964"/>
          <a:ext cx="4033451"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835884"/>
                <a:gridCol w="1203167"/>
                <a:gridCol w="1366378"/>
              </a:tblGrid>
              <a:tr h="980483">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IFN_2</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IFN_3</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980483">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tcPr>
                </a:tc>
              </a:tr>
              <a:tr h="980483">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tcPr>
                </a:tc>
              </a:tr>
              <a:tr h="980483">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tcPr>
                </a:tc>
              </a:tr>
              <a:tr h="980483">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392" name="gather(df,IFN,n,IFN_2,IFN_3)"/>
          <p:cNvSpPr txBox="1"/>
          <p:nvPr/>
        </p:nvSpPr>
        <p:spPr>
          <a:xfrm>
            <a:off x="7202151" y="2320813"/>
            <a:ext cx="5449169"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gather(df,IFN,n,IFN_2,IFN_3)</a:t>
            </a:r>
          </a:p>
        </p:txBody>
      </p:sp>
      <p:sp>
        <p:nvSpPr>
          <p:cNvPr id="393" name="df"/>
          <p:cNvSpPr txBox="1"/>
          <p:nvPr/>
        </p:nvSpPr>
        <p:spPr>
          <a:xfrm>
            <a:off x="2547600" y="2653265"/>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sp>
        <p:nvSpPr>
          <p:cNvPr id="394" name="Line"/>
          <p:cNvSpPr/>
          <p:nvPr/>
        </p:nvSpPr>
        <p:spPr>
          <a:xfrm flipH="1" flipV="1">
            <a:off x="8864150" y="1346554"/>
            <a:ext cx="647966" cy="1073677"/>
          </a:xfrm>
          <a:prstGeom prst="line">
            <a:avLst/>
          </a:prstGeom>
          <a:ln w="25400">
            <a:solidFill>
              <a:srgbClr val="ABABAB"/>
            </a:solidFill>
            <a:miter lim="400000"/>
            <a:tailEnd type="triangle"/>
          </a:ln>
        </p:spPr>
        <p:txBody>
          <a:bodyPr lIns="50800" tIns="50800" rIns="50800" bIns="50800" anchor="ctr"/>
          <a:lstStyle/>
          <a:p>
            <a:pPr/>
          </a:p>
        </p:txBody>
      </p:sp>
      <p:sp>
        <p:nvSpPr>
          <p:cNvPr id="395" name="nuevo factor"/>
          <p:cNvSpPr txBox="1"/>
          <p:nvPr/>
        </p:nvSpPr>
        <p:spPr>
          <a:xfrm>
            <a:off x="8046990" y="60776"/>
            <a:ext cx="1175818"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nuevo</a:t>
            </a:r>
            <a:br>
              <a:rPr>
                <a:latin typeface="+mn-lt"/>
                <a:ea typeface="+mn-ea"/>
                <a:cs typeface="+mn-cs"/>
                <a:sym typeface="Helvetica Neue Light"/>
              </a:rPr>
            </a:br>
            <a:r>
              <a:rPr>
                <a:latin typeface="+mn-lt"/>
                <a:ea typeface="+mn-ea"/>
                <a:cs typeface="+mn-cs"/>
                <a:sym typeface="Helvetica Neue Light"/>
              </a:rPr>
              <a:t>factor</a:t>
            </a:r>
          </a:p>
        </p:txBody>
      </p:sp>
      <p:sp>
        <p:nvSpPr>
          <p:cNvPr id="396" name="data frame"/>
          <p:cNvSpPr txBox="1"/>
          <p:nvPr/>
        </p:nvSpPr>
        <p:spPr>
          <a:xfrm>
            <a:off x="6017719" y="3323345"/>
            <a:ext cx="1996340"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2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data frame</a:t>
            </a:r>
          </a:p>
        </p:txBody>
      </p:sp>
      <p:sp>
        <p:nvSpPr>
          <p:cNvPr id="397" name="Line"/>
          <p:cNvSpPr/>
          <p:nvPr/>
        </p:nvSpPr>
        <p:spPr>
          <a:xfrm flipH="1">
            <a:off x="7488716" y="2826985"/>
            <a:ext cx="1169574" cy="574054"/>
          </a:xfrm>
          <a:prstGeom prst="line">
            <a:avLst/>
          </a:prstGeom>
          <a:ln w="25400">
            <a:solidFill>
              <a:srgbClr val="ABABAB"/>
            </a:solidFill>
            <a:miter lim="400000"/>
            <a:tailEnd type="triangle"/>
          </a:ln>
        </p:spPr>
        <p:txBody>
          <a:bodyPr lIns="50800" tIns="50800" rIns="50800" bIns="50800" anchor="ctr"/>
          <a:lstStyle/>
          <a:p>
            <a:pPr/>
          </a:p>
        </p:txBody>
      </p:sp>
      <p:sp>
        <p:nvSpPr>
          <p:cNvPr id="398" name="var.  numérica"/>
          <p:cNvSpPr txBox="1"/>
          <p:nvPr/>
        </p:nvSpPr>
        <p:spPr>
          <a:xfrm>
            <a:off x="9645092" y="454649"/>
            <a:ext cx="1725271"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var. </a:t>
            </a:r>
            <a:br>
              <a:rPr>
                <a:latin typeface="+mn-lt"/>
                <a:ea typeface="+mn-ea"/>
                <a:cs typeface="+mn-cs"/>
                <a:sym typeface="Helvetica Neue Light"/>
              </a:rPr>
            </a:br>
            <a:r>
              <a:rPr>
                <a:latin typeface="+mn-lt"/>
                <a:ea typeface="+mn-ea"/>
                <a:cs typeface="+mn-cs"/>
                <a:sym typeface="Helvetica Neue Light"/>
              </a:rPr>
              <a:t>numérica</a:t>
            </a:r>
          </a:p>
        </p:txBody>
      </p:sp>
      <p:sp>
        <p:nvSpPr>
          <p:cNvPr id="399" name="Line"/>
          <p:cNvSpPr/>
          <p:nvPr/>
        </p:nvSpPr>
        <p:spPr>
          <a:xfrm flipV="1">
            <a:off x="10037748" y="1557256"/>
            <a:ext cx="211085" cy="819448"/>
          </a:xfrm>
          <a:prstGeom prst="line">
            <a:avLst/>
          </a:prstGeom>
          <a:ln w="25400">
            <a:solidFill>
              <a:srgbClr val="ABABAB"/>
            </a:solidFill>
            <a:miter lim="400000"/>
            <a:tailEnd type="triangle"/>
          </a:ln>
        </p:spPr>
        <p:txBody>
          <a:bodyPr lIns="50800" tIns="50800" rIns="50800" bIns="50800" anchor="ctr"/>
          <a:lstStyle/>
          <a:p>
            <a:pPr/>
          </a:p>
        </p:txBody>
      </p:sp>
      <p:sp>
        <p:nvSpPr>
          <p:cNvPr id="400" name="var.  a reunir"/>
          <p:cNvSpPr txBox="1"/>
          <p:nvPr/>
        </p:nvSpPr>
        <p:spPr>
          <a:xfrm>
            <a:off x="10779696" y="3072520"/>
            <a:ext cx="1409498"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var. </a:t>
            </a:r>
            <a:br>
              <a:rPr>
                <a:latin typeface="+mn-lt"/>
                <a:ea typeface="+mn-ea"/>
                <a:cs typeface="+mn-cs"/>
                <a:sym typeface="Helvetica Neue Light"/>
              </a:rPr>
            </a:br>
            <a:r>
              <a:rPr>
                <a:latin typeface="+mn-lt"/>
                <a:ea typeface="+mn-ea"/>
                <a:cs typeface="+mn-cs"/>
                <a:sym typeface="Helvetica Neue Light"/>
              </a:rPr>
              <a:t>a reunir</a:t>
            </a:r>
          </a:p>
        </p:txBody>
      </p:sp>
      <p:sp>
        <p:nvSpPr>
          <p:cNvPr id="401" name="Line"/>
          <p:cNvSpPr/>
          <p:nvPr/>
        </p:nvSpPr>
        <p:spPr>
          <a:xfrm>
            <a:off x="11118117" y="2815003"/>
            <a:ext cx="1" cy="310537"/>
          </a:xfrm>
          <a:prstGeom prst="line">
            <a:avLst/>
          </a:prstGeom>
          <a:ln w="25400">
            <a:solidFill>
              <a:srgbClr val="ABABAB"/>
            </a:solidFill>
            <a:miter lim="400000"/>
            <a:tailEnd type="triangle"/>
          </a:ln>
        </p:spPr>
        <p:txBody>
          <a:bodyPr lIns="50800" tIns="50800" rIns="50800" bIns="50800" anchor="ctr"/>
          <a:lstStyle/>
          <a:p>
            <a:pPr/>
          </a:p>
        </p:txBody>
      </p:sp>
      <p:pic>
        <p:nvPicPr>
          <p:cNvPr id="402" name="Screen Shot 2017-01-03 at 23.42.00.png" descr="Screen Shot 2017-01-03 at 23.42.00.png"/>
          <p:cNvPicPr>
            <a:picLocks noChangeAspect="0"/>
          </p:cNvPicPr>
          <p:nvPr/>
        </p:nvPicPr>
        <p:blipFill>
          <a:blip r:embed="rId2">
            <a:extLst/>
          </a:blip>
          <a:srcRect l="0" t="11270" r="54889" b="54700"/>
          <a:stretch>
            <a:fillRect/>
          </a:stretch>
        </p:blipFill>
        <p:spPr>
          <a:xfrm>
            <a:off x="3228322" y="168310"/>
            <a:ext cx="3014144" cy="1653112"/>
          </a:xfrm>
          <a:prstGeom prst="rect">
            <a:avLst/>
          </a:prstGeom>
          <a:ln w="12700">
            <a:miter lim="400000"/>
          </a:ln>
        </p:spPr>
      </p:pic>
      <p:sp>
        <p:nvSpPr>
          <p:cNvPr id="403" name="Line"/>
          <p:cNvSpPr/>
          <p:nvPr/>
        </p:nvSpPr>
        <p:spPr>
          <a:xfrm flipH="1">
            <a:off x="11377388" y="2745092"/>
            <a:ext cx="411836" cy="316193"/>
          </a:xfrm>
          <a:prstGeom prst="line">
            <a:avLst/>
          </a:prstGeom>
          <a:ln w="25400">
            <a:solidFill>
              <a:srgbClr val="ABABAB"/>
            </a:solidFill>
            <a:miter lim="400000"/>
            <a:tailEnd type="triangle"/>
          </a:ln>
        </p:spPr>
        <p:txBody>
          <a:bodyPr lIns="50800" tIns="50800" rIns="50800" bIns="50800" anchor="ctr"/>
          <a:lstStyle/>
          <a:p>
            <a:pPr/>
          </a:p>
        </p:txBody>
      </p:sp>
      <p:sp>
        <p:nvSpPr>
          <p:cNvPr id="404" name="gather(df,IFN,n,IFN_2:IFN_3)"/>
          <p:cNvSpPr txBox="1"/>
          <p:nvPr/>
        </p:nvSpPr>
        <p:spPr>
          <a:xfrm>
            <a:off x="6865654" y="4866061"/>
            <a:ext cx="5449169"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gather(df,IFN,n,IFN_2:IFN_3)</a:t>
            </a:r>
          </a:p>
        </p:txBody>
      </p:sp>
      <p:sp>
        <p:nvSpPr>
          <p:cNvPr id="405" name="intervalo de  var. a reunir"/>
          <p:cNvSpPr txBox="1"/>
          <p:nvPr/>
        </p:nvSpPr>
        <p:spPr>
          <a:xfrm>
            <a:off x="10217831" y="5555402"/>
            <a:ext cx="2237334"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intervalo de </a:t>
            </a:r>
            <a:br>
              <a:rPr>
                <a:latin typeface="+mn-lt"/>
                <a:ea typeface="+mn-ea"/>
                <a:cs typeface="+mn-cs"/>
                <a:sym typeface="Helvetica Neue Light"/>
              </a:rPr>
            </a:br>
            <a:r>
              <a:rPr>
                <a:latin typeface="+mn-lt"/>
                <a:ea typeface="+mn-ea"/>
                <a:cs typeface="+mn-cs"/>
                <a:sym typeface="Helvetica Neue Light"/>
              </a:rPr>
              <a:t>var. a reunir</a:t>
            </a:r>
          </a:p>
        </p:txBody>
      </p:sp>
      <p:sp>
        <p:nvSpPr>
          <p:cNvPr id="406" name="Line"/>
          <p:cNvSpPr/>
          <p:nvPr/>
        </p:nvSpPr>
        <p:spPr>
          <a:xfrm>
            <a:off x="11118117" y="5381931"/>
            <a:ext cx="1" cy="310538"/>
          </a:xfrm>
          <a:prstGeom prst="line">
            <a:avLst/>
          </a:prstGeom>
          <a:ln w="25400">
            <a:solidFill>
              <a:srgbClr val="ABABAB"/>
            </a:solidFill>
            <a:miter lim="400000"/>
            <a:tailEnd type="triangle"/>
          </a:ln>
        </p:spPr>
        <p:txBody>
          <a:bodyPr lIns="50800" tIns="50800" rIns="50800" bIns="50800" anchor="ctr"/>
          <a:lstStyle/>
          <a:p>
            <a:pPr/>
          </a:p>
        </p:txBody>
      </p:sp>
      <p:sp>
        <p:nvSpPr>
          <p:cNvPr id="407" name="gather(df,IFN,n,-Prov)"/>
          <p:cNvSpPr txBox="1"/>
          <p:nvPr/>
        </p:nvSpPr>
        <p:spPr>
          <a:xfrm>
            <a:off x="7040578" y="7411309"/>
            <a:ext cx="430598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gather(df,IFN,n,-Prov)</a:t>
            </a:r>
          </a:p>
        </p:txBody>
      </p:sp>
      <p:sp>
        <p:nvSpPr>
          <p:cNvPr id="408" name="var. a excluir"/>
          <p:cNvSpPr txBox="1"/>
          <p:nvPr/>
        </p:nvSpPr>
        <p:spPr>
          <a:xfrm>
            <a:off x="9760421" y="8275491"/>
            <a:ext cx="2267814"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2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var. a excluir</a:t>
            </a:r>
          </a:p>
        </p:txBody>
      </p:sp>
      <p:sp>
        <p:nvSpPr>
          <p:cNvPr id="409" name="Line"/>
          <p:cNvSpPr/>
          <p:nvPr/>
        </p:nvSpPr>
        <p:spPr>
          <a:xfrm>
            <a:off x="10721164" y="7909827"/>
            <a:ext cx="1" cy="494191"/>
          </a:xfrm>
          <a:prstGeom prst="line">
            <a:avLst/>
          </a:prstGeom>
          <a:ln w="25400">
            <a:solidFill>
              <a:srgbClr val="ABABAB"/>
            </a:solidFill>
            <a:miter lim="400000"/>
            <a:tailEnd type="triangle"/>
          </a:ln>
        </p:spPr>
        <p:txBody>
          <a:bodyPr lIns="50800" tIns="50800" rIns="50800" bIns="50800" anchor="ctr"/>
          <a:lstStyle/>
          <a:p>
            <a:pPr/>
          </a:p>
        </p:txBody>
      </p:sp>
      <p:graphicFrame>
        <p:nvGraphicFramePr>
          <p:cNvPr id="410" name="Table"/>
          <p:cNvGraphicFramePr/>
          <p:nvPr/>
        </p:nvGraphicFramePr>
        <p:xfrm>
          <a:off x="6737794" y="4069103"/>
          <a:ext cx="5717588" cy="539037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2377410"/>
                <a:gridCol w="1558062"/>
                <a:gridCol w="1769415"/>
              </a:tblGrid>
              <a:tr h="597519">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597519">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solidFill>
                      <a:srgbClr val="FFFFFF"/>
                    </a:solidFil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solidFill>
                      <a:srgbClr val="FFFFFF"/>
                    </a:solidFill>
                  </a:tcPr>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lnR w="12700">
                      <a:solidFill>
                        <a:srgbClr val="3C3C1D"/>
                      </a:solidFill>
                      <a:miter lim="400000"/>
                    </a:lnR>
                    <a:solidFill>
                      <a:srgbClr val="FFFFFF"/>
                    </a:solidFill>
                  </a:tcPr>
                </a:tc>
              </a:tr>
              <a:tr h="597519">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solidFill>
                      <a:srgbClr val="FFFFFF"/>
                    </a:solidFil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solidFill>
                      <a:srgbClr val="FFFFFF"/>
                    </a:solidFill>
                  </a:tcPr>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lnR w="12700">
                      <a:solidFill>
                        <a:srgbClr val="3C3C1D"/>
                      </a:solidFill>
                      <a:miter lim="400000"/>
                    </a:lnR>
                    <a:solidFill>
                      <a:srgbClr val="FFFFFF"/>
                    </a:solidFill>
                  </a:tcPr>
                </a:tc>
              </a:tr>
              <a:tr h="597519">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solidFill>
                      <a:srgbClr val="FFFFFF"/>
                    </a:solidFil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solidFill>
                      <a:srgbClr val="FFFFFF"/>
                    </a:solidFill>
                  </a:tcPr>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lnR w="12700">
                      <a:solidFill>
                        <a:srgbClr val="3C3C1D"/>
                      </a:solidFill>
                      <a:miter lim="400000"/>
                    </a:lnR>
                    <a:solidFill>
                      <a:srgbClr val="FFFFFF"/>
                    </a:solidFill>
                  </a:tcPr>
                </a:tc>
              </a:tr>
              <a:tr h="597519">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solidFill>
                      <a:srgbClr val="FFFFFF"/>
                    </a:solidFil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solidFill>
                      <a:srgbClr val="FFFFFF"/>
                    </a:solidFill>
                  </a:tcPr>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R w="12700">
                      <a:solidFill>
                        <a:srgbClr val="3C3C1D"/>
                      </a:solidFill>
                      <a:miter lim="400000"/>
                    </a:lnR>
                    <a:solidFill>
                      <a:srgbClr val="FFFFFF"/>
                    </a:solidFill>
                  </a:tcPr>
                </a:tc>
              </a:tr>
              <a:tr h="597519">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solidFill>
                      <a:srgbClr val="FFFFFF"/>
                    </a:solidFill>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solidFill>
                      <a:srgbClr val="FFFFFF"/>
                    </a:solidFill>
                  </a:tcPr>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solidFill>
                      <a:srgbClr val="FFFFFF"/>
                    </a:solidFill>
                  </a:tcPr>
                </a:tc>
              </a:tr>
              <a:tr h="597519">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solidFill>
                      <a:srgbClr val="FFFFFF"/>
                    </a:solidFill>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solidFill>
                      <a:srgbClr val="FFFFFF"/>
                    </a:solidFill>
                  </a:tcPr>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solidFill>
                      <a:srgbClr val="FFFFFF"/>
                    </a:solidFill>
                  </a:tcPr>
                </a:tc>
              </a:tr>
              <a:tr h="597519">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solidFill>
                      <a:srgbClr val="FFFFFF"/>
                    </a:solidFill>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solidFill>
                      <a:srgbClr val="FFFFFF"/>
                    </a:solidFill>
                  </a:tcPr>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solidFill>
                      <a:srgbClr val="FFFFFF"/>
                    </a:solidFill>
                  </a:tcPr>
                </a:tc>
              </a:tr>
              <a:tr h="597519">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solidFill>
                      <a:srgbClr val="FFFFFF"/>
                    </a:solidFill>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lnB w="12700">
                      <a:solidFill>
                        <a:srgbClr val="3C3C1D"/>
                      </a:solidFill>
                      <a:miter lim="400000"/>
                    </a:lnB>
                    <a:solidFill>
                      <a:srgbClr val="FFFFFF"/>
                    </a:solidFill>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solidFill>
                      <a:srgbClr val="FFFFFF"/>
                    </a:solid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2"/>
                                        </p:tgtEl>
                                        <p:attrNameLst>
                                          <p:attrName>style.visibility</p:attrName>
                                        </p:attrNameLst>
                                      </p:cBhvr>
                                      <p:to>
                                        <p:strVal val="visible"/>
                                      </p:to>
                                    </p:set>
                                    <p:animEffect filter="dissolve" transition="in">
                                      <p:cBhvr>
                                        <p:cTn id="7" dur="500"/>
                                        <p:tgtEl>
                                          <p:spTgt spid="392"/>
                                        </p:tgtEl>
                                      </p:cBhvr>
                                    </p:animEffect>
                                  </p:childTnLst>
                                </p:cTn>
                              </p:par>
                            </p:childTnLst>
                          </p:cTn>
                        </p:par>
                        <p:par>
                          <p:cTn id="8" fill="hold">
                            <p:stCondLst>
                              <p:cond delay="500"/>
                            </p:stCondLst>
                            <p:childTnLst>
                              <p:par>
                                <p:cTn id="9" presetClass="entr" nodeType="afterEffect" presetID="9" grpId="2" fill="hold">
                                  <p:stCondLst>
                                    <p:cond delay="1000"/>
                                  </p:stCondLst>
                                  <p:iterate type="el" backwards="0">
                                    <p:tmAbs val="0"/>
                                  </p:iterate>
                                  <p:childTnLst>
                                    <p:set>
                                      <p:cBhvr>
                                        <p:cTn id="10" fill="hold"/>
                                        <p:tgtEl>
                                          <p:spTgt spid="395"/>
                                        </p:tgtEl>
                                        <p:attrNameLst>
                                          <p:attrName>style.visibility</p:attrName>
                                        </p:attrNameLst>
                                      </p:cBhvr>
                                      <p:to>
                                        <p:strVal val="visible"/>
                                      </p:to>
                                    </p:set>
                                    <p:animEffect filter="dissolve" transition="in">
                                      <p:cBhvr>
                                        <p:cTn id="11" dur="1000"/>
                                        <p:tgtEl>
                                          <p:spTgt spid="395"/>
                                        </p:tgtEl>
                                      </p:cBhvr>
                                    </p:animEffect>
                                  </p:childTnLst>
                                </p:cTn>
                              </p:par>
                            </p:childTnLst>
                          </p:cTn>
                        </p:par>
                        <p:par>
                          <p:cTn id="12" fill="hold">
                            <p:stCondLst>
                              <p:cond delay="2500"/>
                            </p:stCondLst>
                            <p:childTnLst>
                              <p:par>
                                <p:cTn id="13" presetClass="entr" nodeType="afterEffect" presetID="9" grpId="3" fill="hold">
                                  <p:stCondLst>
                                    <p:cond delay="0"/>
                                  </p:stCondLst>
                                  <p:iterate type="el" backwards="0">
                                    <p:tmAbs val="0"/>
                                  </p:iterate>
                                  <p:childTnLst>
                                    <p:set>
                                      <p:cBhvr>
                                        <p:cTn id="14" fill="hold"/>
                                        <p:tgtEl>
                                          <p:spTgt spid="398"/>
                                        </p:tgtEl>
                                        <p:attrNameLst>
                                          <p:attrName>style.visibility</p:attrName>
                                        </p:attrNameLst>
                                      </p:cBhvr>
                                      <p:to>
                                        <p:strVal val="visible"/>
                                      </p:to>
                                    </p:set>
                                    <p:animEffect filter="dissolve" transition="in">
                                      <p:cBhvr>
                                        <p:cTn id="15" dur="1000"/>
                                        <p:tgtEl>
                                          <p:spTgt spid="398"/>
                                        </p:tgtEl>
                                      </p:cBhvr>
                                    </p:animEffect>
                                  </p:childTnLst>
                                </p:cTn>
                              </p:par>
                            </p:childTnLst>
                          </p:cTn>
                        </p:par>
                        <p:par>
                          <p:cTn id="16" fill="hold">
                            <p:stCondLst>
                              <p:cond delay="3500"/>
                            </p:stCondLst>
                            <p:childTnLst>
                              <p:par>
                                <p:cTn id="17" presetClass="entr" nodeType="afterEffect" presetID="9" grpId="4" fill="hold">
                                  <p:stCondLst>
                                    <p:cond delay="0"/>
                                  </p:stCondLst>
                                  <p:iterate type="el" backwards="0">
                                    <p:tmAbs val="0"/>
                                  </p:iterate>
                                  <p:childTnLst>
                                    <p:set>
                                      <p:cBhvr>
                                        <p:cTn id="18" fill="hold"/>
                                        <p:tgtEl>
                                          <p:spTgt spid="394"/>
                                        </p:tgtEl>
                                        <p:attrNameLst>
                                          <p:attrName>style.visibility</p:attrName>
                                        </p:attrNameLst>
                                      </p:cBhvr>
                                      <p:to>
                                        <p:strVal val="visible"/>
                                      </p:to>
                                    </p:set>
                                    <p:animEffect filter="dissolve" transition="in">
                                      <p:cBhvr>
                                        <p:cTn id="19" dur="1000"/>
                                        <p:tgtEl>
                                          <p:spTgt spid="394"/>
                                        </p:tgtEl>
                                      </p:cBhvr>
                                    </p:animEffect>
                                  </p:childTnLst>
                                </p:cTn>
                              </p:par>
                            </p:childTnLst>
                          </p:cTn>
                        </p:par>
                        <p:par>
                          <p:cTn id="20" fill="hold">
                            <p:stCondLst>
                              <p:cond delay="4500"/>
                            </p:stCondLst>
                            <p:childTnLst>
                              <p:par>
                                <p:cTn id="21" presetClass="entr" nodeType="afterEffect" presetID="9" grpId="5" fill="hold">
                                  <p:stCondLst>
                                    <p:cond delay="0"/>
                                  </p:stCondLst>
                                  <p:iterate type="el" backwards="0">
                                    <p:tmAbs val="0"/>
                                  </p:iterate>
                                  <p:childTnLst>
                                    <p:set>
                                      <p:cBhvr>
                                        <p:cTn id="22" fill="hold"/>
                                        <p:tgtEl>
                                          <p:spTgt spid="399"/>
                                        </p:tgtEl>
                                        <p:attrNameLst>
                                          <p:attrName>style.visibility</p:attrName>
                                        </p:attrNameLst>
                                      </p:cBhvr>
                                      <p:to>
                                        <p:strVal val="visible"/>
                                      </p:to>
                                    </p:set>
                                    <p:animEffect filter="dissolve" transition="in">
                                      <p:cBhvr>
                                        <p:cTn id="23" dur="1000"/>
                                        <p:tgtEl>
                                          <p:spTgt spid="399"/>
                                        </p:tgtEl>
                                      </p:cBhvr>
                                    </p:animEffect>
                                  </p:childTnLst>
                                </p:cTn>
                              </p:par>
                            </p:childTnLst>
                          </p:cTn>
                        </p:par>
                        <p:par>
                          <p:cTn id="24" fill="hold">
                            <p:stCondLst>
                              <p:cond delay="5500"/>
                            </p:stCondLst>
                            <p:childTnLst>
                              <p:par>
                                <p:cTn id="25" presetClass="entr" nodeType="afterEffect" presetID="9" grpId="6" fill="hold">
                                  <p:stCondLst>
                                    <p:cond delay="0"/>
                                  </p:stCondLst>
                                  <p:iterate type="el" backwards="0">
                                    <p:tmAbs val="0"/>
                                  </p:iterate>
                                  <p:childTnLst>
                                    <p:set>
                                      <p:cBhvr>
                                        <p:cTn id="26" fill="hold"/>
                                        <p:tgtEl>
                                          <p:spTgt spid="401"/>
                                        </p:tgtEl>
                                        <p:attrNameLst>
                                          <p:attrName>style.visibility</p:attrName>
                                        </p:attrNameLst>
                                      </p:cBhvr>
                                      <p:to>
                                        <p:strVal val="visible"/>
                                      </p:to>
                                    </p:set>
                                    <p:animEffect filter="dissolve" transition="in">
                                      <p:cBhvr>
                                        <p:cTn id="27" dur="1000"/>
                                        <p:tgtEl>
                                          <p:spTgt spid="401"/>
                                        </p:tgtEl>
                                      </p:cBhvr>
                                    </p:animEffect>
                                  </p:childTnLst>
                                </p:cTn>
                              </p:par>
                            </p:childTnLst>
                          </p:cTn>
                        </p:par>
                        <p:par>
                          <p:cTn id="28" fill="hold">
                            <p:stCondLst>
                              <p:cond delay="6500"/>
                            </p:stCondLst>
                            <p:childTnLst>
                              <p:par>
                                <p:cTn id="29" presetClass="entr" nodeType="afterEffect" presetID="9" grpId="7" fill="hold">
                                  <p:stCondLst>
                                    <p:cond delay="0"/>
                                  </p:stCondLst>
                                  <p:iterate type="el" backwards="0">
                                    <p:tmAbs val="0"/>
                                  </p:iterate>
                                  <p:childTnLst>
                                    <p:set>
                                      <p:cBhvr>
                                        <p:cTn id="30" fill="hold"/>
                                        <p:tgtEl>
                                          <p:spTgt spid="397"/>
                                        </p:tgtEl>
                                        <p:attrNameLst>
                                          <p:attrName>style.visibility</p:attrName>
                                        </p:attrNameLst>
                                      </p:cBhvr>
                                      <p:to>
                                        <p:strVal val="visible"/>
                                      </p:to>
                                    </p:set>
                                    <p:animEffect filter="dissolve" transition="in">
                                      <p:cBhvr>
                                        <p:cTn id="31" dur="1000"/>
                                        <p:tgtEl>
                                          <p:spTgt spid="397"/>
                                        </p:tgtEl>
                                      </p:cBhvr>
                                    </p:animEffect>
                                  </p:childTnLst>
                                </p:cTn>
                              </p:par>
                            </p:childTnLst>
                          </p:cTn>
                        </p:par>
                        <p:par>
                          <p:cTn id="32" fill="hold">
                            <p:stCondLst>
                              <p:cond delay="7500"/>
                            </p:stCondLst>
                            <p:childTnLst>
                              <p:par>
                                <p:cTn id="33" presetClass="entr" nodeType="afterEffect" presetID="9" grpId="8" fill="hold">
                                  <p:stCondLst>
                                    <p:cond delay="0"/>
                                  </p:stCondLst>
                                  <p:iterate type="el" backwards="0">
                                    <p:tmAbs val="0"/>
                                  </p:iterate>
                                  <p:childTnLst>
                                    <p:set>
                                      <p:cBhvr>
                                        <p:cTn id="34" fill="hold"/>
                                        <p:tgtEl>
                                          <p:spTgt spid="400"/>
                                        </p:tgtEl>
                                        <p:attrNameLst>
                                          <p:attrName>style.visibility</p:attrName>
                                        </p:attrNameLst>
                                      </p:cBhvr>
                                      <p:to>
                                        <p:strVal val="visible"/>
                                      </p:to>
                                    </p:set>
                                    <p:animEffect filter="dissolve" transition="in">
                                      <p:cBhvr>
                                        <p:cTn id="35" dur="1000"/>
                                        <p:tgtEl>
                                          <p:spTgt spid="400"/>
                                        </p:tgtEl>
                                      </p:cBhvr>
                                    </p:animEffect>
                                  </p:childTnLst>
                                </p:cTn>
                              </p:par>
                            </p:childTnLst>
                          </p:cTn>
                        </p:par>
                        <p:par>
                          <p:cTn id="36" fill="hold">
                            <p:stCondLst>
                              <p:cond delay="8500"/>
                            </p:stCondLst>
                            <p:childTnLst>
                              <p:par>
                                <p:cTn id="37" presetClass="entr" nodeType="afterEffect" presetID="9" grpId="9" fill="hold">
                                  <p:stCondLst>
                                    <p:cond delay="0"/>
                                  </p:stCondLst>
                                  <p:iterate type="el" backwards="0">
                                    <p:tmAbs val="0"/>
                                  </p:iterate>
                                  <p:childTnLst>
                                    <p:set>
                                      <p:cBhvr>
                                        <p:cTn id="38" fill="hold"/>
                                        <p:tgtEl>
                                          <p:spTgt spid="396"/>
                                        </p:tgtEl>
                                        <p:attrNameLst>
                                          <p:attrName>style.visibility</p:attrName>
                                        </p:attrNameLst>
                                      </p:cBhvr>
                                      <p:to>
                                        <p:strVal val="visible"/>
                                      </p:to>
                                    </p:set>
                                    <p:animEffect filter="dissolve" transition="in">
                                      <p:cBhvr>
                                        <p:cTn id="39" dur="1000"/>
                                        <p:tgtEl>
                                          <p:spTgt spid="396"/>
                                        </p:tgtEl>
                                      </p:cBhvr>
                                    </p:animEffect>
                                  </p:childTnLst>
                                </p:cTn>
                              </p:par>
                            </p:childTnLst>
                          </p:cTn>
                        </p:par>
                        <p:par>
                          <p:cTn id="40" fill="hold">
                            <p:stCondLst>
                              <p:cond delay="9500"/>
                            </p:stCondLst>
                            <p:childTnLst>
                              <p:par>
                                <p:cTn id="41" presetClass="entr" nodeType="afterEffect" presetID="9" grpId="10" fill="hold">
                                  <p:stCondLst>
                                    <p:cond delay="0"/>
                                  </p:stCondLst>
                                  <p:iterate type="el" backwards="0">
                                    <p:tmAbs val="0"/>
                                  </p:iterate>
                                  <p:childTnLst>
                                    <p:set>
                                      <p:cBhvr>
                                        <p:cTn id="42" fill="hold"/>
                                        <p:tgtEl>
                                          <p:spTgt spid="403"/>
                                        </p:tgtEl>
                                        <p:attrNameLst>
                                          <p:attrName>style.visibility</p:attrName>
                                        </p:attrNameLst>
                                      </p:cBhvr>
                                      <p:to>
                                        <p:strVal val="visible"/>
                                      </p:to>
                                    </p:set>
                                    <p:animEffect filter="dissolve" transition="in">
                                      <p:cBhvr>
                                        <p:cTn id="43" dur="1000"/>
                                        <p:tgtEl>
                                          <p:spTgt spid="403"/>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11" fill="hold">
                                  <p:stCondLst>
                                    <p:cond delay="0"/>
                                  </p:stCondLst>
                                  <p:iterate type="el" backwards="0">
                                    <p:tmAbs val="0"/>
                                  </p:iterate>
                                  <p:childTnLst>
                                    <p:set>
                                      <p:cBhvr>
                                        <p:cTn id="47" fill="hold"/>
                                        <p:tgtEl>
                                          <p:spTgt spid="404"/>
                                        </p:tgtEl>
                                        <p:attrNameLst>
                                          <p:attrName>style.visibility</p:attrName>
                                        </p:attrNameLst>
                                      </p:cBhvr>
                                      <p:to>
                                        <p:strVal val="visible"/>
                                      </p:to>
                                    </p:set>
                                    <p:animEffect filter="dissolve" transition="in">
                                      <p:cBhvr>
                                        <p:cTn id="48" dur="500"/>
                                        <p:tgtEl>
                                          <p:spTgt spid="404"/>
                                        </p:tgtEl>
                                      </p:cBhvr>
                                    </p:animEffect>
                                  </p:childTnLst>
                                </p:cTn>
                              </p:par>
                            </p:childTnLst>
                          </p:cTn>
                        </p:par>
                        <p:par>
                          <p:cTn id="49" fill="hold">
                            <p:stCondLst>
                              <p:cond delay="500"/>
                            </p:stCondLst>
                            <p:childTnLst>
                              <p:par>
                                <p:cTn id="50" presetClass="entr" nodeType="afterEffect" presetID="9" grpId="12" fill="hold">
                                  <p:stCondLst>
                                    <p:cond delay="0"/>
                                  </p:stCondLst>
                                  <p:iterate type="el" backwards="0">
                                    <p:tmAbs val="0"/>
                                  </p:iterate>
                                  <p:childTnLst>
                                    <p:set>
                                      <p:cBhvr>
                                        <p:cTn id="51" fill="hold"/>
                                        <p:tgtEl>
                                          <p:spTgt spid="405"/>
                                        </p:tgtEl>
                                        <p:attrNameLst>
                                          <p:attrName>style.visibility</p:attrName>
                                        </p:attrNameLst>
                                      </p:cBhvr>
                                      <p:to>
                                        <p:strVal val="visible"/>
                                      </p:to>
                                    </p:set>
                                    <p:animEffect filter="dissolve" transition="in">
                                      <p:cBhvr>
                                        <p:cTn id="52" dur="1000"/>
                                        <p:tgtEl>
                                          <p:spTgt spid="405"/>
                                        </p:tgtEl>
                                      </p:cBhvr>
                                    </p:animEffect>
                                  </p:childTnLst>
                                </p:cTn>
                              </p:par>
                            </p:childTnLst>
                          </p:cTn>
                        </p:par>
                        <p:par>
                          <p:cTn id="53" fill="hold">
                            <p:stCondLst>
                              <p:cond delay="1500"/>
                            </p:stCondLst>
                            <p:childTnLst>
                              <p:par>
                                <p:cTn id="54" presetClass="entr" nodeType="afterEffect" presetID="9" grpId="13" fill="hold">
                                  <p:stCondLst>
                                    <p:cond delay="0"/>
                                  </p:stCondLst>
                                  <p:iterate type="el" backwards="0">
                                    <p:tmAbs val="0"/>
                                  </p:iterate>
                                  <p:childTnLst>
                                    <p:set>
                                      <p:cBhvr>
                                        <p:cTn id="55" fill="hold"/>
                                        <p:tgtEl>
                                          <p:spTgt spid="406"/>
                                        </p:tgtEl>
                                        <p:attrNameLst>
                                          <p:attrName>style.visibility</p:attrName>
                                        </p:attrNameLst>
                                      </p:cBhvr>
                                      <p:to>
                                        <p:strVal val="visible"/>
                                      </p:to>
                                    </p:set>
                                    <p:animEffect filter="dissolve" transition="in">
                                      <p:cBhvr>
                                        <p:cTn id="56" dur="1000"/>
                                        <p:tgtEl>
                                          <p:spTgt spid="406"/>
                                        </p:tgtEl>
                                      </p:cBhvr>
                                    </p:animEffect>
                                  </p:childTnLst>
                                </p:cTn>
                              </p:par>
                            </p:childTnLst>
                          </p:cTn>
                        </p:par>
                      </p:childTnLst>
                    </p:cTn>
                  </p:par>
                  <p:par>
                    <p:cTn id="57" fill="hold">
                      <p:stCondLst>
                        <p:cond delay="indefinite"/>
                      </p:stCondLst>
                      <p:childTnLst>
                        <p:par>
                          <p:cTn id="58" fill="hold">
                            <p:stCondLst>
                              <p:cond delay="0"/>
                            </p:stCondLst>
                            <p:childTnLst>
                              <p:par>
                                <p:cTn id="59" presetClass="entr" nodeType="clickEffect" presetID="9" grpId="14" fill="hold">
                                  <p:stCondLst>
                                    <p:cond delay="0"/>
                                  </p:stCondLst>
                                  <p:iterate type="el" backwards="0">
                                    <p:tmAbs val="0"/>
                                  </p:iterate>
                                  <p:childTnLst>
                                    <p:set>
                                      <p:cBhvr>
                                        <p:cTn id="60" fill="hold"/>
                                        <p:tgtEl>
                                          <p:spTgt spid="407"/>
                                        </p:tgtEl>
                                        <p:attrNameLst>
                                          <p:attrName>style.visibility</p:attrName>
                                        </p:attrNameLst>
                                      </p:cBhvr>
                                      <p:to>
                                        <p:strVal val="visible"/>
                                      </p:to>
                                    </p:set>
                                    <p:animEffect filter="dissolve" transition="in">
                                      <p:cBhvr>
                                        <p:cTn id="61" dur="500"/>
                                        <p:tgtEl>
                                          <p:spTgt spid="407"/>
                                        </p:tgtEl>
                                      </p:cBhvr>
                                    </p:animEffect>
                                  </p:childTnLst>
                                </p:cTn>
                              </p:par>
                            </p:childTnLst>
                          </p:cTn>
                        </p:par>
                        <p:par>
                          <p:cTn id="62" fill="hold">
                            <p:stCondLst>
                              <p:cond delay="500"/>
                            </p:stCondLst>
                            <p:childTnLst>
                              <p:par>
                                <p:cTn id="63" presetClass="entr" nodeType="afterEffect" presetID="9" grpId="15" fill="hold">
                                  <p:stCondLst>
                                    <p:cond delay="0"/>
                                  </p:stCondLst>
                                  <p:iterate type="el" backwards="0">
                                    <p:tmAbs val="0"/>
                                  </p:iterate>
                                  <p:childTnLst>
                                    <p:set>
                                      <p:cBhvr>
                                        <p:cTn id="64" fill="hold"/>
                                        <p:tgtEl>
                                          <p:spTgt spid="408"/>
                                        </p:tgtEl>
                                        <p:attrNameLst>
                                          <p:attrName>style.visibility</p:attrName>
                                        </p:attrNameLst>
                                      </p:cBhvr>
                                      <p:to>
                                        <p:strVal val="visible"/>
                                      </p:to>
                                    </p:set>
                                    <p:animEffect filter="dissolve" transition="in">
                                      <p:cBhvr>
                                        <p:cTn id="65" dur="1000"/>
                                        <p:tgtEl>
                                          <p:spTgt spid="408"/>
                                        </p:tgtEl>
                                      </p:cBhvr>
                                    </p:animEffect>
                                  </p:childTnLst>
                                </p:cTn>
                              </p:par>
                            </p:childTnLst>
                          </p:cTn>
                        </p:par>
                        <p:par>
                          <p:cTn id="66" fill="hold">
                            <p:stCondLst>
                              <p:cond delay="1500"/>
                            </p:stCondLst>
                            <p:childTnLst>
                              <p:par>
                                <p:cTn id="67" presetClass="entr" nodeType="afterEffect" presetID="9" grpId="16" fill="hold">
                                  <p:stCondLst>
                                    <p:cond delay="0"/>
                                  </p:stCondLst>
                                  <p:iterate type="el" backwards="0">
                                    <p:tmAbs val="0"/>
                                  </p:iterate>
                                  <p:childTnLst>
                                    <p:set>
                                      <p:cBhvr>
                                        <p:cTn id="68" fill="hold"/>
                                        <p:tgtEl>
                                          <p:spTgt spid="409"/>
                                        </p:tgtEl>
                                        <p:attrNameLst>
                                          <p:attrName>style.visibility</p:attrName>
                                        </p:attrNameLst>
                                      </p:cBhvr>
                                      <p:to>
                                        <p:strVal val="visible"/>
                                      </p:to>
                                    </p:set>
                                    <p:animEffect filter="dissolve" transition="in">
                                      <p:cBhvr>
                                        <p:cTn id="69" dur="1000"/>
                                        <p:tgtEl>
                                          <p:spTgt spid="409"/>
                                        </p:tgtEl>
                                      </p:cBhvr>
                                    </p:animEffect>
                                  </p:childTnLst>
                                </p:cTn>
                              </p:par>
                            </p:childTnLst>
                          </p:cTn>
                        </p:par>
                      </p:childTnLst>
                    </p:cTn>
                  </p:par>
                  <p:par>
                    <p:cTn id="70" fill="hold">
                      <p:stCondLst>
                        <p:cond delay="indefinite"/>
                      </p:stCondLst>
                      <p:childTnLst>
                        <p:par>
                          <p:cTn id="71" fill="hold">
                            <p:stCondLst>
                              <p:cond delay="0"/>
                            </p:stCondLst>
                            <p:childTnLst>
                              <p:par>
                                <p:cTn id="72" presetClass="entr" nodeType="clickEffect" presetID="9" grpId="17" fill="hold">
                                  <p:stCondLst>
                                    <p:cond delay="0"/>
                                  </p:stCondLst>
                                  <p:iterate type="el" backwards="0">
                                    <p:tmAbs val="0"/>
                                  </p:iterate>
                                  <p:childTnLst>
                                    <p:set>
                                      <p:cBhvr>
                                        <p:cTn id="73" fill="hold"/>
                                        <p:tgtEl>
                                          <p:spTgt spid="410"/>
                                        </p:tgtEl>
                                        <p:attrNameLst>
                                          <p:attrName>style.visibility</p:attrName>
                                        </p:attrNameLst>
                                      </p:cBhvr>
                                      <p:to>
                                        <p:strVal val="visible"/>
                                      </p:to>
                                    </p:set>
                                    <p:animEffect filter="dissolve" transition="in">
                                      <p:cBhvr>
                                        <p:cTn id="74"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7" grpId="14"/>
      <p:bldP build="whole" bldLvl="1" animBg="1" rev="0" advAuto="0" spid="399" grpId="5"/>
      <p:bldP build="whole" bldLvl="1" animBg="1" rev="0" advAuto="0" spid="404" grpId="11"/>
      <p:bldP build="whole" bldLvl="1" animBg="1" rev="0" advAuto="0" spid="401" grpId="6"/>
      <p:bldP build="whole" bldLvl="1" animBg="1" rev="0" advAuto="0" spid="403" grpId="10"/>
      <p:bldP build="whole" bldLvl="1" animBg="1" rev="0" advAuto="0" spid="397" grpId="7"/>
      <p:bldP build="whole" bldLvl="1" animBg="1" rev="0" advAuto="0" spid="395" grpId="2"/>
      <p:bldP build="whole" bldLvl="1" animBg="1" rev="0" advAuto="0" spid="398" grpId="3"/>
      <p:bldP build="whole" bldLvl="1" animBg="1" rev="0" advAuto="0" spid="394" grpId="4"/>
      <p:bldP build="whole" bldLvl="1" animBg="1" rev="0" advAuto="0" spid="400" grpId="8"/>
      <p:bldP build="whole" bldLvl="1" animBg="1" rev="0" advAuto="0" spid="406" grpId="13"/>
      <p:bldP build="whole" bldLvl="1" animBg="1" rev="0" advAuto="0" spid="409" grpId="16"/>
      <p:bldP build="whole" bldLvl="1" animBg="1" rev="0" advAuto="0" spid="408" grpId="15"/>
      <p:bldP build="whole" bldLvl="1" animBg="1" rev="0" advAuto="0" spid="396" grpId="9"/>
      <p:bldP build="whole" bldLvl="1" animBg="1" rev="0" advAuto="0" spid="405" grpId="12"/>
      <p:bldP build="whole" bldLvl="1" animBg="1" rev="0" advAuto="0" spid="410" grpId="17"/>
      <p:bldP build="whole" bldLvl="1" animBg="1" rev="0" advAuto="0" spid="392"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eparat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separate</a:t>
            </a:r>
          </a:p>
        </p:txBody>
      </p:sp>
      <p:graphicFrame>
        <p:nvGraphicFramePr>
          <p:cNvPr id="413" name="Table"/>
          <p:cNvGraphicFramePr/>
          <p:nvPr/>
        </p:nvGraphicFramePr>
        <p:xfrm>
          <a:off x="398325" y="3158469"/>
          <a:ext cx="4033451" cy="4915116"/>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835884"/>
                <a:gridCol w="1203167"/>
                <a:gridCol w="1366378"/>
              </a:tblGrid>
              <a:tr h="544712">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544712">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414" name="separate(df,col=IFN,into=c(&quot;name&quot;,&quot;n_IFN&quot;),sep=4)"/>
          <p:cNvSpPr txBox="1"/>
          <p:nvPr/>
        </p:nvSpPr>
        <p:spPr>
          <a:xfrm>
            <a:off x="5054687" y="4793792"/>
            <a:ext cx="7956558" cy="4349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100">
                <a:latin typeface="Monaco"/>
                <a:ea typeface="Monaco"/>
                <a:cs typeface="Monaco"/>
                <a:sym typeface="Monaco"/>
              </a:defRPr>
            </a:lvl1pPr>
          </a:lstStyle>
          <a:p>
            <a:pPr/>
            <a:r>
              <a:t>separate(df,col=IFN,into=c("name","n_IFN"),sep=4)</a:t>
            </a:r>
          </a:p>
        </p:txBody>
      </p:sp>
      <p:sp>
        <p:nvSpPr>
          <p:cNvPr id="415" name="df"/>
          <p:cNvSpPr txBox="1"/>
          <p:nvPr/>
        </p:nvSpPr>
        <p:spPr>
          <a:xfrm>
            <a:off x="2404159" y="2451745"/>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sp>
        <p:nvSpPr>
          <p:cNvPr id="416" name="Line"/>
          <p:cNvSpPr/>
          <p:nvPr/>
        </p:nvSpPr>
        <p:spPr>
          <a:xfrm flipH="1" flipV="1">
            <a:off x="6105193" y="3463640"/>
            <a:ext cx="657082" cy="1391310"/>
          </a:xfrm>
          <a:prstGeom prst="line">
            <a:avLst/>
          </a:prstGeom>
          <a:ln w="25400">
            <a:solidFill>
              <a:srgbClr val="ABABAB"/>
            </a:solidFill>
            <a:miter lim="400000"/>
            <a:tailEnd type="triangle"/>
          </a:ln>
        </p:spPr>
        <p:txBody>
          <a:bodyPr lIns="50800" tIns="50800" rIns="50800" bIns="50800" anchor="ctr"/>
          <a:lstStyle/>
          <a:p>
            <a:pPr/>
          </a:p>
        </p:txBody>
      </p:sp>
      <p:sp>
        <p:nvSpPr>
          <p:cNvPr id="417" name="data frame"/>
          <p:cNvSpPr txBox="1"/>
          <p:nvPr/>
        </p:nvSpPr>
        <p:spPr>
          <a:xfrm>
            <a:off x="5130593" y="3031721"/>
            <a:ext cx="1878712"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0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data frame</a:t>
            </a:r>
          </a:p>
        </p:txBody>
      </p:sp>
      <p:sp>
        <p:nvSpPr>
          <p:cNvPr id="418" name="Line"/>
          <p:cNvSpPr/>
          <p:nvPr/>
        </p:nvSpPr>
        <p:spPr>
          <a:xfrm flipH="1">
            <a:off x="7343908" y="5374169"/>
            <a:ext cx="71945" cy="837937"/>
          </a:xfrm>
          <a:prstGeom prst="line">
            <a:avLst/>
          </a:prstGeom>
          <a:ln w="25400">
            <a:solidFill>
              <a:srgbClr val="ABABAB"/>
            </a:solidFill>
            <a:miter lim="400000"/>
            <a:tailEnd type="triangle"/>
          </a:ln>
        </p:spPr>
        <p:txBody>
          <a:bodyPr lIns="50800" tIns="50800" rIns="50800" bIns="50800" anchor="ctr"/>
          <a:lstStyle/>
          <a:p>
            <a:pPr/>
          </a:p>
        </p:txBody>
      </p:sp>
      <p:sp>
        <p:nvSpPr>
          <p:cNvPr id="419" name="variable a separar"/>
          <p:cNvSpPr txBox="1"/>
          <p:nvPr/>
        </p:nvSpPr>
        <p:spPr>
          <a:xfrm>
            <a:off x="5856865" y="6319156"/>
            <a:ext cx="3008377" cy="5477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0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variable a separar</a:t>
            </a:r>
          </a:p>
        </p:txBody>
      </p:sp>
      <p:sp>
        <p:nvSpPr>
          <p:cNvPr id="420" name="separate(df,IFN,c(&quot;name&quot;,&quot;n_IFN&quot;),sep=&quot;_&quot;)…"/>
          <p:cNvSpPr txBox="1"/>
          <p:nvPr/>
        </p:nvSpPr>
        <p:spPr>
          <a:xfrm>
            <a:off x="5458582" y="7842798"/>
            <a:ext cx="7323994" cy="840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latin typeface="Monaco"/>
                <a:ea typeface="Monaco"/>
                <a:cs typeface="Monaco"/>
                <a:sym typeface="Monaco"/>
              </a:defRPr>
            </a:pPr>
            <a:r>
              <a:t>separate(df,IFN,c("name","n_IFN"),sep="_")</a:t>
            </a:r>
          </a:p>
          <a:p>
            <a:pPr algn="l">
              <a:defRPr sz="2200">
                <a:latin typeface="Monaco"/>
                <a:ea typeface="Monaco"/>
                <a:cs typeface="Monaco"/>
                <a:sym typeface="Monaco"/>
              </a:defRPr>
            </a:pPr>
            <a:r>
              <a:t>separate(df,IFN,c("name","n_IFN"))</a:t>
            </a:r>
          </a:p>
        </p:txBody>
      </p:sp>
      <p:sp>
        <p:nvSpPr>
          <p:cNvPr id="421" name="Line"/>
          <p:cNvSpPr/>
          <p:nvPr/>
        </p:nvSpPr>
        <p:spPr>
          <a:xfrm flipV="1">
            <a:off x="9659950" y="3794743"/>
            <a:ext cx="243655" cy="994731"/>
          </a:xfrm>
          <a:prstGeom prst="line">
            <a:avLst/>
          </a:prstGeom>
          <a:ln w="25400">
            <a:solidFill>
              <a:srgbClr val="ABABAB"/>
            </a:solidFill>
            <a:miter lim="400000"/>
            <a:tailEnd type="triangle"/>
          </a:ln>
        </p:spPr>
        <p:txBody>
          <a:bodyPr lIns="50800" tIns="50800" rIns="50800" bIns="50800" anchor="ctr"/>
          <a:lstStyle/>
          <a:p>
            <a:pPr/>
          </a:p>
        </p:txBody>
      </p:sp>
      <p:sp>
        <p:nvSpPr>
          <p:cNvPr id="422" name="nuevas variables"/>
          <p:cNvSpPr txBox="1"/>
          <p:nvPr/>
        </p:nvSpPr>
        <p:spPr>
          <a:xfrm>
            <a:off x="8609589" y="3155611"/>
            <a:ext cx="2923033" cy="5477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0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nuevas variables </a:t>
            </a:r>
          </a:p>
        </p:txBody>
      </p:sp>
      <p:sp>
        <p:nvSpPr>
          <p:cNvPr id="423" name="Line"/>
          <p:cNvSpPr/>
          <p:nvPr/>
        </p:nvSpPr>
        <p:spPr>
          <a:xfrm>
            <a:off x="12290657" y="5370256"/>
            <a:ext cx="1" cy="647139"/>
          </a:xfrm>
          <a:prstGeom prst="line">
            <a:avLst/>
          </a:prstGeom>
          <a:ln w="25400">
            <a:solidFill>
              <a:srgbClr val="ABABAB"/>
            </a:solidFill>
            <a:miter lim="400000"/>
            <a:tailEnd type="triangle"/>
          </a:ln>
        </p:spPr>
        <p:txBody>
          <a:bodyPr lIns="50800" tIns="50800" rIns="50800" bIns="50800" anchor="ctr"/>
          <a:lstStyle/>
          <a:p>
            <a:pPr/>
          </a:p>
        </p:txBody>
      </p:sp>
      <p:sp>
        <p:nvSpPr>
          <p:cNvPr id="424" name="criterio para  separar"/>
          <p:cNvSpPr txBox="1"/>
          <p:nvPr/>
        </p:nvSpPr>
        <p:spPr>
          <a:xfrm>
            <a:off x="10356259" y="6090556"/>
            <a:ext cx="2161414" cy="10049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0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criterio para </a:t>
            </a:r>
            <a:br>
              <a:rPr>
                <a:latin typeface="+mn-lt"/>
                <a:ea typeface="+mn-ea"/>
                <a:cs typeface="+mn-cs"/>
                <a:sym typeface="Helvetica Neue Light"/>
              </a:rPr>
            </a:br>
            <a:r>
              <a:rPr>
                <a:latin typeface="+mn-lt"/>
                <a:ea typeface="+mn-ea"/>
                <a:cs typeface="+mn-cs"/>
                <a:sym typeface="Helvetica Neue Light"/>
              </a:rPr>
              <a:t>separar</a:t>
            </a:r>
          </a:p>
        </p:txBody>
      </p:sp>
      <p:graphicFrame>
        <p:nvGraphicFramePr>
          <p:cNvPr id="425" name="Table"/>
          <p:cNvGraphicFramePr/>
          <p:nvPr/>
        </p:nvGraphicFramePr>
        <p:xfrm>
          <a:off x="6343107" y="3160209"/>
          <a:ext cx="4255340" cy="4911636"/>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797468"/>
                <a:gridCol w="1326169"/>
                <a:gridCol w="1287754"/>
                <a:gridCol w="925263"/>
              </a:tblGrid>
              <a:tr h="544326">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name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n_IFN</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544326">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426" name="separate(df,IFN,c(&quot;name&quot;,&quot;n_IFN&quot;))"/>
          <p:cNvSpPr txBox="1"/>
          <p:nvPr/>
        </p:nvSpPr>
        <p:spPr>
          <a:xfrm>
            <a:off x="5910804" y="2438443"/>
            <a:ext cx="5814989" cy="459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200">
                <a:latin typeface="Monaco"/>
                <a:ea typeface="Monaco"/>
                <a:cs typeface="Monaco"/>
                <a:sym typeface="Monaco"/>
              </a:defRPr>
            </a:lvl1pPr>
          </a:lstStyle>
          <a:p>
            <a:pPr/>
            <a:r>
              <a:t>separate(df,IFN,c("name","n_IFN"))</a:t>
            </a:r>
          </a:p>
        </p:txBody>
      </p:sp>
      <p:pic>
        <p:nvPicPr>
          <p:cNvPr id="427" name="Screen Shot 2017-01-03 at 23.42.00.png" descr="Screen Shot 2017-01-03 at 23.42.00.png"/>
          <p:cNvPicPr>
            <a:picLocks noChangeAspect="0"/>
          </p:cNvPicPr>
          <p:nvPr/>
        </p:nvPicPr>
        <p:blipFill>
          <a:blip r:embed="rId2">
            <a:extLst/>
          </a:blip>
          <a:srcRect l="5714" t="74601" r="55146" b="8178"/>
          <a:stretch>
            <a:fillRect/>
          </a:stretch>
        </p:blipFill>
        <p:spPr>
          <a:xfrm>
            <a:off x="3532329" y="529096"/>
            <a:ext cx="5075402" cy="134358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14"/>
                                        </p:tgtEl>
                                        <p:attrNameLst>
                                          <p:attrName>style.visibility</p:attrName>
                                        </p:attrNameLst>
                                      </p:cBhvr>
                                      <p:to>
                                        <p:strVal val="visible"/>
                                      </p:to>
                                    </p:set>
                                    <p:animEffect filter="dissolve" transition="in">
                                      <p:cBhvr>
                                        <p:cTn id="7" dur="1000"/>
                                        <p:tgtEl>
                                          <p:spTgt spid="41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17"/>
                                        </p:tgtEl>
                                        <p:attrNameLst>
                                          <p:attrName>style.visibility</p:attrName>
                                        </p:attrNameLst>
                                      </p:cBhvr>
                                      <p:to>
                                        <p:strVal val="visible"/>
                                      </p:to>
                                    </p:set>
                                    <p:animEffect filter="dissolve" transition="in">
                                      <p:cBhvr>
                                        <p:cTn id="12" dur="1000"/>
                                        <p:tgtEl>
                                          <p:spTgt spid="417"/>
                                        </p:tgtEl>
                                      </p:cBhvr>
                                    </p:animEffect>
                                  </p:childTnLst>
                                </p:cTn>
                              </p:par>
                            </p:childTnLst>
                          </p:cTn>
                        </p:par>
                        <p:par>
                          <p:cTn id="13" fill="hold">
                            <p:stCondLst>
                              <p:cond delay="1000"/>
                            </p:stCondLst>
                            <p:childTnLst>
                              <p:par>
                                <p:cTn id="14" presetClass="entr" nodeType="afterEffect" presetID="9" grpId="3" fill="hold">
                                  <p:stCondLst>
                                    <p:cond delay="0"/>
                                  </p:stCondLst>
                                  <p:iterate type="el" backwards="0">
                                    <p:tmAbs val="0"/>
                                  </p:iterate>
                                  <p:childTnLst>
                                    <p:set>
                                      <p:cBhvr>
                                        <p:cTn id="15" fill="hold"/>
                                        <p:tgtEl>
                                          <p:spTgt spid="416"/>
                                        </p:tgtEl>
                                        <p:attrNameLst>
                                          <p:attrName>style.visibility</p:attrName>
                                        </p:attrNameLst>
                                      </p:cBhvr>
                                      <p:to>
                                        <p:strVal val="visible"/>
                                      </p:to>
                                    </p:set>
                                    <p:animEffect filter="dissolve" transition="in">
                                      <p:cBhvr>
                                        <p:cTn id="16" dur="1000"/>
                                        <p:tgtEl>
                                          <p:spTgt spid="416"/>
                                        </p:tgtEl>
                                      </p:cBhvr>
                                    </p:animEffect>
                                  </p:childTnLst>
                                </p:cTn>
                              </p:par>
                            </p:childTnLst>
                          </p:cTn>
                        </p:par>
                        <p:par>
                          <p:cTn id="17" fill="hold">
                            <p:stCondLst>
                              <p:cond delay="2000"/>
                            </p:stCondLst>
                            <p:childTnLst>
                              <p:par>
                                <p:cTn id="18" presetClass="entr" nodeType="afterEffect" presetID="9" grpId="4" fill="hold">
                                  <p:stCondLst>
                                    <p:cond delay="0"/>
                                  </p:stCondLst>
                                  <p:iterate type="el" backwards="0">
                                    <p:tmAbs val="0"/>
                                  </p:iterate>
                                  <p:childTnLst>
                                    <p:set>
                                      <p:cBhvr>
                                        <p:cTn id="19" fill="hold"/>
                                        <p:tgtEl>
                                          <p:spTgt spid="419"/>
                                        </p:tgtEl>
                                        <p:attrNameLst>
                                          <p:attrName>style.visibility</p:attrName>
                                        </p:attrNameLst>
                                      </p:cBhvr>
                                      <p:to>
                                        <p:strVal val="visible"/>
                                      </p:to>
                                    </p:set>
                                    <p:animEffect filter="dissolve" transition="in">
                                      <p:cBhvr>
                                        <p:cTn id="20" dur="1000"/>
                                        <p:tgtEl>
                                          <p:spTgt spid="419"/>
                                        </p:tgtEl>
                                      </p:cBhvr>
                                    </p:animEffect>
                                  </p:childTnLst>
                                </p:cTn>
                              </p:par>
                            </p:childTnLst>
                          </p:cTn>
                        </p:par>
                        <p:par>
                          <p:cTn id="21" fill="hold">
                            <p:stCondLst>
                              <p:cond delay="3000"/>
                            </p:stCondLst>
                            <p:childTnLst>
                              <p:par>
                                <p:cTn id="22" presetClass="entr" nodeType="afterEffect" presetID="9" grpId="5" fill="hold">
                                  <p:stCondLst>
                                    <p:cond delay="0"/>
                                  </p:stCondLst>
                                  <p:iterate type="el" backwards="0">
                                    <p:tmAbs val="0"/>
                                  </p:iterate>
                                  <p:childTnLst>
                                    <p:set>
                                      <p:cBhvr>
                                        <p:cTn id="23" fill="hold"/>
                                        <p:tgtEl>
                                          <p:spTgt spid="418"/>
                                        </p:tgtEl>
                                        <p:attrNameLst>
                                          <p:attrName>style.visibility</p:attrName>
                                        </p:attrNameLst>
                                      </p:cBhvr>
                                      <p:to>
                                        <p:strVal val="visible"/>
                                      </p:to>
                                    </p:set>
                                    <p:animEffect filter="dissolve" transition="in">
                                      <p:cBhvr>
                                        <p:cTn id="24" dur="1000"/>
                                        <p:tgtEl>
                                          <p:spTgt spid="418"/>
                                        </p:tgtEl>
                                      </p:cBhvr>
                                    </p:animEffect>
                                  </p:childTnLst>
                                </p:cTn>
                              </p:par>
                            </p:childTnLst>
                          </p:cTn>
                        </p:par>
                        <p:par>
                          <p:cTn id="25" fill="hold">
                            <p:stCondLst>
                              <p:cond delay="4000"/>
                            </p:stCondLst>
                            <p:childTnLst>
                              <p:par>
                                <p:cTn id="26" presetClass="entr" nodeType="afterEffect" presetID="9" grpId="6" fill="hold">
                                  <p:stCondLst>
                                    <p:cond delay="0"/>
                                  </p:stCondLst>
                                  <p:iterate type="el" backwards="0">
                                    <p:tmAbs val="0"/>
                                  </p:iterate>
                                  <p:childTnLst>
                                    <p:set>
                                      <p:cBhvr>
                                        <p:cTn id="27" fill="hold"/>
                                        <p:tgtEl>
                                          <p:spTgt spid="421"/>
                                        </p:tgtEl>
                                        <p:attrNameLst>
                                          <p:attrName>style.visibility</p:attrName>
                                        </p:attrNameLst>
                                      </p:cBhvr>
                                      <p:to>
                                        <p:strVal val="visible"/>
                                      </p:to>
                                    </p:set>
                                    <p:animEffect filter="dissolve" transition="in">
                                      <p:cBhvr>
                                        <p:cTn id="28" dur="1000"/>
                                        <p:tgtEl>
                                          <p:spTgt spid="421"/>
                                        </p:tgtEl>
                                      </p:cBhvr>
                                    </p:animEffect>
                                  </p:childTnLst>
                                </p:cTn>
                              </p:par>
                            </p:childTnLst>
                          </p:cTn>
                        </p:par>
                        <p:par>
                          <p:cTn id="29" fill="hold">
                            <p:stCondLst>
                              <p:cond delay="5000"/>
                            </p:stCondLst>
                            <p:childTnLst>
                              <p:par>
                                <p:cTn id="30" presetClass="entr" nodeType="afterEffect" presetID="9" grpId="7" fill="hold">
                                  <p:stCondLst>
                                    <p:cond delay="0"/>
                                  </p:stCondLst>
                                  <p:iterate type="el" backwards="0">
                                    <p:tmAbs val="0"/>
                                  </p:iterate>
                                  <p:childTnLst>
                                    <p:set>
                                      <p:cBhvr>
                                        <p:cTn id="31" fill="hold"/>
                                        <p:tgtEl>
                                          <p:spTgt spid="422"/>
                                        </p:tgtEl>
                                        <p:attrNameLst>
                                          <p:attrName>style.visibility</p:attrName>
                                        </p:attrNameLst>
                                      </p:cBhvr>
                                      <p:to>
                                        <p:strVal val="visible"/>
                                      </p:to>
                                    </p:set>
                                    <p:animEffect filter="dissolve" transition="in">
                                      <p:cBhvr>
                                        <p:cTn id="32" dur="1000"/>
                                        <p:tgtEl>
                                          <p:spTgt spid="422"/>
                                        </p:tgtEl>
                                      </p:cBhvr>
                                    </p:animEffect>
                                  </p:childTnLst>
                                </p:cTn>
                              </p:par>
                            </p:childTnLst>
                          </p:cTn>
                        </p:par>
                        <p:par>
                          <p:cTn id="33" fill="hold">
                            <p:stCondLst>
                              <p:cond delay="6000"/>
                            </p:stCondLst>
                            <p:childTnLst>
                              <p:par>
                                <p:cTn id="34" presetClass="entr" nodeType="afterEffect" presetID="9" grpId="8" fill="hold">
                                  <p:stCondLst>
                                    <p:cond delay="0"/>
                                  </p:stCondLst>
                                  <p:iterate type="el" backwards="0">
                                    <p:tmAbs val="0"/>
                                  </p:iterate>
                                  <p:childTnLst>
                                    <p:set>
                                      <p:cBhvr>
                                        <p:cTn id="35" fill="hold"/>
                                        <p:tgtEl>
                                          <p:spTgt spid="423"/>
                                        </p:tgtEl>
                                        <p:attrNameLst>
                                          <p:attrName>style.visibility</p:attrName>
                                        </p:attrNameLst>
                                      </p:cBhvr>
                                      <p:to>
                                        <p:strVal val="visible"/>
                                      </p:to>
                                    </p:set>
                                    <p:animEffect filter="dissolve" transition="in">
                                      <p:cBhvr>
                                        <p:cTn id="36" dur="1000"/>
                                        <p:tgtEl>
                                          <p:spTgt spid="423"/>
                                        </p:tgtEl>
                                      </p:cBhvr>
                                    </p:animEffect>
                                  </p:childTnLst>
                                </p:cTn>
                              </p:par>
                            </p:childTnLst>
                          </p:cTn>
                        </p:par>
                        <p:par>
                          <p:cTn id="37" fill="hold">
                            <p:stCondLst>
                              <p:cond delay="7000"/>
                            </p:stCondLst>
                            <p:childTnLst>
                              <p:par>
                                <p:cTn id="38" presetClass="entr" nodeType="afterEffect" presetID="9" grpId="9" fill="hold">
                                  <p:stCondLst>
                                    <p:cond delay="0"/>
                                  </p:stCondLst>
                                  <p:iterate type="el" backwards="0">
                                    <p:tmAbs val="0"/>
                                  </p:iterate>
                                  <p:childTnLst>
                                    <p:set>
                                      <p:cBhvr>
                                        <p:cTn id="39" fill="hold"/>
                                        <p:tgtEl>
                                          <p:spTgt spid="424"/>
                                        </p:tgtEl>
                                        <p:attrNameLst>
                                          <p:attrName>style.visibility</p:attrName>
                                        </p:attrNameLst>
                                      </p:cBhvr>
                                      <p:to>
                                        <p:strVal val="visible"/>
                                      </p:to>
                                    </p:set>
                                    <p:animEffect filter="dissolve" transition="in">
                                      <p:cBhvr>
                                        <p:cTn id="40" dur="1000"/>
                                        <p:tgtEl>
                                          <p:spTgt spid="424"/>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10" fill="hold">
                                  <p:stCondLst>
                                    <p:cond delay="0"/>
                                  </p:stCondLst>
                                  <p:iterate type="el" backwards="0">
                                    <p:tmAbs val="0"/>
                                  </p:iterate>
                                  <p:childTnLst>
                                    <p:set>
                                      <p:cBhvr>
                                        <p:cTn id="44" fill="hold"/>
                                        <p:tgtEl>
                                          <p:spTgt spid="420"/>
                                        </p:tgtEl>
                                        <p:attrNameLst>
                                          <p:attrName>style.visibility</p:attrName>
                                        </p:attrNameLst>
                                      </p:cBhvr>
                                      <p:to>
                                        <p:strVal val="visible"/>
                                      </p:to>
                                    </p:set>
                                    <p:animEffect filter="dissolve" transition="in">
                                      <p:cBhvr>
                                        <p:cTn id="45" dur="1000"/>
                                        <p:tgtEl>
                                          <p:spTgt spid="420"/>
                                        </p:tgtEl>
                                      </p:cBhvr>
                                    </p:animEffect>
                                  </p:childTnLst>
                                </p:cTn>
                              </p:par>
                            </p:childTnLst>
                          </p:cTn>
                        </p:par>
                      </p:childTnLst>
                    </p:cTn>
                  </p:par>
                  <p:par>
                    <p:cTn id="46" fill="hold">
                      <p:stCondLst>
                        <p:cond delay="indefinite"/>
                      </p:stCondLst>
                      <p:childTnLst>
                        <p:par>
                          <p:cTn id="47" fill="hold">
                            <p:stCondLst>
                              <p:cond delay="0"/>
                            </p:stCondLst>
                            <p:childTnLst>
                              <p:par>
                                <p:cTn id="48" presetClass="exit" nodeType="clickEffect" presetSubtype="0" presetID="1" grpId="11" fill="hold">
                                  <p:stCondLst>
                                    <p:cond delay="0"/>
                                  </p:stCondLst>
                                  <p:iterate type="el" backwards="0">
                                    <p:tmAbs val="0"/>
                                  </p:iterate>
                                  <p:childTnLst>
                                    <p:set>
                                      <p:cBhvr>
                                        <p:cTn id="49" fill="hold">
                                          <p:stCondLst>
                                            <p:cond delay="0"/>
                                          </p:stCondLst>
                                        </p:cTn>
                                        <p:tgtEl>
                                          <p:spTgt spid="417"/>
                                        </p:tgtEl>
                                        <p:attrNameLst>
                                          <p:attrName>style.visibility</p:attrName>
                                        </p:attrNameLst>
                                      </p:cBhvr>
                                      <p:to>
                                        <p:strVal val="hidden"/>
                                      </p:to>
                                    </p:set>
                                  </p:childTnLst>
                                </p:cTn>
                              </p:par>
                            </p:childTnLst>
                          </p:cTn>
                        </p:par>
                        <p:par>
                          <p:cTn id="50" fill="hold">
                            <p:stCondLst>
                              <p:cond delay="0"/>
                            </p:stCondLst>
                            <p:childTnLst>
                              <p:par>
                                <p:cTn id="51" presetClass="exit" nodeType="afterEffect" presetSubtype="0" presetID="1" grpId="12" fill="hold">
                                  <p:stCondLst>
                                    <p:cond delay="0"/>
                                  </p:stCondLst>
                                  <p:iterate type="el" backwards="0">
                                    <p:tmAbs val="0"/>
                                  </p:iterate>
                                  <p:childTnLst>
                                    <p:set>
                                      <p:cBhvr>
                                        <p:cTn id="52" fill="hold">
                                          <p:stCondLst>
                                            <p:cond delay="0"/>
                                          </p:stCondLst>
                                        </p:cTn>
                                        <p:tgtEl>
                                          <p:spTgt spid="419"/>
                                        </p:tgtEl>
                                        <p:attrNameLst>
                                          <p:attrName>style.visibility</p:attrName>
                                        </p:attrNameLst>
                                      </p:cBhvr>
                                      <p:to>
                                        <p:strVal val="hidden"/>
                                      </p:to>
                                    </p:set>
                                  </p:childTnLst>
                                </p:cTn>
                              </p:par>
                            </p:childTnLst>
                          </p:cTn>
                        </p:par>
                        <p:par>
                          <p:cTn id="53" fill="hold">
                            <p:stCondLst>
                              <p:cond delay="0"/>
                            </p:stCondLst>
                            <p:childTnLst>
                              <p:par>
                                <p:cTn id="54" presetClass="exit" nodeType="afterEffect" presetSubtype="0" presetID="1" grpId="13" fill="hold">
                                  <p:stCondLst>
                                    <p:cond delay="0"/>
                                  </p:stCondLst>
                                  <p:iterate type="el" backwards="0">
                                    <p:tmAbs val="0"/>
                                  </p:iterate>
                                  <p:childTnLst>
                                    <p:set>
                                      <p:cBhvr>
                                        <p:cTn id="55" fill="hold">
                                          <p:stCondLst>
                                            <p:cond delay="0"/>
                                          </p:stCondLst>
                                        </p:cTn>
                                        <p:tgtEl>
                                          <p:spTgt spid="416"/>
                                        </p:tgtEl>
                                        <p:attrNameLst>
                                          <p:attrName>style.visibility</p:attrName>
                                        </p:attrNameLst>
                                      </p:cBhvr>
                                      <p:to>
                                        <p:strVal val="hidden"/>
                                      </p:to>
                                    </p:set>
                                  </p:childTnLst>
                                </p:cTn>
                              </p:par>
                            </p:childTnLst>
                          </p:cTn>
                        </p:par>
                        <p:par>
                          <p:cTn id="56" fill="hold">
                            <p:stCondLst>
                              <p:cond delay="0"/>
                            </p:stCondLst>
                            <p:childTnLst>
                              <p:par>
                                <p:cTn id="57" presetClass="exit" nodeType="afterEffect" presetSubtype="0" presetID="1" grpId="14" fill="hold">
                                  <p:stCondLst>
                                    <p:cond delay="0"/>
                                  </p:stCondLst>
                                  <p:iterate type="el" backwards="0">
                                    <p:tmAbs val="0"/>
                                  </p:iterate>
                                  <p:childTnLst>
                                    <p:set>
                                      <p:cBhvr>
                                        <p:cTn id="58" fill="hold">
                                          <p:stCondLst>
                                            <p:cond delay="0"/>
                                          </p:stCondLst>
                                        </p:cTn>
                                        <p:tgtEl>
                                          <p:spTgt spid="418"/>
                                        </p:tgtEl>
                                        <p:attrNameLst>
                                          <p:attrName>style.visibility</p:attrName>
                                        </p:attrNameLst>
                                      </p:cBhvr>
                                      <p:to>
                                        <p:strVal val="hidden"/>
                                      </p:to>
                                    </p:set>
                                  </p:childTnLst>
                                </p:cTn>
                              </p:par>
                            </p:childTnLst>
                          </p:cTn>
                        </p:par>
                        <p:par>
                          <p:cTn id="59" fill="hold">
                            <p:stCondLst>
                              <p:cond delay="0"/>
                            </p:stCondLst>
                            <p:childTnLst>
                              <p:par>
                                <p:cTn id="60" presetClass="exit" nodeType="afterEffect" presetSubtype="0" presetID="1" grpId="15" fill="hold">
                                  <p:stCondLst>
                                    <p:cond delay="0"/>
                                  </p:stCondLst>
                                  <p:iterate type="el" backwards="0">
                                    <p:tmAbs val="0"/>
                                  </p:iterate>
                                  <p:childTnLst>
                                    <p:set>
                                      <p:cBhvr>
                                        <p:cTn id="61" fill="hold">
                                          <p:stCondLst>
                                            <p:cond delay="0"/>
                                          </p:stCondLst>
                                        </p:cTn>
                                        <p:tgtEl>
                                          <p:spTgt spid="414"/>
                                        </p:tgtEl>
                                        <p:attrNameLst>
                                          <p:attrName>style.visibility</p:attrName>
                                        </p:attrNameLst>
                                      </p:cBhvr>
                                      <p:to>
                                        <p:strVal val="hidden"/>
                                      </p:to>
                                    </p:set>
                                  </p:childTnLst>
                                </p:cTn>
                              </p:par>
                            </p:childTnLst>
                          </p:cTn>
                        </p:par>
                        <p:par>
                          <p:cTn id="62" fill="hold">
                            <p:stCondLst>
                              <p:cond delay="0"/>
                            </p:stCondLst>
                            <p:childTnLst>
                              <p:par>
                                <p:cTn id="63" presetClass="exit" nodeType="afterEffect" presetSubtype="0" presetID="1" grpId="16" fill="hold">
                                  <p:stCondLst>
                                    <p:cond delay="0"/>
                                  </p:stCondLst>
                                  <p:iterate type="el" backwards="0">
                                    <p:tmAbs val="0"/>
                                  </p:iterate>
                                  <p:childTnLst>
                                    <p:set>
                                      <p:cBhvr>
                                        <p:cTn id="64" fill="hold">
                                          <p:stCondLst>
                                            <p:cond delay="0"/>
                                          </p:stCondLst>
                                        </p:cTn>
                                        <p:tgtEl>
                                          <p:spTgt spid="423"/>
                                        </p:tgtEl>
                                        <p:attrNameLst>
                                          <p:attrName>style.visibility</p:attrName>
                                        </p:attrNameLst>
                                      </p:cBhvr>
                                      <p:to>
                                        <p:strVal val="hidden"/>
                                      </p:to>
                                    </p:set>
                                  </p:childTnLst>
                                </p:cTn>
                              </p:par>
                            </p:childTnLst>
                          </p:cTn>
                        </p:par>
                        <p:par>
                          <p:cTn id="65" fill="hold">
                            <p:stCondLst>
                              <p:cond delay="0"/>
                            </p:stCondLst>
                            <p:childTnLst>
                              <p:par>
                                <p:cTn id="66" presetClass="exit" nodeType="afterEffect" presetSubtype="0" presetID="1" grpId="17" fill="hold">
                                  <p:stCondLst>
                                    <p:cond delay="0"/>
                                  </p:stCondLst>
                                  <p:iterate type="el" backwards="0">
                                    <p:tmAbs val="0"/>
                                  </p:iterate>
                                  <p:childTnLst>
                                    <p:set>
                                      <p:cBhvr>
                                        <p:cTn id="67" fill="hold">
                                          <p:stCondLst>
                                            <p:cond delay="0"/>
                                          </p:stCondLst>
                                        </p:cTn>
                                        <p:tgtEl>
                                          <p:spTgt spid="421"/>
                                        </p:tgtEl>
                                        <p:attrNameLst>
                                          <p:attrName>style.visibility</p:attrName>
                                        </p:attrNameLst>
                                      </p:cBhvr>
                                      <p:to>
                                        <p:strVal val="hidden"/>
                                      </p:to>
                                    </p:set>
                                  </p:childTnLst>
                                </p:cTn>
                              </p:par>
                            </p:childTnLst>
                          </p:cTn>
                        </p:par>
                        <p:par>
                          <p:cTn id="68" fill="hold">
                            <p:stCondLst>
                              <p:cond delay="0"/>
                            </p:stCondLst>
                            <p:childTnLst>
                              <p:par>
                                <p:cTn id="69" presetClass="exit" nodeType="afterEffect" presetSubtype="0" presetID="1" grpId="18" fill="hold">
                                  <p:stCondLst>
                                    <p:cond delay="0"/>
                                  </p:stCondLst>
                                  <p:iterate type="el" backwards="0">
                                    <p:tmAbs val="0"/>
                                  </p:iterate>
                                  <p:childTnLst>
                                    <p:set>
                                      <p:cBhvr>
                                        <p:cTn id="70" fill="hold">
                                          <p:stCondLst>
                                            <p:cond delay="0"/>
                                          </p:stCondLst>
                                        </p:cTn>
                                        <p:tgtEl>
                                          <p:spTgt spid="422"/>
                                        </p:tgtEl>
                                        <p:attrNameLst>
                                          <p:attrName>style.visibility</p:attrName>
                                        </p:attrNameLst>
                                      </p:cBhvr>
                                      <p:to>
                                        <p:strVal val="hidden"/>
                                      </p:to>
                                    </p:set>
                                  </p:childTnLst>
                                </p:cTn>
                              </p:par>
                            </p:childTnLst>
                          </p:cTn>
                        </p:par>
                        <p:par>
                          <p:cTn id="71" fill="hold">
                            <p:stCondLst>
                              <p:cond delay="0"/>
                            </p:stCondLst>
                            <p:childTnLst>
                              <p:par>
                                <p:cTn id="72" presetClass="exit" nodeType="afterEffect" presetSubtype="0" presetID="1" grpId="19" fill="hold">
                                  <p:stCondLst>
                                    <p:cond delay="0"/>
                                  </p:stCondLst>
                                  <p:iterate type="el" backwards="0">
                                    <p:tmAbs val="0"/>
                                  </p:iterate>
                                  <p:childTnLst>
                                    <p:set>
                                      <p:cBhvr>
                                        <p:cTn id="73" fill="hold">
                                          <p:stCondLst>
                                            <p:cond delay="0"/>
                                          </p:stCondLst>
                                        </p:cTn>
                                        <p:tgtEl>
                                          <p:spTgt spid="424"/>
                                        </p:tgtEl>
                                        <p:attrNameLst>
                                          <p:attrName>style.visibility</p:attrName>
                                        </p:attrNameLst>
                                      </p:cBhvr>
                                      <p:to>
                                        <p:strVal val="hidden"/>
                                      </p:to>
                                    </p:set>
                                  </p:childTnLst>
                                </p:cTn>
                              </p:par>
                            </p:childTnLst>
                          </p:cTn>
                        </p:par>
                        <p:par>
                          <p:cTn id="74" fill="hold">
                            <p:stCondLst>
                              <p:cond delay="0"/>
                            </p:stCondLst>
                            <p:childTnLst>
                              <p:par>
                                <p:cTn id="75" presetClass="exit" nodeType="afterEffect" presetSubtype="0" presetID="1" grpId="20" fill="hold">
                                  <p:stCondLst>
                                    <p:cond delay="0"/>
                                  </p:stCondLst>
                                  <p:iterate type="el" backwards="0">
                                    <p:tmAbs val="0"/>
                                  </p:iterate>
                                  <p:childTnLst>
                                    <p:set>
                                      <p:cBhvr>
                                        <p:cTn id="76" fill="hold">
                                          <p:stCondLst>
                                            <p:cond delay="0"/>
                                          </p:stCondLst>
                                        </p:cTn>
                                        <p:tgtEl>
                                          <p:spTgt spid="420"/>
                                        </p:tgtEl>
                                        <p:attrNameLst>
                                          <p:attrName>style.visibility</p:attrName>
                                        </p:attrNameLst>
                                      </p:cBhvr>
                                      <p:to>
                                        <p:strVal val="hidden"/>
                                      </p:to>
                                    </p:set>
                                  </p:childTnLst>
                                </p:cTn>
                              </p:par>
                            </p:childTnLst>
                          </p:cTn>
                        </p:par>
                        <p:par>
                          <p:cTn id="77" fill="hold">
                            <p:stCondLst>
                              <p:cond delay="0"/>
                            </p:stCondLst>
                            <p:childTnLst>
                              <p:par>
                                <p:cTn id="78" presetClass="entr" nodeType="afterEffect" presetID="9" grpId="21" fill="hold">
                                  <p:stCondLst>
                                    <p:cond delay="0"/>
                                  </p:stCondLst>
                                  <p:iterate type="el" backwards="0">
                                    <p:tmAbs val="0"/>
                                  </p:iterate>
                                  <p:childTnLst>
                                    <p:set>
                                      <p:cBhvr>
                                        <p:cTn id="79" fill="hold"/>
                                        <p:tgtEl>
                                          <p:spTgt spid="426"/>
                                        </p:tgtEl>
                                        <p:attrNameLst>
                                          <p:attrName>style.visibility</p:attrName>
                                        </p:attrNameLst>
                                      </p:cBhvr>
                                      <p:to>
                                        <p:strVal val="visible"/>
                                      </p:to>
                                    </p:set>
                                    <p:animEffect filter="dissolve" transition="in">
                                      <p:cBhvr>
                                        <p:cTn id="80" dur="1000"/>
                                        <p:tgtEl>
                                          <p:spTgt spid="426"/>
                                        </p:tgtEl>
                                      </p:cBhvr>
                                    </p:animEffect>
                                  </p:childTnLst>
                                </p:cTn>
                              </p:par>
                            </p:childTnLst>
                          </p:cTn>
                        </p:par>
                        <p:par>
                          <p:cTn id="81" fill="hold">
                            <p:stCondLst>
                              <p:cond delay="1000"/>
                            </p:stCondLst>
                            <p:childTnLst>
                              <p:par>
                                <p:cTn id="82" presetClass="entr" nodeType="afterEffect" presetSubtype="0" presetID="1" grpId="22" fill="hold">
                                  <p:stCondLst>
                                    <p:cond delay="0"/>
                                  </p:stCondLst>
                                  <p:iterate type="el" backwards="0">
                                    <p:tmAbs val="0"/>
                                  </p:iterate>
                                  <p:childTnLst>
                                    <p:set>
                                      <p:cBhvr>
                                        <p:cTn id="83" fill="hold"/>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4" grpId="15"/>
      <p:bldP build="whole" bldLvl="1" animBg="1" rev="0" advAuto="0" spid="423" grpId="8"/>
      <p:bldP build="whole" bldLvl="1" animBg="1" rev="0" advAuto="0" spid="416" grpId="3"/>
      <p:bldP build="whole" bldLvl="1" animBg="1" rev="0" advAuto="0" spid="424" grpId="19"/>
      <p:bldP build="whole" bldLvl="1" animBg="1" rev="0" advAuto="0" spid="417" grpId="2"/>
      <p:bldP build="whole" bldLvl="1" animBg="1" rev="0" advAuto="0" spid="425" grpId="22"/>
      <p:bldP build="whole" bldLvl="1" animBg="1" rev="0" advAuto="0" spid="419" grpId="4"/>
      <p:bldP build="whole" bldLvl="1" animBg="1" rev="0" advAuto="0" spid="417" grpId="11"/>
      <p:bldP build="whole" bldLvl="1" animBg="1" rev="0" advAuto="0" spid="423" grpId="16"/>
      <p:bldP build="whole" bldLvl="1" animBg="1" rev="0" advAuto="0" spid="416" grpId="13"/>
      <p:bldP build="whole" bldLvl="1" animBg="1" rev="0" advAuto="0" spid="421" grpId="6"/>
      <p:bldP build="whole" bldLvl="1" animBg="1" rev="0" advAuto="0" spid="419" grpId="12"/>
      <p:bldP build="whole" bldLvl="1" animBg="1" rev="0" advAuto="0" spid="422" grpId="7"/>
      <p:bldP build="whole" bldLvl="1" animBg="1" rev="0" advAuto="0" spid="420" grpId="10"/>
      <p:bldP build="whole" bldLvl="1" animBg="1" rev="0" advAuto="0" spid="421" grpId="17"/>
      <p:bldP build="whole" bldLvl="1" animBg="1" rev="0" advAuto="0" spid="418" grpId="5"/>
      <p:bldP build="whole" bldLvl="1" animBg="1" rev="0" advAuto="0" spid="426" grpId="21"/>
      <p:bldP build="whole" bldLvl="1" animBg="1" rev="0" advAuto="0" spid="414" grpId="1"/>
      <p:bldP build="whole" bldLvl="1" animBg="1" rev="0" advAuto="0" spid="422" grpId="18"/>
      <p:bldP build="whole" bldLvl="1" animBg="1" rev="0" advAuto="0" spid="424" grpId="9"/>
      <p:bldP build="whole" bldLvl="1" animBg="1" rev="0" advAuto="0" spid="418" grpId="14"/>
      <p:bldP build="whole" bldLvl="1" animBg="1" rev="0" advAuto="0" spid="420" grpId="20"/>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gather &amp; separat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gather &amp; separate</a:t>
            </a:r>
          </a:p>
        </p:txBody>
      </p:sp>
      <p:sp>
        <p:nvSpPr>
          <p:cNvPr id="430" name="Vuestro turno…"/>
          <p:cNvSpPr txBox="1"/>
          <p:nvPr/>
        </p:nvSpPr>
        <p:spPr>
          <a:xfrm>
            <a:off x="656451" y="2095157"/>
            <a:ext cx="11691898" cy="3826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500"/>
            </a:pPr>
            <a:r>
              <a:t>Vuestro turno</a:t>
            </a:r>
          </a:p>
          <a:p>
            <a:pPr algn="l">
              <a:defRPr sz="4000"/>
            </a:pPr>
          </a:p>
          <a:p>
            <a:pPr algn="l">
              <a:defRPr sz="4000"/>
            </a:pPr>
            <a:r>
              <a:rPr sz="3300"/>
              <a:t>Ej.9: Usar </a:t>
            </a:r>
            <a:r>
              <a:rPr sz="2900">
                <a:latin typeface="American Typewriter"/>
                <a:ea typeface="American Typewriter"/>
                <a:cs typeface="American Typewriter"/>
                <a:sym typeface="American Typewriter"/>
              </a:rPr>
              <a:t>gather</a:t>
            </a:r>
            <a:r>
              <a:rPr sz="3300"/>
              <a:t> y </a:t>
            </a:r>
            <a:r>
              <a:rPr sz="2900">
                <a:latin typeface="American Typewriter"/>
                <a:ea typeface="American Typewriter"/>
                <a:cs typeface="American Typewriter"/>
                <a:sym typeface="American Typewriter"/>
              </a:rPr>
              <a:t>separate</a:t>
            </a:r>
            <a:r>
              <a:rPr sz="3300"/>
              <a:t> para transformar el data frame </a:t>
            </a:r>
            <a:r>
              <a:rPr sz="2900">
                <a:latin typeface="American Typewriter"/>
                <a:ea typeface="American Typewriter"/>
                <a:cs typeface="American Typewriter"/>
                <a:sym typeface="American Typewriter"/>
              </a:rPr>
              <a:t>especies </a:t>
            </a:r>
            <a:r>
              <a:rPr sz="3300"/>
              <a:t>en un formato ‘tidy’, donde cada columna sea una variable y cada fila, una observación</a:t>
            </a:r>
            <a:br/>
          </a:p>
        </p:txBody>
      </p:sp>
      <p:pic>
        <p:nvPicPr>
          <p:cNvPr id="431" name="Screen Shot 2017-01-03 at 16.33.24.png" descr="Screen Shot 2017-01-03 at 16.33.24.png"/>
          <p:cNvPicPr>
            <a:picLocks noChangeAspect="1"/>
          </p:cNvPicPr>
          <p:nvPr/>
        </p:nvPicPr>
        <p:blipFill>
          <a:blip r:embed="rId2">
            <a:extLst/>
          </a:blip>
          <a:srcRect l="0" t="0" r="0" b="19580"/>
          <a:stretch>
            <a:fillRect/>
          </a:stretch>
        </p:blipFill>
        <p:spPr>
          <a:xfrm>
            <a:off x="1218463" y="5671590"/>
            <a:ext cx="10969294" cy="388187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1"/>
                                        </p:tgtEl>
                                        <p:attrNameLst>
                                          <p:attrName>style.visibility</p:attrName>
                                        </p:attrNameLst>
                                      </p:cBhvr>
                                      <p:to>
                                        <p:strVal val="visible"/>
                                      </p:to>
                                    </p:set>
                                    <p:animEffect filter="dissolve" transition="in">
                                      <p:cBhvr>
                                        <p:cTn id="7"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1"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pread"/>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spread</a:t>
            </a:r>
          </a:p>
        </p:txBody>
      </p:sp>
      <p:sp>
        <p:nvSpPr>
          <p:cNvPr id="434" name="spread(df,IFN,n)"/>
          <p:cNvSpPr txBox="1"/>
          <p:nvPr/>
        </p:nvSpPr>
        <p:spPr>
          <a:xfrm>
            <a:off x="7881840" y="2325780"/>
            <a:ext cx="3162797"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spread(df,IFN,n)</a:t>
            </a:r>
          </a:p>
        </p:txBody>
      </p:sp>
      <p:sp>
        <p:nvSpPr>
          <p:cNvPr id="435" name="df"/>
          <p:cNvSpPr txBox="1"/>
          <p:nvPr/>
        </p:nvSpPr>
        <p:spPr>
          <a:xfrm>
            <a:off x="2547600" y="2653265"/>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graphicFrame>
        <p:nvGraphicFramePr>
          <p:cNvPr id="436" name="Table"/>
          <p:cNvGraphicFramePr/>
          <p:nvPr/>
        </p:nvGraphicFramePr>
        <p:xfrm>
          <a:off x="932774" y="3646053"/>
          <a:ext cx="4033452"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835884"/>
                <a:gridCol w="1203167"/>
                <a:gridCol w="1366378"/>
              </a:tblGrid>
              <a:tr h="544712">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544712">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IFN_3
</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437" name="Line"/>
          <p:cNvSpPr/>
          <p:nvPr/>
        </p:nvSpPr>
        <p:spPr>
          <a:xfrm flipH="1" flipV="1">
            <a:off x="9468713" y="1205490"/>
            <a:ext cx="647966" cy="1073676"/>
          </a:xfrm>
          <a:prstGeom prst="line">
            <a:avLst/>
          </a:prstGeom>
          <a:ln w="25400">
            <a:solidFill>
              <a:srgbClr val="ABABAB"/>
            </a:solidFill>
            <a:miter lim="400000"/>
            <a:tailEnd type="triangle"/>
          </a:ln>
        </p:spPr>
        <p:txBody>
          <a:bodyPr lIns="50800" tIns="50800" rIns="50800" bIns="50800" anchor="ctr"/>
          <a:lstStyle/>
          <a:p>
            <a:pPr/>
          </a:p>
        </p:txBody>
      </p:sp>
      <p:sp>
        <p:nvSpPr>
          <p:cNvPr id="438" name="factor (formará las  nuevas columnas)"/>
          <p:cNvSpPr txBox="1"/>
          <p:nvPr/>
        </p:nvSpPr>
        <p:spPr>
          <a:xfrm>
            <a:off x="7462580" y="60776"/>
            <a:ext cx="3373629"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factor (formará las</a:t>
            </a:r>
            <a:br>
              <a:rPr>
                <a:latin typeface="+mn-lt"/>
                <a:ea typeface="+mn-ea"/>
                <a:cs typeface="+mn-cs"/>
                <a:sym typeface="Helvetica Neue Light"/>
              </a:rPr>
            </a:br>
            <a:r>
              <a:rPr>
                <a:latin typeface="+mn-lt"/>
                <a:ea typeface="+mn-ea"/>
                <a:cs typeface="+mn-cs"/>
                <a:sym typeface="Helvetica Neue Light"/>
              </a:rPr>
              <a:t> nuevas columnas)</a:t>
            </a:r>
          </a:p>
        </p:txBody>
      </p:sp>
      <p:sp>
        <p:nvSpPr>
          <p:cNvPr id="439" name="data frame"/>
          <p:cNvSpPr txBox="1"/>
          <p:nvPr/>
        </p:nvSpPr>
        <p:spPr>
          <a:xfrm>
            <a:off x="6715590" y="3221572"/>
            <a:ext cx="1996339" cy="585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2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data frame</a:t>
            </a:r>
          </a:p>
        </p:txBody>
      </p:sp>
      <p:sp>
        <p:nvSpPr>
          <p:cNvPr id="440" name="Line"/>
          <p:cNvSpPr/>
          <p:nvPr/>
        </p:nvSpPr>
        <p:spPr>
          <a:xfrm flipH="1">
            <a:off x="8312916" y="2871829"/>
            <a:ext cx="1171658" cy="464522"/>
          </a:xfrm>
          <a:prstGeom prst="line">
            <a:avLst/>
          </a:prstGeom>
          <a:ln w="25400">
            <a:solidFill>
              <a:srgbClr val="ABABAB"/>
            </a:solidFill>
            <a:miter lim="400000"/>
            <a:tailEnd type="triangle"/>
          </a:ln>
        </p:spPr>
        <p:txBody>
          <a:bodyPr lIns="50800" tIns="50800" rIns="50800" bIns="50800" anchor="ctr"/>
          <a:lstStyle/>
          <a:p>
            <a:pPr/>
          </a:p>
        </p:txBody>
      </p:sp>
      <p:sp>
        <p:nvSpPr>
          <p:cNvPr id="441" name="valor"/>
          <p:cNvSpPr txBox="1"/>
          <p:nvPr/>
        </p:nvSpPr>
        <p:spPr>
          <a:xfrm>
            <a:off x="11740907" y="3033479"/>
            <a:ext cx="942544"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2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valor</a:t>
            </a:r>
          </a:p>
        </p:txBody>
      </p:sp>
      <p:sp>
        <p:nvSpPr>
          <p:cNvPr id="442" name="Line"/>
          <p:cNvSpPr/>
          <p:nvPr/>
        </p:nvSpPr>
        <p:spPr>
          <a:xfrm>
            <a:off x="10739287" y="2807390"/>
            <a:ext cx="937052" cy="400271"/>
          </a:xfrm>
          <a:prstGeom prst="line">
            <a:avLst/>
          </a:prstGeom>
          <a:ln w="25400">
            <a:solidFill>
              <a:srgbClr val="ABABAB"/>
            </a:solidFill>
            <a:miter lim="400000"/>
            <a:tailEnd type="triangle"/>
          </a:ln>
        </p:spPr>
        <p:txBody>
          <a:bodyPr lIns="50800" tIns="50800" rIns="50800" bIns="50800" anchor="ctr"/>
          <a:lstStyle/>
          <a:p>
            <a:pPr/>
          </a:p>
        </p:txBody>
      </p:sp>
      <p:graphicFrame>
        <p:nvGraphicFramePr>
          <p:cNvPr id="443" name="Table"/>
          <p:cNvGraphicFramePr/>
          <p:nvPr/>
        </p:nvGraphicFramePr>
        <p:xfrm>
          <a:off x="7595417" y="4411832"/>
          <a:ext cx="4418131" cy="3498795"/>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835884"/>
                <a:gridCol w="1203167"/>
                <a:gridCol w="1366378"/>
              </a:tblGrid>
              <a:tr h="697218">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IFN_2</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IFN_3</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697218">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tcPr>
                </a:tc>
              </a:tr>
              <a:tr h="697218">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tcPr>
                </a:tc>
              </a:tr>
              <a:tr h="697218">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tcPr>
                </a:tc>
              </a:tr>
              <a:tr h="697218">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pic>
        <p:nvPicPr>
          <p:cNvPr id="444" name="Screen Shot 2017-01-03 at 23.42.00.png" descr="Screen Shot 2017-01-03 at 23.42.00.png"/>
          <p:cNvPicPr>
            <a:picLocks noChangeAspect="0"/>
          </p:cNvPicPr>
          <p:nvPr/>
        </p:nvPicPr>
        <p:blipFill>
          <a:blip r:embed="rId2">
            <a:extLst/>
          </a:blip>
          <a:srcRect l="53460" t="11605" r="0" b="54507"/>
          <a:stretch>
            <a:fillRect/>
          </a:stretch>
        </p:blipFill>
        <p:spPr>
          <a:xfrm>
            <a:off x="3202896" y="195659"/>
            <a:ext cx="3205274" cy="166593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ID="9" grpId="2" fill="hold">
                                  <p:stCondLst>
                                    <p:cond delay="0"/>
                                  </p:stCondLst>
                                  <p:iterate type="el" backwards="0">
                                    <p:tmAbs val="0"/>
                                  </p:iterate>
                                  <p:childTnLst>
                                    <p:set>
                                      <p:cBhvr>
                                        <p:cTn id="10" fill="hold"/>
                                        <p:tgtEl>
                                          <p:spTgt spid="438"/>
                                        </p:tgtEl>
                                        <p:attrNameLst>
                                          <p:attrName>style.visibility</p:attrName>
                                        </p:attrNameLst>
                                      </p:cBhvr>
                                      <p:to>
                                        <p:strVal val="visible"/>
                                      </p:to>
                                    </p:set>
                                    <p:animEffect filter="dissolve" transition="in">
                                      <p:cBhvr>
                                        <p:cTn id="11" dur="1000"/>
                                        <p:tgtEl>
                                          <p:spTgt spid="438"/>
                                        </p:tgtEl>
                                      </p:cBhvr>
                                    </p:animEffect>
                                  </p:childTnLst>
                                </p:cTn>
                              </p:par>
                            </p:childTnLst>
                          </p:cTn>
                        </p:par>
                        <p:par>
                          <p:cTn id="12" fill="hold">
                            <p:stCondLst>
                              <p:cond delay="1000"/>
                            </p:stCondLst>
                            <p:childTnLst>
                              <p:par>
                                <p:cTn id="13" presetClass="entr" nodeType="afterEffect" presetID="9" grpId="3" fill="hold">
                                  <p:stCondLst>
                                    <p:cond delay="0"/>
                                  </p:stCondLst>
                                  <p:iterate type="el" backwards="0">
                                    <p:tmAbs val="0"/>
                                  </p:iterate>
                                  <p:childTnLst>
                                    <p:set>
                                      <p:cBhvr>
                                        <p:cTn id="14" fill="hold"/>
                                        <p:tgtEl>
                                          <p:spTgt spid="441"/>
                                        </p:tgtEl>
                                        <p:attrNameLst>
                                          <p:attrName>style.visibility</p:attrName>
                                        </p:attrNameLst>
                                      </p:cBhvr>
                                      <p:to>
                                        <p:strVal val="visible"/>
                                      </p:to>
                                    </p:set>
                                    <p:animEffect filter="dissolve" transition="in">
                                      <p:cBhvr>
                                        <p:cTn id="15" dur="1000"/>
                                        <p:tgtEl>
                                          <p:spTgt spid="441"/>
                                        </p:tgtEl>
                                      </p:cBhvr>
                                    </p:animEffect>
                                  </p:childTnLst>
                                </p:cTn>
                              </p:par>
                            </p:childTnLst>
                          </p:cTn>
                        </p:par>
                        <p:par>
                          <p:cTn id="16" fill="hold">
                            <p:stCondLst>
                              <p:cond delay="2000"/>
                            </p:stCondLst>
                            <p:childTnLst>
                              <p:par>
                                <p:cTn id="17" presetClass="entr" nodeType="afterEffect" presetID="9" grpId="4" fill="hold">
                                  <p:stCondLst>
                                    <p:cond delay="0"/>
                                  </p:stCondLst>
                                  <p:iterate type="el" backwards="0">
                                    <p:tmAbs val="0"/>
                                  </p:iterate>
                                  <p:childTnLst>
                                    <p:set>
                                      <p:cBhvr>
                                        <p:cTn id="18" fill="hold"/>
                                        <p:tgtEl>
                                          <p:spTgt spid="437"/>
                                        </p:tgtEl>
                                        <p:attrNameLst>
                                          <p:attrName>style.visibility</p:attrName>
                                        </p:attrNameLst>
                                      </p:cBhvr>
                                      <p:to>
                                        <p:strVal val="visible"/>
                                      </p:to>
                                    </p:set>
                                    <p:animEffect filter="dissolve" transition="in">
                                      <p:cBhvr>
                                        <p:cTn id="19" dur="1000"/>
                                        <p:tgtEl>
                                          <p:spTgt spid="437"/>
                                        </p:tgtEl>
                                      </p:cBhvr>
                                    </p:animEffect>
                                  </p:childTnLst>
                                </p:cTn>
                              </p:par>
                            </p:childTnLst>
                          </p:cTn>
                        </p:par>
                        <p:par>
                          <p:cTn id="20" fill="hold">
                            <p:stCondLst>
                              <p:cond delay="3000"/>
                            </p:stCondLst>
                            <p:childTnLst>
                              <p:par>
                                <p:cTn id="21" presetClass="entr" nodeType="afterEffect" presetID="9" grpId="5" fill="hold">
                                  <p:stCondLst>
                                    <p:cond delay="0"/>
                                  </p:stCondLst>
                                  <p:iterate type="el" backwards="0">
                                    <p:tmAbs val="0"/>
                                  </p:iterate>
                                  <p:childTnLst>
                                    <p:set>
                                      <p:cBhvr>
                                        <p:cTn id="22" fill="hold"/>
                                        <p:tgtEl>
                                          <p:spTgt spid="442"/>
                                        </p:tgtEl>
                                        <p:attrNameLst>
                                          <p:attrName>style.visibility</p:attrName>
                                        </p:attrNameLst>
                                      </p:cBhvr>
                                      <p:to>
                                        <p:strVal val="visible"/>
                                      </p:to>
                                    </p:set>
                                    <p:animEffect filter="dissolve" transition="in">
                                      <p:cBhvr>
                                        <p:cTn id="23" dur="1000"/>
                                        <p:tgtEl>
                                          <p:spTgt spid="442"/>
                                        </p:tgtEl>
                                      </p:cBhvr>
                                    </p:animEffect>
                                  </p:childTnLst>
                                </p:cTn>
                              </p:par>
                            </p:childTnLst>
                          </p:cTn>
                        </p:par>
                        <p:par>
                          <p:cTn id="24" fill="hold">
                            <p:stCondLst>
                              <p:cond delay="4000"/>
                            </p:stCondLst>
                            <p:childTnLst>
                              <p:par>
                                <p:cTn id="25" presetClass="entr" nodeType="afterEffect" presetID="9" grpId="6" fill="hold">
                                  <p:stCondLst>
                                    <p:cond delay="0"/>
                                  </p:stCondLst>
                                  <p:iterate type="el" backwards="0">
                                    <p:tmAbs val="0"/>
                                  </p:iterate>
                                  <p:childTnLst>
                                    <p:set>
                                      <p:cBhvr>
                                        <p:cTn id="26" fill="hold"/>
                                        <p:tgtEl>
                                          <p:spTgt spid="440"/>
                                        </p:tgtEl>
                                        <p:attrNameLst>
                                          <p:attrName>style.visibility</p:attrName>
                                        </p:attrNameLst>
                                      </p:cBhvr>
                                      <p:to>
                                        <p:strVal val="visible"/>
                                      </p:to>
                                    </p:set>
                                    <p:animEffect filter="dissolve" transition="in">
                                      <p:cBhvr>
                                        <p:cTn id="27" dur="1000"/>
                                        <p:tgtEl>
                                          <p:spTgt spid="440"/>
                                        </p:tgtEl>
                                      </p:cBhvr>
                                    </p:animEffect>
                                  </p:childTnLst>
                                </p:cTn>
                              </p:par>
                            </p:childTnLst>
                          </p:cTn>
                        </p:par>
                        <p:par>
                          <p:cTn id="28" fill="hold">
                            <p:stCondLst>
                              <p:cond delay="5000"/>
                            </p:stCondLst>
                            <p:childTnLst>
                              <p:par>
                                <p:cTn id="29" presetClass="entr" nodeType="afterEffect" presetID="9" grpId="7" fill="hold">
                                  <p:stCondLst>
                                    <p:cond delay="0"/>
                                  </p:stCondLst>
                                  <p:iterate type="el" backwards="0">
                                    <p:tmAbs val="0"/>
                                  </p:iterate>
                                  <p:childTnLst>
                                    <p:set>
                                      <p:cBhvr>
                                        <p:cTn id="30" fill="hold"/>
                                        <p:tgtEl>
                                          <p:spTgt spid="439"/>
                                        </p:tgtEl>
                                        <p:attrNameLst>
                                          <p:attrName>style.visibility</p:attrName>
                                        </p:attrNameLst>
                                      </p:cBhvr>
                                      <p:to>
                                        <p:strVal val="visible"/>
                                      </p:to>
                                    </p:set>
                                    <p:animEffect filter="dissolve" transition="in">
                                      <p:cBhvr>
                                        <p:cTn id="31" dur="1000"/>
                                        <p:tgtEl>
                                          <p:spTgt spid="439"/>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8" fill="hold">
                                  <p:stCondLst>
                                    <p:cond delay="0"/>
                                  </p:stCondLst>
                                  <p:iterate type="el" backwards="0">
                                    <p:tmAbs val="0"/>
                                  </p:iterate>
                                  <p:childTnLst>
                                    <p:set>
                                      <p:cBhvr>
                                        <p:cTn id="35" fill="hold"/>
                                        <p:tgtEl>
                                          <p:spTgt spid="443"/>
                                        </p:tgtEl>
                                        <p:attrNameLst>
                                          <p:attrName>style.visibility</p:attrName>
                                        </p:attrNameLst>
                                      </p:cBhvr>
                                      <p:to>
                                        <p:strVal val="visible"/>
                                      </p:to>
                                    </p:set>
                                    <p:animEffect filter="dissolve" transition="in">
                                      <p:cBhvr>
                                        <p:cTn id="36" dur="10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9" grpId="7"/>
      <p:bldP build="whole" bldLvl="1" animBg="1" rev="0" advAuto="0" spid="440" grpId="6"/>
      <p:bldP build="whole" bldLvl="1" animBg="1" rev="0" advAuto="0" spid="441" grpId="3"/>
      <p:bldP build="whole" bldLvl="1" animBg="1" rev="0" advAuto="0" spid="437" grpId="4"/>
      <p:bldP build="whole" bldLvl="1" animBg="1" rev="0" advAuto="0" spid="442" grpId="5"/>
      <p:bldP build="whole" bldLvl="1" animBg="1" rev="0" advAuto="0" spid="443" grpId="8"/>
      <p:bldP build="whole" bldLvl="1" animBg="1" rev="0" advAuto="0" spid="434" grpId="1"/>
      <p:bldP build="whole" bldLvl="1" animBg="1" rev="0" advAuto="0" spid="438"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el tidyverse: tidy data"/>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el </a:t>
            </a:r>
            <a:r>
              <a:rPr i="1"/>
              <a:t>tidyverse: tidy data</a:t>
            </a:r>
          </a:p>
        </p:txBody>
      </p:sp>
      <p:pic>
        <p:nvPicPr>
          <p:cNvPr id="176" name="tidy.jpg" descr="tidy.jpg"/>
          <p:cNvPicPr>
            <a:picLocks noChangeAspect="1"/>
          </p:cNvPicPr>
          <p:nvPr/>
        </p:nvPicPr>
        <p:blipFill>
          <a:blip r:embed="rId2">
            <a:extLst/>
          </a:blip>
          <a:srcRect l="0" t="30717" r="0" b="0"/>
          <a:stretch>
            <a:fillRect/>
          </a:stretch>
        </p:blipFill>
        <p:spPr>
          <a:xfrm>
            <a:off x="-381886" y="2676141"/>
            <a:ext cx="11607087" cy="6037563"/>
          </a:xfrm>
          <a:prstGeom prst="rect">
            <a:avLst/>
          </a:prstGeom>
          <a:ln w="12700">
            <a:miter lim="400000"/>
          </a:ln>
        </p:spPr>
      </p:pic>
      <p:grpSp>
        <p:nvGrpSpPr>
          <p:cNvPr id="182" name="Group"/>
          <p:cNvGrpSpPr/>
          <p:nvPr/>
        </p:nvGrpSpPr>
        <p:grpSpPr>
          <a:xfrm>
            <a:off x="10115039" y="91826"/>
            <a:ext cx="2790313" cy="3325689"/>
            <a:chOff x="0" y="0"/>
            <a:chExt cx="2790311" cy="3325688"/>
          </a:xfrm>
        </p:grpSpPr>
        <p:pic>
          <p:nvPicPr>
            <p:cNvPr id="177" name="logo.png" descr="logo.png"/>
            <p:cNvPicPr>
              <a:picLocks noChangeAspect="1"/>
            </p:cNvPicPr>
            <p:nvPr/>
          </p:nvPicPr>
          <p:blipFill>
            <a:blip r:embed="rId3">
              <a:extLst/>
            </a:blip>
            <a:stretch>
              <a:fillRect/>
            </a:stretch>
          </p:blipFill>
          <p:spPr>
            <a:xfrm>
              <a:off x="0" y="0"/>
              <a:ext cx="1171615" cy="1357121"/>
            </a:xfrm>
            <a:prstGeom prst="rect">
              <a:avLst/>
            </a:prstGeom>
            <a:ln w="12700" cap="flat">
              <a:noFill/>
              <a:miter lim="400000"/>
            </a:ln>
            <a:effectLst/>
          </p:spPr>
        </p:pic>
        <p:pic>
          <p:nvPicPr>
            <p:cNvPr id="178" name="logo (2).png" descr="logo (2).png"/>
            <p:cNvPicPr>
              <a:picLocks noChangeAspect="1"/>
            </p:cNvPicPr>
            <p:nvPr/>
          </p:nvPicPr>
          <p:blipFill>
            <a:blip r:embed="rId4">
              <a:extLst/>
            </a:blip>
            <a:stretch>
              <a:fillRect/>
            </a:stretch>
          </p:blipFill>
          <p:spPr>
            <a:xfrm>
              <a:off x="1104335" y="37360"/>
              <a:ext cx="1128337" cy="1306990"/>
            </a:xfrm>
            <a:prstGeom prst="rect">
              <a:avLst/>
            </a:prstGeom>
            <a:ln w="12700" cap="flat">
              <a:noFill/>
              <a:miter lim="400000"/>
            </a:ln>
            <a:effectLst/>
          </p:spPr>
        </p:pic>
        <p:pic>
          <p:nvPicPr>
            <p:cNvPr id="179" name="logo (1).png" descr="logo (1).png"/>
            <p:cNvPicPr>
              <a:picLocks noChangeAspect="1"/>
            </p:cNvPicPr>
            <p:nvPr/>
          </p:nvPicPr>
          <p:blipFill>
            <a:blip r:embed="rId5">
              <a:extLst/>
            </a:blip>
            <a:stretch>
              <a:fillRect/>
            </a:stretch>
          </p:blipFill>
          <p:spPr>
            <a:xfrm>
              <a:off x="505127" y="997961"/>
              <a:ext cx="1149648" cy="1331676"/>
            </a:xfrm>
            <a:prstGeom prst="rect">
              <a:avLst/>
            </a:prstGeom>
            <a:ln w="12700" cap="flat">
              <a:noFill/>
              <a:miter lim="400000"/>
            </a:ln>
            <a:effectLst/>
          </p:spPr>
        </p:pic>
        <p:pic>
          <p:nvPicPr>
            <p:cNvPr id="180" name="images (1).jpeg" descr="images (1).jpeg"/>
            <p:cNvPicPr>
              <a:picLocks noChangeAspect="1"/>
            </p:cNvPicPr>
            <p:nvPr/>
          </p:nvPicPr>
          <p:blipFill>
            <a:blip r:embed="rId6">
              <a:extLst/>
            </a:blip>
            <a:srcRect l="4761" t="3900" r="5398" b="5676"/>
            <a:stretch>
              <a:fillRect/>
            </a:stretch>
          </p:blipFill>
          <p:spPr>
            <a:xfrm>
              <a:off x="1618560" y="1019302"/>
              <a:ext cx="1171752" cy="1331794"/>
            </a:xfrm>
            <a:custGeom>
              <a:avLst/>
              <a:gdLst/>
              <a:ahLst/>
              <a:cxnLst>
                <a:cxn ang="0">
                  <a:pos x="wd2" y="hd2"/>
                </a:cxn>
                <a:cxn ang="5400000">
                  <a:pos x="wd2" y="hd2"/>
                </a:cxn>
                <a:cxn ang="10800000">
                  <a:pos x="wd2" y="hd2"/>
                </a:cxn>
                <a:cxn ang="16200000">
                  <a:pos x="wd2" y="hd2"/>
                </a:cxn>
              </a:cxnLst>
              <a:rect l="0" t="0" r="r" b="b"/>
              <a:pathLst>
                <a:path w="21514" h="21559" fill="norm" stroke="1" extrusionOk="0">
                  <a:moveTo>
                    <a:pt x="10573" y="6"/>
                  </a:moveTo>
                  <a:cubicBezTo>
                    <a:pt x="10407" y="-14"/>
                    <a:pt x="10307" y="23"/>
                    <a:pt x="10201" y="83"/>
                  </a:cubicBezTo>
                  <a:cubicBezTo>
                    <a:pt x="10010" y="191"/>
                    <a:pt x="9491" y="462"/>
                    <a:pt x="9043" y="687"/>
                  </a:cubicBezTo>
                  <a:cubicBezTo>
                    <a:pt x="8595" y="911"/>
                    <a:pt x="8113" y="1152"/>
                    <a:pt x="7979" y="1226"/>
                  </a:cubicBezTo>
                  <a:cubicBezTo>
                    <a:pt x="7564" y="1457"/>
                    <a:pt x="3099" y="3727"/>
                    <a:pt x="1508" y="4516"/>
                  </a:cubicBezTo>
                  <a:lnTo>
                    <a:pt x="0" y="5267"/>
                  </a:lnTo>
                  <a:lnTo>
                    <a:pt x="0" y="10709"/>
                  </a:lnTo>
                  <a:lnTo>
                    <a:pt x="0" y="16150"/>
                  </a:lnTo>
                  <a:lnTo>
                    <a:pt x="714" y="16581"/>
                  </a:lnTo>
                  <a:cubicBezTo>
                    <a:pt x="1108" y="16820"/>
                    <a:pt x="1858" y="17225"/>
                    <a:pt x="2383" y="17474"/>
                  </a:cubicBezTo>
                  <a:cubicBezTo>
                    <a:pt x="2907" y="17723"/>
                    <a:pt x="3524" y="18077"/>
                    <a:pt x="3753" y="18264"/>
                  </a:cubicBezTo>
                  <a:cubicBezTo>
                    <a:pt x="3982" y="18451"/>
                    <a:pt x="4254" y="18605"/>
                    <a:pt x="4357" y="18605"/>
                  </a:cubicBezTo>
                  <a:cubicBezTo>
                    <a:pt x="4542" y="18605"/>
                    <a:pt x="5539" y="19059"/>
                    <a:pt x="6682" y="19671"/>
                  </a:cubicBezTo>
                  <a:cubicBezTo>
                    <a:pt x="6996" y="19839"/>
                    <a:pt x="7458" y="20057"/>
                    <a:pt x="7709" y="20153"/>
                  </a:cubicBezTo>
                  <a:cubicBezTo>
                    <a:pt x="7991" y="20261"/>
                    <a:pt x="8117" y="20391"/>
                    <a:pt x="8045" y="20494"/>
                  </a:cubicBezTo>
                  <a:cubicBezTo>
                    <a:pt x="7967" y="20604"/>
                    <a:pt x="8015" y="20634"/>
                    <a:pt x="8183" y="20577"/>
                  </a:cubicBezTo>
                  <a:cubicBezTo>
                    <a:pt x="8330" y="20527"/>
                    <a:pt x="8558" y="20610"/>
                    <a:pt x="8722" y="20770"/>
                  </a:cubicBezTo>
                  <a:cubicBezTo>
                    <a:pt x="8879" y="20922"/>
                    <a:pt x="9148" y="21046"/>
                    <a:pt x="9312" y="21046"/>
                  </a:cubicBezTo>
                  <a:cubicBezTo>
                    <a:pt x="9477" y="21046"/>
                    <a:pt x="9693" y="21171"/>
                    <a:pt x="9801" y="21322"/>
                  </a:cubicBezTo>
                  <a:cubicBezTo>
                    <a:pt x="9952" y="21537"/>
                    <a:pt x="10146" y="21586"/>
                    <a:pt x="10660" y="21547"/>
                  </a:cubicBezTo>
                  <a:cubicBezTo>
                    <a:pt x="11608" y="21476"/>
                    <a:pt x="11726" y="21440"/>
                    <a:pt x="12540" y="20975"/>
                  </a:cubicBezTo>
                  <a:cubicBezTo>
                    <a:pt x="12944" y="20745"/>
                    <a:pt x="13645" y="20381"/>
                    <a:pt x="14093" y="20172"/>
                  </a:cubicBezTo>
                  <a:cubicBezTo>
                    <a:pt x="14540" y="19964"/>
                    <a:pt x="15191" y="19626"/>
                    <a:pt x="15543" y="19414"/>
                  </a:cubicBezTo>
                  <a:cubicBezTo>
                    <a:pt x="15894" y="19203"/>
                    <a:pt x="16346" y="18990"/>
                    <a:pt x="16548" y="18945"/>
                  </a:cubicBezTo>
                  <a:cubicBezTo>
                    <a:pt x="16750" y="18901"/>
                    <a:pt x="16959" y="18774"/>
                    <a:pt x="17007" y="18663"/>
                  </a:cubicBezTo>
                  <a:cubicBezTo>
                    <a:pt x="17056" y="18551"/>
                    <a:pt x="17211" y="18463"/>
                    <a:pt x="17357" y="18463"/>
                  </a:cubicBezTo>
                  <a:cubicBezTo>
                    <a:pt x="17503" y="18463"/>
                    <a:pt x="17819" y="18347"/>
                    <a:pt x="18056" y="18206"/>
                  </a:cubicBezTo>
                  <a:cubicBezTo>
                    <a:pt x="18294" y="18065"/>
                    <a:pt x="18706" y="17857"/>
                    <a:pt x="18975" y="17744"/>
                  </a:cubicBezTo>
                  <a:cubicBezTo>
                    <a:pt x="19917" y="17348"/>
                    <a:pt x="21111" y="16547"/>
                    <a:pt x="21306" y="16183"/>
                  </a:cubicBezTo>
                  <a:cubicBezTo>
                    <a:pt x="21514" y="15794"/>
                    <a:pt x="21600" y="6224"/>
                    <a:pt x="21401" y="5569"/>
                  </a:cubicBezTo>
                  <a:cubicBezTo>
                    <a:pt x="21337" y="5358"/>
                    <a:pt x="20922" y="5055"/>
                    <a:pt x="20221" y="4715"/>
                  </a:cubicBezTo>
                  <a:cubicBezTo>
                    <a:pt x="19194" y="4216"/>
                    <a:pt x="16326" y="2790"/>
                    <a:pt x="15805" y="2518"/>
                  </a:cubicBezTo>
                  <a:cubicBezTo>
                    <a:pt x="12171" y="620"/>
                    <a:pt x="11071" y="64"/>
                    <a:pt x="10573" y="6"/>
                  </a:cubicBezTo>
                  <a:close/>
                </a:path>
              </a:pathLst>
            </a:custGeom>
            <a:ln w="12700" cap="flat">
              <a:noFill/>
              <a:miter lim="400000"/>
            </a:ln>
            <a:effectLst/>
          </p:spPr>
        </p:pic>
        <p:pic>
          <p:nvPicPr>
            <p:cNvPr id="181" name="download (1).jpeg" descr="download (1).jpeg"/>
            <p:cNvPicPr>
              <a:picLocks noChangeAspect="1"/>
            </p:cNvPicPr>
            <p:nvPr/>
          </p:nvPicPr>
          <p:blipFill>
            <a:blip r:embed="rId7">
              <a:extLst/>
            </a:blip>
            <a:srcRect l="3816" t="2876" r="3616" b="3942"/>
            <a:stretch>
              <a:fillRect/>
            </a:stretch>
          </p:blipFill>
          <p:spPr>
            <a:xfrm>
              <a:off x="1055547" y="2019019"/>
              <a:ext cx="1157315" cy="1306670"/>
            </a:xfrm>
            <a:custGeom>
              <a:avLst/>
              <a:gdLst/>
              <a:ahLst/>
              <a:cxnLst>
                <a:cxn ang="0">
                  <a:pos x="wd2" y="hd2"/>
                </a:cxn>
                <a:cxn ang="5400000">
                  <a:pos x="wd2" y="hd2"/>
                </a:cxn>
                <a:cxn ang="10800000">
                  <a:pos x="wd2" y="hd2"/>
                </a:cxn>
                <a:cxn ang="16200000">
                  <a:pos x="wd2" y="hd2"/>
                </a:cxn>
              </a:cxnLst>
              <a:rect l="0" t="0" r="r" b="b"/>
              <a:pathLst>
                <a:path w="21416" h="21399" fill="norm" stroke="1" extrusionOk="0">
                  <a:moveTo>
                    <a:pt x="10304" y="6"/>
                  </a:moveTo>
                  <a:cubicBezTo>
                    <a:pt x="10219" y="19"/>
                    <a:pt x="10164" y="46"/>
                    <a:pt x="10164" y="91"/>
                  </a:cubicBezTo>
                  <a:cubicBezTo>
                    <a:pt x="10164" y="260"/>
                    <a:pt x="8552" y="1085"/>
                    <a:pt x="8182" y="1105"/>
                  </a:cubicBezTo>
                  <a:cubicBezTo>
                    <a:pt x="8067" y="1111"/>
                    <a:pt x="7552" y="1360"/>
                    <a:pt x="7036" y="1657"/>
                  </a:cubicBezTo>
                  <a:cubicBezTo>
                    <a:pt x="6520" y="1955"/>
                    <a:pt x="6050" y="2200"/>
                    <a:pt x="5993" y="2203"/>
                  </a:cubicBezTo>
                  <a:cubicBezTo>
                    <a:pt x="5936" y="2207"/>
                    <a:pt x="5587" y="2403"/>
                    <a:pt x="5215" y="2639"/>
                  </a:cubicBezTo>
                  <a:cubicBezTo>
                    <a:pt x="4842" y="2875"/>
                    <a:pt x="4539" y="3018"/>
                    <a:pt x="4539" y="2957"/>
                  </a:cubicBezTo>
                  <a:cubicBezTo>
                    <a:pt x="4539" y="2788"/>
                    <a:pt x="3253" y="3416"/>
                    <a:pt x="2593" y="3906"/>
                  </a:cubicBezTo>
                  <a:cubicBezTo>
                    <a:pt x="2269" y="4146"/>
                    <a:pt x="1840" y="4341"/>
                    <a:pt x="1645" y="4341"/>
                  </a:cubicBezTo>
                  <a:cubicBezTo>
                    <a:pt x="1450" y="4341"/>
                    <a:pt x="1002" y="4579"/>
                    <a:pt x="647" y="4868"/>
                  </a:cubicBezTo>
                  <a:lnTo>
                    <a:pt x="0" y="5388"/>
                  </a:lnTo>
                  <a:lnTo>
                    <a:pt x="30" y="10743"/>
                  </a:lnTo>
                  <a:cubicBezTo>
                    <a:pt x="61" y="16850"/>
                    <a:pt x="-96" y="16351"/>
                    <a:pt x="2049" y="17379"/>
                  </a:cubicBezTo>
                  <a:cubicBezTo>
                    <a:pt x="2670" y="17677"/>
                    <a:pt x="3559" y="18136"/>
                    <a:pt x="4017" y="18393"/>
                  </a:cubicBezTo>
                  <a:cubicBezTo>
                    <a:pt x="4476" y="18650"/>
                    <a:pt x="5317" y="19081"/>
                    <a:pt x="5890" y="19349"/>
                  </a:cubicBezTo>
                  <a:cubicBezTo>
                    <a:pt x="6463" y="19617"/>
                    <a:pt x="7259" y="20012"/>
                    <a:pt x="7660" y="20232"/>
                  </a:cubicBezTo>
                  <a:cubicBezTo>
                    <a:pt x="8061" y="20453"/>
                    <a:pt x="8531" y="20686"/>
                    <a:pt x="8703" y="20746"/>
                  </a:cubicBezTo>
                  <a:cubicBezTo>
                    <a:pt x="8875" y="20806"/>
                    <a:pt x="9331" y="21000"/>
                    <a:pt x="9716" y="21181"/>
                  </a:cubicBezTo>
                  <a:cubicBezTo>
                    <a:pt x="10592" y="21594"/>
                    <a:pt x="11689" y="21418"/>
                    <a:pt x="12948" y="20661"/>
                  </a:cubicBezTo>
                  <a:cubicBezTo>
                    <a:pt x="13862" y="20112"/>
                    <a:pt x="16239" y="18887"/>
                    <a:pt x="16414" y="18874"/>
                  </a:cubicBezTo>
                  <a:cubicBezTo>
                    <a:pt x="16472" y="18870"/>
                    <a:pt x="16805" y="18709"/>
                    <a:pt x="17149" y="18517"/>
                  </a:cubicBezTo>
                  <a:cubicBezTo>
                    <a:pt x="17493" y="18325"/>
                    <a:pt x="18099" y="17991"/>
                    <a:pt x="18500" y="17776"/>
                  </a:cubicBezTo>
                  <a:cubicBezTo>
                    <a:pt x="18901" y="17560"/>
                    <a:pt x="19416" y="17280"/>
                    <a:pt x="19646" y="17152"/>
                  </a:cubicBezTo>
                  <a:cubicBezTo>
                    <a:pt x="19875" y="17024"/>
                    <a:pt x="20224" y="16872"/>
                    <a:pt x="20417" y="16814"/>
                  </a:cubicBezTo>
                  <a:cubicBezTo>
                    <a:pt x="20610" y="16756"/>
                    <a:pt x="20913" y="16435"/>
                    <a:pt x="21092" y="16099"/>
                  </a:cubicBezTo>
                  <a:cubicBezTo>
                    <a:pt x="21363" y="15593"/>
                    <a:pt x="21416" y="14667"/>
                    <a:pt x="21416" y="10730"/>
                  </a:cubicBezTo>
                  <a:cubicBezTo>
                    <a:pt x="21416" y="5100"/>
                    <a:pt x="21504" y="5358"/>
                    <a:pt x="19337" y="4179"/>
                  </a:cubicBezTo>
                  <a:cubicBezTo>
                    <a:pt x="19165" y="4085"/>
                    <a:pt x="18663" y="3855"/>
                    <a:pt x="18221" y="3666"/>
                  </a:cubicBezTo>
                  <a:cubicBezTo>
                    <a:pt x="17778" y="3476"/>
                    <a:pt x="17367" y="3214"/>
                    <a:pt x="17310" y="3087"/>
                  </a:cubicBezTo>
                  <a:cubicBezTo>
                    <a:pt x="17253" y="2960"/>
                    <a:pt x="17077" y="2860"/>
                    <a:pt x="16921" y="2860"/>
                  </a:cubicBezTo>
                  <a:cubicBezTo>
                    <a:pt x="16574" y="2860"/>
                    <a:pt x="15003" y="2141"/>
                    <a:pt x="14843" y="1911"/>
                  </a:cubicBezTo>
                  <a:cubicBezTo>
                    <a:pt x="14779" y="1819"/>
                    <a:pt x="14540" y="1748"/>
                    <a:pt x="14314" y="1748"/>
                  </a:cubicBezTo>
                  <a:cubicBezTo>
                    <a:pt x="14088" y="1748"/>
                    <a:pt x="13852" y="1633"/>
                    <a:pt x="13792" y="1495"/>
                  </a:cubicBezTo>
                  <a:cubicBezTo>
                    <a:pt x="13679" y="1232"/>
                    <a:pt x="11442" y="191"/>
                    <a:pt x="10634" y="26"/>
                  </a:cubicBezTo>
                  <a:cubicBezTo>
                    <a:pt x="10506" y="-1"/>
                    <a:pt x="10389" y="-6"/>
                    <a:pt x="10304" y="6"/>
                  </a:cubicBezTo>
                  <a:close/>
                </a:path>
              </a:pathLst>
            </a:custGeom>
            <a:ln w="12700" cap="flat">
              <a:noFill/>
              <a:miter lim="400000"/>
            </a:ln>
            <a:effectLst/>
          </p:spPr>
        </p:pic>
      </p:grpSp>
      <p:sp>
        <p:nvSpPr>
          <p:cNvPr id="183" name="el formato ‘tidy’ facilita el procesado y análisis, sobre todo en lenguajes vectorizados tipo R"/>
          <p:cNvSpPr txBox="1"/>
          <p:nvPr/>
        </p:nvSpPr>
        <p:spPr>
          <a:xfrm>
            <a:off x="568347" y="8385307"/>
            <a:ext cx="11868106" cy="11209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a:spcBef>
                <a:spcPts val="4200"/>
              </a:spcBef>
              <a:buSzPct val="75000"/>
              <a:buFont typeface="Helvetica Neue"/>
              <a:buChar char="•"/>
              <a:defRPr sz="3300">
                <a:solidFill>
                  <a:srgbClr val="747474"/>
                </a:solidFill>
              </a:defRPr>
            </a:pPr>
            <a:r>
              <a:t>el formato ‘tidy’ facilita el procesado y análisis, sobre todo en lenguajes vectorizados tipo </a:t>
            </a:r>
            <a:r>
              <a:rPr>
                <a:latin typeface="American Typewriter"/>
                <a:ea typeface="American Typewriter"/>
                <a:cs typeface="American Typewriter"/>
                <a:sym typeface="American Typewriter"/>
              </a:rPr>
              <a:t>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3"/>
                                        </p:tgtEl>
                                        <p:attrNameLst>
                                          <p:attrName>style.visibility</p:attrName>
                                        </p:attrNameLst>
                                      </p:cBhvr>
                                      <p:to>
                                        <p:strVal val="visible"/>
                                      </p:to>
                                    </p:set>
                                    <p:animEffect filter="dissolve" transition="in">
                                      <p:cBhvr>
                                        <p:cTn id="7"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unit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unite</a:t>
            </a:r>
          </a:p>
        </p:txBody>
      </p:sp>
      <p:sp>
        <p:nvSpPr>
          <p:cNvPr id="447" name="df"/>
          <p:cNvSpPr txBox="1"/>
          <p:nvPr/>
        </p:nvSpPr>
        <p:spPr>
          <a:xfrm>
            <a:off x="2547600" y="2653265"/>
            <a:ext cx="495363" cy="4941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Monaco"/>
                <a:ea typeface="Monaco"/>
                <a:cs typeface="Monaco"/>
                <a:sym typeface="Monaco"/>
              </a:defRPr>
            </a:lvl1pPr>
          </a:lstStyle>
          <a:p>
            <a:pPr/>
            <a:r>
              <a:t>df</a:t>
            </a:r>
          </a:p>
        </p:txBody>
      </p:sp>
      <p:sp>
        <p:nvSpPr>
          <p:cNvPr id="448" name="Line"/>
          <p:cNvSpPr/>
          <p:nvPr/>
        </p:nvSpPr>
        <p:spPr>
          <a:xfrm flipH="1" flipV="1">
            <a:off x="7206623" y="1260948"/>
            <a:ext cx="269340" cy="1077264"/>
          </a:xfrm>
          <a:prstGeom prst="line">
            <a:avLst/>
          </a:prstGeom>
          <a:ln w="25400">
            <a:solidFill>
              <a:srgbClr val="ABABAB"/>
            </a:solidFill>
            <a:miter lim="400000"/>
            <a:tailEnd type="triangle"/>
          </a:ln>
        </p:spPr>
        <p:txBody>
          <a:bodyPr lIns="50800" tIns="50800" rIns="50800" bIns="50800" anchor="ctr"/>
          <a:lstStyle/>
          <a:p>
            <a:pPr/>
          </a:p>
        </p:txBody>
      </p:sp>
      <p:sp>
        <p:nvSpPr>
          <p:cNvPr id="449" name="nombre de la  columna a añadir"/>
          <p:cNvSpPr txBox="1"/>
          <p:nvPr/>
        </p:nvSpPr>
        <p:spPr>
          <a:xfrm>
            <a:off x="5769807" y="206999"/>
            <a:ext cx="3125725"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nombre de la </a:t>
            </a:r>
            <a:br>
              <a:rPr>
                <a:latin typeface="+mn-lt"/>
                <a:ea typeface="+mn-ea"/>
                <a:cs typeface="+mn-cs"/>
                <a:sym typeface="Helvetica Neue Light"/>
              </a:rPr>
            </a:br>
            <a:r>
              <a:rPr>
                <a:latin typeface="+mn-lt"/>
                <a:ea typeface="+mn-ea"/>
                <a:cs typeface="+mn-cs"/>
                <a:sym typeface="Helvetica Neue Light"/>
              </a:rPr>
              <a:t>columna a añadir</a:t>
            </a:r>
          </a:p>
        </p:txBody>
      </p:sp>
      <p:sp>
        <p:nvSpPr>
          <p:cNvPr id="450" name="data frame"/>
          <p:cNvSpPr txBox="1"/>
          <p:nvPr/>
        </p:nvSpPr>
        <p:spPr>
          <a:xfrm>
            <a:off x="6017719" y="3323345"/>
            <a:ext cx="1996340" cy="5851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3200">
                <a:solidFill>
                  <a:srgbClr val="747474"/>
                </a:solidFill>
              </a:defRPr>
            </a:lvl1pPr>
          </a:lstStyle>
          <a:p>
            <a:pPr>
              <a:defRPr>
                <a:latin typeface="American Typewriter"/>
                <a:ea typeface="American Typewriter"/>
                <a:cs typeface="American Typewriter"/>
                <a:sym typeface="American Typewriter"/>
              </a:defRPr>
            </a:pPr>
            <a:r>
              <a:rPr>
                <a:latin typeface="+mn-lt"/>
                <a:ea typeface="+mn-ea"/>
                <a:cs typeface="+mn-cs"/>
                <a:sym typeface="Helvetica Neue Light"/>
              </a:rPr>
              <a:t>data frame</a:t>
            </a:r>
          </a:p>
        </p:txBody>
      </p:sp>
      <p:sp>
        <p:nvSpPr>
          <p:cNvPr id="451" name="Line"/>
          <p:cNvSpPr/>
          <p:nvPr/>
        </p:nvSpPr>
        <p:spPr>
          <a:xfrm>
            <a:off x="6788646" y="2795940"/>
            <a:ext cx="1" cy="586579"/>
          </a:xfrm>
          <a:prstGeom prst="line">
            <a:avLst/>
          </a:prstGeom>
          <a:ln w="25400">
            <a:solidFill>
              <a:srgbClr val="ABABAB"/>
            </a:solidFill>
            <a:miter lim="400000"/>
            <a:tailEnd type="triangle"/>
          </a:ln>
        </p:spPr>
        <p:txBody>
          <a:bodyPr lIns="50800" tIns="50800" rIns="50800" bIns="50800" anchor="ctr"/>
          <a:lstStyle/>
          <a:p>
            <a:pPr/>
          </a:p>
        </p:txBody>
      </p:sp>
      <p:sp>
        <p:nvSpPr>
          <p:cNvPr id="452" name="columnas a unir"/>
          <p:cNvSpPr txBox="1"/>
          <p:nvPr/>
        </p:nvSpPr>
        <p:spPr>
          <a:xfrm>
            <a:off x="9038492" y="3330161"/>
            <a:ext cx="1807770"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columnas</a:t>
            </a:r>
            <a:br>
              <a:rPr>
                <a:latin typeface="+mn-lt"/>
                <a:ea typeface="+mn-ea"/>
                <a:cs typeface="+mn-cs"/>
                <a:sym typeface="Helvetica Neue Light"/>
              </a:rPr>
            </a:br>
            <a:r>
              <a:rPr>
                <a:latin typeface="+mn-lt"/>
                <a:ea typeface="+mn-ea"/>
                <a:cs typeface="+mn-cs"/>
                <a:sym typeface="Helvetica Neue Light"/>
              </a:rPr>
              <a:t>a unir</a:t>
            </a:r>
          </a:p>
        </p:txBody>
      </p:sp>
      <p:sp>
        <p:nvSpPr>
          <p:cNvPr id="453" name="Line"/>
          <p:cNvSpPr/>
          <p:nvPr/>
        </p:nvSpPr>
        <p:spPr>
          <a:xfrm>
            <a:off x="9242511" y="2771952"/>
            <a:ext cx="85520" cy="636247"/>
          </a:xfrm>
          <a:prstGeom prst="line">
            <a:avLst/>
          </a:prstGeom>
          <a:ln w="25400">
            <a:solidFill>
              <a:srgbClr val="ABABAB"/>
            </a:solidFill>
            <a:miter lim="400000"/>
            <a:tailEnd type="triangle"/>
          </a:ln>
        </p:spPr>
        <p:txBody>
          <a:bodyPr lIns="50800" tIns="50800" rIns="50800" bIns="50800" anchor="ctr"/>
          <a:lstStyle/>
          <a:p>
            <a:pPr/>
          </a:p>
        </p:txBody>
      </p:sp>
      <p:graphicFrame>
        <p:nvGraphicFramePr>
          <p:cNvPr id="454" name="Table"/>
          <p:cNvGraphicFramePr/>
          <p:nvPr/>
        </p:nvGraphicFramePr>
        <p:xfrm>
          <a:off x="692304" y="3307743"/>
          <a:ext cx="4255340" cy="4911636"/>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388759"/>
                <a:gridCol w="1075764"/>
                <a:gridCol w="1243042"/>
                <a:gridCol w="1131900"/>
              </a:tblGrid>
              <a:tr h="544326">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name</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n_IFN</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544326">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tcPr>
                </a:tc>
              </a:tr>
              <a:tr h="544326">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IFN</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455" name="unite(df,IFN,name,n_IFN,sep=“_”)"/>
          <p:cNvSpPr txBox="1"/>
          <p:nvPr/>
        </p:nvSpPr>
        <p:spPr>
          <a:xfrm>
            <a:off x="5555750" y="2295637"/>
            <a:ext cx="5479654" cy="4592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200">
                <a:latin typeface="Monaco"/>
                <a:ea typeface="Monaco"/>
                <a:cs typeface="Monaco"/>
                <a:sym typeface="Monaco"/>
              </a:defRPr>
            </a:lvl1pPr>
          </a:lstStyle>
          <a:p>
            <a:pPr/>
            <a:r>
              <a:t>unite(df,IFN,name,n_IFN,sep=“_”)</a:t>
            </a:r>
          </a:p>
        </p:txBody>
      </p:sp>
      <p:sp>
        <p:nvSpPr>
          <p:cNvPr id="456" name="Line"/>
          <p:cNvSpPr/>
          <p:nvPr/>
        </p:nvSpPr>
        <p:spPr>
          <a:xfrm flipV="1">
            <a:off x="10265542" y="1502282"/>
            <a:ext cx="254893" cy="929205"/>
          </a:xfrm>
          <a:prstGeom prst="line">
            <a:avLst/>
          </a:prstGeom>
          <a:ln w="25400">
            <a:solidFill>
              <a:srgbClr val="ABABAB"/>
            </a:solidFill>
            <a:miter lim="400000"/>
            <a:tailEnd type="triangle"/>
          </a:ln>
        </p:spPr>
        <p:txBody>
          <a:bodyPr lIns="50800" tIns="50800" rIns="50800" bIns="50800" anchor="ctr"/>
          <a:lstStyle/>
          <a:p>
            <a:pPr/>
          </a:p>
        </p:txBody>
      </p:sp>
      <p:sp>
        <p:nvSpPr>
          <p:cNvPr id="457" name="separador (opcional)"/>
          <p:cNvSpPr txBox="1"/>
          <p:nvPr/>
        </p:nvSpPr>
        <p:spPr>
          <a:xfrm>
            <a:off x="10315733" y="206999"/>
            <a:ext cx="1891081" cy="10804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sz="3200">
                <a:solidFill>
                  <a:srgbClr val="747474"/>
                </a:solidFill>
                <a:latin typeface="American Typewriter"/>
                <a:ea typeface="American Typewriter"/>
                <a:cs typeface="American Typewriter"/>
                <a:sym typeface="American Typewriter"/>
              </a:defRPr>
            </a:pPr>
            <a:r>
              <a:rPr>
                <a:latin typeface="+mn-lt"/>
                <a:ea typeface="+mn-ea"/>
                <a:cs typeface="+mn-cs"/>
                <a:sym typeface="Helvetica Neue Light"/>
              </a:rPr>
              <a:t>separador</a:t>
            </a:r>
            <a:br>
              <a:rPr>
                <a:latin typeface="+mn-lt"/>
                <a:ea typeface="+mn-ea"/>
                <a:cs typeface="+mn-cs"/>
                <a:sym typeface="Helvetica Neue Light"/>
              </a:rPr>
            </a:br>
            <a:r>
              <a:rPr>
                <a:latin typeface="+mn-lt"/>
                <a:ea typeface="+mn-ea"/>
                <a:cs typeface="+mn-cs"/>
                <a:sym typeface="Helvetica Neue Light"/>
              </a:rPr>
              <a:t>(opcional)</a:t>
            </a:r>
          </a:p>
        </p:txBody>
      </p:sp>
      <p:graphicFrame>
        <p:nvGraphicFramePr>
          <p:cNvPr id="458" name="Table"/>
          <p:cNvGraphicFramePr/>
          <p:nvPr/>
        </p:nvGraphicFramePr>
        <p:xfrm>
          <a:off x="7290331" y="4543757"/>
          <a:ext cx="4033452" cy="4915117"/>
        </p:xfrm>
        <a:graphic xmlns:a="http://schemas.openxmlformats.org/drawingml/2006/main">
          <a:graphicData uri="http://schemas.openxmlformats.org/drawingml/2006/table">
            <a:tbl>
              <a:tblPr firstCol="0" firstRow="0" lastCol="0" lastRow="0" bandCol="0" bandRow="0" rtl="0">
                <a:tableStyleId>{EEE7283C-3CF3-47DC-8721-378D4A62B228}</a:tableStyleId>
              </a:tblPr>
              <a:tblGrid>
                <a:gridCol w="1835884"/>
                <a:gridCol w="1203167"/>
                <a:gridCol w="1366378"/>
              </a:tblGrid>
              <a:tr h="544712">
                <a:tc>
                  <a:txBody>
                    <a:bodyPr/>
                    <a:lstStyle/>
                    <a:p>
                      <a:pPr algn="ctr" defTabSz="457200">
                        <a:defRPr sz="1800">
                          <a:solidFill>
                            <a:srgbClr val="000000"/>
                          </a:solidFill>
                        </a:defRPr>
                      </a:pPr>
                      <a:r>
                        <a:rPr b="1" sz="2800">
                          <a:solidFill>
                            <a:srgbClr val="FFFFFF"/>
                          </a:solidFill>
                        </a:rPr>
                        <a:t>Prov</a:t>
                      </a:r>
                    </a:p>
                  </a:txBody>
                  <a:tcPr marL="50800" marR="50800" marT="50800" marB="50800" anchor="ctr" anchorCtr="0" horzOverflow="overflow">
                    <a:lnL w="12700">
                      <a:solidFill>
                        <a:srgbClr val="3C3C1D"/>
                      </a:solidFill>
                      <a:miter lim="400000"/>
                    </a:lnL>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IFN</a:t>
                      </a:r>
                    </a:p>
                  </a:txBody>
                  <a:tcPr marL="50800" marR="50800" marT="50800" marB="50800" anchor="ctr" anchorCtr="0" horzOverflow="overflow">
                    <a:lnT w="12700">
                      <a:solidFill>
                        <a:srgbClr val="3C3C1D"/>
                      </a:solidFill>
                      <a:miter lim="400000"/>
                    </a:lnT>
                    <a:solidFill>
                      <a:schemeClr val="accent6">
                        <a:hueOff val="-101409"/>
                        <a:satOff val="-1395"/>
                        <a:lumOff val="13614"/>
                      </a:schemeClr>
                    </a:solidFill>
                  </a:tcPr>
                </a:tc>
                <a:tc>
                  <a:txBody>
                    <a:bodyPr/>
                    <a:lstStyle/>
                    <a:p>
                      <a:pPr algn="ctr" defTabSz="457200">
                        <a:defRPr sz="1800">
                          <a:solidFill>
                            <a:srgbClr val="000000"/>
                          </a:solidFill>
                        </a:defRPr>
                      </a:pPr>
                      <a:r>
                        <a:rPr b="1" sz="2800">
                          <a:solidFill>
                            <a:srgbClr val="FFFFFF"/>
                          </a:solidFill>
                        </a:rPr>
                        <a:t>n</a:t>
                      </a:r>
                    </a:p>
                  </a:txBody>
                  <a:tcPr marL="50800" marR="50800" marT="50800" marB="50800" anchor="ctr" anchorCtr="0" horzOverflow="overflow">
                    <a:lnR w="12700">
                      <a:solidFill>
                        <a:srgbClr val="3C3C1D"/>
                      </a:solidFill>
                      <a:miter lim="400000"/>
                    </a:lnR>
                    <a:lnT w="12700">
                      <a:solidFill>
                        <a:srgbClr val="3C3C1D"/>
                      </a:solidFill>
                      <a:miter lim="400000"/>
                    </a:lnT>
                    <a:solidFill>
                      <a:schemeClr val="accent6">
                        <a:hueOff val="-101409"/>
                        <a:satOff val="-1395"/>
                        <a:lumOff val="13614"/>
                      </a:schemeClr>
                    </a:solidFill>
                  </a:tcPr>
                </a:tc>
              </a:tr>
              <a:tr h="544712">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16</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78</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60</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IFN_2</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34</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Lleida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18</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Girona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79</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Barcelona</a:t>
                      </a:r>
                    </a:p>
                  </a:txBody>
                  <a:tcPr marL="50800" marR="50800" marT="50800" marB="50800" anchor="ctr" anchorCtr="0" horzOverflow="overflow">
                    <a:lnL w="12700">
                      <a:solidFill>
                        <a:srgbClr val="3C3C1D"/>
                      </a:solidFill>
                      <a:miter lim="400000"/>
                    </a:lnL>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tc>
                <a:tc>
                  <a:txBody>
                    <a:bodyPr/>
                    <a:lstStyle/>
                    <a:p>
                      <a:pPr algn="ctr" defTabSz="457200">
                        <a:defRPr sz="1800">
                          <a:solidFill>
                            <a:srgbClr val="000000"/>
                          </a:solidFill>
                        </a:defRPr>
                      </a:pPr>
                      <a:r>
                        <a:rPr sz="2800">
                          <a:solidFill>
                            <a:srgbClr val="444444"/>
                          </a:solidFill>
                        </a:rPr>
                        <a:t>67</a:t>
                      </a:r>
                    </a:p>
                  </a:txBody>
                  <a:tcPr marL="50800" marR="50800" marT="50800" marB="50800" anchor="ctr" anchorCtr="0" horzOverflow="overflow">
                    <a:lnR w="12700">
                      <a:solidFill>
                        <a:srgbClr val="3C3C1D"/>
                      </a:solidFill>
                      <a:miter lim="400000"/>
                    </a:lnR>
                  </a:tcPr>
                </a:tc>
              </a:tr>
              <a:tr h="544712">
                <a:tc>
                  <a:txBody>
                    <a:bodyPr/>
                    <a:lstStyle/>
                    <a:p>
                      <a:pPr algn="l" defTabSz="457200">
                        <a:defRPr sz="1800">
                          <a:solidFill>
                            <a:srgbClr val="000000"/>
                          </a:solidFill>
                        </a:defRPr>
                      </a:pPr>
                      <a:r>
                        <a:rPr sz="2800">
                          <a:solidFill>
                            <a:srgbClr val="444444"/>
                          </a:solidFill>
                        </a:rPr>
                        <a:t>Tarragona</a:t>
                      </a:r>
                    </a:p>
                  </a:txBody>
                  <a:tcPr marL="50800" marR="50800" marT="50800" marB="50800" anchor="ctr" anchorCtr="0" horzOverflow="overflow">
                    <a:lnL w="12700">
                      <a:solidFill>
                        <a:srgbClr val="3C3C1D"/>
                      </a:solidFill>
                      <a:miter lim="400000"/>
                    </a:lnL>
                    <a:lnB w="12700">
                      <a:solidFill>
                        <a:srgbClr val="3C3C1D"/>
                      </a:solidFill>
                      <a:miter lim="400000"/>
                    </a:lnB>
                  </a:tcPr>
                </a:tc>
                <a:tc>
                  <a:txBody>
                    <a:bodyPr/>
                    <a:lstStyle/>
                    <a:p>
                      <a:pPr algn="ctr" defTabSz="457200">
                        <a:defRPr sz="1800">
                          <a:solidFill>
                            <a:srgbClr val="000000"/>
                          </a:solidFill>
                        </a:defRPr>
                      </a:pPr>
                      <a:r>
                        <a:rPr sz="2800">
                          <a:solidFill>
                            <a:srgbClr val="444444"/>
                          </a:solidFill>
                        </a:rPr>
                        <a:t>IFN_3</a:t>
                      </a:r>
                    </a:p>
                  </a:txBody>
                  <a:tcPr marL="50800" marR="50800" marT="50800" marB="50800" anchor="ctr" anchorCtr="0" horzOverflow="overflow">
                    <a:lnB w="12700">
                      <a:solidFill>
                        <a:srgbClr val="3C3C1D"/>
                      </a:solidFill>
                      <a:miter lim="400000"/>
                    </a:lnB>
                  </a:tcPr>
                </a:tc>
                <a:tc>
                  <a:txBody>
                    <a:bodyPr/>
                    <a:lstStyle/>
                    <a:p>
                      <a:pPr algn="ctr" defTabSz="457200">
                        <a:defRPr sz="1800">
                          <a:solidFill>
                            <a:srgbClr val="000000"/>
                          </a:solidFill>
                        </a:defRPr>
                      </a:pPr>
                      <a:r>
                        <a:rPr sz="2800">
                          <a:solidFill>
                            <a:srgbClr val="444444"/>
                          </a:solidFill>
                        </a:rPr>
                        <a:t>36</a:t>
                      </a:r>
                    </a:p>
                  </a:txBody>
                  <a:tcPr marL="50800" marR="50800" marT="50800" marB="50800" anchor="ctr" anchorCtr="0" horzOverflow="overflow">
                    <a:lnR w="12700">
                      <a:solidFill>
                        <a:srgbClr val="3C3C1D"/>
                      </a:solidFill>
                      <a:miter lim="400000"/>
                    </a:lnR>
                    <a:lnB w="12700">
                      <a:solidFill>
                        <a:srgbClr val="3C3C1D"/>
                      </a:solidFill>
                      <a:miter lim="400000"/>
                    </a:lnB>
                  </a:tcPr>
                </a:tc>
              </a:tr>
            </a:tbl>
          </a:graphicData>
        </a:graphic>
      </p:graphicFrame>
      <p:sp>
        <p:nvSpPr>
          <p:cNvPr id="459" name="Line"/>
          <p:cNvSpPr/>
          <p:nvPr/>
        </p:nvSpPr>
        <p:spPr>
          <a:xfrm>
            <a:off x="8504151" y="2744836"/>
            <a:ext cx="474188" cy="695938"/>
          </a:xfrm>
          <a:prstGeom prst="line">
            <a:avLst/>
          </a:prstGeom>
          <a:ln w="25400">
            <a:solidFill>
              <a:srgbClr val="ABABAB"/>
            </a:solidFill>
            <a:miter lim="400000"/>
            <a:tailEnd type="triangle"/>
          </a:ln>
        </p:spPr>
        <p:txBody>
          <a:bodyPr lIns="50800" tIns="50800" rIns="50800" bIns="50800" anchor="ctr"/>
          <a:lstStyle/>
          <a:p>
            <a:pPr/>
          </a:p>
        </p:txBody>
      </p:sp>
      <p:pic>
        <p:nvPicPr>
          <p:cNvPr id="460" name="Screen Shot 2017-01-03 at 23.42.00.png" descr="Screen Shot 2017-01-03 at 23.42.00.png"/>
          <p:cNvPicPr>
            <a:picLocks noChangeAspect="0"/>
          </p:cNvPicPr>
          <p:nvPr/>
        </p:nvPicPr>
        <p:blipFill>
          <a:blip r:embed="rId2">
            <a:extLst/>
          </a:blip>
          <a:srcRect l="54548" t="74907" r="7790" b="8068"/>
          <a:stretch>
            <a:fillRect/>
          </a:stretch>
        </p:blipFill>
        <p:spPr>
          <a:xfrm>
            <a:off x="2338561" y="754760"/>
            <a:ext cx="3125845" cy="108040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55"/>
                                        </p:tgtEl>
                                        <p:attrNameLst>
                                          <p:attrName>style.visibility</p:attrName>
                                        </p:attrNameLst>
                                      </p:cBhvr>
                                      <p:to>
                                        <p:strVal val="visible"/>
                                      </p:to>
                                    </p:set>
                                    <p:animEffect filter="dissolve" transition="in">
                                      <p:cBhvr>
                                        <p:cTn id="7" dur="1000"/>
                                        <p:tgtEl>
                                          <p:spTgt spid="455"/>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449"/>
                                        </p:tgtEl>
                                        <p:attrNameLst>
                                          <p:attrName>style.visibility</p:attrName>
                                        </p:attrNameLst>
                                      </p:cBhvr>
                                      <p:to>
                                        <p:strVal val="visible"/>
                                      </p:to>
                                    </p:set>
                                    <p:animEffect filter="dissolve" transition="in">
                                      <p:cBhvr>
                                        <p:cTn id="11" dur="1000"/>
                                        <p:tgtEl>
                                          <p:spTgt spid="449"/>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457"/>
                                        </p:tgtEl>
                                        <p:attrNameLst>
                                          <p:attrName>style.visibility</p:attrName>
                                        </p:attrNameLst>
                                      </p:cBhvr>
                                      <p:to>
                                        <p:strVal val="visible"/>
                                      </p:to>
                                    </p:set>
                                    <p:animEffect filter="dissolve" transition="in">
                                      <p:cBhvr>
                                        <p:cTn id="15" dur="1000"/>
                                        <p:tgtEl>
                                          <p:spTgt spid="457"/>
                                        </p:tgtEl>
                                      </p:cBhvr>
                                    </p:animEffect>
                                  </p:childTnLst>
                                </p:cTn>
                              </p:par>
                            </p:childTnLst>
                          </p:cTn>
                        </p:par>
                        <p:par>
                          <p:cTn id="16" fill="hold">
                            <p:stCondLst>
                              <p:cond delay="3000"/>
                            </p:stCondLst>
                            <p:childTnLst>
                              <p:par>
                                <p:cTn id="17" presetClass="entr" nodeType="afterEffect" presetID="9" grpId="4" fill="hold">
                                  <p:stCondLst>
                                    <p:cond delay="0"/>
                                  </p:stCondLst>
                                  <p:iterate type="el" backwards="0">
                                    <p:tmAbs val="0"/>
                                  </p:iterate>
                                  <p:childTnLst>
                                    <p:set>
                                      <p:cBhvr>
                                        <p:cTn id="18" fill="hold"/>
                                        <p:tgtEl>
                                          <p:spTgt spid="448"/>
                                        </p:tgtEl>
                                        <p:attrNameLst>
                                          <p:attrName>style.visibility</p:attrName>
                                        </p:attrNameLst>
                                      </p:cBhvr>
                                      <p:to>
                                        <p:strVal val="visible"/>
                                      </p:to>
                                    </p:set>
                                    <p:animEffect filter="dissolve" transition="in">
                                      <p:cBhvr>
                                        <p:cTn id="19" dur="1000"/>
                                        <p:tgtEl>
                                          <p:spTgt spid="448"/>
                                        </p:tgtEl>
                                      </p:cBhvr>
                                    </p:animEffect>
                                  </p:childTnLst>
                                </p:cTn>
                              </p:par>
                            </p:childTnLst>
                          </p:cTn>
                        </p:par>
                        <p:par>
                          <p:cTn id="20" fill="hold">
                            <p:stCondLst>
                              <p:cond delay="4000"/>
                            </p:stCondLst>
                            <p:childTnLst>
                              <p:par>
                                <p:cTn id="21" presetClass="entr" nodeType="afterEffect" presetID="9" grpId="5" fill="hold">
                                  <p:stCondLst>
                                    <p:cond delay="0"/>
                                  </p:stCondLst>
                                  <p:iterate type="el" backwards="0">
                                    <p:tmAbs val="0"/>
                                  </p:iterate>
                                  <p:childTnLst>
                                    <p:set>
                                      <p:cBhvr>
                                        <p:cTn id="22" fill="hold"/>
                                        <p:tgtEl>
                                          <p:spTgt spid="456"/>
                                        </p:tgtEl>
                                        <p:attrNameLst>
                                          <p:attrName>style.visibility</p:attrName>
                                        </p:attrNameLst>
                                      </p:cBhvr>
                                      <p:to>
                                        <p:strVal val="visible"/>
                                      </p:to>
                                    </p:set>
                                    <p:animEffect filter="dissolve" transition="in">
                                      <p:cBhvr>
                                        <p:cTn id="23" dur="1000"/>
                                        <p:tgtEl>
                                          <p:spTgt spid="456"/>
                                        </p:tgtEl>
                                      </p:cBhvr>
                                    </p:animEffect>
                                  </p:childTnLst>
                                </p:cTn>
                              </p:par>
                            </p:childTnLst>
                          </p:cTn>
                        </p:par>
                        <p:par>
                          <p:cTn id="24" fill="hold">
                            <p:stCondLst>
                              <p:cond delay="5000"/>
                            </p:stCondLst>
                            <p:childTnLst>
                              <p:par>
                                <p:cTn id="25" presetClass="entr" nodeType="afterEffect" presetID="9" grpId="6" fill="hold">
                                  <p:stCondLst>
                                    <p:cond delay="0"/>
                                  </p:stCondLst>
                                  <p:iterate type="el" backwards="0">
                                    <p:tmAbs val="0"/>
                                  </p:iterate>
                                  <p:childTnLst>
                                    <p:set>
                                      <p:cBhvr>
                                        <p:cTn id="26" fill="hold"/>
                                        <p:tgtEl>
                                          <p:spTgt spid="459"/>
                                        </p:tgtEl>
                                        <p:attrNameLst>
                                          <p:attrName>style.visibility</p:attrName>
                                        </p:attrNameLst>
                                      </p:cBhvr>
                                      <p:to>
                                        <p:strVal val="visible"/>
                                      </p:to>
                                    </p:set>
                                    <p:animEffect filter="dissolve" transition="in">
                                      <p:cBhvr>
                                        <p:cTn id="27" dur="1000"/>
                                        <p:tgtEl>
                                          <p:spTgt spid="459"/>
                                        </p:tgtEl>
                                      </p:cBhvr>
                                    </p:animEffect>
                                  </p:childTnLst>
                                </p:cTn>
                              </p:par>
                            </p:childTnLst>
                          </p:cTn>
                        </p:par>
                        <p:par>
                          <p:cTn id="28" fill="hold">
                            <p:stCondLst>
                              <p:cond delay="6000"/>
                            </p:stCondLst>
                            <p:childTnLst>
                              <p:par>
                                <p:cTn id="29" presetClass="entr" nodeType="afterEffect" presetID="9" grpId="7" fill="hold">
                                  <p:stCondLst>
                                    <p:cond delay="0"/>
                                  </p:stCondLst>
                                  <p:iterate type="el" backwards="0">
                                    <p:tmAbs val="0"/>
                                  </p:iterate>
                                  <p:childTnLst>
                                    <p:set>
                                      <p:cBhvr>
                                        <p:cTn id="30" fill="hold"/>
                                        <p:tgtEl>
                                          <p:spTgt spid="451"/>
                                        </p:tgtEl>
                                        <p:attrNameLst>
                                          <p:attrName>style.visibility</p:attrName>
                                        </p:attrNameLst>
                                      </p:cBhvr>
                                      <p:to>
                                        <p:strVal val="visible"/>
                                      </p:to>
                                    </p:set>
                                    <p:animEffect filter="dissolve" transition="in">
                                      <p:cBhvr>
                                        <p:cTn id="31" dur="1000"/>
                                        <p:tgtEl>
                                          <p:spTgt spid="451"/>
                                        </p:tgtEl>
                                      </p:cBhvr>
                                    </p:animEffect>
                                  </p:childTnLst>
                                </p:cTn>
                              </p:par>
                            </p:childTnLst>
                          </p:cTn>
                        </p:par>
                        <p:par>
                          <p:cTn id="32" fill="hold">
                            <p:stCondLst>
                              <p:cond delay="7000"/>
                            </p:stCondLst>
                            <p:childTnLst>
                              <p:par>
                                <p:cTn id="33" presetClass="entr" nodeType="afterEffect" presetID="9" grpId="8" fill="hold">
                                  <p:stCondLst>
                                    <p:cond delay="0"/>
                                  </p:stCondLst>
                                  <p:iterate type="el" backwards="0">
                                    <p:tmAbs val="0"/>
                                  </p:iterate>
                                  <p:childTnLst>
                                    <p:set>
                                      <p:cBhvr>
                                        <p:cTn id="34" fill="hold"/>
                                        <p:tgtEl>
                                          <p:spTgt spid="453"/>
                                        </p:tgtEl>
                                        <p:attrNameLst>
                                          <p:attrName>style.visibility</p:attrName>
                                        </p:attrNameLst>
                                      </p:cBhvr>
                                      <p:to>
                                        <p:strVal val="visible"/>
                                      </p:to>
                                    </p:set>
                                    <p:animEffect filter="dissolve" transition="in">
                                      <p:cBhvr>
                                        <p:cTn id="35" dur="1000"/>
                                        <p:tgtEl>
                                          <p:spTgt spid="453"/>
                                        </p:tgtEl>
                                      </p:cBhvr>
                                    </p:animEffect>
                                  </p:childTnLst>
                                </p:cTn>
                              </p:par>
                            </p:childTnLst>
                          </p:cTn>
                        </p:par>
                        <p:par>
                          <p:cTn id="36" fill="hold">
                            <p:stCondLst>
                              <p:cond delay="8000"/>
                            </p:stCondLst>
                            <p:childTnLst>
                              <p:par>
                                <p:cTn id="37" presetClass="entr" nodeType="afterEffect" presetID="9" grpId="9" fill="hold">
                                  <p:stCondLst>
                                    <p:cond delay="0"/>
                                  </p:stCondLst>
                                  <p:iterate type="el" backwards="0">
                                    <p:tmAbs val="0"/>
                                  </p:iterate>
                                  <p:childTnLst>
                                    <p:set>
                                      <p:cBhvr>
                                        <p:cTn id="38" fill="hold"/>
                                        <p:tgtEl>
                                          <p:spTgt spid="450"/>
                                        </p:tgtEl>
                                        <p:attrNameLst>
                                          <p:attrName>style.visibility</p:attrName>
                                        </p:attrNameLst>
                                      </p:cBhvr>
                                      <p:to>
                                        <p:strVal val="visible"/>
                                      </p:to>
                                    </p:set>
                                    <p:animEffect filter="dissolve" transition="in">
                                      <p:cBhvr>
                                        <p:cTn id="39" dur="1000"/>
                                        <p:tgtEl>
                                          <p:spTgt spid="450"/>
                                        </p:tgtEl>
                                      </p:cBhvr>
                                    </p:animEffect>
                                  </p:childTnLst>
                                </p:cTn>
                              </p:par>
                            </p:childTnLst>
                          </p:cTn>
                        </p:par>
                        <p:par>
                          <p:cTn id="40" fill="hold">
                            <p:stCondLst>
                              <p:cond delay="9000"/>
                            </p:stCondLst>
                            <p:childTnLst>
                              <p:par>
                                <p:cTn id="41" presetClass="entr" nodeType="afterEffect" presetID="9" grpId="10" fill="hold">
                                  <p:stCondLst>
                                    <p:cond delay="0"/>
                                  </p:stCondLst>
                                  <p:iterate type="el" backwards="0">
                                    <p:tmAbs val="0"/>
                                  </p:iterate>
                                  <p:childTnLst>
                                    <p:set>
                                      <p:cBhvr>
                                        <p:cTn id="42" fill="hold"/>
                                        <p:tgtEl>
                                          <p:spTgt spid="452"/>
                                        </p:tgtEl>
                                        <p:attrNameLst>
                                          <p:attrName>style.visibility</p:attrName>
                                        </p:attrNameLst>
                                      </p:cBhvr>
                                      <p:to>
                                        <p:strVal val="visible"/>
                                      </p:to>
                                    </p:set>
                                    <p:animEffect filter="dissolve" transition="in">
                                      <p:cBhvr>
                                        <p:cTn id="43" dur="1000"/>
                                        <p:tgtEl>
                                          <p:spTgt spid="452"/>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11" fill="hold">
                                  <p:stCondLst>
                                    <p:cond delay="0"/>
                                  </p:stCondLst>
                                  <p:iterate type="el" backwards="0">
                                    <p:tmAbs val="0"/>
                                  </p:iterate>
                                  <p:childTnLst>
                                    <p:set>
                                      <p:cBhvr>
                                        <p:cTn id="47" fill="hold"/>
                                        <p:tgtEl>
                                          <p:spTgt spid="458"/>
                                        </p:tgtEl>
                                        <p:attrNameLst>
                                          <p:attrName>style.visibility</p:attrName>
                                        </p:attrNameLst>
                                      </p:cBhvr>
                                      <p:to>
                                        <p:strVal val="visible"/>
                                      </p:to>
                                    </p:set>
                                    <p:animEffect filter="dissolve" transition="in">
                                      <p:cBhvr>
                                        <p:cTn id="48" dur="10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5" grpId="1"/>
      <p:bldP build="whole" bldLvl="1" animBg="1" rev="0" advAuto="0" spid="457" grpId="3"/>
      <p:bldP build="whole" bldLvl="1" animBg="1" rev="0" advAuto="0" spid="456" grpId="5"/>
      <p:bldP build="whole" bldLvl="1" animBg="1" rev="0" advAuto="0" spid="449" grpId="2"/>
      <p:bldP build="whole" bldLvl="1" animBg="1" rev="0" advAuto="0" spid="448" grpId="4"/>
      <p:bldP build="whole" bldLvl="1" animBg="1" rev="0" advAuto="0" spid="451" grpId="7"/>
      <p:bldP build="whole" bldLvl="1" animBg="1" rev="0" advAuto="0" spid="453" grpId="8"/>
      <p:bldP build="whole" bldLvl="1" animBg="1" rev="0" advAuto="0" spid="452" grpId="10"/>
      <p:bldP build="whole" bldLvl="1" animBg="1" rev="0" advAuto="0" spid="458" grpId="11"/>
      <p:bldP build="whole" bldLvl="1" animBg="1" rev="0" advAuto="0" spid="459" grpId="6"/>
      <p:bldP build="whole" bldLvl="1" animBg="1" rev="0" advAuto="0" spid="450" grpId="9"/>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pread &amp; unite"/>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spread &amp; unite</a:t>
            </a:r>
          </a:p>
        </p:txBody>
      </p:sp>
      <p:sp>
        <p:nvSpPr>
          <p:cNvPr id="463" name="Vuestro turno…"/>
          <p:cNvSpPr txBox="1"/>
          <p:nvPr/>
        </p:nvSpPr>
        <p:spPr>
          <a:xfrm>
            <a:off x="471355" y="2703463"/>
            <a:ext cx="12062091" cy="27614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500"/>
            </a:pPr>
            <a:r>
              <a:t>Vuestro turno</a:t>
            </a:r>
          </a:p>
          <a:p>
            <a:pPr/>
          </a:p>
          <a:p>
            <a:pPr>
              <a:defRPr sz="4000"/>
            </a:pPr>
            <a:r>
              <a:t>Ej.10: Usar </a:t>
            </a:r>
            <a:r>
              <a:rPr sz="3300">
                <a:latin typeface="Monaco"/>
                <a:ea typeface="Monaco"/>
                <a:cs typeface="Monaco"/>
                <a:sym typeface="Monaco"/>
              </a:rPr>
              <a:t>unite</a:t>
            </a:r>
            <a:r>
              <a:t> y </a:t>
            </a:r>
            <a:r>
              <a:rPr sz="3300">
                <a:latin typeface="Monaco"/>
                <a:ea typeface="Monaco"/>
                <a:cs typeface="Monaco"/>
                <a:sym typeface="Monaco"/>
              </a:rPr>
              <a:t>spread</a:t>
            </a:r>
            <a:r>
              <a:t> para volver a transformar los datos de antes al formato original</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otros aspectos interesantes (I)"/>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otros aspectos interesantes (I)</a:t>
            </a:r>
          </a:p>
        </p:txBody>
      </p:sp>
      <p:sp>
        <p:nvSpPr>
          <p:cNvPr id="466" name="dplyr y tidyr se entienden entre ellos, y con el resto de paquetes del tidyverse (ggplot2, ggvis, broom…)"/>
          <p:cNvSpPr txBox="1"/>
          <p:nvPr/>
        </p:nvSpPr>
        <p:spPr>
          <a:xfrm>
            <a:off x="364823" y="2661385"/>
            <a:ext cx="11887805"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457200" algn="l">
              <a:spcBef>
                <a:spcPts val="4200"/>
              </a:spcBef>
              <a:buSzPct val="75000"/>
              <a:buFont typeface="Helvetica Neue"/>
              <a:buChar char="•"/>
              <a:defRPr>
                <a:solidFill>
                  <a:srgbClr val="747474"/>
                </a:solidFill>
              </a:defRPr>
            </a:pPr>
            <a:r>
              <a:rPr>
                <a:latin typeface="American Typewriter"/>
                <a:ea typeface="American Typewriter"/>
                <a:cs typeface="American Typewriter"/>
                <a:sym typeface="American Typewriter"/>
              </a:rPr>
              <a:t>dplyr</a:t>
            </a:r>
            <a:r>
              <a:t> y </a:t>
            </a:r>
            <a:r>
              <a:rPr>
                <a:latin typeface="American Typewriter"/>
                <a:ea typeface="American Typewriter"/>
                <a:cs typeface="American Typewriter"/>
                <a:sym typeface="American Typewriter"/>
              </a:rPr>
              <a:t>tidyr</a:t>
            </a:r>
            <a:r>
              <a:t> se entienden entre ellos, y con el resto de paquetes del tidyverse (</a:t>
            </a:r>
            <a:r>
              <a:rPr>
                <a:latin typeface="American Typewriter"/>
                <a:ea typeface="American Typewriter"/>
                <a:cs typeface="American Typewriter"/>
                <a:sym typeface="American Typewriter"/>
              </a:rPr>
              <a:t>ggplot2</a:t>
            </a:r>
            <a:r>
              <a:t>, </a:t>
            </a:r>
            <a:r>
              <a:rPr>
                <a:latin typeface="American Typewriter"/>
                <a:ea typeface="American Typewriter"/>
                <a:cs typeface="American Typewriter"/>
                <a:sym typeface="American Typewriter"/>
              </a:rPr>
              <a:t>ggvis</a:t>
            </a:r>
            <a:r>
              <a:t>, </a:t>
            </a:r>
            <a:r>
              <a:rPr>
                <a:latin typeface="American Typewriter"/>
                <a:ea typeface="American Typewriter"/>
                <a:cs typeface="American Typewriter"/>
                <a:sym typeface="American Typewriter"/>
              </a:rPr>
              <a:t>broom</a:t>
            </a:r>
            <a:r>
              <a:t>…)</a:t>
            </a:r>
          </a:p>
        </p:txBody>
      </p:sp>
      <p:sp>
        <p:nvSpPr>
          <p:cNvPr id="467" name="EJEMPLO ¿Cuál es la distribución diamétrica de las principales especies de pino?"/>
          <p:cNvSpPr txBox="1"/>
          <p:nvPr/>
        </p:nvSpPr>
        <p:spPr>
          <a:xfrm>
            <a:off x="1351917" y="6060297"/>
            <a:ext cx="9913616" cy="1764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4200"/>
              </a:spcBef>
            </a:pPr>
            <a:r>
              <a:t>EJEMPLO</a:t>
            </a:r>
            <a:br/>
            <a:r>
              <a:t>¿Cuál es la distribución diamétrica de las principales especies de pino?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467"/>
                                        </p:tgtEl>
                                        <p:attrNameLst>
                                          <p:attrName>style.visibility</p:attrName>
                                        </p:attrNameLst>
                                      </p:cBhvr>
                                      <p:to>
                                        <p:strVal val="visible"/>
                                      </p:to>
                                    </p:set>
                                    <p:animEffect filter="dissolve" transition="in">
                                      <p:cBhvr>
                                        <p:cTn id="13"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7" grpId="2"/>
      <p:bldP build="p" bldLvl="5" animBg="1" rev="0" advAuto="0" spid="466"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otros aspectos interesantes (II)"/>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otros aspectos interesantes (II)</a:t>
            </a:r>
          </a:p>
        </p:txBody>
      </p:sp>
      <p:sp>
        <p:nvSpPr>
          <p:cNvPr id="470" name="Secuencias funcionales (guardar las secuencias de órdenes como pseudofunciones)"/>
          <p:cNvSpPr txBox="1"/>
          <p:nvPr/>
        </p:nvSpPr>
        <p:spPr>
          <a:xfrm>
            <a:off x="415623" y="2209928"/>
            <a:ext cx="11887805"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lgn="l">
              <a:spcBef>
                <a:spcPts val="4200"/>
              </a:spcBef>
              <a:buSzPct val="75000"/>
              <a:buFont typeface="Helvetica Neue"/>
              <a:buChar char="•"/>
              <a:defRPr>
                <a:solidFill>
                  <a:srgbClr val="747474"/>
                </a:solidFill>
              </a:defRPr>
            </a:lvl1pPr>
          </a:lstStyle>
          <a:p>
            <a:pPr/>
            <a:r>
              <a:t>Secuencias funcionales (guardar las secuencias de órdenes como pseudofunciones)</a:t>
            </a:r>
          </a:p>
        </p:txBody>
      </p:sp>
      <p:sp>
        <p:nvSpPr>
          <p:cNvPr id="471" name="crec_medio &lt;-  . %&gt;%…"/>
          <p:cNvSpPr txBox="1"/>
          <p:nvPr/>
        </p:nvSpPr>
        <p:spPr>
          <a:xfrm>
            <a:off x="835329" y="3583569"/>
            <a:ext cx="7416801" cy="16551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Iosevka"/>
                <a:ea typeface="Iosevka"/>
                <a:cs typeface="Iosevka"/>
                <a:sym typeface="Iosevka"/>
              </a:defRPr>
            </a:pPr>
            <a:r>
              <a:t>crec_medio &lt;-  . %&gt;%</a:t>
            </a:r>
          </a:p>
          <a:p>
            <a:pPr algn="l">
              <a:defRPr sz="2500">
                <a:latin typeface="Iosevka"/>
                <a:ea typeface="Iosevka"/>
                <a:cs typeface="Iosevka"/>
                <a:sym typeface="Iosevka"/>
              </a:defRPr>
            </a:pPr>
            <a:r>
              <a:t>            mutate(crec=DiamIf3-DiamIf2) %&gt;%</a:t>
            </a:r>
          </a:p>
          <a:p>
            <a:pPr algn="l">
              <a:defRPr sz="2500">
                <a:latin typeface="Iosevka"/>
                <a:ea typeface="Iosevka"/>
                <a:cs typeface="Iosevka"/>
                <a:sym typeface="Iosevka"/>
              </a:defRPr>
            </a:pPr>
            <a:r>
              <a:t>            group_by(Codi) %&gt;%</a:t>
            </a:r>
          </a:p>
          <a:p>
            <a:pPr algn="l">
              <a:defRPr sz="2500">
                <a:latin typeface="Iosevka"/>
                <a:ea typeface="Iosevka"/>
                <a:cs typeface="Iosevka"/>
                <a:sym typeface="Iosevka"/>
              </a:defRPr>
            </a:pPr>
            <a:r>
              <a:t>            summarise(media=mean(crec), n=n())</a:t>
            </a:r>
          </a:p>
        </p:txBody>
      </p:sp>
      <p:sp>
        <p:nvSpPr>
          <p:cNvPr id="472" name="Esas secuencias después pueden aplicarse a un data frame"/>
          <p:cNvSpPr txBox="1"/>
          <p:nvPr/>
        </p:nvSpPr>
        <p:spPr>
          <a:xfrm>
            <a:off x="254756" y="5799810"/>
            <a:ext cx="12495289" cy="9755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lgn="l">
              <a:spcBef>
                <a:spcPts val="4200"/>
              </a:spcBef>
              <a:buSzPct val="75000"/>
              <a:buFont typeface="Helvetica Neue"/>
              <a:buChar char="•"/>
              <a:defRPr>
                <a:solidFill>
                  <a:srgbClr val="747474"/>
                </a:solidFill>
              </a:defRPr>
            </a:lvl1pPr>
          </a:lstStyle>
          <a:p>
            <a:pPr/>
            <a:r>
              <a:t>Esas secuencias después pueden aplicarse a un data frame</a:t>
            </a:r>
          </a:p>
        </p:txBody>
      </p:sp>
      <p:sp>
        <p:nvSpPr>
          <p:cNvPr id="473" name="mayores %&gt;% crec_medio()"/>
          <p:cNvSpPr txBox="1"/>
          <p:nvPr/>
        </p:nvSpPr>
        <p:spPr>
          <a:xfrm>
            <a:off x="718608" y="6627154"/>
            <a:ext cx="4083051" cy="4740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Iosevka"/>
                <a:ea typeface="Iosevka"/>
                <a:cs typeface="Iosevka"/>
                <a:sym typeface="Iosevka"/>
              </a:defRPr>
            </a:lvl1pPr>
          </a:lstStyle>
          <a:p>
            <a:pPr/>
            <a:r>
              <a:t> mayores %&gt;% crec_medio()</a:t>
            </a:r>
          </a:p>
        </p:txBody>
      </p:sp>
      <p:sp>
        <p:nvSpPr>
          <p:cNvPr id="474" name="O combinarse con nuevas órdenes de dplyr o tidyr"/>
          <p:cNvSpPr txBox="1"/>
          <p:nvPr/>
        </p:nvSpPr>
        <p:spPr>
          <a:xfrm>
            <a:off x="415623" y="7539673"/>
            <a:ext cx="11887805" cy="7711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457200" algn="l">
              <a:spcBef>
                <a:spcPts val="4200"/>
              </a:spcBef>
              <a:buSzPct val="75000"/>
              <a:buFont typeface="Helvetica Neue"/>
              <a:buChar char="•"/>
              <a:defRPr>
                <a:solidFill>
                  <a:srgbClr val="747474"/>
                </a:solidFill>
              </a:defRPr>
            </a:pPr>
            <a:r>
              <a:t>O combinarse con nuevas órdenes de </a:t>
            </a:r>
            <a:r>
              <a:rPr>
                <a:latin typeface="American Typewriter"/>
                <a:ea typeface="American Typewriter"/>
                <a:cs typeface="American Typewriter"/>
                <a:sym typeface="American Typewriter"/>
              </a:rPr>
              <a:t>dplyr</a:t>
            </a:r>
            <a:r>
              <a:t> o </a:t>
            </a:r>
            <a:r>
              <a:rPr>
                <a:latin typeface="American Typewriter"/>
                <a:ea typeface="American Typewriter"/>
                <a:cs typeface="American Typewriter"/>
                <a:sym typeface="American Typewriter"/>
              </a:rPr>
              <a:t>tidyr</a:t>
            </a:r>
          </a:p>
        </p:txBody>
      </p:sp>
      <p:sp>
        <p:nvSpPr>
          <p:cNvPr id="475" name="mayores %&gt;%…"/>
          <p:cNvSpPr txBox="1"/>
          <p:nvPr/>
        </p:nvSpPr>
        <p:spPr>
          <a:xfrm>
            <a:off x="522816" y="8208486"/>
            <a:ext cx="5829301" cy="12614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latin typeface="Iosevka"/>
                <a:ea typeface="Iosevka"/>
                <a:cs typeface="Iosevka"/>
                <a:sym typeface="Iosevka"/>
              </a:defRPr>
            </a:pPr>
            <a:r>
              <a:t>  mayores %&gt;%</a:t>
            </a:r>
          </a:p>
          <a:p>
            <a:pPr algn="l">
              <a:defRPr sz="2500">
                <a:latin typeface="Iosevka"/>
                <a:ea typeface="Iosevka"/>
                <a:cs typeface="Iosevka"/>
                <a:sym typeface="Iosevka"/>
              </a:defRPr>
            </a:pPr>
            <a:r>
              <a:t>        filter(Provincia=="17") %&gt;%</a:t>
            </a:r>
          </a:p>
          <a:p>
            <a:pPr algn="l">
              <a:defRPr sz="2500">
                <a:latin typeface="Iosevka"/>
                <a:ea typeface="Iosevka"/>
                <a:cs typeface="Iosevka"/>
                <a:sym typeface="Iosevka"/>
              </a:defRPr>
            </a:pPr>
            <a:r>
              <a:t>        crec_medio()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4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472">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472">
                                            <p:txEl>
                                              <p:pRg st="0" end="0"/>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ID="9" grpId="4" fill="hold">
                                  <p:stCondLst>
                                    <p:cond delay="0"/>
                                  </p:stCondLst>
                                  <p:iterate type="el" backwards="0">
                                    <p:tmAbs val="0"/>
                                  </p:iterate>
                                  <p:childTnLst>
                                    <p:set>
                                      <p:cBhvr>
                                        <p:cTn id="21" fill="hold"/>
                                        <p:tgtEl>
                                          <p:spTgt spid="473"/>
                                        </p:tgtEl>
                                        <p:attrNameLst>
                                          <p:attrName>style.visibility</p:attrName>
                                        </p:attrNameLst>
                                      </p:cBhvr>
                                      <p:to>
                                        <p:strVal val="visible"/>
                                      </p:to>
                                    </p:set>
                                    <p:animEffect filter="dissolve" transition="in">
                                      <p:cBhvr>
                                        <p:cTn id="22" dur="1000"/>
                                        <p:tgtEl>
                                          <p:spTgt spid="47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5" fill="hold">
                                  <p:stCondLst>
                                    <p:cond delay="0"/>
                                  </p:stCondLst>
                                  <p:iterate type="el" backwards="0">
                                    <p:tmAbs val="0"/>
                                  </p:iterate>
                                  <p:childTnLst>
                                    <p:set>
                                      <p:cBhvr>
                                        <p:cTn id="26" fill="hold"/>
                                        <p:tgtEl>
                                          <p:spTgt spid="474">
                                            <p:bg/>
                                          </p:spTgt>
                                        </p:tgtEl>
                                        <p:attrNameLst>
                                          <p:attrName>style.visibility</p:attrName>
                                        </p:attrNameLst>
                                      </p:cBhvr>
                                      <p:to>
                                        <p:strVal val="visible"/>
                                      </p:to>
                                    </p:set>
                                  </p:childTnLst>
                                </p:cTn>
                              </p:par>
                              <p:par>
                                <p:cTn id="27" presetClass="entr" nodeType="withEffect" presetSubtype="0" presetID="1" grpId="5" fill="hold">
                                  <p:stCondLst>
                                    <p:cond delay="0"/>
                                  </p:stCondLst>
                                  <p:iterate type="el" backwards="0">
                                    <p:tmAbs val="0"/>
                                  </p:iterate>
                                  <p:childTnLst>
                                    <p:set>
                                      <p:cBhvr>
                                        <p:cTn id="28" fill="hold"/>
                                        <p:tgtEl>
                                          <p:spTgt spid="474">
                                            <p:txEl>
                                              <p:pRg st="0" end="0"/>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ID="9" grpId="6" fill="hold">
                                  <p:stCondLst>
                                    <p:cond delay="0"/>
                                  </p:stCondLst>
                                  <p:iterate type="el" backwards="0">
                                    <p:tmAbs val="0"/>
                                  </p:iterate>
                                  <p:childTnLst>
                                    <p:set>
                                      <p:cBhvr>
                                        <p:cTn id="31" fill="hold"/>
                                        <p:tgtEl>
                                          <p:spTgt spid="475"/>
                                        </p:tgtEl>
                                        <p:attrNameLst>
                                          <p:attrName>style.visibility</p:attrName>
                                        </p:attrNameLst>
                                      </p:cBhvr>
                                      <p:to>
                                        <p:strVal val="visible"/>
                                      </p:to>
                                    </p:set>
                                    <p:animEffect filter="dissolve" transition="in">
                                      <p:cBhvr>
                                        <p:cTn id="32" dur="10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72" grpId="3"/>
      <p:bldP build="whole" bldLvl="1" animBg="1" rev="0" advAuto="0" spid="475" grpId="6"/>
      <p:bldP build="whole" bldLvl="1" animBg="1" rev="0" advAuto="0" spid="471" grpId="2"/>
      <p:bldP build="p" bldLvl="5" animBg="1" rev="0" advAuto="0" spid="470" grpId="1"/>
      <p:bldP build="whole" bldLvl="1" animBg="1" rev="0" advAuto="0" spid="473" grpId="4"/>
      <p:bldP build="p" bldLvl="5" animBg="1" rev="0" advAuto="0" spid="474" grpId="5"/>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otros aspectos interesantes (III)"/>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otros aspectos interesantes (III)</a:t>
            </a:r>
          </a:p>
        </p:txBody>
      </p:sp>
      <p:sp>
        <p:nvSpPr>
          <p:cNvPr id="478" name="dplyr permite trabajar con bases de datos remotas (PostgreSQL, MySQL, SQLite, MonetDB, BigQuery, Oracle…) —&gt; traduce los verbos en órdenes SQL"/>
          <p:cNvSpPr txBox="1"/>
          <p:nvPr/>
        </p:nvSpPr>
        <p:spPr>
          <a:xfrm>
            <a:off x="415623" y="2830718"/>
            <a:ext cx="11887805" cy="70697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457200" algn="l">
              <a:spcBef>
                <a:spcPts val="4200"/>
              </a:spcBef>
              <a:buSzPct val="75000"/>
              <a:buFont typeface="Helvetica Neue"/>
              <a:buChar char="•"/>
              <a:defRPr>
                <a:solidFill>
                  <a:srgbClr val="747474"/>
                </a:solidFill>
              </a:defRPr>
            </a:pPr>
            <a:r>
              <a:rPr>
                <a:latin typeface="American Typewriter"/>
                <a:ea typeface="American Typewriter"/>
                <a:cs typeface="American Typewriter"/>
                <a:sym typeface="American Typewriter"/>
              </a:rPr>
              <a:t>dplyr</a:t>
            </a:r>
            <a:r>
              <a:t> permite trabajar con bases de datos remotas (PostgreSQL, MySQL, SQLite, MonetDB, BigQuery, Oracle…) —&gt; traduce los verbos en órdenes SQL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7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78"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para saber má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para saber más</a:t>
            </a:r>
          </a:p>
        </p:txBody>
      </p:sp>
      <p:sp>
        <p:nvSpPr>
          <p:cNvPr id="481" name="https://github.com/ameztegui/dplyr_workshop…"/>
          <p:cNvSpPr txBox="1"/>
          <p:nvPr/>
        </p:nvSpPr>
        <p:spPr>
          <a:xfrm>
            <a:off x="446513" y="2111399"/>
            <a:ext cx="10088382" cy="5530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70331" indent="-370331" algn="l" defTabSz="473201">
              <a:spcBef>
                <a:spcPts val="3400"/>
              </a:spcBef>
              <a:buSzPct val="75000"/>
              <a:buFont typeface="Helvetica Neue"/>
              <a:buChar char="•"/>
              <a:defRPr sz="2916">
                <a:solidFill>
                  <a:srgbClr val="747474"/>
                </a:solidFill>
              </a:defRPr>
            </a:pPr>
            <a:r>
              <a:t>https://github.com/ameztegui/dplyr_workshop </a:t>
            </a:r>
          </a:p>
          <a:p>
            <a:pPr marL="370331" indent="-370331" algn="l" defTabSz="473201">
              <a:spcBef>
                <a:spcPts val="3400"/>
              </a:spcBef>
              <a:buSzPct val="75000"/>
              <a:buFont typeface="Helvetica Neue"/>
              <a:buChar char="•"/>
              <a:defRPr sz="2916">
                <a:solidFill>
                  <a:srgbClr val="747474"/>
                </a:solidFill>
              </a:defRPr>
            </a:pPr>
            <a:r>
              <a:t>Cheatsheets</a:t>
            </a:r>
          </a:p>
          <a:p>
            <a:pPr marL="370331" indent="-370331" algn="l" defTabSz="473201">
              <a:spcBef>
                <a:spcPts val="3400"/>
              </a:spcBef>
              <a:buSzPct val="75000"/>
              <a:buFont typeface="Helvetica Neue"/>
              <a:buChar char="•"/>
              <a:defRPr sz="2916">
                <a:solidFill>
                  <a:srgbClr val="747474"/>
                </a:solidFill>
              </a:defRPr>
            </a:pPr>
            <a:r>
              <a:t>dplyr —&gt;             </a:t>
            </a:r>
            <a:r>
              <a:rPr>
                <a:latin typeface="American Typewriter"/>
                <a:ea typeface="American Typewriter"/>
                <a:cs typeface="American Typewriter"/>
                <a:sym typeface="American Typewriter"/>
              </a:rPr>
              <a:t>vignette(“introduction”)</a:t>
            </a:r>
            <a:endParaRPr>
              <a:latin typeface="American Typewriter"/>
              <a:ea typeface="American Typewriter"/>
              <a:cs typeface="American Typewriter"/>
              <a:sym typeface="American Typewriter"/>
            </a:endParaRPr>
          </a:p>
          <a:p>
            <a:pPr marL="370331" indent="-370331" algn="l" defTabSz="473201">
              <a:spcBef>
                <a:spcPts val="3400"/>
              </a:spcBef>
              <a:buSzPct val="75000"/>
              <a:buFont typeface="Helvetica Neue"/>
              <a:buChar char="•"/>
              <a:defRPr sz="2916">
                <a:solidFill>
                  <a:srgbClr val="747474"/>
                </a:solidFill>
              </a:defRPr>
            </a:pPr>
            <a:r>
              <a:t>tidyr</a:t>
            </a:r>
            <a:r>
              <a:rPr>
                <a:latin typeface="American Typewriter"/>
                <a:ea typeface="American Typewriter"/>
                <a:cs typeface="American Typewriter"/>
                <a:sym typeface="American Typewriter"/>
              </a:rPr>
              <a:t> —&gt;                 vignette("tidy-data")</a:t>
            </a:r>
            <a:endParaRPr>
              <a:latin typeface="American Typewriter"/>
              <a:ea typeface="American Typewriter"/>
              <a:cs typeface="American Typewriter"/>
              <a:sym typeface="American Typewriter"/>
            </a:endParaRPr>
          </a:p>
          <a:p>
            <a:pPr marL="370331" indent="-370331" algn="l" defTabSz="473201">
              <a:spcBef>
                <a:spcPts val="3400"/>
              </a:spcBef>
              <a:buSzPct val="75000"/>
              <a:buFont typeface="Helvetica Neue"/>
              <a:buChar char="•"/>
              <a:defRPr sz="2916">
                <a:solidFill>
                  <a:srgbClr val="747474"/>
                </a:solidFill>
              </a:defRPr>
            </a:pPr>
            <a:r>
              <a:t>joins —&gt;              </a:t>
            </a:r>
            <a:r>
              <a:rPr>
                <a:latin typeface="American Typewriter"/>
                <a:ea typeface="American Typewriter"/>
                <a:cs typeface="American Typewriter"/>
                <a:sym typeface="American Typewriter"/>
              </a:rPr>
              <a:t>vignette(“two-table")</a:t>
            </a:r>
            <a:endParaRPr>
              <a:latin typeface="American Typewriter"/>
              <a:ea typeface="American Typewriter"/>
              <a:cs typeface="American Typewriter"/>
              <a:sym typeface="American Typewriter"/>
            </a:endParaRPr>
          </a:p>
          <a:p>
            <a:pPr marL="370331" indent="-370331" algn="l" defTabSz="473201">
              <a:spcBef>
                <a:spcPts val="3400"/>
              </a:spcBef>
              <a:buSzPct val="75000"/>
              <a:buFont typeface="Helvetica Neue"/>
              <a:buChar char="•"/>
              <a:defRPr sz="2916">
                <a:solidFill>
                  <a:srgbClr val="747474"/>
                </a:solidFill>
              </a:defRPr>
            </a:pPr>
            <a:r>
              <a:t>use with </a:t>
            </a:r>
            <a:br/>
            <a:r>
              <a:t>databases —&gt;     </a:t>
            </a:r>
            <a:r>
              <a:rPr>
                <a:latin typeface="American Typewriter"/>
                <a:ea typeface="American Typewriter"/>
                <a:cs typeface="American Typewriter"/>
                <a:sym typeface="American Typewriter"/>
              </a:rPr>
              <a:t>vignette("databases")</a:t>
            </a:r>
          </a:p>
        </p:txBody>
      </p:sp>
      <p:pic>
        <p:nvPicPr>
          <p:cNvPr id="482" name="cover.png" descr="cover.png"/>
          <p:cNvPicPr>
            <a:picLocks noChangeAspect="1"/>
          </p:cNvPicPr>
          <p:nvPr/>
        </p:nvPicPr>
        <p:blipFill>
          <a:blip r:embed="rId2">
            <a:extLst/>
          </a:blip>
          <a:srcRect l="2439" t="711" r="0" b="0"/>
          <a:stretch>
            <a:fillRect/>
          </a:stretch>
        </p:blipFill>
        <p:spPr>
          <a:xfrm>
            <a:off x="9016211" y="3466017"/>
            <a:ext cx="4244460" cy="6479423"/>
          </a:xfrm>
          <a:prstGeom prst="rect">
            <a:avLst/>
          </a:prstGeom>
          <a:ln w="12700">
            <a:miter lim="400000"/>
          </a:ln>
        </p:spPr>
      </p:pic>
      <p:sp>
        <p:nvSpPr>
          <p:cNvPr id="483" name="http://r4ds.had.co.nz/"/>
          <p:cNvSpPr txBox="1"/>
          <p:nvPr/>
        </p:nvSpPr>
        <p:spPr>
          <a:xfrm>
            <a:off x="4143248" y="8888348"/>
            <a:ext cx="4432555"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http://r4ds.had.co.nz/</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81">
                                            <p:txEl>
                                              <p:pRg st="2" end="2"/>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1" fill="hold">
                                  <p:stCondLst>
                                    <p:cond delay="0"/>
                                  </p:stCondLst>
                                  <p:iterate type="el" backwards="0">
                                    <p:tmAbs val="0"/>
                                  </p:iterate>
                                  <p:childTnLst>
                                    <p:set>
                                      <p:cBhvr>
                                        <p:cTn id="19" fill="hold"/>
                                        <p:tgtEl>
                                          <p:spTgt spid="481">
                                            <p:txEl>
                                              <p:pRg st="3" end="3"/>
                                            </p:txEl>
                                          </p:spTgt>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1" fill="hold">
                                  <p:stCondLst>
                                    <p:cond delay="0"/>
                                  </p:stCondLst>
                                  <p:iterate type="el" backwards="0">
                                    <p:tmAbs val="0"/>
                                  </p:iterate>
                                  <p:childTnLst>
                                    <p:set>
                                      <p:cBhvr>
                                        <p:cTn id="22" fill="hold"/>
                                        <p:tgtEl>
                                          <p:spTgt spid="481">
                                            <p:txEl>
                                              <p:pRg st="4" end="4"/>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1" fill="hold">
                                  <p:stCondLst>
                                    <p:cond delay="0"/>
                                  </p:stCondLst>
                                  <p:iterate type="el" backwards="0">
                                    <p:tmAbs val="0"/>
                                  </p:iterate>
                                  <p:childTnLst>
                                    <p:set>
                                      <p:cBhvr>
                                        <p:cTn id="25" fill="hold"/>
                                        <p:tgtEl>
                                          <p:spTgt spid="481">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2" fill="hold">
                                  <p:stCondLst>
                                    <p:cond delay="0"/>
                                  </p:stCondLst>
                                  <p:iterate type="el" backwards="0">
                                    <p:tmAbs val="0"/>
                                  </p:iterate>
                                  <p:childTnLst>
                                    <p:set>
                                      <p:cBhvr>
                                        <p:cTn id="29" fill="hold"/>
                                        <p:tgtEl>
                                          <p:spTgt spid="482"/>
                                        </p:tgtEl>
                                        <p:attrNameLst>
                                          <p:attrName>style.visibility</p:attrName>
                                        </p:attrNameLst>
                                      </p:cBhvr>
                                      <p:to>
                                        <p:strVal val="visible"/>
                                      </p:to>
                                    </p:set>
                                    <p:animEffect filter="dissolve" transition="in">
                                      <p:cBhvr>
                                        <p:cTn id="30" dur="1000"/>
                                        <p:tgtEl>
                                          <p:spTgt spid="482"/>
                                        </p:tgtEl>
                                      </p:cBhvr>
                                    </p:animEffect>
                                  </p:childTnLst>
                                </p:cTn>
                              </p:par>
                            </p:childTnLst>
                          </p:cTn>
                        </p:par>
                        <p:par>
                          <p:cTn id="31" fill="hold">
                            <p:stCondLst>
                              <p:cond delay="1000"/>
                            </p:stCondLst>
                            <p:childTnLst>
                              <p:par>
                                <p:cTn id="32" presetClass="entr" nodeType="afterEffect" presetSubtype="0" presetID="1" grpId="3" fill="hold">
                                  <p:stCondLst>
                                    <p:cond delay="1000"/>
                                  </p:stCondLst>
                                  <p:iterate type="el" backwards="0">
                                    <p:tmAbs val="0"/>
                                  </p:iterate>
                                  <p:childTnLst>
                                    <p:set>
                                      <p:cBhvr>
                                        <p:cTn id="33" fill="hold"/>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3"/>
      <p:bldP build="whole" bldLvl="1" animBg="1" rev="0" advAuto="0" spid="482" grpId="2"/>
      <p:bldP build="p" bldLvl="5" animBg="1" rev="0" advAuto="0" spid="481"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nuestros datos"/>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nuestros datos</a:t>
            </a:r>
          </a:p>
        </p:txBody>
      </p:sp>
      <p:sp>
        <p:nvSpPr>
          <p:cNvPr id="186" name="parcelas [11,858 x 15]: todas las parcelas del IFN3 en Catalunya…"/>
          <p:cNvSpPr txBox="1"/>
          <p:nvPr>
            <p:ph type="body" idx="1"/>
          </p:nvPr>
        </p:nvSpPr>
        <p:spPr>
          <a:xfrm>
            <a:off x="571500" y="2417865"/>
            <a:ext cx="10822331" cy="6667501"/>
          </a:xfrm>
          <a:prstGeom prst="rect">
            <a:avLst/>
          </a:prstGeom>
        </p:spPr>
        <p:txBody>
          <a:bodyPr/>
          <a:lstStyle/>
          <a:p>
            <a:pPr marL="377190" indent="-377190" defTabSz="578358">
              <a:spcBef>
                <a:spcPts val="4100"/>
              </a:spcBef>
              <a:defRPr sz="3564">
                <a:latin typeface="American Typewriter"/>
                <a:ea typeface="American Typewriter"/>
                <a:cs typeface="American Typewriter"/>
                <a:sym typeface="American Typewriter"/>
              </a:defRPr>
            </a:pPr>
            <a:r>
              <a:rPr sz="2970">
                <a:latin typeface="Monaco"/>
                <a:ea typeface="Monaco"/>
                <a:cs typeface="Monaco"/>
                <a:sym typeface="Monaco"/>
              </a:rPr>
              <a:t>parcelas</a:t>
            </a:r>
            <a:r>
              <a:rPr sz="2970">
                <a:latin typeface="Monaco"/>
                <a:ea typeface="Monaco"/>
                <a:cs typeface="Monaco"/>
                <a:sym typeface="Monaco"/>
              </a:rPr>
              <a:t> [11,858 x 15]</a:t>
            </a:r>
            <a:r>
              <a:rPr>
                <a:latin typeface="+mn-lt"/>
                <a:ea typeface="+mn-ea"/>
                <a:cs typeface="+mn-cs"/>
                <a:sym typeface="Helvetica Neue Light"/>
              </a:rPr>
              <a:t>: todas las parcelas del IFN3 en Catalunya</a:t>
            </a:r>
            <a:endParaRPr>
              <a:latin typeface="+mn-lt"/>
              <a:ea typeface="+mn-ea"/>
              <a:cs typeface="+mn-cs"/>
              <a:sym typeface="Helvetica Neue Light"/>
            </a:endParaRPr>
          </a:p>
          <a:p>
            <a:pPr marL="377190" indent="-377190" defTabSz="578358">
              <a:spcBef>
                <a:spcPts val="4100"/>
              </a:spcBef>
              <a:defRPr sz="3564"/>
            </a:pPr>
            <a:r>
              <a:rPr sz="2970">
                <a:latin typeface="Monaco"/>
                <a:ea typeface="Monaco"/>
                <a:cs typeface="Monaco"/>
                <a:sym typeface="Monaco"/>
              </a:rPr>
              <a:t>mayores [111,756 x 12]</a:t>
            </a:r>
            <a:r>
              <a:t>: todos los pies mayores </a:t>
            </a:r>
            <a:br/>
            <a:r>
              <a:t>(dbh &gt; 7.5 cm) medidos tanto en IFN2 e IFN3</a:t>
            </a:r>
          </a:p>
          <a:p>
            <a:pPr marL="377190" indent="-377190" defTabSz="578358">
              <a:spcBef>
                <a:spcPts val="4100"/>
              </a:spcBef>
              <a:defRPr sz="3564"/>
            </a:pPr>
            <a:r>
              <a:rPr sz="2970">
                <a:latin typeface="Monaco"/>
                <a:ea typeface="Monaco"/>
                <a:cs typeface="Monaco"/>
                <a:sym typeface="Monaco"/>
              </a:rPr>
              <a:t>especies</a:t>
            </a:r>
            <a:r>
              <a:rPr sz="2970">
                <a:latin typeface="Monaco"/>
                <a:ea typeface="Monaco"/>
                <a:cs typeface="Monaco"/>
                <a:sym typeface="Monaco"/>
              </a:rPr>
              <a:t> [14,778 x 15]</a:t>
            </a:r>
            <a:r>
              <a:t>: el número de individuos por hectárea en cada parcela, por especie y clase diamétrica</a:t>
            </a:r>
          </a:p>
          <a:p>
            <a:pPr marL="377190" indent="-377190" defTabSz="578358">
              <a:spcBef>
                <a:spcPts val="4100"/>
              </a:spcBef>
              <a:defRPr sz="3564"/>
            </a:pPr>
            <a:r>
              <a:rPr sz="2970">
                <a:latin typeface="Monaco"/>
                <a:ea typeface="Monaco"/>
                <a:cs typeface="Monaco"/>
                <a:sym typeface="Monaco"/>
              </a:rPr>
              <a:t>coordenadas</a:t>
            </a:r>
            <a:r>
              <a:rPr sz="2970">
                <a:latin typeface="Monaco"/>
                <a:ea typeface="Monaco"/>
                <a:cs typeface="Monaco"/>
                <a:sym typeface="Monaco"/>
              </a:rPr>
              <a:t> [11,858 x 6]: </a:t>
            </a:r>
            <a:r>
              <a:t>las coordenadas X e Y de cada parcela</a:t>
            </a:r>
          </a:p>
        </p:txBody>
      </p:sp>
      <p:grpSp>
        <p:nvGrpSpPr>
          <p:cNvPr id="192" name="Group"/>
          <p:cNvGrpSpPr/>
          <p:nvPr/>
        </p:nvGrpSpPr>
        <p:grpSpPr>
          <a:xfrm>
            <a:off x="10115039" y="91826"/>
            <a:ext cx="2790313" cy="3325689"/>
            <a:chOff x="0" y="0"/>
            <a:chExt cx="2790311" cy="3325688"/>
          </a:xfrm>
        </p:grpSpPr>
        <p:pic>
          <p:nvPicPr>
            <p:cNvPr id="187" name="logo.png" descr="logo.png"/>
            <p:cNvPicPr>
              <a:picLocks noChangeAspect="1"/>
            </p:cNvPicPr>
            <p:nvPr/>
          </p:nvPicPr>
          <p:blipFill>
            <a:blip r:embed="rId2">
              <a:extLst/>
            </a:blip>
            <a:stretch>
              <a:fillRect/>
            </a:stretch>
          </p:blipFill>
          <p:spPr>
            <a:xfrm>
              <a:off x="0" y="0"/>
              <a:ext cx="1171615" cy="1357121"/>
            </a:xfrm>
            <a:prstGeom prst="rect">
              <a:avLst/>
            </a:prstGeom>
            <a:ln w="12700" cap="flat">
              <a:noFill/>
              <a:miter lim="400000"/>
            </a:ln>
            <a:effectLst/>
          </p:spPr>
        </p:pic>
        <p:pic>
          <p:nvPicPr>
            <p:cNvPr id="188" name="logo (2).png" descr="logo (2).png"/>
            <p:cNvPicPr>
              <a:picLocks noChangeAspect="1"/>
            </p:cNvPicPr>
            <p:nvPr/>
          </p:nvPicPr>
          <p:blipFill>
            <a:blip r:embed="rId3">
              <a:extLst/>
            </a:blip>
            <a:stretch>
              <a:fillRect/>
            </a:stretch>
          </p:blipFill>
          <p:spPr>
            <a:xfrm>
              <a:off x="1104335" y="37360"/>
              <a:ext cx="1128337" cy="1306990"/>
            </a:xfrm>
            <a:prstGeom prst="rect">
              <a:avLst/>
            </a:prstGeom>
            <a:ln w="12700" cap="flat">
              <a:noFill/>
              <a:miter lim="400000"/>
            </a:ln>
            <a:effectLst/>
          </p:spPr>
        </p:pic>
        <p:pic>
          <p:nvPicPr>
            <p:cNvPr id="189" name="logo (1).png" descr="logo (1).png"/>
            <p:cNvPicPr>
              <a:picLocks noChangeAspect="1"/>
            </p:cNvPicPr>
            <p:nvPr/>
          </p:nvPicPr>
          <p:blipFill>
            <a:blip r:embed="rId4">
              <a:extLst/>
            </a:blip>
            <a:stretch>
              <a:fillRect/>
            </a:stretch>
          </p:blipFill>
          <p:spPr>
            <a:xfrm>
              <a:off x="505127" y="997961"/>
              <a:ext cx="1149648" cy="1331676"/>
            </a:xfrm>
            <a:prstGeom prst="rect">
              <a:avLst/>
            </a:prstGeom>
            <a:ln w="12700" cap="flat">
              <a:noFill/>
              <a:miter lim="400000"/>
            </a:ln>
            <a:effectLst/>
          </p:spPr>
        </p:pic>
        <p:pic>
          <p:nvPicPr>
            <p:cNvPr id="190" name="images (1).jpeg" descr="images (1).jpeg"/>
            <p:cNvPicPr>
              <a:picLocks noChangeAspect="1"/>
            </p:cNvPicPr>
            <p:nvPr/>
          </p:nvPicPr>
          <p:blipFill>
            <a:blip r:embed="rId5">
              <a:extLst/>
            </a:blip>
            <a:srcRect l="4761" t="3900" r="5398" b="5676"/>
            <a:stretch>
              <a:fillRect/>
            </a:stretch>
          </p:blipFill>
          <p:spPr>
            <a:xfrm>
              <a:off x="1618560" y="1019302"/>
              <a:ext cx="1171752" cy="1331794"/>
            </a:xfrm>
            <a:custGeom>
              <a:avLst/>
              <a:gdLst/>
              <a:ahLst/>
              <a:cxnLst>
                <a:cxn ang="0">
                  <a:pos x="wd2" y="hd2"/>
                </a:cxn>
                <a:cxn ang="5400000">
                  <a:pos x="wd2" y="hd2"/>
                </a:cxn>
                <a:cxn ang="10800000">
                  <a:pos x="wd2" y="hd2"/>
                </a:cxn>
                <a:cxn ang="16200000">
                  <a:pos x="wd2" y="hd2"/>
                </a:cxn>
              </a:cxnLst>
              <a:rect l="0" t="0" r="r" b="b"/>
              <a:pathLst>
                <a:path w="21514" h="21559" fill="norm" stroke="1" extrusionOk="0">
                  <a:moveTo>
                    <a:pt x="10573" y="6"/>
                  </a:moveTo>
                  <a:cubicBezTo>
                    <a:pt x="10407" y="-14"/>
                    <a:pt x="10307" y="23"/>
                    <a:pt x="10201" y="83"/>
                  </a:cubicBezTo>
                  <a:cubicBezTo>
                    <a:pt x="10010" y="191"/>
                    <a:pt x="9491" y="462"/>
                    <a:pt x="9043" y="687"/>
                  </a:cubicBezTo>
                  <a:cubicBezTo>
                    <a:pt x="8595" y="911"/>
                    <a:pt x="8113" y="1152"/>
                    <a:pt x="7979" y="1226"/>
                  </a:cubicBezTo>
                  <a:cubicBezTo>
                    <a:pt x="7564" y="1457"/>
                    <a:pt x="3099" y="3727"/>
                    <a:pt x="1508" y="4516"/>
                  </a:cubicBezTo>
                  <a:lnTo>
                    <a:pt x="0" y="5267"/>
                  </a:lnTo>
                  <a:lnTo>
                    <a:pt x="0" y="10709"/>
                  </a:lnTo>
                  <a:lnTo>
                    <a:pt x="0" y="16150"/>
                  </a:lnTo>
                  <a:lnTo>
                    <a:pt x="714" y="16581"/>
                  </a:lnTo>
                  <a:cubicBezTo>
                    <a:pt x="1108" y="16820"/>
                    <a:pt x="1858" y="17225"/>
                    <a:pt x="2383" y="17474"/>
                  </a:cubicBezTo>
                  <a:cubicBezTo>
                    <a:pt x="2907" y="17723"/>
                    <a:pt x="3524" y="18077"/>
                    <a:pt x="3753" y="18264"/>
                  </a:cubicBezTo>
                  <a:cubicBezTo>
                    <a:pt x="3982" y="18451"/>
                    <a:pt x="4254" y="18605"/>
                    <a:pt x="4357" y="18605"/>
                  </a:cubicBezTo>
                  <a:cubicBezTo>
                    <a:pt x="4542" y="18605"/>
                    <a:pt x="5539" y="19059"/>
                    <a:pt x="6682" y="19671"/>
                  </a:cubicBezTo>
                  <a:cubicBezTo>
                    <a:pt x="6996" y="19839"/>
                    <a:pt x="7458" y="20057"/>
                    <a:pt x="7709" y="20153"/>
                  </a:cubicBezTo>
                  <a:cubicBezTo>
                    <a:pt x="7991" y="20261"/>
                    <a:pt x="8117" y="20391"/>
                    <a:pt x="8045" y="20494"/>
                  </a:cubicBezTo>
                  <a:cubicBezTo>
                    <a:pt x="7967" y="20604"/>
                    <a:pt x="8015" y="20634"/>
                    <a:pt x="8183" y="20577"/>
                  </a:cubicBezTo>
                  <a:cubicBezTo>
                    <a:pt x="8330" y="20527"/>
                    <a:pt x="8558" y="20610"/>
                    <a:pt x="8722" y="20770"/>
                  </a:cubicBezTo>
                  <a:cubicBezTo>
                    <a:pt x="8879" y="20922"/>
                    <a:pt x="9148" y="21046"/>
                    <a:pt x="9312" y="21046"/>
                  </a:cubicBezTo>
                  <a:cubicBezTo>
                    <a:pt x="9477" y="21046"/>
                    <a:pt x="9693" y="21171"/>
                    <a:pt x="9801" y="21322"/>
                  </a:cubicBezTo>
                  <a:cubicBezTo>
                    <a:pt x="9952" y="21537"/>
                    <a:pt x="10146" y="21586"/>
                    <a:pt x="10660" y="21547"/>
                  </a:cubicBezTo>
                  <a:cubicBezTo>
                    <a:pt x="11608" y="21476"/>
                    <a:pt x="11726" y="21440"/>
                    <a:pt x="12540" y="20975"/>
                  </a:cubicBezTo>
                  <a:cubicBezTo>
                    <a:pt x="12944" y="20745"/>
                    <a:pt x="13645" y="20381"/>
                    <a:pt x="14093" y="20172"/>
                  </a:cubicBezTo>
                  <a:cubicBezTo>
                    <a:pt x="14540" y="19964"/>
                    <a:pt x="15191" y="19626"/>
                    <a:pt x="15543" y="19414"/>
                  </a:cubicBezTo>
                  <a:cubicBezTo>
                    <a:pt x="15894" y="19203"/>
                    <a:pt x="16346" y="18990"/>
                    <a:pt x="16548" y="18945"/>
                  </a:cubicBezTo>
                  <a:cubicBezTo>
                    <a:pt x="16750" y="18901"/>
                    <a:pt x="16959" y="18774"/>
                    <a:pt x="17007" y="18663"/>
                  </a:cubicBezTo>
                  <a:cubicBezTo>
                    <a:pt x="17056" y="18551"/>
                    <a:pt x="17211" y="18463"/>
                    <a:pt x="17357" y="18463"/>
                  </a:cubicBezTo>
                  <a:cubicBezTo>
                    <a:pt x="17503" y="18463"/>
                    <a:pt x="17819" y="18347"/>
                    <a:pt x="18056" y="18206"/>
                  </a:cubicBezTo>
                  <a:cubicBezTo>
                    <a:pt x="18294" y="18065"/>
                    <a:pt x="18706" y="17857"/>
                    <a:pt x="18975" y="17744"/>
                  </a:cubicBezTo>
                  <a:cubicBezTo>
                    <a:pt x="19917" y="17348"/>
                    <a:pt x="21111" y="16547"/>
                    <a:pt x="21306" y="16183"/>
                  </a:cubicBezTo>
                  <a:cubicBezTo>
                    <a:pt x="21514" y="15794"/>
                    <a:pt x="21600" y="6224"/>
                    <a:pt x="21401" y="5569"/>
                  </a:cubicBezTo>
                  <a:cubicBezTo>
                    <a:pt x="21337" y="5358"/>
                    <a:pt x="20922" y="5055"/>
                    <a:pt x="20221" y="4715"/>
                  </a:cubicBezTo>
                  <a:cubicBezTo>
                    <a:pt x="19194" y="4216"/>
                    <a:pt x="16326" y="2790"/>
                    <a:pt x="15805" y="2518"/>
                  </a:cubicBezTo>
                  <a:cubicBezTo>
                    <a:pt x="12171" y="620"/>
                    <a:pt x="11071" y="64"/>
                    <a:pt x="10573" y="6"/>
                  </a:cubicBezTo>
                  <a:close/>
                </a:path>
              </a:pathLst>
            </a:custGeom>
            <a:ln w="12700" cap="flat">
              <a:noFill/>
              <a:miter lim="400000"/>
            </a:ln>
            <a:effectLst/>
          </p:spPr>
        </p:pic>
        <p:pic>
          <p:nvPicPr>
            <p:cNvPr id="191" name="download (1).jpeg" descr="download (1).jpeg"/>
            <p:cNvPicPr>
              <a:picLocks noChangeAspect="1"/>
            </p:cNvPicPr>
            <p:nvPr/>
          </p:nvPicPr>
          <p:blipFill>
            <a:blip r:embed="rId6">
              <a:extLst/>
            </a:blip>
            <a:srcRect l="3816" t="2876" r="3616" b="3942"/>
            <a:stretch>
              <a:fillRect/>
            </a:stretch>
          </p:blipFill>
          <p:spPr>
            <a:xfrm>
              <a:off x="1055547" y="2019019"/>
              <a:ext cx="1157315" cy="1306670"/>
            </a:xfrm>
            <a:custGeom>
              <a:avLst/>
              <a:gdLst/>
              <a:ahLst/>
              <a:cxnLst>
                <a:cxn ang="0">
                  <a:pos x="wd2" y="hd2"/>
                </a:cxn>
                <a:cxn ang="5400000">
                  <a:pos x="wd2" y="hd2"/>
                </a:cxn>
                <a:cxn ang="10800000">
                  <a:pos x="wd2" y="hd2"/>
                </a:cxn>
                <a:cxn ang="16200000">
                  <a:pos x="wd2" y="hd2"/>
                </a:cxn>
              </a:cxnLst>
              <a:rect l="0" t="0" r="r" b="b"/>
              <a:pathLst>
                <a:path w="21416" h="21399" fill="norm" stroke="1" extrusionOk="0">
                  <a:moveTo>
                    <a:pt x="10304" y="6"/>
                  </a:moveTo>
                  <a:cubicBezTo>
                    <a:pt x="10219" y="19"/>
                    <a:pt x="10164" y="46"/>
                    <a:pt x="10164" y="91"/>
                  </a:cubicBezTo>
                  <a:cubicBezTo>
                    <a:pt x="10164" y="260"/>
                    <a:pt x="8552" y="1085"/>
                    <a:pt x="8182" y="1105"/>
                  </a:cubicBezTo>
                  <a:cubicBezTo>
                    <a:pt x="8067" y="1111"/>
                    <a:pt x="7552" y="1360"/>
                    <a:pt x="7036" y="1657"/>
                  </a:cubicBezTo>
                  <a:cubicBezTo>
                    <a:pt x="6520" y="1955"/>
                    <a:pt x="6050" y="2200"/>
                    <a:pt x="5993" y="2203"/>
                  </a:cubicBezTo>
                  <a:cubicBezTo>
                    <a:pt x="5936" y="2207"/>
                    <a:pt x="5587" y="2403"/>
                    <a:pt x="5215" y="2639"/>
                  </a:cubicBezTo>
                  <a:cubicBezTo>
                    <a:pt x="4842" y="2875"/>
                    <a:pt x="4539" y="3018"/>
                    <a:pt x="4539" y="2957"/>
                  </a:cubicBezTo>
                  <a:cubicBezTo>
                    <a:pt x="4539" y="2788"/>
                    <a:pt x="3253" y="3416"/>
                    <a:pt x="2593" y="3906"/>
                  </a:cubicBezTo>
                  <a:cubicBezTo>
                    <a:pt x="2269" y="4146"/>
                    <a:pt x="1840" y="4341"/>
                    <a:pt x="1645" y="4341"/>
                  </a:cubicBezTo>
                  <a:cubicBezTo>
                    <a:pt x="1450" y="4341"/>
                    <a:pt x="1002" y="4579"/>
                    <a:pt x="647" y="4868"/>
                  </a:cubicBezTo>
                  <a:lnTo>
                    <a:pt x="0" y="5388"/>
                  </a:lnTo>
                  <a:lnTo>
                    <a:pt x="30" y="10743"/>
                  </a:lnTo>
                  <a:cubicBezTo>
                    <a:pt x="61" y="16850"/>
                    <a:pt x="-96" y="16351"/>
                    <a:pt x="2049" y="17379"/>
                  </a:cubicBezTo>
                  <a:cubicBezTo>
                    <a:pt x="2670" y="17677"/>
                    <a:pt x="3559" y="18136"/>
                    <a:pt x="4017" y="18393"/>
                  </a:cubicBezTo>
                  <a:cubicBezTo>
                    <a:pt x="4476" y="18650"/>
                    <a:pt x="5317" y="19081"/>
                    <a:pt x="5890" y="19349"/>
                  </a:cubicBezTo>
                  <a:cubicBezTo>
                    <a:pt x="6463" y="19617"/>
                    <a:pt x="7259" y="20012"/>
                    <a:pt x="7660" y="20232"/>
                  </a:cubicBezTo>
                  <a:cubicBezTo>
                    <a:pt x="8061" y="20453"/>
                    <a:pt x="8531" y="20686"/>
                    <a:pt x="8703" y="20746"/>
                  </a:cubicBezTo>
                  <a:cubicBezTo>
                    <a:pt x="8875" y="20806"/>
                    <a:pt x="9331" y="21000"/>
                    <a:pt x="9716" y="21181"/>
                  </a:cubicBezTo>
                  <a:cubicBezTo>
                    <a:pt x="10592" y="21594"/>
                    <a:pt x="11689" y="21418"/>
                    <a:pt x="12948" y="20661"/>
                  </a:cubicBezTo>
                  <a:cubicBezTo>
                    <a:pt x="13862" y="20112"/>
                    <a:pt x="16239" y="18887"/>
                    <a:pt x="16414" y="18874"/>
                  </a:cubicBezTo>
                  <a:cubicBezTo>
                    <a:pt x="16472" y="18870"/>
                    <a:pt x="16805" y="18709"/>
                    <a:pt x="17149" y="18517"/>
                  </a:cubicBezTo>
                  <a:cubicBezTo>
                    <a:pt x="17493" y="18325"/>
                    <a:pt x="18099" y="17991"/>
                    <a:pt x="18500" y="17776"/>
                  </a:cubicBezTo>
                  <a:cubicBezTo>
                    <a:pt x="18901" y="17560"/>
                    <a:pt x="19416" y="17280"/>
                    <a:pt x="19646" y="17152"/>
                  </a:cubicBezTo>
                  <a:cubicBezTo>
                    <a:pt x="19875" y="17024"/>
                    <a:pt x="20224" y="16872"/>
                    <a:pt x="20417" y="16814"/>
                  </a:cubicBezTo>
                  <a:cubicBezTo>
                    <a:pt x="20610" y="16756"/>
                    <a:pt x="20913" y="16435"/>
                    <a:pt x="21092" y="16099"/>
                  </a:cubicBezTo>
                  <a:cubicBezTo>
                    <a:pt x="21363" y="15593"/>
                    <a:pt x="21416" y="14667"/>
                    <a:pt x="21416" y="10730"/>
                  </a:cubicBezTo>
                  <a:cubicBezTo>
                    <a:pt x="21416" y="5100"/>
                    <a:pt x="21504" y="5358"/>
                    <a:pt x="19337" y="4179"/>
                  </a:cubicBezTo>
                  <a:cubicBezTo>
                    <a:pt x="19165" y="4085"/>
                    <a:pt x="18663" y="3855"/>
                    <a:pt x="18221" y="3666"/>
                  </a:cubicBezTo>
                  <a:cubicBezTo>
                    <a:pt x="17778" y="3476"/>
                    <a:pt x="17367" y="3214"/>
                    <a:pt x="17310" y="3087"/>
                  </a:cubicBezTo>
                  <a:cubicBezTo>
                    <a:pt x="17253" y="2960"/>
                    <a:pt x="17077" y="2860"/>
                    <a:pt x="16921" y="2860"/>
                  </a:cubicBezTo>
                  <a:cubicBezTo>
                    <a:pt x="16574" y="2860"/>
                    <a:pt x="15003" y="2141"/>
                    <a:pt x="14843" y="1911"/>
                  </a:cubicBezTo>
                  <a:cubicBezTo>
                    <a:pt x="14779" y="1819"/>
                    <a:pt x="14540" y="1748"/>
                    <a:pt x="14314" y="1748"/>
                  </a:cubicBezTo>
                  <a:cubicBezTo>
                    <a:pt x="14088" y="1748"/>
                    <a:pt x="13852" y="1633"/>
                    <a:pt x="13792" y="1495"/>
                  </a:cubicBezTo>
                  <a:cubicBezTo>
                    <a:pt x="13679" y="1232"/>
                    <a:pt x="11442" y="191"/>
                    <a:pt x="10634" y="26"/>
                  </a:cubicBezTo>
                  <a:cubicBezTo>
                    <a:pt x="10506" y="-1"/>
                    <a:pt x="10389" y="-6"/>
                    <a:pt x="10304" y="6"/>
                  </a:cubicBezTo>
                  <a:close/>
                </a:path>
              </a:pathLst>
            </a:cu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dplyr"/>
          <p:cNvSpPr txBox="1"/>
          <p:nvPr>
            <p:ph type="title"/>
          </p:nvPr>
        </p:nvSpPr>
        <p:spPr>
          <a:xfrm>
            <a:off x="520443" y="1554231"/>
            <a:ext cx="6432709" cy="3175001"/>
          </a:xfrm>
          <a:prstGeom prst="rect">
            <a:avLst/>
          </a:prstGeom>
        </p:spPr>
        <p:txBody>
          <a:bodyPr/>
          <a:lstStyle>
            <a:lvl1pPr>
              <a:defRPr b="1" sz="9000">
                <a:latin typeface="Helvetica Neue"/>
                <a:ea typeface="Helvetica Neue"/>
                <a:cs typeface="Helvetica Neue"/>
                <a:sym typeface="Helvetica Neue"/>
              </a:defRPr>
            </a:lvl1pPr>
          </a:lstStyle>
          <a:p>
            <a:pPr/>
            <a:r>
              <a:t>dplyr</a:t>
            </a:r>
          </a:p>
        </p:txBody>
      </p:sp>
      <p:pic>
        <p:nvPicPr>
          <p:cNvPr id="195" name="download (1).jpeg" descr="download (1).jpeg"/>
          <p:cNvPicPr>
            <a:picLocks noChangeAspect="1"/>
          </p:cNvPicPr>
          <p:nvPr/>
        </p:nvPicPr>
        <p:blipFill>
          <a:blip r:embed="rId2">
            <a:extLst/>
          </a:blip>
          <a:srcRect l="3816" t="2877" r="3604" b="3932"/>
          <a:stretch>
            <a:fillRect/>
          </a:stretch>
        </p:blipFill>
        <p:spPr>
          <a:xfrm>
            <a:off x="3727750" y="4014740"/>
            <a:ext cx="3251663" cy="3671205"/>
          </a:xfrm>
          <a:custGeom>
            <a:avLst/>
            <a:gdLst/>
            <a:ahLst/>
            <a:cxnLst>
              <a:cxn ang="0">
                <a:pos x="wd2" y="hd2"/>
              </a:cxn>
              <a:cxn ang="5400000">
                <a:pos x="wd2" y="hd2"/>
              </a:cxn>
              <a:cxn ang="10800000">
                <a:pos x="wd2" y="hd2"/>
              </a:cxn>
              <a:cxn ang="16200000">
                <a:pos x="wd2" y="hd2"/>
              </a:cxn>
            </a:cxnLst>
            <a:rect l="0" t="0" r="r" b="b"/>
            <a:pathLst>
              <a:path w="21424" h="21585" fill="norm" stroke="1" extrusionOk="0">
                <a:moveTo>
                  <a:pt x="10305" y="6"/>
                </a:moveTo>
                <a:cubicBezTo>
                  <a:pt x="10220" y="19"/>
                  <a:pt x="10167" y="50"/>
                  <a:pt x="10167" y="95"/>
                </a:cubicBezTo>
                <a:cubicBezTo>
                  <a:pt x="10167" y="266"/>
                  <a:pt x="8555" y="1093"/>
                  <a:pt x="8185" y="1112"/>
                </a:cubicBezTo>
                <a:cubicBezTo>
                  <a:pt x="8070" y="1119"/>
                  <a:pt x="7555" y="1370"/>
                  <a:pt x="7039" y="1670"/>
                </a:cubicBezTo>
                <a:cubicBezTo>
                  <a:pt x="6523" y="1970"/>
                  <a:pt x="6053" y="2220"/>
                  <a:pt x="5996" y="2223"/>
                </a:cubicBezTo>
                <a:cubicBezTo>
                  <a:pt x="5939" y="2227"/>
                  <a:pt x="5587" y="2424"/>
                  <a:pt x="5214" y="2662"/>
                </a:cubicBezTo>
                <a:cubicBezTo>
                  <a:pt x="4842" y="2900"/>
                  <a:pt x="4537" y="3045"/>
                  <a:pt x="4537" y="2984"/>
                </a:cubicBezTo>
                <a:cubicBezTo>
                  <a:pt x="4537" y="2813"/>
                  <a:pt x="3255" y="3442"/>
                  <a:pt x="2594" y="3936"/>
                </a:cubicBezTo>
                <a:cubicBezTo>
                  <a:pt x="2270" y="4178"/>
                  <a:pt x="1845" y="4377"/>
                  <a:pt x="1650" y="4377"/>
                </a:cubicBezTo>
                <a:cubicBezTo>
                  <a:pt x="1455" y="4377"/>
                  <a:pt x="1005" y="4615"/>
                  <a:pt x="649" y="4907"/>
                </a:cubicBezTo>
                <a:lnTo>
                  <a:pt x="0" y="5436"/>
                </a:lnTo>
                <a:lnTo>
                  <a:pt x="29" y="10836"/>
                </a:lnTo>
                <a:cubicBezTo>
                  <a:pt x="60" y="16994"/>
                  <a:pt x="-93" y="16493"/>
                  <a:pt x="2053" y="17530"/>
                </a:cubicBezTo>
                <a:cubicBezTo>
                  <a:pt x="2674" y="17831"/>
                  <a:pt x="3558" y="18288"/>
                  <a:pt x="4017" y="18548"/>
                </a:cubicBezTo>
                <a:cubicBezTo>
                  <a:pt x="4475" y="18807"/>
                  <a:pt x="5318" y="19241"/>
                  <a:pt x="5891" y="19511"/>
                </a:cubicBezTo>
                <a:cubicBezTo>
                  <a:pt x="6465" y="19782"/>
                  <a:pt x="7263" y="20185"/>
                  <a:pt x="7664" y="20407"/>
                </a:cubicBezTo>
                <a:cubicBezTo>
                  <a:pt x="8066" y="20630"/>
                  <a:pt x="8536" y="20860"/>
                  <a:pt x="8708" y="20921"/>
                </a:cubicBezTo>
                <a:cubicBezTo>
                  <a:pt x="8880" y="20982"/>
                  <a:pt x="9334" y="21183"/>
                  <a:pt x="9720" y="21366"/>
                </a:cubicBezTo>
                <a:cubicBezTo>
                  <a:pt x="10048" y="21522"/>
                  <a:pt x="10409" y="21594"/>
                  <a:pt x="10797" y="21583"/>
                </a:cubicBezTo>
                <a:cubicBezTo>
                  <a:pt x="11443" y="21566"/>
                  <a:pt x="12165" y="21318"/>
                  <a:pt x="12952" y="20841"/>
                </a:cubicBezTo>
                <a:cubicBezTo>
                  <a:pt x="13865" y="20288"/>
                  <a:pt x="16246" y="19050"/>
                  <a:pt x="16421" y="19038"/>
                </a:cubicBezTo>
                <a:cubicBezTo>
                  <a:pt x="16479" y="19034"/>
                  <a:pt x="16807" y="18872"/>
                  <a:pt x="17151" y="18678"/>
                </a:cubicBezTo>
                <a:cubicBezTo>
                  <a:pt x="17495" y="18485"/>
                  <a:pt x="18104" y="18149"/>
                  <a:pt x="18505" y="17932"/>
                </a:cubicBezTo>
                <a:cubicBezTo>
                  <a:pt x="18907" y="17714"/>
                  <a:pt x="19424" y="17430"/>
                  <a:pt x="19653" y="17302"/>
                </a:cubicBezTo>
                <a:cubicBezTo>
                  <a:pt x="19883" y="17173"/>
                  <a:pt x="20227" y="17020"/>
                  <a:pt x="20420" y="16961"/>
                </a:cubicBezTo>
                <a:cubicBezTo>
                  <a:pt x="20613" y="16902"/>
                  <a:pt x="20917" y="16577"/>
                  <a:pt x="21097" y="16238"/>
                </a:cubicBezTo>
                <a:cubicBezTo>
                  <a:pt x="21367" y="15727"/>
                  <a:pt x="21424" y="14792"/>
                  <a:pt x="21424" y="10822"/>
                </a:cubicBezTo>
                <a:cubicBezTo>
                  <a:pt x="21424" y="5144"/>
                  <a:pt x="21507" y="5405"/>
                  <a:pt x="19340" y="4216"/>
                </a:cubicBezTo>
                <a:cubicBezTo>
                  <a:pt x="19168" y="4122"/>
                  <a:pt x="18666" y="3889"/>
                  <a:pt x="18223" y="3698"/>
                </a:cubicBezTo>
                <a:cubicBezTo>
                  <a:pt x="17780" y="3507"/>
                  <a:pt x="17370" y="3245"/>
                  <a:pt x="17313" y="3117"/>
                </a:cubicBezTo>
                <a:cubicBezTo>
                  <a:pt x="17256" y="2988"/>
                  <a:pt x="17082" y="2881"/>
                  <a:pt x="16926" y="2881"/>
                </a:cubicBezTo>
                <a:cubicBezTo>
                  <a:pt x="16579" y="2881"/>
                  <a:pt x="15005" y="2161"/>
                  <a:pt x="14845" y="1929"/>
                </a:cubicBezTo>
                <a:cubicBezTo>
                  <a:pt x="14781" y="1837"/>
                  <a:pt x="14543" y="1761"/>
                  <a:pt x="14316" y="1761"/>
                </a:cubicBezTo>
                <a:cubicBezTo>
                  <a:pt x="14090" y="1761"/>
                  <a:pt x="13858" y="1648"/>
                  <a:pt x="13799" y="1509"/>
                </a:cubicBezTo>
                <a:cubicBezTo>
                  <a:pt x="13685" y="1244"/>
                  <a:pt x="11442" y="192"/>
                  <a:pt x="10635" y="25"/>
                </a:cubicBezTo>
                <a:cubicBezTo>
                  <a:pt x="10506" y="-2"/>
                  <a:pt x="10390" y="-6"/>
                  <a:pt x="10305" y="6"/>
                </a:cubicBezTo>
                <a:close/>
              </a:path>
            </a:pathLst>
          </a:cu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los 5 verbos de dplyr"/>
          <p:cNvSpPr txBox="1"/>
          <p:nvPr>
            <p:ph type="title"/>
          </p:nvPr>
        </p:nvSpPr>
        <p:spPr>
          <a:prstGeom prst="rect">
            <a:avLst/>
          </a:prstGeom>
        </p:spPr>
        <p:txBody>
          <a:bodyPr/>
          <a:lstStyle/>
          <a:p>
            <a:pPr>
              <a:defRPr b="1" sz="5000">
                <a:latin typeface="Helvetica Neue"/>
                <a:ea typeface="Helvetica Neue"/>
                <a:cs typeface="Helvetica Neue"/>
                <a:sym typeface="Helvetica Neue"/>
              </a:defRPr>
            </a:pPr>
            <a:r>
              <a:t>los 5 verbos de </a:t>
            </a:r>
            <a:r>
              <a:rPr>
                <a:latin typeface="American Typewriter"/>
                <a:ea typeface="American Typewriter"/>
                <a:cs typeface="American Typewriter"/>
                <a:sym typeface="American Typewriter"/>
              </a:rPr>
              <a:t>dplyr</a:t>
            </a:r>
          </a:p>
        </p:txBody>
      </p:sp>
      <p:sp>
        <p:nvSpPr>
          <p:cNvPr id="198" name="filter: retener las filas que cumplan un criterio…"/>
          <p:cNvSpPr txBox="1"/>
          <p:nvPr>
            <p:ph type="body" idx="1"/>
          </p:nvPr>
        </p:nvSpPr>
        <p:spPr>
          <a:xfrm>
            <a:off x="571500" y="2975149"/>
            <a:ext cx="11861800" cy="5174902"/>
          </a:xfrm>
          <a:prstGeom prst="rect">
            <a:avLst/>
          </a:prstGeom>
        </p:spPr>
        <p:txBody>
          <a:bodyPr/>
          <a:lstStyle/>
          <a:p>
            <a:pPr/>
            <a:r>
              <a:rPr b="1">
                <a:solidFill>
                  <a:srgbClr val="000000"/>
                </a:solidFill>
                <a:latin typeface="American Typewriter"/>
                <a:ea typeface="American Typewriter"/>
                <a:cs typeface="American Typewriter"/>
                <a:sym typeface="American Typewriter"/>
              </a:rPr>
              <a:t>filter</a:t>
            </a:r>
            <a:r>
              <a:t>: retener las filas que cumplan un criterio</a:t>
            </a:r>
          </a:p>
          <a:p>
            <a:pPr/>
            <a:r>
              <a:rPr b="1">
                <a:solidFill>
                  <a:srgbClr val="000000"/>
                </a:solidFill>
                <a:latin typeface="American Typewriter"/>
                <a:ea typeface="American Typewriter"/>
                <a:cs typeface="American Typewriter"/>
                <a:sym typeface="American Typewriter"/>
              </a:rPr>
              <a:t>select</a:t>
            </a:r>
            <a:r>
              <a:t>: seleccionar columnas por nombre</a:t>
            </a:r>
          </a:p>
          <a:p>
            <a:pPr/>
            <a:r>
              <a:rPr b="1">
                <a:solidFill>
                  <a:srgbClr val="000000"/>
                </a:solidFill>
                <a:latin typeface="American Typewriter"/>
                <a:ea typeface="American Typewriter"/>
                <a:cs typeface="American Typewriter"/>
                <a:sym typeface="American Typewriter"/>
              </a:rPr>
              <a:t>arrange</a:t>
            </a:r>
            <a:r>
              <a:t>: reordenar filas</a:t>
            </a:r>
          </a:p>
          <a:p>
            <a:pPr/>
            <a:r>
              <a:rPr b="1">
                <a:solidFill>
                  <a:srgbClr val="000000"/>
                </a:solidFill>
                <a:latin typeface="American Typewriter"/>
                <a:ea typeface="American Typewriter"/>
                <a:cs typeface="American Typewriter"/>
                <a:sym typeface="American Typewriter"/>
              </a:rPr>
              <a:t>mutate</a:t>
            </a:r>
            <a:r>
              <a:t>: añadir nuevas variables</a:t>
            </a:r>
          </a:p>
          <a:p>
            <a:pPr/>
            <a:r>
              <a:rPr b="1">
                <a:solidFill>
                  <a:srgbClr val="000000"/>
                </a:solidFill>
                <a:latin typeface="American Typewriter"/>
                <a:ea typeface="American Typewriter"/>
                <a:cs typeface="American Typewriter"/>
                <a:sym typeface="American Typewriter"/>
              </a:rPr>
              <a:t>summarise</a:t>
            </a:r>
            <a:r>
              <a:t>: reducir variables a valores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estructura"/>
          <p:cNvSpPr txBox="1"/>
          <p:nvPr>
            <p:ph type="title"/>
          </p:nvPr>
        </p:nvSpPr>
        <p:spPr>
          <a:prstGeom prst="rect">
            <a:avLst/>
          </a:prstGeom>
        </p:spPr>
        <p:txBody>
          <a:bodyPr/>
          <a:lstStyle>
            <a:lvl1pPr>
              <a:defRPr b="1" sz="5000">
                <a:latin typeface="Helvetica Neue"/>
                <a:ea typeface="Helvetica Neue"/>
                <a:cs typeface="Helvetica Neue"/>
                <a:sym typeface="Helvetica Neue"/>
              </a:defRPr>
            </a:lvl1pPr>
          </a:lstStyle>
          <a:p>
            <a:pPr/>
            <a:r>
              <a:t>estructura</a:t>
            </a:r>
          </a:p>
        </p:txBody>
      </p:sp>
      <p:sp>
        <p:nvSpPr>
          <p:cNvPr id="201" name="primer argumento: data frame…"/>
          <p:cNvSpPr txBox="1"/>
          <p:nvPr>
            <p:ph type="body" idx="1"/>
          </p:nvPr>
        </p:nvSpPr>
        <p:spPr>
          <a:xfrm>
            <a:off x="571500" y="2596912"/>
            <a:ext cx="11861800" cy="5106228"/>
          </a:xfrm>
          <a:prstGeom prst="rect">
            <a:avLst/>
          </a:prstGeom>
        </p:spPr>
        <p:txBody>
          <a:bodyPr/>
          <a:lstStyle/>
          <a:p>
            <a:pPr/>
            <a:r>
              <a:t>primer argumento: data frame</a:t>
            </a:r>
          </a:p>
          <a:p>
            <a:pPr/>
            <a:r>
              <a:t>el resto de argumentos especifican qué hacer con el data frame</a:t>
            </a:r>
          </a:p>
          <a:p>
            <a:pPr/>
            <a:r>
              <a:t>el output siempre será un data frame</a:t>
            </a:r>
          </a:p>
          <a:p>
            <a:pPr/>
            <a:r>
              <a:t>no modifican el data frame original (a menos que se asigne)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