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544800" cy="10058400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2">
          <p15:clr>
            <a:srgbClr val="A4A3A4"/>
          </p15:clr>
        </p15:guide>
        <p15:guide id="2" pos="72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Frye" initials="AF" lastIdx="8" clrIdx="0">
    <p:extLst>
      <p:ext uri="{19B8F6BF-5375-455C-9EA6-DF929625EA0E}">
        <p15:presenceInfo xmlns:p15="http://schemas.microsoft.com/office/powerpoint/2012/main" userId="0091fadfcf8053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3300"/>
    <a:srgbClr val="FFFFFF"/>
    <a:srgbClr val="09178B"/>
    <a:srgbClr val="0257A1"/>
    <a:srgbClr val="011893"/>
    <a:srgbClr val="0432FF"/>
    <a:srgbClr val="FF6600"/>
    <a:srgbClr val="FF9900"/>
    <a:srgbClr val="FF00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9C8E8-09D0-456A-96A1-87597E7A1DEB}" v="441" dt="2017-11-04T03:06:12.042"/>
    <p1510:client id="{BDDCC381-0FE1-4FC9-B755-E6F41C8FD051}" v="387" dt="2017-11-04T04:36:35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2"/>
    <p:restoredTop sz="96507" autoAdjust="0"/>
  </p:normalViewPr>
  <p:slideViewPr>
    <p:cSldViewPr snapToGrid="0">
      <p:cViewPr>
        <p:scale>
          <a:sx n="100" d="100"/>
          <a:sy n="100" d="100"/>
        </p:scale>
        <p:origin x="-1656" y="294"/>
      </p:cViewPr>
      <p:guideLst>
        <p:guide orient="horz" pos="1262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Frye" userId="0091fadfcf8053cd" providerId="LiveId" clId="{2F89C8E8-09D0-456A-96A1-87597E7A1DEB}"/>
    <pc:docChg chg="undo custSel modSld">
      <pc:chgData name="Alex Frye" userId="0091fadfcf8053cd" providerId="LiveId" clId="{2F89C8E8-09D0-456A-96A1-87597E7A1DEB}" dt="2017-11-04T03:06:12.042" v="1654" actId="1035"/>
      <pc:docMkLst>
        <pc:docMk/>
      </pc:docMkLst>
      <pc:sldChg chg="addSp delSp modSp delCm">
        <pc:chgData name="Alex Frye" userId="0091fadfcf8053cd" providerId="LiveId" clId="{2F89C8E8-09D0-456A-96A1-87597E7A1DEB}" dt="2017-11-04T03:06:12.042" v="1654" actId="1035"/>
        <pc:sldMkLst>
          <pc:docMk/>
          <pc:sldMk cId="0" sldId="256"/>
        </pc:sldMkLst>
        <pc:spChg chg="add del">
          <ac:chgData name="Alex Frye" userId="0091fadfcf8053cd" providerId="LiveId" clId="{2F89C8E8-09D0-456A-96A1-87597E7A1DEB}" dt="2017-11-03T12:12:05.582" v="1026" actId="1076"/>
          <ac:spMkLst>
            <pc:docMk/>
            <pc:sldMk cId="0" sldId="256"/>
            <ac:spMk id="4" creationId="{0BCFDDF4-DC0A-4881-B1D2-561A774FE614}"/>
          </ac:spMkLst>
        </pc:spChg>
        <pc:spChg chg="add mod">
          <ac:chgData name="Alex Frye" userId="0091fadfcf8053cd" providerId="LiveId" clId="{2F89C8E8-09D0-456A-96A1-87597E7A1DEB}" dt="2017-11-03T11:44:16.635" v="573" actId="20577"/>
          <ac:spMkLst>
            <pc:docMk/>
            <pc:sldMk cId="0" sldId="256"/>
            <ac:spMk id="29" creationId="{F6EA2BDA-C40A-434E-A5AD-4FAA149DB8A7}"/>
          </ac:spMkLst>
        </pc:spChg>
        <pc:spChg chg="add mod">
          <ac:chgData name="Alex Frye" userId="0091fadfcf8053cd" providerId="LiveId" clId="{2F89C8E8-09D0-456A-96A1-87597E7A1DEB}" dt="2017-11-03T12:21:02.568" v="1096" actId="1035"/>
          <ac:spMkLst>
            <pc:docMk/>
            <pc:sldMk cId="0" sldId="256"/>
            <ac:spMk id="36" creationId="{FBBD794C-469A-437E-B189-7789C8779A8C}"/>
          </ac:spMkLst>
        </pc:spChg>
        <pc:spChg chg="add mod ord">
          <ac:chgData name="Alex Frye" userId="0091fadfcf8053cd" providerId="LiveId" clId="{2F89C8E8-09D0-456A-96A1-87597E7A1DEB}" dt="2017-11-04T03:05:59.259" v="1650" actId="14100"/>
          <ac:spMkLst>
            <pc:docMk/>
            <pc:sldMk cId="0" sldId="256"/>
            <ac:spMk id="37" creationId="{74E10836-EECD-49AE-91F4-A932AD816D30}"/>
          </ac:spMkLst>
        </pc:spChg>
        <pc:spChg chg="add mod ord">
          <ac:chgData name="Alex Frye" userId="0091fadfcf8053cd" providerId="LiveId" clId="{2F89C8E8-09D0-456A-96A1-87597E7A1DEB}" dt="2017-11-04T03:05:45.574" v="1648" actId="1036"/>
          <ac:spMkLst>
            <pc:docMk/>
            <pc:sldMk cId="0" sldId="256"/>
            <ac:spMk id="39" creationId="{26B74A54-2AE1-474D-B2D0-65B36C6438E3}"/>
          </ac:spMkLst>
        </pc:spChg>
        <pc:spChg chg="add mod">
          <ac:chgData name="Alex Frye" userId="0091fadfcf8053cd" providerId="LiveId" clId="{2F89C8E8-09D0-456A-96A1-87597E7A1DEB}" dt="2017-11-04T03:05:56.137" v="1649" actId="14100"/>
          <ac:spMkLst>
            <pc:docMk/>
            <pc:sldMk cId="0" sldId="256"/>
            <ac:spMk id="40" creationId="{E781DEE1-D8D9-4556-92A0-96E09417AB67}"/>
          </ac:spMkLst>
        </pc:spChg>
        <pc:spChg chg="add mod">
          <ac:chgData name="Alex Frye" userId="0091fadfcf8053cd" providerId="LiveId" clId="{2F89C8E8-09D0-456A-96A1-87597E7A1DEB}" dt="2017-11-03T12:12:12.475" v="1028" actId="1076"/>
          <ac:spMkLst>
            <pc:docMk/>
            <pc:sldMk cId="0" sldId="256"/>
            <ac:spMk id="41" creationId="{294A80E0-885B-418A-B521-7DB24A11AA58}"/>
          </ac:spMkLst>
        </pc:spChg>
        <pc:spChg chg="mod ord">
          <ac:chgData name="Alex Frye" userId="0091fadfcf8053cd" providerId="LiveId" clId="{2F89C8E8-09D0-456A-96A1-87597E7A1DEB}" dt="2017-11-04T03:06:07.793" v="1652" actId="167"/>
          <ac:spMkLst>
            <pc:docMk/>
            <pc:sldMk cId="0" sldId="256"/>
            <ac:spMk id="5122" creationId="{2EDB4AE1-870F-4F47-88D5-C9E384BE3070}"/>
          </ac:spMkLst>
        </pc:spChg>
        <pc:spChg chg="mod ord">
          <ac:chgData name="Alex Frye" userId="0091fadfcf8053cd" providerId="LiveId" clId="{2F89C8E8-09D0-456A-96A1-87597E7A1DEB}" dt="2017-11-04T03:06:12.042" v="1654" actId="1035"/>
          <ac:spMkLst>
            <pc:docMk/>
            <pc:sldMk cId="0" sldId="256"/>
            <ac:spMk id="5123" creationId="{9EA569A5-3135-45CB-A84D-3BEF4570ADE0}"/>
          </ac:spMkLst>
        </pc:spChg>
        <pc:spChg chg="mod">
          <ac:chgData name="Alex Frye" userId="0091fadfcf8053cd" providerId="LiveId" clId="{2F89C8E8-09D0-456A-96A1-87597E7A1DEB}" dt="2017-11-03T03:41:18.176" v="19" actId="14100"/>
          <ac:spMkLst>
            <pc:docMk/>
            <pc:sldMk cId="0" sldId="256"/>
            <ac:spMk id="5124" creationId="{3F056E12-2787-4962-931E-683F66AE8441}"/>
          </ac:spMkLst>
        </pc:spChg>
        <pc:spChg chg="mod">
          <ac:chgData name="Alex Frye" userId="0091fadfcf8053cd" providerId="LiveId" clId="{2F89C8E8-09D0-456A-96A1-87597E7A1DEB}" dt="2017-11-03T11:39:53.832" v="543" actId="14100"/>
          <ac:spMkLst>
            <pc:docMk/>
            <pc:sldMk cId="0" sldId="256"/>
            <ac:spMk id="5125" creationId="{052CACE5-053C-4809-AE4A-649C3C57F4FD}"/>
          </ac:spMkLst>
        </pc:spChg>
        <pc:spChg chg="del">
          <ac:chgData name="Alex Frye" userId="0091fadfcf8053cd" providerId="LiveId" clId="{2F89C8E8-09D0-456A-96A1-87597E7A1DEB}" dt="2017-11-03T12:05:52.276" v="935" actId="478"/>
          <ac:spMkLst>
            <pc:docMk/>
            <pc:sldMk cId="0" sldId="256"/>
            <ac:spMk id="5130" creationId="{54CAFB14-59FE-471B-A367-DDFBE5B87729}"/>
          </ac:spMkLst>
        </pc:spChg>
        <pc:spChg chg="mod">
          <ac:chgData name="Alex Frye" userId="0091fadfcf8053cd" providerId="LiveId" clId="{2F89C8E8-09D0-456A-96A1-87597E7A1DEB}" dt="2017-11-04T03:05:30.748" v="1626" actId="14100"/>
          <ac:spMkLst>
            <pc:docMk/>
            <pc:sldMk cId="0" sldId="256"/>
            <ac:spMk id="5131" creationId="{918520A6-5598-4F54-8A52-F55906E8842A}"/>
          </ac:spMkLst>
        </pc:spChg>
        <pc:spChg chg="mod">
          <ac:chgData name="Alex Frye" userId="0091fadfcf8053cd" providerId="LiveId" clId="{2F89C8E8-09D0-456A-96A1-87597E7A1DEB}" dt="2017-11-03T12:06:17.646" v="961" actId="20577"/>
          <ac:spMkLst>
            <pc:docMk/>
            <pc:sldMk cId="0" sldId="256"/>
            <ac:spMk id="5132" creationId="{138156D0-3054-4020-97AC-C7910AE17AA9}"/>
          </ac:spMkLst>
        </pc:spChg>
        <pc:spChg chg="mod">
          <ac:chgData name="Alex Frye" userId="0091fadfcf8053cd" providerId="LiveId" clId="{2F89C8E8-09D0-456A-96A1-87597E7A1DEB}" dt="2017-11-04T03:05:37.501" v="1631" actId="20577"/>
          <ac:spMkLst>
            <pc:docMk/>
            <pc:sldMk cId="0" sldId="256"/>
            <ac:spMk id="5133" creationId="{17784769-4D78-4FB7-8D4B-E3731163DFE6}"/>
          </ac:spMkLst>
        </pc:spChg>
        <pc:spChg chg="mod">
          <ac:chgData name="Alex Frye" userId="0091fadfcf8053cd" providerId="LiveId" clId="{2F89C8E8-09D0-456A-96A1-87597E7A1DEB}" dt="2017-11-03T11:57:05.923" v="700" actId="1076"/>
          <ac:spMkLst>
            <pc:docMk/>
            <pc:sldMk cId="0" sldId="256"/>
            <ac:spMk id="5134" creationId="{3FDAE3AC-D761-4BD6-B858-FE6F77D4493A}"/>
          </ac:spMkLst>
        </pc:spChg>
        <pc:spChg chg="mod">
          <ac:chgData name="Alex Frye" userId="0091fadfcf8053cd" providerId="LiveId" clId="{2F89C8E8-09D0-456A-96A1-87597E7A1DEB}" dt="2017-11-03T11:58:31.635" v="767" actId="20577"/>
          <ac:spMkLst>
            <pc:docMk/>
            <pc:sldMk cId="0" sldId="256"/>
            <ac:spMk id="5135" creationId="{28C7B11C-923F-436F-8DCE-6578F77BD0BE}"/>
          </ac:spMkLst>
        </pc:spChg>
        <pc:spChg chg="mod">
          <ac:chgData name="Alex Frye" userId="0091fadfcf8053cd" providerId="LiveId" clId="{2F89C8E8-09D0-456A-96A1-87597E7A1DEB}" dt="2017-11-03T11:29:02.637" v="253" actId="14100"/>
          <ac:spMkLst>
            <pc:docMk/>
            <pc:sldMk cId="0" sldId="256"/>
            <ac:spMk id="5136" creationId="{7EF06AD7-91D9-40B7-9BCB-0400EE00B235}"/>
          </ac:spMkLst>
        </pc:spChg>
        <pc:spChg chg="mod">
          <ac:chgData name="Alex Frye" userId="0091fadfcf8053cd" providerId="LiveId" clId="{2F89C8E8-09D0-456A-96A1-87597E7A1DEB}" dt="2017-11-03T11:22:56.379" v="175" actId="1076"/>
          <ac:spMkLst>
            <pc:docMk/>
            <pc:sldMk cId="0" sldId="256"/>
            <ac:spMk id="5137" creationId="{E3D09925-80BF-45C7-958C-0262443CF58F}"/>
          </ac:spMkLst>
        </pc:spChg>
        <pc:spChg chg="mod">
          <ac:chgData name="Alex Frye" userId="0091fadfcf8053cd" providerId="LiveId" clId="{2F89C8E8-09D0-456A-96A1-87597E7A1DEB}" dt="2017-11-03T11:28:56.191" v="252" actId="14100"/>
          <ac:spMkLst>
            <pc:docMk/>
            <pc:sldMk cId="0" sldId="256"/>
            <ac:spMk id="5138" creationId="{D0E1A2C3-B353-458E-AD1C-D989E103227D}"/>
          </ac:spMkLst>
        </pc:spChg>
        <pc:spChg chg="mod">
          <ac:chgData name="Alex Frye" userId="0091fadfcf8053cd" providerId="LiveId" clId="{2F89C8E8-09D0-456A-96A1-87597E7A1DEB}" dt="2017-11-03T12:07:03.062" v="973" actId="20577"/>
          <ac:spMkLst>
            <pc:docMk/>
            <pc:sldMk cId="0" sldId="256"/>
            <ac:spMk id="5140" creationId="{2F297F19-1323-4061-BA80-2FCFE588BBD3}"/>
          </ac:spMkLst>
        </pc:spChg>
        <pc:spChg chg="mod">
          <ac:chgData name="Alex Frye" userId="0091fadfcf8053cd" providerId="LiveId" clId="{2F89C8E8-09D0-456A-96A1-87597E7A1DEB}" dt="2017-11-04T02:56:49.366" v="1264" actId="14100"/>
          <ac:spMkLst>
            <pc:docMk/>
            <pc:sldMk cId="0" sldId="256"/>
            <ac:spMk id="5141" creationId="{EF6BB9EE-F26C-4136-97BF-79B078BEA7AB}"/>
          </ac:spMkLst>
        </pc:spChg>
        <pc:spChg chg="mod">
          <ac:chgData name="Alex Frye" userId="0091fadfcf8053cd" providerId="LiveId" clId="{2F89C8E8-09D0-456A-96A1-87597E7A1DEB}" dt="2017-11-03T11:29:07.029" v="254" actId="1076"/>
          <ac:spMkLst>
            <pc:docMk/>
            <pc:sldMk cId="0" sldId="256"/>
            <ac:spMk id="5166" creationId="{8EDB851F-D08B-4CA5-B770-6E2F36D0BB44}"/>
          </ac:spMkLst>
        </pc:spChg>
        <pc:grpChg chg="add mod">
          <ac:chgData name="Alex Frye" userId="0091fadfcf8053cd" providerId="LiveId" clId="{2F89C8E8-09D0-456A-96A1-87597E7A1DEB}" dt="2017-11-03T11:47:49.528" v="609" actId="1036"/>
          <ac:grpSpMkLst>
            <pc:docMk/>
            <pc:sldMk cId="0" sldId="256"/>
            <ac:grpSpMk id="30" creationId="{E9ADE577-236A-4DFF-B3B1-B6080BE2F900}"/>
          </ac:grpSpMkLst>
        </pc:grpChg>
        <pc:graphicFrameChg chg="add mod">
          <ac:chgData name="Alex Frye" userId="0091fadfcf8053cd" providerId="LiveId" clId="{2F89C8E8-09D0-456A-96A1-87597E7A1DEB}" dt="2017-11-03T11:51:42.548" v="621" actId="1076"/>
          <ac:graphicFrameMkLst>
            <pc:docMk/>
            <pc:sldMk cId="0" sldId="256"/>
            <ac:graphicFrameMk id="2" creationId="{00DE50E6-0A07-41BD-84FF-7789F7AAE830}"/>
          </ac:graphicFrameMkLst>
        </pc:graphicFrameChg>
        <pc:graphicFrameChg chg="add del mod">
          <ac:chgData name="Alex Frye" userId="0091fadfcf8053cd" providerId="LiveId" clId="{2F89C8E8-09D0-456A-96A1-87597E7A1DEB}" dt="2017-11-03T11:51:31.224" v="618" actId="478"/>
          <ac:graphicFrameMkLst>
            <pc:docMk/>
            <pc:sldMk cId="0" sldId="256"/>
            <ac:graphicFrameMk id="3" creationId="{0186866C-97E4-43F6-B253-5F0AB613AD7F}"/>
          </ac:graphicFrameMkLst>
        </pc:graphicFrameChg>
        <pc:graphicFrameChg chg="mod modGraphic">
          <ac:chgData name="Alex Frye" userId="0091fadfcf8053cd" providerId="LiveId" clId="{2F89C8E8-09D0-456A-96A1-87597E7A1DEB}" dt="2017-11-04T02:48:20.149" v="1228" actId="1035"/>
          <ac:graphicFrameMkLst>
            <pc:docMk/>
            <pc:sldMk cId="0" sldId="256"/>
            <ac:graphicFrameMk id="13" creationId="{A85C1F3F-E249-4470-A2FC-12EA6B6FA31F}"/>
          </ac:graphicFrameMkLst>
        </pc:graphicFrameChg>
        <pc:picChg chg="mod">
          <ac:chgData name="Alex Frye" userId="0091fadfcf8053cd" providerId="LiveId" clId="{2F89C8E8-09D0-456A-96A1-87597E7A1DEB}" dt="2017-11-03T11:47:19.727" v="594" actId="1035"/>
          <ac:picMkLst>
            <pc:docMk/>
            <pc:sldMk cId="0" sldId="256"/>
            <ac:picMk id="5143" creationId="{12B68814-C362-4048-B360-3AC89EB2E647}"/>
          </ac:picMkLst>
        </pc:picChg>
        <pc:picChg chg="mod">
          <ac:chgData name="Alex Frye" userId="0091fadfcf8053cd" providerId="LiveId" clId="{2F89C8E8-09D0-456A-96A1-87597E7A1DEB}" dt="2017-11-03T11:45:26.702" v="578" actId="14100"/>
          <ac:picMkLst>
            <pc:docMk/>
            <pc:sldMk cId="0" sldId="256"/>
            <ac:picMk id="5144" creationId="{4010AEA8-0F9F-48CD-AE93-AFB99D9DF74A}"/>
          </ac:picMkLst>
        </pc:picChg>
        <pc:picChg chg="mod">
          <ac:chgData name="Alex Frye" userId="0091fadfcf8053cd" providerId="LiveId" clId="{2F89C8E8-09D0-456A-96A1-87597E7A1DEB}" dt="2017-11-03T11:47:12.156" v="588" actId="14100"/>
          <ac:picMkLst>
            <pc:docMk/>
            <pc:sldMk cId="0" sldId="256"/>
            <ac:picMk id="5145" creationId="{A59A5CAB-3C29-44BA-82A6-67A33E02872D}"/>
          </ac:picMkLst>
        </pc:picChg>
        <pc:picChg chg="mod">
          <ac:chgData name="Alex Frye" userId="0091fadfcf8053cd" providerId="LiveId" clId="{2F89C8E8-09D0-456A-96A1-87597E7A1DEB}" dt="2017-11-03T12:21:13.227" v="1102" actId="1037"/>
          <ac:picMkLst>
            <pc:docMk/>
            <pc:sldMk cId="0" sldId="256"/>
            <ac:picMk id="5146" creationId="{C8F37B8F-B4FB-4212-B595-D3276F76238A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C32E82D-7C28-4FDD-9794-FB3530E832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D0D5C77-AC18-4A9D-BCFA-6DD20A71A9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EC1BAA8-10C7-4A04-9B2D-63996E1FE6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A7D39E8-5E35-452C-B3C4-500E8CC9FA2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2A895E29-CBAA-4456-BEE5-DC76F24D61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59155B-3A97-407F-AAA1-6F23FBC130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64F1CC1-0663-47C4-BE9C-77509E9A8D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0975" y="0"/>
            <a:ext cx="30495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74A522E-3379-423C-BAD8-140ECEE439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>
                <a:latin typeface="Times New Roman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7C1AC00-0296-41C3-94E4-E47CBCBC2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75" y="8726488"/>
            <a:ext cx="304958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9" tIns="0" rIns="19039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6DFB8324-FD53-4F72-AE6C-0187C40D8E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D3D3424-9B5A-4AD8-A20D-9DA731EAA1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60863"/>
            <a:ext cx="5178425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4572" tIns="30146" rIns="74572" bIns="3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F2DCFE7-293B-409A-82ED-04584EDFB1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6663" y="928688"/>
            <a:ext cx="4583112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charset="-128"/>
        <a:cs typeface="+mn-cs"/>
      </a:defRPr>
    </a:lvl1pPr>
    <a:lvl2pPr marL="3492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690563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04775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397000" algn="l" defTabSz="690563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280ACFFA-F1BD-41B5-881E-0E32EF2384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A5B358-5E87-40E9-AD06-4A87F0C3CDF8}" type="slidenum">
              <a:rPr lang="en-US" altLang="en-US" sz="1000" smtClean="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C594232-BD0E-41A2-A8CC-018AE43D5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Table Accuracies on side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ROC on side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Coefficients in middle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Scatter in Middle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Violin in middle if fit [age or </a:t>
            </a:r>
            <a:r>
              <a:rPr lang="en-US" altLang="en-US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paygrp</a:t>
            </a:r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Confusion matrix on right side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7054878-CD7E-4D01-A96F-2891F3C29E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225" y="3124200"/>
            <a:ext cx="13214350" cy="21558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038" y="5699125"/>
            <a:ext cx="10880725" cy="25717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408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070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663" y="403225"/>
            <a:ext cx="3497262" cy="85820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875" y="403225"/>
            <a:ext cx="10339388" cy="85820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54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875" y="2346325"/>
            <a:ext cx="13989050" cy="66389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444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725" y="6462713"/>
            <a:ext cx="13212763" cy="1998662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725" y="4262438"/>
            <a:ext cx="13212763" cy="2200275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13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875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8600" y="2346325"/>
            <a:ext cx="6918325" cy="66389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199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875" y="2251075"/>
            <a:ext cx="6867525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875" y="3189288"/>
            <a:ext cx="6867525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225" y="2251075"/>
            <a:ext cx="6870700" cy="938213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225" y="3189288"/>
            <a:ext cx="6870700" cy="5795962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674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3225"/>
            <a:ext cx="13989050" cy="16764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904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183EB517-0ABB-4128-86B2-3DC6C44D1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850" y="-355600"/>
            <a:ext cx="1157288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D5408708-1433-46E8-AEA2-72A70AF42E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0" y="395288"/>
            <a:ext cx="658813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3" descr="PerunaRrgb.png">
            <a:extLst>
              <a:ext uri="{FF2B5EF4-FFF2-40B4-BE49-F238E27FC236}">
                <a16:creationId xmlns:a16="http://schemas.microsoft.com/office/drawing/2014/main" id="{BB3B6429-D53B-4A82-BA3F-8A4876A688D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44500"/>
            <a:ext cx="12938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25FC455-55B9-4D74-B1C0-3C6D6D0F275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3366750" y="1082675"/>
            <a:ext cx="2043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DataScience</a:t>
            </a: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@</a:t>
            </a:r>
            <a:r>
              <a:rPr lang="en-US" altLang="en-US" sz="1600" b="1">
                <a:solidFill>
                  <a:srgbClr val="0257A1"/>
                </a:solidFill>
                <a:latin typeface="Arial" panose="020B0604020202020204" pitchFamily="34" charset="0"/>
              </a:rPr>
              <a:t>SMU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F58734D-81A1-44E9-92A5-835B069651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168438" y="-355600"/>
            <a:ext cx="1376362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15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5" y="400050"/>
            <a:ext cx="5113338" cy="1704975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6950" y="400050"/>
            <a:ext cx="8689975" cy="85852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875" y="2105025"/>
            <a:ext cx="5113338" cy="68802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98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413" y="7040563"/>
            <a:ext cx="9328150" cy="8318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413" y="898525"/>
            <a:ext cx="9328150" cy="6035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413" y="7872413"/>
            <a:ext cx="9328150" cy="11795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918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93D8FE57-EA01-4FD3-8B0B-A6E087133F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5738"/>
            <a:ext cx="15544800" cy="5675312"/>
          </a:xfrm>
          <a:prstGeom prst="rect">
            <a:avLst/>
          </a:prstGeom>
          <a:solidFill>
            <a:srgbClr val="0257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3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2pPr>
      <a:lvl3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3pPr>
      <a:lvl4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4pPr>
      <a:lvl5pPr algn="ctr" defTabSz="264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  <a:ea typeface="ＭＳ Ｐゴシック" charset="-128"/>
        </a:defRPr>
      </a:lvl5pPr>
      <a:lvl6pPr marL="4572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6pPr>
      <a:lvl7pPr marL="9144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7pPr>
      <a:lvl8pPr marL="13716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8pPr>
      <a:lvl9pPr marL="1828800" algn="ctr" defTabSz="264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" pitchFamily="-65" charset="0"/>
        </a:defRPr>
      </a:lvl9pPr>
    </p:titleStyle>
    <p:bodyStyle>
      <a:lvl1pPr marL="114300" indent="-114300" algn="l" defTabSz="2641600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sz="1400" b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429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2pPr>
      <a:lvl3pPr marL="571500" indent="-114300" algn="l" defTabSz="2641600" rtl="0" eaLnBrk="0" fontAlgn="base" hangingPunct="0">
        <a:lnSpc>
          <a:spcPct val="89000"/>
        </a:lnSpc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3pPr>
      <a:lvl4pPr marL="800100" indent="-114300" algn="l" defTabSz="26416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4pPr>
      <a:lvl5pPr marL="1028700" indent="-114300" algn="l" defTabSz="2641600" rtl="0" eaLnBrk="0" fontAlgn="base" hangingPunct="0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5pPr>
      <a:lvl6pPr marL="14859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6pPr>
      <a:lvl7pPr marL="19431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7pPr>
      <a:lvl8pPr marL="24003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8pPr>
      <a:lvl9pPr marL="2857500" indent="-114300" algn="l" defTabSz="2641600" rtl="0" fontAlgn="base">
        <a:lnSpc>
          <a:spcPct val="69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jpeg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jpe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5.png"/><Relationship Id="rId15" Type="http://schemas.openxmlformats.org/officeDocument/2006/relationships/image" Target="../media/image13.jpg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png"/><Relationship Id="rId1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63">
            <a:extLst>
              <a:ext uri="{FF2B5EF4-FFF2-40B4-BE49-F238E27FC236}">
                <a16:creationId xmlns:a16="http://schemas.microsoft.com/office/drawing/2014/main" id="{2EDB4AE1-870F-4F47-88D5-C9E384BE3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150" y="8272913"/>
            <a:ext cx="4468813" cy="1672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5123" name="Rectangle 564">
            <a:extLst>
              <a:ext uri="{FF2B5EF4-FFF2-40B4-BE49-F238E27FC236}">
                <a16:creationId xmlns:a16="http://schemas.microsoft.com/office/drawing/2014/main" id="{9EA569A5-3135-45CB-A84D-3BEF4570A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7550" y="8017138"/>
            <a:ext cx="1561324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References</a:t>
            </a:r>
          </a:p>
        </p:txBody>
      </p:sp>
      <p:sp>
        <p:nvSpPr>
          <p:cNvPr id="37" name="Rectangle 563">
            <a:extLst>
              <a:ext uri="{FF2B5EF4-FFF2-40B4-BE49-F238E27FC236}">
                <a16:creationId xmlns:a16="http://schemas.microsoft.com/office/drawing/2014/main" id="{74E10836-EECD-49AE-91F4-A932AD816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277" y="6130205"/>
            <a:ext cx="4468813" cy="191504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564">
            <a:extLst>
              <a:ext uri="{FF2B5EF4-FFF2-40B4-BE49-F238E27FC236}">
                <a16:creationId xmlns:a16="http://schemas.microsoft.com/office/drawing/2014/main" id="{26B74A54-2AE1-474D-B2D0-65B36C643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518" y="5909767"/>
            <a:ext cx="1703388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Conclusions</a:t>
            </a:r>
          </a:p>
        </p:txBody>
      </p:sp>
      <p:sp>
        <p:nvSpPr>
          <p:cNvPr id="5124" name="Rectangle 106">
            <a:extLst>
              <a:ext uri="{FF2B5EF4-FFF2-40B4-BE49-F238E27FC236}">
                <a16:creationId xmlns:a16="http://schemas.microsoft.com/office/drawing/2014/main" id="{3F056E12-2787-4962-931E-683F66AE8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6211750"/>
            <a:ext cx="4468813" cy="3724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5" name="Rectangle 458">
            <a:extLst>
              <a:ext uri="{FF2B5EF4-FFF2-40B4-BE49-F238E27FC236}">
                <a16:creationId xmlns:a16="http://schemas.microsoft.com/office/drawing/2014/main" id="{052CACE5-053C-4809-AE4A-649C3C57F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5968354"/>
            <a:ext cx="2422805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Analysis &amp; Results</a:t>
            </a:r>
          </a:p>
        </p:txBody>
      </p:sp>
      <p:graphicFrame>
        <p:nvGraphicFramePr>
          <p:cNvPr id="5126" name="Object 2">
            <a:extLst>
              <a:ext uri="{FF2B5EF4-FFF2-40B4-BE49-F238E27FC236}">
                <a16:creationId xmlns:a16="http://schemas.microsoft.com/office/drawing/2014/main" id="{DE032FD8-8272-4A12-8D1F-1AE0C716F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6450" y="877888"/>
          <a:ext cx="1620838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4" imgW="20457143" imgH="13384127" progId="MS_ClipArt_Gallery.2">
                  <p:embed/>
                </p:oleObj>
              </mc:Choice>
              <mc:Fallback>
                <p:oleObj name="Clip" r:id="rId4" imgW="20457143" imgH="13384127" progId="MS_ClipArt_Gallery.2">
                  <p:embed/>
                  <p:pic>
                    <p:nvPicPr>
                      <p:cNvPr id="5126" name="Object 2">
                        <a:extLst>
                          <a:ext uri="{FF2B5EF4-FFF2-40B4-BE49-F238E27FC236}">
                            <a16:creationId xmlns:a16="http://schemas.microsoft.com/office/drawing/2014/main" id="{DE032FD8-8272-4A12-8D1F-1AE0C716F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88000" contrast="-3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877888"/>
                        <a:ext cx="1620838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7">
            <a:extLst>
              <a:ext uri="{FF2B5EF4-FFF2-40B4-BE49-F238E27FC236}">
                <a16:creationId xmlns:a16="http://schemas.microsoft.com/office/drawing/2014/main" id="{50FB8F81-06EE-42C3-8356-6C98ED2A3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128588"/>
            <a:ext cx="10972800" cy="12303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7000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57162" tIns="77788" rIns="157162" bIns="77788" anchor="ctr"/>
          <a:lstStyle>
            <a:lvl1pPr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2641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en-US" sz="2400" b="1" dirty="0">
                <a:solidFill>
                  <a:srgbClr val="9E0700"/>
                </a:solidFill>
                <a:latin typeface="Arial" charset="0"/>
              </a:rPr>
              <a:t>Employee Attrition: What Makes an Employee Quit?</a:t>
            </a:r>
            <a:endParaRPr lang="en-US" altLang="en-US" sz="2600" b="1" dirty="0">
              <a:latin typeface="Arial" charset="0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Christopher Boomhower, Stacey Fabricant, Alex Frye, David Mumford, Michael Smith, Lindsay Vitovsky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en-US" sz="1600" b="1" dirty="0">
                <a:latin typeface="Arial" charset="0"/>
              </a:rPr>
              <a:t>Master of Science in Data Science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en-US" sz="1600" b="1" dirty="0">
                <a:latin typeface="Arial" charset="0"/>
              </a:rPr>
              <a:t>Southern Methodist University, Dallas, TX 75275, USA</a:t>
            </a:r>
          </a:p>
        </p:txBody>
      </p:sp>
      <p:sp>
        <p:nvSpPr>
          <p:cNvPr id="5128" name="Rectangle 5">
            <a:extLst>
              <a:ext uri="{FF2B5EF4-FFF2-40B4-BE49-F238E27FC236}">
                <a16:creationId xmlns:a16="http://schemas.microsoft.com/office/drawing/2014/main" id="{74F6222F-7224-44FB-B564-292FA205C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88" y="6780213"/>
            <a:ext cx="32385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Rectangle 104">
            <a:extLst>
              <a:ext uri="{FF2B5EF4-FFF2-40B4-BE49-F238E27FC236}">
                <a16:creationId xmlns:a16="http://schemas.microsoft.com/office/drawing/2014/main" id="{DE731E64-CD0F-45DE-9B16-1CFEB7406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2162175"/>
            <a:ext cx="447357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31" name="Rectangle 470">
            <a:extLst>
              <a:ext uri="{FF2B5EF4-FFF2-40B4-BE49-F238E27FC236}">
                <a16:creationId xmlns:a16="http://schemas.microsoft.com/office/drawing/2014/main" id="{918520A6-5598-4F54-8A52-F55906E88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725" y="4184215"/>
            <a:ext cx="4468813" cy="17096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2" name="Rectangle 471">
            <a:extLst>
              <a:ext uri="{FF2B5EF4-FFF2-40B4-BE49-F238E27FC236}">
                <a16:creationId xmlns:a16="http://schemas.microsoft.com/office/drawing/2014/main" id="{138156D0-3054-4020-97AC-C7910AE17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3425" y="3982602"/>
            <a:ext cx="2818078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Ethical Considerations</a:t>
            </a:r>
            <a:endParaRPr lang="en-US" altLang="en-US" sz="1800" b="1" dirty="0">
              <a:solidFill>
                <a:srgbClr val="993300"/>
              </a:solidFill>
              <a:latin typeface="Arial" panose="020B0604020202020204" pitchFamily="34" charset="0"/>
            </a:endParaRPr>
          </a:p>
        </p:txBody>
      </p:sp>
      <p:sp>
        <p:nvSpPr>
          <p:cNvPr id="5133" name="Rectangle 472">
            <a:extLst>
              <a:ext uri="{FF2B5EF4-FFF2-40B4-BE49-F238E27FC236}">
                <a16:creationId xmlns:a16="http://schemas.microsoft.com/office/drawing/2014/main" id="{17784769-4D78-4FB7-8D4B-E3731163D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138" y="4296927"/>
            <a:ext cx="4473575" cy="157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 anchor="t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Ethical Dilemmas:</a:t>
            </a:r>
          </a:p>
          <a:p>
            <a:pPr marL="4000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200" b="1" dirty="0">
                <a:latin typeface="Arial" panose="020B0604020202020204" pitchFamily="34" charset="0"/>
              </a:rPr>
              <a:t>Discriminatory</a:t>
            </a:r>
            <a:r>
              <a:rPr lang="en-US" sz="1200" b="1" dirty="0">
                <a:latin typeface="Arial" panose="020B0604020202020204" pitchFamily="34" charset="0"/>
                <a:cs typeface="Arial"/>
              </a:rPr>
              <a:t> Hiring Practices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</a:rPr>
              <a:t>Exploitive/Reductive Policy Making</a:t>
            </a:r>
            <a:endParaRPr lang="en-US" sz="1200" b="1" dirty="0">
              <a:latin typeface="Arial" panose="020B0604020202020204" pitchFamily="34" charset="0"/>
              <a:cs typeface="Arial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Ethical Solutions:</a:t>
            </a:r>
            <a:endParaRPr lang="en-US" altLang="en-US" sz="1200" b="1" dirty="0">
              <a:latin typeface="Arial" panose="020B0604020202020204" pitchFamily="34" charset="0"/>
              <a:cs typeface="Arial"/>
            </a:endParaRPr>
          </a:p>
          <a:p>
            <a:pPr marL="6286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200" b="1" dirty="0">
                <a:latin typeface="Arial" panose="020B0604020202020204" pitchFamily="34" charset="0"/>
              </a:rPr>
              <a:t>Begin a dialog with attrition-likely individuals</a:t>
            </a:r>
            <a:endParaRPr lang="en-US" sz="1200" b="1" dirty="0">
              <a:latin typeface="Arial" panose="020B0604020202020204" pitchFamily="34" charset="0"/>
              <a:cs typeface="Arial"/>
            </a:endParaRPr>
          </a:p>
          <a:p>
            <a:pPr marL="6286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1200" b="1" dirty="0">
                <a:latin typeface="Arial" panose="020B0604020202020204" pitchFamily="34" charset="0"/>
              </a:rPr>
              <a:t>Build out support within HR </a:t>
            </a:r>
            <a:r>
              <a:rPr lang="en-US" sz="1200" b="1" dirty="0">
                <a:latin typeface="Arial" panose="020B0604020202020204" pitchFamily="34" charset="0"/>
                <a:cs typeface="Arial"/>
              </a:rPr>
              <a:t>for groups within high-risk attrition segments</a:t>
            </a:r>
          </a:p>
        </p:txBody>
      </p:sp>
      <p:sp>
        <p:nvSpPr>
          <p:cNvPr id="5134" name="Rectangle 563">
            <a:extLst>
              <a:ext uri="{FF2B5EF4-FFF2-40B4-BE49-F238E27FC236}">
                <a16:creationId xmlns:a16="http://schemas.microsoft.com/office/drawing/2014/main" id="{3FDAE3AC-D761-4BD6-B858-FE6F77D44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481" y="1972905"/>
            <a:ext cx="4468813" cy="194944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5" name="Rectangle 564">
            <a:extLst>
              <a:ext uri="{FF2B5EF4-FFF2-40B4-BE49-F238E27FC236}">
                <a16:creationId xmlns:a16="http://schemas.microsoft.com/office/drawing/2014/main" id="{28C7B11C-923F-436F-8DCE-6578F77BD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7881" y="1690729"/>
            <a:ext cx="4104712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Feature Sign. &amp; Admin Predictions</a:t>
            </a:r>
          </a:p>
        </p:txBody>
      </p:sp>
      <p:sp>
        <p:nvSpPr>
          <p:cNvPr id="5136" name="Rectangle 142">
            <a:extLst>
              <a:ext uri="{FF2B5EF4-FFF2-40B4-BE49-F238E27FC236}">
                <a16:creationId xmlns:a16="http://schemas.microsoft.com/office/drawing/2014/main" id="{7EF06AD7-91D9-40B7-9BCB-0400EE00B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3288369"/>
            <a:ext cx="4467225" cy="2693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7" name="Rectangle 104">
            <a:extLst>
              <a:ext uri="{FF2B5EF4-FFF2-40B4-BE49-F238E27FC236}">
                <a16:creationId xmlns:a16="http://schemas.microsoft.com/office/drawing/2014/main" id="{E3D09925-80BF-45C7-958C-0262443CF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8" y="2026513"/>
            <a:ext cx="42545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Employee attrition is a costly challenge faced by employers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Separated Employees may cost up to 213% annual salary to replace [5].</a:t>
            </a:r>
          </a:p>
        </p:txBody>
      </p:sp>
      <p:sp>
        <p:nvSpPr>
          <p:cNvPr id="5138" name="Rectangle 106">
            <a:extLst>
              <a:ext uri="{FF2B5EF4-FFF2-40B4-BE49-F238E27FC236}">
                <a16:creationId xmlns:a16="http://schemas.microsoft.com/office/drawing/2014/main" id="{D0E1A2C3-B353-458E-AD1C-D989E1032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1942375"/>
            <a:ext cx="4468812" cy="105251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9" name="Rectangle 96">
            <a:extLst>
              <a:ext uri="{FF2B5EF4-FFF2-40B4-BE49-F238E27FC236}">
                <a16:creationId xmlns:a16="http://schemas.microsoft.com/office/drawing/2014/main" id="{879CA992-CB3A-4935-B486-F8B267C07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1680438"/>
            <a:ext cx="1663700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5140" name="Rectangle 141">
            <a:extLst>
              <a:ext uri="{FF2B5EF4-FFF2-40B4-BE49-F238E27FC236}">
                <a16:creationId xmlns:a16="http://schemas.microsoft.com/office/drawing/2014/main" id="{2F297F19-1323-4061-BA80-2FCFE588B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529417"/>
            <a:ext cx="4467225" cy="234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We present a model for predicting employee attrition, as well as discuss the ethical implications of using such a model within organizations.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Data Sources: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en-US" sz="1200" b="1" dirty="0">
                <a:latin typeface="Arial" panose="020B0604020202020204" pitchFamily="34" charset="0"/>
              </a:rPr>
              <a:t>Office of Personnel Management (OPM) [22]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en-US" sz="1200" b="1" dirty="0">
                <a:latin typeface="Arial" panose="020B0604020202020204" pitchFamily="34" charset="0"/>
              </a:rPr>
              <a:t>The Bureau of Labor Statistics (BLS) [15]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en-US" sz="1200" b="1" dirty="0">
                <a:latin typeface="Arial" panose="020B0604020202020204" pitchFamily="34" charset="0"/>
              </a:rPr>
              <a:t>IBM Watson Analytics [4]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Model focus: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Train Professional Occupations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Test Administrative Occupations with final model</a:t>
            </a:r>
          </a:p>
        </p:txBody>
      </p:sp>
      <p:sp>
        <p:nvSpPr>
          <p:cNvPr id="5141" name="Rectangle 104">
            <a:extLst>
              <a:ext uri="{FF2B5EF4-FFF2-40B4-BE49-F238E27FC236}">
                <a16:creationId xmlns:a16="http://schemas.microsoft.com/office/drawing/2014/main" id="{EF6BB9EE-F26C-4136-97BF-79B078BE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7850" y="8307497"/>
            <a:ext cx="4506444" cy="160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0000"/>
              </a:spcBef>
            </a:pPr>
            <a:r>
              <a:rPr lang="en-US" altLang="en-US" sz="1000" b="1" dirty="0">
                <a:latin typeface="Arial" panose="020B0604020202020204" pitchFamily="34" charset="0"/>
              </a:rPr>
              <a:t>4. </a:t>
            </a:r>
            <a:r>
              <a:rPr lang="en-US" altLang="en-US" sz="1000" b="1" dirty="0" err="1">
                <a:latin typeface="Arial" panose="020B0604020202020204" pitchFamily="34" charset="0"/>
              </a:rPr>
              <a:t>IBMWatson</a:t>
            </a:r>
            <a:r>
              <a:rPr lang="en-US" altLang="en-US" sz="1000" b="1" dirty="0">
                <a:latin typeface="Arial" panose="020B0604020202020204" pitchFamily="34" charset="0"/>
              </a:rPr>
              <a:t> Analytics. Sample Data: HR Employee Attrition and Performance." In: (September 2015). url: https://tinyurl.com/hnqdblc.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</a:pPr>
            <a:r>
              <a:rPr lang="en-US" altLang="en-US" sz="1000" b="1" dirty="0">
                <a:latin typeface="Arial" panose="020B0604020202020204" pitchFamily="34" charset="0"/>
              </a:rPr>
              <a:t>5. H. </a:t>
            </a:r>
            <a:r>
              <a:rPr lang="en-US" altLang="en-US" sz="1000" b="1" dirty="0" err="1">
                <a:latin typeface="Arial" panose="020B0604020202020204" pitchFamily="34" charset="0"/>
              </a:rPr>
              <a:t>Boushey</a:t>
            </a:r>
            <a:r>
              <a:rPr lang="en-US" altLang="en-US" sz="1000" b="1" dirty="0">
                <a:latin typeface="Arial" panose="020B0604020202020204" pitchFamily="34" charset="0"/>
              </a:rPr>
              <a:t> and S. J. Glenn. There are </a:t>
            </a:r>
            <a:r>
              <a:rPr lang="en-US" altLang="en-US" sz="1000" b="1" dirty="0" err="1">
                <a:latin typeface="Arial" panose="020B0604020202020204" pitchFamily="34" charset="0"/>
              </a:rPr>
              <a:t>Signi</a:t>
            </a:r>
            <a:r>
              <a:rPr lang="en-US" altLang="en-US" sz="1000" b="1" dirty="0">
                <a:latin typeface="Arial" panose="020B0604020202020204" pitchFamily="34" charset="0"/>
              </a:rPr>
              <a:t>cant Costs to Replacing Employees". In: (November 2012). url: https://tinyurl.com/gv7o9y3.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</a:pPr>
            <a:r>
              <a:rPr lang="en-US" altLang="en-US" sz="1000" b="1" dirty="0">
                <a:latin typeface="Arial" panose="020B0604020202020204" pitchFamily="34" charset="0"/>
              </a:rPr>
              <a:t>15. Bureau of Labor Statistics. Help Tutorials: Data Descriptions". In: (November 2002). url: https://tinyurl.com/ybg2whaf.</a:t>
            </a:r>
            <a:br>
              <a:rPr lang="en-US" altLang="en-US" sz="1000" b="1" dirty="0">
                <a:latin typeface="Arial" panose="020B0604020202020204" pitchFamily="34" charset="0"/>
              </a:rPr>
            </a:br>
            <a:r>
              <a:rPr lang="en-US" altLang="en-US" sz="1000" b="1" dirty="0">
                <a:latin typeface="Arial" panose="020B0604020202020204" pitchFamily="34" charset="0"/>
              </a:rPr>
              <a:t>22. Office of Personnel Management. 'Separations Data' from 'Data, Analysis and Documentation'". In: (2016). url: https://tinyurl.com/y9qy8pw2.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0520EF9-E564-47AC-8DEA-E77619B59E4D}"/>
              </a:ext>
            </a:extLst>
          </p:cNvPr>
          <p:cNvSpPr txBox="1">
            <a:spLocks/>
          </p:cNvSpPr>
          <p:nvPr/>
        </p:nvSpPr>
        <p:spPr>
          <a:xfrm>
            <a:off x="13366750" y="1082675"/>
            <a:ext cx="2043113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 err="1">
                <a:solidFill>
                  <a:srgbClr val="0257A1"/>
                </a:solidFill>
              </a:rPr>
              <a:t>DataScience</a:t>
            </a:r>
            <a:r>
              <a:rPr lang="en-US" sz="1600" b="1" kern="0" dirty="0" err="1">
                <a:solidFill>
                  <a:srgbClr val="C00000"/>
                </a:solidFill>
              </a:rPr>
              <a:t>@</a:t>
            </a:r>
            <a:r>
              <a:rPr lang="en-US" sz="1600" b="1" kern="0" dirty="0" err="1">
                <a:solidFill>
                  <a:srgbClr val="0257A1"/>
                </a:solidFill>
              </a:rPr>
              <a:t>SMU</a:t>
            </a:r>
            <a:endParaRPr lang="en-US" sz="1600" b="1" kern="0" dirty="0">
              <a:solidFill>
                <a:srgbClr val="0257A1"/>
              </a:solidFill>
            </a:endParaRPr>
          </a:p>
        </p:txBody>
      </p:sp>
      <p:pic>
        <p:nvPicPr>
          <p:cNvPr id="5144" name="Picture 5">
            <a:extLst>
              <a:ext uri="{FF2B5EF4-FFF2-40B4-BE49-F238E27FC236}">
                <a16:creationId xmlns:a16="http://schemas.microsoft.com/office/drawing/2014/main" id="{4010AEA8-0F9F-48CD-AE93-AFB99D9DF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296" y="6878472"/>
            <a:ext cx="3271883" cy="2990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11">
            <a:extLst>
              <a:ext uri="{FF2B5EF4-FFF2-40B4-BE49-F238E27FC236}">
                <a16:creationId xmlns:a16="http://schemas.microsoft.com/office/drawing/2014/main" id="{C8F37B8F-B4FB-4212-B595-D3276F762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607" y="2139243"/>
            <a:ext cx="2208117" cy="174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85C1F3F-E249-4470-A2FC-12EA6B6FA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7655"/>
              </p:ext>
            </p:extLst>
          </p:nvPr>
        </p:nvGraphicFramePr>
        <p:xfrm>
          <a:off x="493713" y="8286158"/>
          <a:ext cx="4084637" cy="146367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45912">
                  <a:extLst>
                    <a:ext uri="{9D8B030D-6E8A-4147-A177-3AD203B41FA5}">
                      <a16:colId xmlns:a16="http://schemas.microsoft.com/office/drawing/2014/main" val="2032589095"/>
                    </a:ext>
                  </a:extLst>
                </a:gridCol>
                <a:gridCol w="1338725">
                  <a:extLst>
                    <a:ext uri="{9D8B030D-6E8A-4147-A177-3AD203B41FA5}">
                      <a16:colId xmlns:a16="http://schemas.microsoft.com/office/drawing/2014/main" val="1861999190"/>
                    </a:ext>
                  </a:extLst>
                </a:gridCol>
              </a:tblGrid>
              <a:tr h="42690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Model Version</a:t>
                      </a:r>
                    </a:p>
                  </a:txBody>
                  <a:tcPr marL="91426" marR="91426" marT="45740" marB="45740" anchor="ctr">
                    <a:solidFill>
                      <a:srgbClr val="091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Mean Accuracy (5 folds)</a:t>
                      </a:r>
                    </a:p>
                  </a:txBody>
                  <a:tcPr marL="91426" marR="91426" marT="45740" marB="45740" anchor="ctr">
                    <a:solidFill>
                      <a:srgbClr val="091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865254"/>
                  </a:ext>
                </a:extLst>
              </a:tr>
              <a:tr h="259192">
                <a:tc>
                  <a:txBody>
                    <a:bodyPr/>
                    <a:lstStyle/>
                    <a:p>
                      <a:r>
                        <a:rPr lang="en-US" sz="1100" b="1" dirty="0"/>
                        <a:t>Logistic Regression: Manual Selection</a:t>
                      </a:r>
                    </a:p>
                  </a:txBody>
                  <a:tcPr marL="91426" marR="9142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74.595%</a:t>
                      </a:r>
                    </a:p>
                  </a:txBody>
                  <a:tcPr marL="91426" marR="91426" marT="45740" marB="45740"/>
                </a:tc>
                <a:extLst>
                  <a:ext uri="{0D108BD9-81ED-4DB2-BD59-A6C34878D82A}">
                    <a16:rowId xmlns:a16="http://schemas.microsoft.com/office/drawing/2014/main" val="2336745990"/>
                  </a:ext>
                </a:extLst>
              </a:tr>
              <a:tr h="259192">
                <a:tc>
                  <a:txBody>
                    <a:bodyPr/>
                    <a:lstStyle/>
                    <a:p>
                      <a:r>
                        <a:rPr lang="en-US" sz="1100" dirty="0"/>
                        <a:t>Random Forrest: Manual Selection</a:t>
                      </a:r>
                    </a:p>
                  </a:txBody>
                  <a:tcPr marL="91426" marR="9142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74.119%</a:t>
                      </a:r>
                    </a:p>
                  </a:txBody>
                  <a:tcPr marL="91426" marR="91426" marT="45740" marB="45740"/>
                </a:tc>
                <a:extLst>
                  <a:ext uri="{0D108BD9-81ED-4DB2-BD59-A6C34878D82A}">
                    <a16:rowId xmlns:a16="http://schemas.microsoft.com/office/drawing/2014/main" val="4063872192"/>
                  </a:ext>
                </a:extLst>
              </a:tr>
              <a:tr h="259192">
                <a:tc>
                  <a:txBody>
                    <a:bodyPr/>
                    <a:lstStyle/>
                    <a:p>
                      <a:r>
                        <a:rPr lang="en-US" sz="1100" dirty="0"/>
                        <a:t>KNN (</a:t>
                      </a:r>
                      <a:r>
                        <a:rPr lang="en-US" sz="1100" dirty="0" err="1"/>
                        <a:t>kd</a:t>
                      </a:r>
                      <a:r>
                        <a:rPr lang="en-US" sz="1100" dirty="0"/>
                        <a:t>-tree): Full Attribute List</a:t>
                      </a:r>
                    </a:p>
                  </a:txBody>
                  <a:tcPr marL="91426" marR="9142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73.04%</a:t>
                      </a:r>
                    </a:p>
                  </a:txBody>
                  <a:tcPr marL="91426" marR="91426" marT="45740" marB="45740"/>
                </a:tc>
                <a:extLst>
                  <a:ext uri="{0D108BD9-81ED-4DB2-BD59-A6C34878D82A}">
                    <a16:rowId xmlns:a16="http://schemas.microsoft.com/office/drawing/2014/main" val="251487522"/>
                  </a:ext>
                </a:extLst>
              </a:tr>
              <a:tr h="259192">
                <a:tc>
                  <a:txBody>
                    <a:bodyPr/>
                    <a:lstStyle/>
                    <a:p>
                      <a:r>
                        <a:rPr lang="en-US" sz="1100" dirty="0"/>
                        <a:t>Random Forest: Top 15 PC Loadings</a:t>
                      </a:r>
                    </a:p>
                  </a:txBody>
                  <a:tcPr marL="91426" marR="91426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72.658%</a:t>
                      </a:r>
                    </a:p>
                  </a:txBody>
                  <a:tcPr marL="91426" marR="91426" marT="45740" marB="45740"/>
                </a:tc>
                <a:extLst>
                  <a:ext uri="{0D108BD9-81ED-4DB2-BD59-A6C34878D82A}">
                    <a16:rowId xmlns:a16="http://schemas.microsoft.com/office/drawing/2014/main" val="1704903400"/>
                  </a:ext>
                </a:extLst>
              </a:tr>
            </a:tbl>
          </a:graphicData>
        </a:graphic>
      </p:graphicFrame>
      <p:sp>
        <p:nvSpPr>
          <p:cNvPr id="5166" name="Rectangle 458">
            <a:extLst>
              <a:ext uri="{FF2B5EF4-FFF2-40B4-BE49-F238E27FC236}">
                <a16:creationId xmlns:a16="http://schemas.microsoft.com/office/drawing/2014/main" id="{8EDB851F-D08B-4CA5-B770-6E2F36D0B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3023715"/>
            <a:ext cx="1230915" cy="4340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57162" tIns="77788" rIns="157162" bIns="77788">
            <a:spAutoFit/>
          </a:bodyPr>
          <a:lstStyle>
            <a:lvl1pPr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9E0700"/>
                </a:solidFill>
                <a:latin typeface="Arial" panose="020B0604020202020204" pitchFamily="34" charset="0"/>
              </a:rPr>
              <a:t>Problem</a:t>
            </a:r>
          </a:p>
        </p:txBody>
      </p:sp>
      <p:sp>
        <p:nvSpPr>
          <p:cNvPr id="29" name="Rectangle 141">
            <a:extLst>
              <a:ext uri="{FF2B5EF4-FFF2-40B4-BE49-F238E27FC236}">
                <a16:creationId xmlns:a16="http://schemas.microsoft.com/office/drawing/2014/main" id="{F6EA2BDA-C40A-434E-A5AD-4FAA149DB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6271282"/>
            <a:ext cx="4467225" cy="234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Primary separation types of interest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Non-Separation (NS)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Quits (SC)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Transfers &amp; Retirements combined </a:t>
            </a:r>
            <a:br>
              <a:rPr lang="en-US" altLang="en-US" sz="1200" b="1" dirty="0">
                <a:latin typeface="Arial" panose="020B0604020202020204" pitchFamily="34" charset="0"/>
              </a:rPr>
            </a:br>
            <a:r>
              <a:rPr lang="en-US" altLang="en-US" sz="1200" b="1" dirty="0">
                <a:latin typeface="Arial" panose="020B0604020202020204" pitchFamily="34" charset="0"/>
              </a:rPr>
              <a:t>with Non-Separation &amp; uncontrollable types dropped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7,500 observations per separation type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Feature selection critical – 99 dimensions</a:t>
            </a:r>
          </a:p>
          <a:p>
            <a:pPr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Manual Selection reduced to 32 dimensions</a:t>
            </a:r>
          </a:p>
          <a:p>
            <a:pPr>
              <a:spcBef>
                <a:spcPct val="30000"/>
              </a:spcBef>
              <a:buFontTx/>
              <a:buChar char="•"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ADE577-236A-4DFF-B3B1-B6080BE2F900}"/>
              </a:ext>
            </a:extLst>
          </p:cNvPr>
          <p:cNvGrpSpPr/>
          <p:nvPr/>
        </p:nvGrpSpPr>
        <p:grpSpPr>
          <a:xfrm>
            <a:off x="8486429" y="2243417"/>
            <a:ext cx="2123049" cy="4341702"/>
            <a:chOff x="4780063" y="1222447"/>
            <a:chExt cx="2748288" cy="555953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A600A85-17F6-4370-8A73-FF6F017C7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80063" y="4788080"/>
              <a:ext cx="2742305" cy="19939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E085FE6-813F-4632-9301-9C7557568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0064" y="3004344"/>
              <a:ext cx="2742305" cy="19939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C9D1BE5-600F-40C9-B949-B15D086C4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86046" y="1222447"/>
              <a:ext cx="2742305" cy="1993899"/>
            </a:xfrm>
            <a:prstGeom prst="rect">
              <a:avLst/>
            </a:prstGeom>
          </p:spPr>
        </p:pic>
      </p:grp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0DE50E6-0A07-41BD-84FF-7789F7AAE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943695"/>
              </p:ext>
            </p:extLst>
          </p:nvPr>
        </p:nvGraphicFramePr>
        <p:xfrm>
          <a:off x="5040512" y="6639079"/>
          <a:ext cx="2230413" cy="162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Acrobat Document" r:id="rId11" imgW="7543519" imgH="5486400" progId="AcroExch.Document.DC">
                  <p:embed/>
                </p:oleObj>
              </mc:Choice>
              <mc:Fallback>
                <p:oleObj name="Acrobat Document" r:id="rId11" imgW="7543519" imgH="5486400" progId="AcroExch.Document.DC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0DE50E6-0A07-41BD-84FF-7789F7AAE8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40512" y="6639079"/>
                        <a:ext cx="2230413" cy="1622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472">
            <a:extLst>
              <a:ext uri="{FF2B5EF4-FFF2-40B4-BE49-F238E27FC236}">
                <a16:creationId xmlns:a16="http://schemas.microsoft.com/office/drawing/2014/main" id="{FBBD794C-469A-437E-B189-7789C8779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8995" y="2029178"/>
            <a:ext cx="2084948" cy="1916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Significant Features:</a:t>
            </a:r>
          </a:p>
          <a:p>
            <a:pPr marL="4000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Length of Service</a:t>
            </a:r>
          </a:p>
          <a:p>
            <a:pPr marL="4000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Age</a:t>
            </a:r>
          </a:p>
          <a:p>
            <a:pPr marL="4000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General Schedule Grade</a:t>
            </a:r>
          </a:p>
          <a:p>
            <a:pPr marL="4000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Various Locations</a:t>
            </a:r>
          </a:p>
          <a:p>
            <a:pPr marL="4000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BLS Job Openings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Admin Predictions: 72.94% Accuracy</a:t>
            </a:r>
          </a:p>
        </p:txBody>
      </p:sp>
      <p:sp>
        <p:nvSpPr>
          <p:cNvPr id="40" name="Rectangle 104">
            <a:extLst>
              <a:ext uri="{FF2B5EF4-FFF2-40B4-BE49-F238E27FC236}">
                <a16:creationId xmlns:a16="http://schemas.microsoft.com/office/drawing/2014/main" id="{E781DEE1-D8D9-4556-92A0-96E09417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7977" y="6199279"/>
            <a:ext cx="4456113" cy="187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Areas for additional research include: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Location through Income Inflation margins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Raw Age Values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Employee Benefit Data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Attrition data with no pension set aside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Consider who stands to benefit from implementation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1200" b="1" dirty="0">
                <a:latin typeface="Arial" panose="020B0604020202020204" pitchFamily="34" charset="0"/>
              </a:rPr>
              <a:t>Used diligently, model may align to improve profitability, while aligning goals with employees</a:t>
            </a:r>
          </a:p>
        </p:txBody>
      </p:sp>
      <p:sp>
        <p:nvSpPr>
          <p:cNvPr id="41" name="Rectangle 104">
            <a:extLst>
              <a:ext uri="{FF2B5EF4-FFF2-40B4-BE49-F238E27FC236}">
                <a16:creationId xmlns:a16="http://schemas.microsoft.com/office/drawing/2014/main" id="{294A80E0-885B-418A-B521-7DB24A11A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7849" y="8449359"/>
            <a:ext cx="4456113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57162" tIns="77788" rIns="157162" bIns="77788"/>
          <a:lstStyle>
            <a:lvl1pPr marL="171450"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indent="-17145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2641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264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lnSpc>
                <a:spcPct val="90000"/>
              </a:lnSpc>
              <a:spcBef>
                <a:spcPct val="30000"/>
              </a:spcBef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14D2A87-AAD3-47A2-974D-168D496D7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339288"/>
              </p:ext>
            </p:extLst>
          </p:nvPr>
        </p:nvGraphicFramePr>
        <p:xfrm>
          <a:off x="4884737" y="1897131"/>
          <a:ext cx="3906465" cy="4883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Acrobat Document" r:id="rId13" imgW="5486196" imgH="6858000" progId="AcroExch.Document.DC">
                  <p:embed/>
                </p:oleObj>
              </mc:Choice>
              <mc:Fallback>
                <p:oleObj name="Acrobat Document" r:id="rId13" imgW="5486196" imgH="68580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84737" y="1897131"/>
                        <a:ext cx="3906465" cy="4883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C9FE24E-7F64-4B57-A125-674B7A152CA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19651" y="8310385"/>
            <a:ext cx="2568314" cy="1388023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sktop">
  <a:themeElements>
    <a:clrScheme name="Deskto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k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skto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kto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kto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429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Times New Roman</vt:lpstr>
      <vt:lpstr>Desktop</vt:lpstr>
      <vt:lpstr>Clip</vt:lpstr>
      <vt:lpstr>Acrobat Document</vt:lpstr>
      <vt:lpstr>Adobe Acrobat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Alex Frye</cp:lastModifiedBy>
  <cp:revision>22</cp:revision>
  <dcterms:created xsi:type="dcterms:W3CDTF">2015-10-22T04:37:18Z</dcterms:created>
  <dcterms:modified xsi:type="dcterms:W3CDTF">2017-12-07T05:52:14Z</dcterms:modified>
</cp:coreProperties>
</file>