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56" r:id="rId2"/>
    <p:sldId id="257" r:id="rId3"/>
    <p:sldId id="258" r:id="rId4"/>
    <p:sldId id="267" r:id="rId5"/>
    <p:sldId id="278" r:id="rId6"/>
    <p:sldId id="270" r:id="rId7"/>
    <p:sldId id="283" r:id="rId8"/>
    <p:sldId id="280" r:id="rId9"/>
    <p:sldId id="282" r:id="rId10"/>
    <p:sldId id="281" r:id="rId11"/>
    <p:sldId id="274" r:id="rId12"/>
    <p:sldId id="259" r:id="rId13"/>
    <p:sldId id="286" r:id="rId14"/>
    <p:sldId id="262" r:id="rId15"/>
    <p:sldId id="288" r:id="rId16"/>
    <p:sldId id="287" r:id="rId17"/>
    <p:sldId id="264" r:id="rId18"/>
    <p:sldId id="265" r:id="rId19"/>
    <p:sldId id="266"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3">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Frye" initials="AF" lastIdx="7" clrIdx="0">
    <p:extLst>
      <p:ext uri="{19B8F6BF-5375-455C-9EA6-DF929625EA0E}">
        <p15:presenceInfo xmlns:p15="http://schemas.microsoft.com/office/powerpoint/2012/main" userId="Alex Frye" providerId="None"/>
      </p:ext>
    </p:extLst>
  </p:cmAuthor>
  <p:cmAuthor id="2" name="Boomhower, Christopher" initials="BC" lastIdx="6" clrIdx="1">
    <p:extLst>
      <p:ext uri="{19B8F6BF-5375-455C-9EA6-DF929625EA0E}">
        <p15:presenceInfo xmlns:p15="http://schemas.microsoft.com/office/powerpoint/2012/main" userId="Boomhower, Christoph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D1EB"/>
    <a:srgbClr val="CB6D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266" y="108"/>
      </p:cViewPr>
      <p:guideLst>
        <p:guide orient="horz" pos="2133"/>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Frye" userId="f3f740ff-7fb3-45ed-b94e-bd28154b4d4e" providerId="ADAL" clId="{8EB35B1C-5AA3-4FED-8809-564952336B72}"/>
    <pc:docChg chg="undo custSel addSld modSld sldOrd">
      <pc:chgData name="Alex Frye" userId="f3f740ff-7fb3-45ed-b94e-bd28154b4d4e" providerId="ADAL" clId="{8EB35B1C-5AA3-4FED-8809-564952336B72}" dt="2017-11-04T03:25:20.254" v="627"/>
      <pc:docMkLst>
        <pc:docMk/>
      </pc:docMkLst>
      <pc:sldChg chg="addSp modSp addCm modCm">
        <pc:chgData name="Alex Frye" userId="f3f740ff-7fb3-45ed-b94e-bd28154b4d4e" providerId="ADAL" clId="{8EB35B1C-5AA3-4FED-8809-564952336B72}" dt="2017-11-03T11:43:41.825" v="214"/>
        <pc:sldMkLst>
          <pc:docMk/>
          <pc:sldMk cId="1431376286" sldId="259"/>
        </pc:sldMkLst>
        <pc:spChg chg="add mod">
          <ac:chgData name="Alex Frye" userId="f3f740ff-7fb3-45ed-b94e-bd28154b4d4e" providerId="ADAL" clId="{8EB35B1C-5AA3-4FED-8809-564952336B72}" dt="2017-11-01T04:03:46.353" v="197" actId="20577"/>
          <ac:spMkLst>
            <pc:docMk/>
            <pc:sldMk cId="1431376286" sldId="259"/>
            <ac:spMk id="3" creationId="{85C8251F-DEC6-4E58-8A54-6E6B41053D1D}"/>
          </ac:spMkLst>
        </pc:spChg>
        <pc:spChg chg="mod">
          <ac:chgData name="Alex Frye" userId="f3f740ff-7fb3-45ed-b94e-bd28154b4d4e" providerId="ADAL" clId="{8EB35B1C-5AA3-4FED-8809-564952336B72}" dt="2017-11-02T08:05:22.633" v="206"/>
          <ac:spMkLst>
            <pc:docMk/>
            <pc:sldMk cId="1431376286" sldId="259"/>
            <ac:spMk id="6" creationId="{BBB6A53E-E699-4AEB-8F7A-B38862E0886D}"/>
          </ac:spMkLst>
        </pc:spChg>
        <pc:picChg chg="mod">
          <ac:chgData name="Alex Frye" userId="f3f740ff-7fb3-45ed-b94e-bd28154b4d4e" providerId="ADAL" clId="{8EB35B1C-5AA3-4FED-8809-564952336B72}" dt="2017-11-01T03:49:46.757" v="17" actId="14100"/>
          <ac:picMkLst>
            <pc:docMk/>
            <pc:sldMk cId="1431376286" sldId="259"/>
            <ac:picMk id="5" creationId="{00000000-0000-0000-0000-000000000000}"/>
          </ac:picMkLst>
        </pc:picChg>
      </pc:sldChg>
      <pc:sldChg chg="modSp">
        <pc:chgData name="Alex Frye" userId="f3f740ff-7fb3-45ed-b94e-bd28154b4d4e" providerId="ADAL" clId="{8EB35B1C-5AA3-4FED-8809-564952336B72}" dt="2017-11-01T04:17:48.688" v="198" actId="1076"/>
        <pc:sldMkLst>
          <pc:docMk/>
          <pc:sldMk cId="1265965297" sldId="264"/>
        </pc:sldMkLst>
        <pc:picChg chg="mod">
          <ac:chgData name="Alex Frye" userId="f3f740ff-7fb3-45ed-b94e-bd28154b4d4e" providerId="ADAL" clId="{8EB35B1C-5AA3-4FED-8809-564952336B72}" dt="2017-11-01T04:17:48.688" v="198" actId="1076"/>
          <ac:picMkLst>
            <pc:docMk/>
            <pc:sldMk cId="1265965297" sldId="264"/>
            <ac:picMk id="8" creationId="{00000000-0000-0000-0000-000000000000}"/>
          </ac:picMkLst>
        </pc:picChg>
      </pc:sldChg>
      <pc:sldChg chg="modSp addCm modCm">
        <pc:chgData name="Alex Frye" userId="f3f740ff-7fb3-45ed-b94e-bd28154b4d4e" providerId="ADAL" clId="{8EB35B1C-5AA3-4FED-8809-564952336B72}" dt="2017-11-04T03:21:30.984" v="626"/>
        <pc:sldMkLst>
          <pc:docMk/>
          <pc:sldMk cId="753163827" sldId="270"/>
        </pc:sldMkLst>
        <pc:spChg chg="mod">
          <ac:chgData name="Alex Frye" userId="f3f740ff-7fb3-45ed-b94e-bd28154b4d4e" providerId="ADAL" clId="{8EB35B1C-5AA3-4FED-8809-564952336B72}" dt="2017-11-04T03:21:30.984" v="626"/>
          <ac:spMkLst>
            <pc:docMk/>
            <pc:sldMk cId="753163827" sldId="270"/>
            <ac:spMk id="6" creationId="{D48C7DA0-84D4-446A-AE09-B5E6513F9DB6}"/>
          </ac:spMkLst>
        </pc:spChg>
      </pc:sldChg>
      <pc:sldChg chg="modSp">
        <pc:chgData name="Alex Frye" userId="f3f740ff-7fb3-45ed-b94e-bd28154b4d4e" providerId="ADAL" clId="{8EB35B1C-5AA3-4FED-8809-564952336B72}" dt="2017-11-04T03:03:04.380" v="393" actId="14"/>
        <pc:sldMkLst>
          <pc:docMk/>
          <pc:sldMk cId="922487993" sldId="275"/>
        </pc:sldMkLst>
        <pc:spChg chg="mod">
          <ac:chgData name="Alex Frye" userId="f3f740ff-7fb3-45ed-b94e-bd28154b4d4e" providerId="ADAL" clId="{8EB35B1C-5AA3-4FED-8809-564952336B72}" dt="2017-11-04T03:03:04.380" v="393" actId="14"/>
          <ac:spMkLst>
            <pc:docMk/>
            <pc:sldMk cId="922487993" sldId="275"/>
            <ac:spMk id="3" creationId="{00000000-0000-0000-0000-000000000000}"/>
          </ac:spMkLst>
        </pc:spChg>
      </pc:sldChg>
      <pc:sldChg chg="modSp">
        <pc:chgData name="Alex Frye" userId="f3f740ff-7fb3-45ed-b94e-bd28154b4d4e" providerId="ADAL" clId="{8EB35B1C-5AA3-4FED-8809-564952336B72}" dt="2017-11-04T03:09:50.185" v="589" actId="20577"/>
        <pc:sldMkLst>
          <pc:docMk/>
          <pc:sldMk cId="1571250658" sldId="276"/>
        </pc:sldMkLst>
        <pc:spChg chg="mod">
          <ac:chgData name="Alex Frye" userId="f3f740ff-7fb3-45ed-b94e-bd28154b4d4e" providerId="ADAL" clId="{8EB35B1C-5AA3-4FED-8809-564952336B72}" dt="2017-11-04T03:09:50.185" v="589" actId="20577"/>
          <ac:spMkLst>
            <pc:docMk/>
            <pc:sldMk cId="1571250658" sldId="276"/>
            <ac:spMk id="3" creationId="{00000000-0000-0000-0000-000000000000}"/>
          </ac:spMkLst>
        </pc:spChg>
      </pc:sldChg>
      <pc:sldChg chg="addCm modCm">
        <pc:chgData name="Alex Frye" userId="f3f740ff-7fb3-45ed-b94e-bd28154b4d4e" providerId="ADAL" clId="{8EB35B1C-5AA3-4FED-8809-564952336B72}" dt="2017-11-02T08:02:39.089" v="201"/>
        <pc:sldMkLst>
          <pc:docMk/>
          <pc:sldMk cId="666320806" sldId="282"/>
        </pc:sldMkLst>
      </pc:sldChg>
      <pc:sldChg chg="addSp delSp modSp add ord addCm delCm modCm">
        <pc:chgData name="Alex Frye" userId="f3f740ff-7fb3-45ed-b94e-bd28154b4d4e" providerId="ADAL" clId="{8EB35B1C-5AA3-4FED-8809-564952336B72}" dt="2017-11-04T03:25:20.254" v="627"/>
        <pc:sldMkLst>
          <pc:docMk/>
          <pc:sldMk cId="1809737844" sldId="286"/>
        </pc:sldMkLst>
        <pc:spChg chg="mod">
          <ac:chgData name="Alex Frye" userId="f3f740ff-7fb3-45ed-b94e-bd28154b4d4e" providerId="ADAL" clId="{8EB35B1C-5AA3-4FED-8809-564952336B72}" dt="2017-11-01T03:43:08.188" v="10"/>
          <ac:spMkLst>
            <pc:docMk/>
            <pc:sldMk cId="1809737844" sldId="286"/>
            <ac:spMk id="2" creationId="{442C596B-CBC4-4B0A-8273-691CA6816C77}"/>
          </ac:spMkLst>
        </pc:spChg>
        <pc:spChg chg="del">
          <ac:chgData name="Alex Frye" userId="f3f740ff-7fb3-45ed-b94e-bd28154b4d4e" providerId="ADAL" clId="{8EB35B1C-5AA3-4FED-8809-564952336B72}" dt="2017-11-01T03:43:14.101" v="11" actId="478"/>
          <ac:spMkLst>
            <pc:docMk/>
            <pc:sldMk cId="1809737844" sldId="286"/>
            <ac:spMk id="3" creationId="{FA3B119E-B750-44C2-898B-51AFF840BFB6}"/>
          </ac:spMkLst>
        </pc:spChg>
        <pc:picChg chg="add mod ord modCrop">
          <ac:chgData name="Alex Frye" userId="f3f740ff-7fb3-45ed-b94e-bd28154b4d4e" providerId="ADAL" clId="{8EB35B1C-5AA3-4FED-8809-564952336B72}" dt="2017-11-01T03:42:59.940" v="9" actId="1076"/>
          <ac:picMkLst>
            <pc:docMk/>
            <pc:sldMk cId="1809737844" sldId="286"/>
            <ac:picMk id="5" creationId="{111ED26E-8F6B-42F6-AE17-2A026D98EA8A}"/>
          </ac:picMkLst>
        </pc:picChg>
        <pc:picChg chg="add mod">
          <ac:chgData name="Alex Frye" userId="f3f740ff-7fb3-45ed-b94e-bd28154b4d4e" providerId="ADAL" clId="{8EB35B1C-5AA3-4FED-8809-564952336B72}" dt="2017-11-01T03:42:47.239" v="6" actId="1076"/>
          <ac:picMkLst>
            <pc:docMk/>
            <pc:sldMk cId="1809737844" sldId="286"/>
            <ac:picMk id="6" creationId="{8D416BC0-A7AD-45A5-B036-2980A5380B69}"/>
          </ac:picMkLst>
        </pc:picChg>
      </pc:sldChg>
      <pc:sldChg chg="add">
        <pc:chgData name="Alex Frye" userId="f3f740ff-7fb3-45ed-b94e-bd28154b4d4e" providerId="ADAL" clId="{8EB35B1C-5AA3-4FED-8809-564952336B72}" dt="2017-11-01T03:46:03.922" v="12"/>
        <pc:sldMkLst>
          <pc:docMk/>
          <pc:sldMk cId="2879014484" sldId="287"/>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r>
              <a:rPr lang="en-US" sz="2000" b="1" dirty="0"/>
              <a:t>Cost to Employer as % of Salary</a:t>
            </a:r>
          </a:p>
        </c:rich>
      </c:tx>
      <c:layout>
        <c:manualLayout>
          <c:xMode val="edge"/>
          <c:yMode val="edge"/>
          <c:x val="6.9792442198382029E-2"/>
          <c:y val="2.8314853741889672E-2"/>
        </c:manualLayout>
      </c:layout>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2.8803131933395284E-2"/>
          <c:y val="0.20636809235547252"/>
          <c:w val="0.94239373613320943"/>
          <c:h val="0.62155340043928897"/>
        </c:manualLayout>
      </c:layout>
      <c:barChart>
        <c:barDir val="col"/>
        <c:grouping val="clustered"/>
        <c:varyColors val="0"/>
        <c:ser>
          <c:idx val="0"/>
          <c:order val="0"/>
          <c:tx>
            <c:strRef>
              <c:f>Sheet1!$B$1</c:f>
              <c:strCache>
                <c:ptCount val="1"/>
                <c:pt idx="0">
                  <c:v>Cost to Employer</c:v>
                </c:pt>
              </c:strCache>
            </c:strRef>
          </c:tx>
          <c:spPr>
            <a:solidFill>
              <a:schemeClr val="accent1"/>
            </a:solidFill>
            <a:ln>
              <a:noFill/>
            </a:ln>
            <a:effectLst/>
          </c:spPr>
          <c:invertIfNegative val="0"/>
          <c:cat>
            <c:numRef>
              <c:f>Sheet1!$A$2:$A$4</c:f>
              <c:numCache>
                <c:formatCode>0%</c:formatCode>
                <c:ptCount val="3"/>
                <c:pt idx="0">
                  <c:v>0.2</c:v>
                </c:pt>
                <c:pt idx="1">
                  <c:v>2</c:v>
                </c:pt>
              </c:numCache>
            </c:numRef>
          </c:cat>
          <c:val>
            <c:numRef>
              <c:f>Sheet1!$B$2:$B$4</c:f>
              <c:numCache>
                <c:formatCode>General</c:formatCode>
                <c:ptCount val="3"/>
                <c:pt idx="0">
                  <c:v>60000</c:v>
                </c:pt>
                <c:pt idx="1">
                  <c:v>200000</c:v>
                </c:pt>
              </c:numCache>
            </c:numRef>
          </c:val>
          <c:extLst>
            <c:ext xmlns:c16="http://schemas.microsoft.com/office/drawing/2014/chart" uri="{C3380CC4-5D6E-409C-BE32-E72D297353CC}">
              <c16:uniqueId val="{00000000-25DB-4A0C-99F8-EB4743ACCCB9}"/>
            </c:ext>
          </c:extLst>
        </c:ser>
        <c:ser>
          <c:idx val="1"/>
          <c:order val="1"/>
          <c:tx>
            <c:strRef>
              <c:f>Sheet1!$C$1</c:f>
              <c:strCache>
                <c:ptCount val="1"/>
                <c:pt idx="0">
                  <c:v>Annual Salary</c:v>
                </c:pt>
              </c:strCache>
            </c:strRef>
          </c:tx>
          <c:spPr>
            <a:solidFill>
              <a:schemeClr val="accent2"/>
            </a:solidFill>
            <a:ln>
              <a:noFill/>
            </a:ln>
            <a:effectLst/>
          </c:spPr>
          <c:invertIfNegative val="0"/>
          <c:cat>
            <c:numRef>
              <c:f>Sheet1!$A$2:$A$4</c:f>
              <c:numCache>
                <c:formatCode>0%</c:formatCode>
                <c:ptCount val="3"/>
                <c:pt idx="0">
                  <c:v>0.2</c:v>
                </c:pt>
                <c:pt idx="1">
                  <c:v>2</c:v>
                </c:pt>
              </c:numCache>
            </c:numRef>
          </c:cat>
          <c:val>
            <c:numRef>
              <c:f>Sheet1!$C$2:$C$4</c:f>
              <c:numCache>
                <c:formatCode>General</c:formatCode>
                <c:ptCount val="3"/>
                <c:pt idx="0">
                  <c:v>240000</c:v>
                </c:pt>
                <c:pt idx="1">
                  <c:v>100000</c:v>
                </c:pt>
              </c:numCache>
            </c:numRef>
          </c:val>
          <c:extLst>
            <c:ext xmlns:c16="http://schemas.microsoft.com/office/drawing/2014/chart" uri="{C3380CC4-5D6E-409C-BE32-E72D297353CC}">
              <c16:uniqueId val="{00000001-25DB-4A0C-99F8-EB4743ACCCB9}"/>
            </c:ext>
          </c:extLst>
        </c:ser>
        <c:dLbls>
          <c:showLegendKey val="0"/>
          <c:showVal val="0"/>
          <c:showCatName val="0"/>
          <c:showSerName val="0"/>
          <c:showPercent val="0"/>
          <c:showBubbleSize val="0"/>
        </c:dLbls>
        <c:gapWidth val="150"/>
        <c:axId val="348844208"/>
        <c:axId val="348850768"/>
      </c:barChart>
      <c:catAx>
        <c:axId val="348844208"/>
        <c:scaling>
          <c:orientation val="minMax"/>
        </c:scaling>
        <c:delete val="1"/>
        <c:axPos val="b"/>
        <c:numFmt formatCode="0%" sourceLinked="1"/>
        <c:majorTickMark val="none"/>
        <c:minorTickMark val="none"/>
        <c:tickLblPos val="nextTo"/>
        <c:crossAx val="348850768"/>
        <c:crosses val="autoZero"/>
        <c:auto val="1"/>
        <c:lblAlgn val="ctr"/>
        <c:lblOffset val="100"/>
        <c:noMultiLvlLbl val="0"/>
      </c:catAx>
      <c:valAx>
        <c:axId val="348850768"/>
        <c:scaling>
          <c:orientation val="minMax"/>
        </c:scaling>
        <c:delete val="1"/>
        <c:axPos val="l"/>
        <c:numFmt formatCode="General" sourceLinked="1"/>
        <c:majorTickMark val="none"/>
        <c:minorTickMark val="none"/>
        <c:tickLblPos val="nextTo"/>
        <c:crossAx val="348844208"/>
        <c:crosses val="autoZero"/>
        <c:crossBetween val="between"/>
      </c:valAx>
      <c:spPr>
        <a:noFill/>
        <a:ln>
          <a:noFill/>
        </a:ln>
        <a:effectLst/>
      </c:spPr>
    </c:plotArea>
    <c:legend>
      <c:legendPos val="b"/>
      <c:layout>
        <c:manualLayout>
          <c:xMode val="edge"/>
          <c:yMode val="edge"/>
          <c:x val="0.6712498765506425"/>
          <c:y val="0.37016469063421187"/>
          <c:w val="0.280695283275813"/>
          <c:h val="0.35612505652752136"/>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0.13277</cdr:x>
      <cdr:y>0.8443</cdr:y>
    </cdr:from>
    <cdr:to>
      <cdr:x>0.82897</cdr:x>
      <cdr:y>0.99333</cdr:y>
    </cdr:to>
    <cdr:sp macro="" textlink="">
      <cdr:nvSpPr>
        <cdr:cNvPr id="2" name="TextBox 1">
          <a:extLst xmlns:a="http://schemas.openxmlformats.org/drawingml/2006/main">
            <a:ext uri="{FF2B5EF4-FFF2-40B4-BE49-F238E27FC236}">
              <a16:creationId xmlns:a16="http://schemas.microsoft.com/office/drawing/2014/main" id="{7D700823-314B-42EC-8F77-22D60090ED20}"/>
            </a:ext>
          </a:extLst>
        </cdr:cNvPr>
        <cdr:cNvSpPr txBox="1"/>
      </cdr:nvSpPr>
      <cdr:spPr>
        <a:xfrm xmlns:a="http://schemas.openxmlformats.org/drawingml/2006/main">
          <a:off x="643961" y="2272156"/>
          <a:ext cx="3376666" cy="40104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2000" dirty="0"/>
            <a:t>20%	         200%</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5336F5-A68D-9A4A-83AB-B8CD6FA5C732}" type="datetimeFigureOut">
              <a:rPr lang="en-US" smtClean="0"/>
              <a:t>12/10/2017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A9633A-392A-4347-9D1C-FF5FFE9476B1}" type="slidenum">
              <a:rPr lang="en-US" smtClean="0"/>
              <a:t>‹#›</a:t>
            </a:fld>
            <a:endParaRPr lang="en-US"/>
          </a:p>
        </p:txBody>
      </p:sp>
    </p:spTree>
    <p:extLst>
      <p:ext uri="{BB962C8B-B14F-4D97-AF65-F5344CB8AC3E}">
        <p14:creationId xmlns:p14="http://schemas.microsoft.com/office/powerpoint/2010/main" val="1717127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Hello, and thank you for attending our presentation today.</a:t>
            </a:r>
          </a:p>
        </p:txBody>
      </p:sp>
      <p:sp>
        <p:nvSpPr>
          <p:cNvPr id="4" name="Slide Number Placeholder 3"/>
          <p:cNvSpPr>
            <a:spLocks noGrp="1"/>
          </p:cNvSpPr>
          <p:nvPr>
            <p:ph type="sldNum" sz="quarter" idx="10"/>
          </p:nvPr>
        </p:nvSpPr>
        <p:spPr/>
        <p:txBody>
          <a:bodyPr/>
          <a:lstStyle/>
          <a:p>
            <a:fld id="{BAA9633A-392A-4347-9D1C-FF5FFE9476B1}" type="slidenum">
              <a:rPr lang="en-US" smtClean="0"/>
              <a:t>1</a:t>
            </a:fld>
            <a:endParaRPr lang="en-US"/>
          </a:p>
        </p:txBody>
      </p:sp>
    </p:spTree>
    <p:extLst>
      <p:ext uri="{BB962C8B-B14F-4D97-AF65-F5344CB8AC3E}">
        <p14:creationId xmlns:p14="http://schemas.microsoft.com/office/powerpoint/2010/main" val="248492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model would be developed and tested for professional jobs but applied to administrative jobs as well. </a:t>
            </a:r>
            <a:r>
              <a:rPr lang="en-US" strike="sngStrike"/>
              <a:t>Observation counts were capped at 7,500 per separation type and sampled via proportional allocation.</a:t>
            </a:r>
            <a:r>
              <a:rPr lang="en-US" strike="noStrike"/>
              <a:t> </a:t>
            </a:r>
            <a:r>
              <a:rPr lang="en-US"/>
              <a:t>Observation counts were sampled via proportional allocation on date and age strata. Final sample sizes were just under 15k for each job category.</a:t>
            </a:r>
          </a:p>
        </p:txBody>
      </p:sp>
      <p:sp>
        <p:nvSpPr>
          <p:cNvPr id="4" name="Slide Number Placeholder 3"/>
          <p:cNvSpPr>
            <a:spLocks noGrp="1"/>
          </p:cNvSpPr>
          <p:nvPr>
            <p:ph type="sldNum" sz="quarter" idx="10"/>
          </p:nvPr>
        </p:nvSpPr>
        <p:spPr/>
        <p:txBody>
          <a:bodyPr/>
          <a:lstStyle/>
          <a:p>
            <a:fld id="{BAA9633A-392A-4347-9D1C-FF5FFE9476B1}" type="slidenum">
              <a:rPr lang="en-US" smtClean="0"/>
              <a:t>10</a:t>
            </a:fld>
            <a:endParaRPr lang="en-US"/>
          </a:p>
        </p:txBody>
      </p:sp>
    </p:spTree>
    <p:extLst>
      <p:ext uri="{BB962C8B-B14F-4D97-AF65-F5344CB8AC3E}">
        <p14:creationId xmlns:p14="http://schemas.microsoft.com/office/powerpoint/2010/main" val="3413336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interesting characteristics were uncovered when reviewing non-BLS numeric attributes. Each independent variable’s correlation with separation was nearly mirrored, with length of service and age-related attributes portraying greatest correlation.</a:t>
            </a:r>
          </a:p>
        </p:txBody>
      </p:sp>
      <p:sp>
        <p:nvSpPr>
          <p:cNvPr id="4" name="Slide Number Placeholder 3"/>
          <p:cNvSpPr>
            <a:spLocks noGrp="1"/>
          </p:cNvSpPr>
          <p:nvPr>
            <p:ph type="sldNum" sz="quarter" idx="10"/>
          </p:nvPr>
        </p:nvSpPr>
        <p:spPr/>
        <p:txBody>
          <a:bodyPr/>
          <a:lstStyle/>
          <a:p>
            <a:fld id="{BAA9633A-392A-4347-9D1C-FF5FFE9476B1}" type="slidenum">
              <a:rPr lang="en-US" smtClean="0"/>
              <a:t>11</a:t>
            </a:fld>
            <a:endParaRPr lang="en-US"/>
          </a:p>
        </p:txBody>
      </p:sp>
    </p:spTree>
    <p:extLst>
      <p:ext uri="{BB962C8B-B14F-4D97-AF65-F5344CB8AC3E}">
        <p14:creationId xmlns:p14="http://schemas.microsoft.com/office/powerpoint/2010/main" val="38304823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these correlations in mind, we proceeded with model development. Our classification phase consisted not only of developing random forest, K-Nearest-Neighbor, and logistic regression models, but it also consisted of reducing our 99 dimensions.</a:t>
            </a:r>
          </a:p>
        </p:txBody>
      </p:sp>
      <p:sp>
        <p:nvSpPr>
          <p:cNvPr id="4" name="Slide Number Placeholder 3"/>
          <p:cNvSpPr>
            <a:spLocks noGrp="1"/>
          </p:cNvSpPr>
          <p:nvPr>
            <p:ph type="sldNum" sz="quarter" idx="10"/>
          </p:nvPr>
        </p:nvSpPr>
        <p:spPr/>
        <p:txBody>
          <a:bodyPr/>
          <a:lstStyle/>
          <a:p>
            <a:fld id="{BAA9633A-392A-4347-9D1C-FF5FFE9476B1}" type="slidenum">
              <a:rPr lang="en-US" smtClean="0"/>
              <a:t>12</a:t>
            </a:fld>
            <a:endParaRPr lang="en-US"/>
          </a:p>
        </p:txBody>
      </p:sp>
    </p:spTree>
    <p:extLst>
      <p:ext uri="{BB962C8B-B14F-4D97-AF65-F5344CB8AC3E}">
        <p14:creationId xmlns:p14="http://schemas.microsoft.com/office/powerpoint/2010/main" val="846879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While implementing these algorithms, we compared performance when inputting various combinations of our 99 features. With 5-fold cross-validation, Logistic Regression was our model winner, with a mean accuracy of 74.48%</a:t>
            </a:r>
          </a:p>
        </p:txBody>
      </p:sp>
      <p:sp>
        <p:nvSpPr>
          <p:cNvPr id="4" name="Slide Number Placeholder 3"/>
          <p:cNvSpPr>
            <a:spLocks noGrp="1"/>
          </p:cNvSpPr>
          <p:nvPr>
            <p:ph type="sldNum" sz="quarter" idx="10"/>
          </p:nvPr>
        </p:nvSpPr>
        <p:spPr/>
        <p:txBody>
          <a:bodyPr/>
          <a:lstStyle/>
          <a:p>
            <a:fld id="{BAA9633A-392A-4347-9D1C-FF5FFE9476B1}" type="slidenum">
              <a:rPr lang="en-US" smtClean="0"/>
              <a:t>13</a:t>
            </a:fld>
            <a:endParaRPr lang="en-US"/>
          </a:p>
        </p:txBody>
      </p:sp>
    </p:spTree>
    <p:extLst>
      <p:ext uri="{BB962C8B-B14F-4D97-AF65-F5344CB8AC3E}">
        <p14:creationId xmlns:p14="http://schemas.microsoft.com/office/powerpoint/2010/main" val="3426969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tx1"/>
                </a:solidFill>
              </a:rPr>
              <a:t>In reviewing the model’s most impactful features, we uncovered a significant reduction in odds of an employee quitting after the first year of service, odds increase or decrease depending on employee age, and odds of quitting are less if the employee is in the standard pay plan.</a:t>
            </a:r>
            <a:endParaRPr lang="en-US" dirty="0"/>
          </a:p>
        </p:txBody>
      </p:sp>
      <p:sp>
        <p:nvSpPr>
          <p:cNvPr id="4" name="Slide Number Placeholder 3"/>
          <p:cNvSpPr>
            <a:spLocks noGrp="1"/>
          </p:cNvSpPr>
          <p:nvPr>
            <p:ph type="sldNum" sz="quarter" idx="10"/>
          </p:nvPr>
        </p:nvSpPr>
        <p:spPr/>
        <p:txBody>
          <a:bodyPr/>
          <a:lstStyle/>
          <a:p>
            <a:fld id="{BAA9633A-392A-4347-9D1C-FF5FFE9476B1}" type="slidenum">
              <a:rPr lang="en-US" smtClean="0"/>
              <a:t>14</a:t>
            </a:fld>
            <a:endParaRPr lang="en-US"/>
          </a:p>
        </p:txBody>
      </p:sp>
    </p:spTree>
    <p:extLst>
      <p:ext uri="{BB962C8B-B14F-4D97-AF65-F5344CB8AC3E}">
        <p14:creationId xmlns:p14="http://schemas.microsoft.com/office/powerpoint/2010/main" val="195963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strove to more thoroughly understand these odds by reviewing the data in the form of kernel-density and scatter plots. Comparing age and length of service, we found quits spike around an untransformed 6.25 years of service, regardless of age. We also found…</a:t>
            </a:r>
          </a:p>
        </p:txBody>
      </p:sp>
      <p:sp>
        <p:nvSpPr>
          <p:cNvPr id="4" name="Slide Number Placeholder 3"/>
          <p:cNvSpPr>
            <a:spLocks noGrp="1"/>
          </p:cNvSpPr>
          <p:nvPr>
            <p:ph type="sldNum" sz="quarter" idx="10"/>
          </p:nvPr>
        </p:nvSpPr>
        <p:spPr/>
        <p:txBody>
          <a:bodyPr/>
          <a:lstStyle/>
          <a:p>
            <a:fld id="{BAA9633A-392A-4347-9D1C-FF5FFE9476B1}" type="slidenum">
              <a:rPr lang="en-US" smtClean="0"/>
              <a:t>15</a:t>
            </a:fld>
            <a:endParaRPr lang="en-US"/>
          </a:p>
        </p:txBody>
      </p:sp>
    </p:spTree>
    <p:extLst>
      <p:ext uri="{BB962C8B-B14F-4D97-AF65-F5344CB8AC3E}">
        <p14:creationId xmlns:p14="http://schemas.microsoft.com/office/powerpoint/2010/main" val="77339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that not only does non-separation concentrate with many years of experience, it does at very young ages as well, corresponding with our model’s reduced odds for ages less than 30. Finally, length of service really is a stronger predictor of attrition than age or pay grade.</a:t>
            </a:r>
          </a:p>
        </p:txBody>
      </p:sp>
      <p:sp>
        <p:nvSpPr>
          <p:cNvPr id="4" name="Slide Number Placeholder 3"/>
          <p:cNvSpPr>
            <a:spLocks noGrp="1"/>
          </p:cNvSpPr>
          <p:nvPr>
            <p:ph type="sldNum" sz="quarter" idx="10"/>
          </p:nvPr>
        </p:nvSpPr>
        <p:spPr/>
        <p:txBody>
          <a:bodyPr/>
          <a:lstStyle/>
          <a:p>
            <a:fld id="{BAA9633A-392A-4347-9D1C-FF5FFE9476B1}" type="slidenum">
              <a:rPr lang="en-US" smtClean="0"/>
              <a:t>16</a:t>
            </a:fld>
            <a:endParaRPr lang="en-US"/>
          </a:p>
        </p:txBody>
      </p:sp>
    </p:spTree>
    <p:extLst>
      <p:ext uri="{BB962C8B-B14F-4D97-AF65-F5344CB8AC3E}">
        <p14:creationId xmlns:p14="http://schemas.microsoft.com/office/powerpoint/2010/main" val="19862042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we’d like to briefly touch on the relationship between length of service and age brackets using violin plots split on separation type. </a:t>
            </a:r>
            <a:r>
              <a:rPr lang="en-US"/>
              <a:t>Analysis </a:t>
            </a:r>
            <a:r>
              <a:rPr lang="en-US" dirty="0"/>
              <a:t>further confirms service length is a stronger predictor than age as far more quits occur with less years of service regardless of age.</a:t>
            </a:r>
          </a:p>
        </p:txBody>
      </p:sp>
      <p:sp>
        <p:nvSpPr>
          <p:cNvPr id="4" name="Slide Number Placeholder 3"/>
          <p:cNvSpPr>
            <a:spLocks noGrp="1"/>
          </p:cNvSpPr>
          <p:nvPr>
            <p:ph type="sldNum" sz="quarter" idx="10"/>
          </p:nvPr>
        </p:nvSpPr>
        <p:spPr/>
        <p:txBody>
          <a:bodyPr/>
          <a:lstStyle/>
          <a:p>
            <a:fld id="{BAA9633A-392A-4347-9D1C-FF5FFE9476B1}" type="slidenum">
              <a:rPr lang="en-US" smtClean="0"/>
              <a:t>17</a:t>
            </a:fld>
            <a:endParaRPr lang="en-US"/>
          </a:p>
        </p:txBody>
      </p:sp>
    </p:spTree>
    <p:extLst>
      <p:ext uri="{BB962C8B-B14F-4D97-AF65-F5344CB8AC3E}">
        <p14:creationId xmlns:p14="http://schemas.microsoft.com/office/powerpoint/2010/main" val="14847558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recognize that this model could be used in the hiring process to weed out candidates that don't statistically favor long term employment. It could also lead to policy changes that minimize the company's losses by increasing the time needed for employees to be fully vested or promote quality of life policing that could do more harm than good.</a:t>
            </a:r>
          </a:p>
        </p:txBody>
      </p:sp>
      <p:sp>
        <p:nvSpPr>
          <p:cNvPr id="4" name="Slide Number Placeholder 3"/>
          <p:cNvSpPr>
            <a:spLocks noGrp="1"/>
          </p:cNvSpPr>
          <p:nvPr>
            <p:ph type="sldNum" sz="quarter" idx="10"/>
          </p:nvPr>
        </p:nvSpPr>
        <p:spPr/>
        <p:txBody>
          <a:bodyPr/>
          <a:lstStyle/>
          <a:p>
            <a:fld id="{BAA9633A-392A-4347-9D1C-FF5FFE9476B1}" type="slidenum">
              <a:rPr lang="en-US" smtClean="0"/>
              <a:t>18</a:t>
            </a:fld>
            <a:endParaRPr lang="en-US"/>
          </a:p>
        </p:txBody>
      </p:sp>
    </p:spTree>
    <p:extLst>
      <p:ext uri="{BB962C8B-B14F-4D97-AF65-F5344CB8AC3E}">
        <p14:creationId xmlns:p14="http://schemas.microsoft.com/office/powerpoint/2010/main" val="36526699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we should do with this model is identify attrition-likely groups which allows employers to focus on helping the greatest number of people. Like most ethical problems, this begins with communication – not all employees leave for the same reason - but with a supportive environment, it's possible the reasons for attrition can be mitigated.</a:t>
            </a:r>
          </a:p>
        </p:txBody>
      </p:sp>
      <p:sp>
        <p:nvSpPr>
          <p:cNvPr id="4" name="Slide Number Placeholder 3"/>
          <p:cNvSpPr>
            <a:spLocks noGrp="1"/>
          </p:cNvSpPr>
          <p:nvPr>
            <p:ph type="sldNum" sz="quarter" idx="10"/>
          </p:nvPr>
        </p:nvSpPr>
        <p:spPr/>
        <p:txBody>
          <a:bodyPr/>
          <a:lstStyle/>
          <a:p>
            <a:fld id="{BAA9633A-392A-4347-9D1C-FF5FFE9476B1}" type="slidenum">
              <a:rPr lang="en-US" smtClean="0"/>
              <a:t>19</a:t>
            </a:fld>
            <a:endParaRPr lang="en-US"/>
          </a:p>
        </p:txBody>
      </p:sp>
    </p:spTree>
    <p:extLst>
      <p:ext uri="{BB962C8B-B14F-4D97-AF65-F5344CB8AC3E}">
        <p14:creationId xmlns:p14="http://schemas.microsoft.com/office/powerpoint/2010/main" val="2378374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Our team set out to develop a model that predicts whether or not an employee will quit.</a:t>
            </a:r>
            <a:r>
              <a:rPr lang="en-US"/>
              <a:t> </a:t>
            </a:r>
            <a:r>
              <a:rPr lang="en-US" baseline="0"/>
              <a:t> But before we review our methodology, and whether or not we were successful, you might be asking yourself, “Why </a:t>
            </a:r>
            <a:r>
              <a:rPr lang="en-US"/>
              <a:t>would this matter</a:t>
            </a:r>
            <a:r>
              <a:rPr lang="en-US" baseline="0"/>
              <a:t>?” (Time: 15 sec)</a:t>
            </a:r>
            <a:endParaRPr lang="en-US"/>
          </a:p>
        </p:txBody>
      </p:sp>
      <p:sp>
        <p:nvSpPr>
          <p:cNvPr id="4" name="Slide Number Placeholder 3"/>
          <p:cNvSpPr>
            <a:spLocks noGrp="1"/>
          </p:cNvSpPr>
          <p:nvPr>
            <p:ph type="sldNum" sz="quarter" idx="10"/>
          </p:nvPr>
        </p:nvSpPr>
        <p:spPr/>
        <p:txBody>
          <a:bodyPr/>
          <a:lstStyle/>
          <a:p>
            <a:fld id="{BAA9633A-392A-4347-9D1C-FF5FFE9476B1}" type="slidenum">
              <a:rPr lang="en-US" smtClean="0"/>
              <a:t>2</a:t>
            </a:fld>
            <a:endParaRPr lang="en-US"/>
          </a:p>
        </p:txBody>
      </p:sp>
    </p:spTree>
    <p:extLst>
      <p:ext uri="{BB962C8B-B14F-4D97-AF65-F5344CB8AC3E}">
        <p14:creationId xmlns:p14="http://schemas.microsoft.com/office/powerpoint/2010/main" val="2975580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Firstly, losing</a:t>
            </a:r>
            <a:r>
              <a:rPr lang="en-US" baseline="0"/>
              <a:t> an employee when they are still of value to an organization, comes at a cost.  The employee might be leaving for just a few thousand dollars more per year in salary, but to an organization, that cost has been estimated </a:t>
            </a:r>
            <a:endParaRPr lang="en-US"/>
          </a:p>
        </p:txBody>
      </p:sp>
      <p:sp>
        <p:nvSpPr>
          <p:cNvPr id="4" name="Slide Number Placeholder 3"/>
          <p:cNvSpPr>
            <a:spLocks noGrp="1"/>
          </p:cNvSpPr>
          <p:nvPr>
            <p:ph type="sldNum" sz="quarter" idx="10"/>
          </p:nvPr>
        </p:nvSpPr>
        <p:spPr/>
        <p:txBody>
          <a:bodyPr/>
          <a:lstStyle/>
          <a:p>
            <a:fld id="{BAA9633A-392A-4347-9D1C-FF5FFE9476B1}" type="slidenum">
              <a:rPr lang="en-US" smtClean="0"/>
              <a:t>3</a:t>
            </a:fld>
            <a:endParaRPr lang="en-US"/>
          </a:p>
        </p:txBody>
      </p:sp>
    </p:spTree>
    <p:extLst>
      <p:ext uri="{BB962C8B-B14F-4D97-AF65-F5344CB8AC3E}">
        <p14:creationId xmlns:p14="http://schemas.microsoft.com/office/powerpoint/2010/main" val="4197121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a:t>
            </a:r>
            <a:r>
              <a:rPr lang="en-US" baseline="0"/>
              <a:t> be anywhere from 20, to over two hundred percent of an employee’s salary. The resources it takes to find, hire, then develop a replacement long term can cause a very real effect to a company’s bottom line.</a:t>
            </a:r>
            <a:endParaRPr lang="en-US"/>
          </a:p>
        </p:txBody>
      </p:sp>
      <p:sp>
        <p:nvSpPr>
          <p:cNvPr id="4" name="Slide Number Placeholder 3"/>
          <p:cNvSpPr>
            <a:spLocks noGrp="1"/>
          </p:cNvSpPr>
          <p:nvPr>
            <p:ph type="sldNum" sz="quarter" idx="10"/>
          </p:nvPr>
        </p:nvSpPr>
        <p:spPr/>
        <p:txBody>
          <a:bodyPr/>
          <a:lstStyle/>
          <a:p>
            <a:fld id="{BAA9633A-392A-4347-9D1C-FF5FFE9476B1}" type="slidenum">
              <a:rPr lang="en-US" smtClean="0"/>
              <a:t>4</a:t>
            </a:fld>
            <a:endParaRPr lang="en-US"/>
          </a:p>
        </p:txBody>
      </p:sp>
    </p:spTree>
    <p:extLst>
      <p:ext uri="{BB962C8B-B14F-4D97-AF65-F5344CB8AC3E}">
        <p14:creationId xmlns:p14="http://schemas.microsoft.com/office/powerpoint/2010/main" val="3790422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purpose for our research is concerning the dynamic world of predicting human behavior.  To do this, we needed access to data sets that were not only large enough, but also diverse in their collection of various employee attributes.  We found</a:t>
            </a:r>
          </a:p>
        </p:txBody>
      </p:sp>
      <p:sp>
        <p:nvSpPr>
          <p:cNvPr id="4" name="Slide Number Placeholder 3"/>
          <p:cNvSpPr>
            <a:spLocks noGrp="1"/>
          </p:cNvSpPr>
          <p:nvPr>
            <p:ph type="sldNum" sz="quarter" idx="10"/>
          </p:nvPr>
        </p:nvSpPr>
        <p:spPr/>
        <p:txBody>
          <a:bodyPr/>
          <a:lstStyle/>
          <a:p>
            <a:fld id="{BAA9633A-392A-4347-9D1C-FF5FFE9476B1}" type="slidenum">
              <a:rPr lang="en-US" smtClean="0"/>
              <a:t>5</a:t>
            </a:fld>
            <a:endParaRPr lang="en-US"/>
          </a:p>
        </p:txBody>
      </p:sp>
    </p:spTree>
    <p:extLst>
      <p:ext uri="{BB962C8B-B14F-4D97-AF65-F5344CB8AC3E}">
        <p14:creationId xmlns:p14="http://schemas.microsoft.com/office/powerpoint/2010/main" val="3790422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 data that we needed by combining and supplementing with these three resources.  From OPM, we used employee separation data collected over four quarters, and combined that with BLS data.  </a:t>
            </a:r>
            <a:r>
              <a:rPr lang="en-US"/>
              <a:t>Finally, a </a:t>
            </a:r>
            <a:endParaRPr lang="en-US" dirty="0"/>
          </a:p>
        </p:txBody>
      </p:sp>
      <p:sp>
        <p:nvSpPr>
          <p:cNvPr id="4" name="Slide Number Placeholder 3"/>
          <p:cNvSpPr>
            <a:spLocks noGrp="1"/>
          </p:cNvSpPr>
          <p:nvPr>
            <p:ph type="sldNum" sz="quarter" idx="10"/>
          </p:nvPr>
        </p:nvSpPr>
        <p:spPr/>
        <p:txBody>
          <a:bodyPr/>
          <a:lstStyle/>
          <a:p>
            <a:fld id="{BAA9633A-392A-4347-9D1C-FF5FFE9476B1}" type="slidenum">
              <a:rPr lang="en-US" smtClean="0"/>
              <a:t>6</a:t>
            </a:fld>
            <a:endParaRPr lang="en-US"/>
          </a:p>
        </p:txBody>
      </p:sp>
    </p:spTree>
    <p:extLst>
      <p:ext uri="{BB962C8B-B14F-4D97-AF65-F5344CB8AC3E}">
        <p14:creationId xmlns:p14="http://schemas.microsoft.com/office/powerpoint/2010/main" val="858863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best parallel public sector modeling with private sector jobs, we first investigated OPM occupation categories. In so doing, we found Administrative and Professional categories to have the largest number of observations and most applicable job descriptions.</a:t>
            </a:r>
          </a:p>
        </p:txBody>
      </p:sp>
      <p:sp>
        <p:nvSpPr>
          <p:cNvPr id="4" name="Slide Number Placeholder 3"/>
          <p:cNvSpPr>
            <a:spLocks noGrp="1"/>
          </p:cNvSpPr>
          <p:nvPr>
            <p:ph type="sldNum" sz="quarter" idx="10"/>
          </p:nvPr>
        </p:nvSpPr>
        <p:spPr/>
        <p:txBody>
          <a:bodyPr/>
          <a:lstStyle/>
          <a:p>
            <a:fld id="{BAA9633A-392A-4347-9D1C-FF5FFE9476B1}" type="slidenum">
              <a:rPr lang="en-US" smtClean="0"/>
              <a:t>7</a:t>
            </a:fld>
            <a:endParaRPr lang="en-US"/>
          </a:p>
        </p:txBody>
      </p:sp>
    </p:spTree>
    <p:extLst>
      <p:ext uri="{BB962C8B-B14F-4D97-AF65-F5344CB8AC3E}">
        <p14:creationId xmlns:p14="http://schemas.microsoft.com/office/powerpoint/2010/main" val="3413336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raw data also consisted of 12 separation types, ranging from transfers or retirement, to even death or layoffs. When comparing types among job categories, we discovered a nearly even number of employees retiring as those quitting in Professional and Administrative jobs.</a:t>
            </a:r>
          </a:p>
        </p:txBody>
      </p:sp>
      <p:sp>
        <p:nvSpPr>
          <p:cNvPr id="4" name="Slide Number Placeholder 3"/>
          <p:cNvSpPr>
            <a:spLocks noGrp="1"/>
          </p:cNvSpPr>
          <p:nvPr>
            <p:ph type="sldNum" sz="quarter" idx="10"/>
          </p:nvPr>
        </p:nvSpPr>
        <p:spPr/>
        <p:txBody>
          <a:bodyPr/>
          <a:lstStyle/>
          <a:p>
            <a:fld id="{BAA9633A-392A-4347-9D1C-FF5FFE9476B1}" type="slidenum">
              <a:rPr lang="en-US" smtClean="0"/>
              <a:t>8</a:t>
            </a:fld>
            <a:endParaRPr lang="en-US"/>
          </a:p>
        </p:txBody>
      </p:sp>
    </p:spTree>
    <p:extLst>
      <p:ext uri="{BB962C8B-B14F-4D97-AF65-F5344CB8AC3E}">
        <p14:creationId xmlns:p14="http://schemas.microsoft.com/office/powerpoint/2010/main" val="3413336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Given our ultimate goal of only predicting attrition, we simplified our response types to only Quits vs. everything else, or Non-Separation. This means transfers and retirements were combined with Non-Separation, while dropping types such as death.</a:t>
            </a:r>
          </a:p>
        </p:txBody>
      </p:sp>
      <p:sp>
        <p:nvSpPr>
          <p:cNvPr id="4" name="Slide Number Placeholder 3"/>
          <p:cNvSpPr>
            <a:spLocks noGrp="1"/>
          </p:cNvSpPr>
          <p:nvPr>
            <p:ph type="sldNum" sz="quarter" idx="10"/>
          </p:nvPr>
        </p:nvSpPr>
        <p:spPr/>
        <p:txBody>
          <a:bodyPr/>
          <a:lstStyle/>
          <a:p>
            <a:fld id="{BAA9633A-392A-4347-9D1C-FF5FFE9476B1}" type="slidenum">
              <a:rPr lang="en-US" smtClean="0"/>
              <a:t>9</a:t>
            </a:fld>
            <a:endParaRPr lang="en-US"/>
          </a:p>
        </p:txBody>
      </p:sp>
    </p:spTree>
    <p:extLst>
      <p:ext uri="{BB962C8B-B14F-4D97-AF65-F5344CB8AC3E}">
        <p14:creationId xmlns:p14="http://schemas.microsoft.com/office/powerpoint/2010/main" val="3413336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002060"/>
                </a:solidFill>
              </a:defRPr>
            </a:lvl1pPr>
          </a:lstStyle>
          <a:p>
            <a:fld id="{38327683-8978-6B4B-9130-4A6A841F054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D8AC05B1-2526-7C44-8A74-66C916069F4A}" type="datetime1">
              <a:rPr lang="en-US" smtClean="0"/>
              <a:t>12/10/2017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C0E5C021-D243-504D-84B8-D45D829E8B6B}" type="datetime1">
              <a:rPr lang="en-US" smtClean="0"/>
              <a:t>12/10/2017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B6F93F85-28A1-8344-9763-EF19E19F9128}" type="datetime1">
              <a:rPr lang="en-US" smtClean="0"/>
              <a:t>12/10/2017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002060"/>
                </a:solidFill>
              </a:defRPr>
            </a:lvl1pPr>
          </a:lstStyle>
          <a:p>
            <a:fld id="{38327683-8978-6B4B-9130-4A6A841F054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A2B5E9FB-9AD4-754B-A772-6D3733DD5BAC}" type="datetime1">
              <a:rPr lang="en-US" smtClean="0"/>
              <a:t>12/10/2017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3140DF9E-9222-EE48-A64D-28DE5FAE4784}" type="datetime1">
              <a:rPr lang="en-US" smtClean="0"/>
              <a:t>12/10/2017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5528449"/>
            <a:ext cx="2057400" cy="365125"/>
          </a:xfrm>
          <a:prstGeom prst="rect">
            <a:avLst/>
          </a:prstGeom>
        </p:spPr>
        <p:txBody>
          <a:bodyPr/>
          <a:lstStyle/>
          <a:p>
            <a:fld id="{A61490FA-57A5-0041-9FDC-ACD83A9AA0E7}" type="datetime1">
              <a:rPr lang="en-US" smtClean="0"/>
              <a:t>12/10/2017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28650" y="5528449"/>
            <a:ext cx="2057400" cy="365125"/>
          </a:xfrm>
          <a:prstGeom prst="rect">
            <a:avLst/>
          </a:prstGeom>
        </p:spPr>
        <p:txBody>
          <a:bodyPr/>
          <a:lstStyle/>
          <a:p>
            <a:fld id="{7E8290BC-2F66-E549-BF33-0BE20A5801B5}" type="datetime1">
              <a:rPr lang="en-US" smtClean="0"/>
              <a:t>12/10/2017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5528449"/>
            <a:ext cx="2057400" cy="365125"/>
          </a:xfrm>
          <a:prstGeom prst="rect">
            <a:avLst/>
          </a:prstGeom>
        </p:spPr>
        <p:txBody>
          <a:bodyPr/>
          <a:lstStyle/>
          <a:p>
            <a:fld id="{3BC728CC-7587-8545-9431-C9A8BB34EC62}" type="datetime1">
              <a:rPr lang="en-US" smtClean="0"/>
              <a:t>12/10/2017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9A66CD15-5422-0542-9CE8-BC312846333A}" type="datetime1">
              <a:rPr lang="en-US" smtClean="0"/>
              <a:t>12/10/2017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2A2384D1-AE54-4D4A-B83F-6EAD03BEB987}" type="datetime1">
              <a:rPr lang="en-US" smtClean="0"/>
              <a:t>12/10/2017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rgbClr val="002060"/>
                </a:solidFill>
              </a:defRPr>
            </a:lvl1pPr>
          </a:lstStyle>
          <a:p>
            <a:fld id="{38327683-8978-6B4B-9130-4A6A841F0549}" type="slidenum">
              <a:rPr lang="en-US" smtClean="0"/>
              <a:pPr/>
              <a:t>‹#›</a:t>
            </a:fld>
            <a:endParaRPr lang="en-US"/>
          </a:p>
        </p:txBody>
      </p:sp>
      <p:sp>
        <p:nvSpPr>
          <p:cNvPr id="7" name="Title 1"/>
          <p:cNvSpPr txBox="1">
            <a:spLocks/>
          </p:cNvSpPr>
          <p:nvPr userDrawn="1"/>
        </p:nvSpPr>
        <p:spPr>
          <a:xfrm>
            <a:off x="628650" y="6356350"/>
            <a:ext cx="1892128" cy="488950"/>
          </a:xfrm>
          <a:prstGeom prst="rect">
            <a:avLst/>
          </a:prstGeom>
        </p:spPr>
        <p:txBody>
          <a:bodyPr>
            <a:normAutofit/>
          </a:bodyPr>
          <a:lstStyle>
            <a:lvl1pPr algn="ctr" defTabSz="2641600" rtl="0" eaLnBrk="0" fontAlgn="base" hangingPunct="0">
              <a:spcBef>
                <a:spcPct val="0"/>
              </a:spcBef>
              <a:spcAft>
                <a:spcPct val="0"/>
              </a:spcAft>
              <a:defRPr sz="6000">
                <a:solidFill>
                  <a:schemeClr val="tx2"/>
                </a:solidFill>
                <a:latin typeface="+mj-lt"/>
                <a:ea typeface="ＭＳ Ｐゴシック" charset="-128"/>
                <a:cs typeface="+mj-cs"/>
              </a:defRPr>
            </a:lvl1pPr>
            <a:lvl2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2pPr>
            <a:lvl3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3pPr>
            <a:lvl4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4pPr>
            <a:lvl5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5pPr>
            <a:lvl6pPr marL="457200" algn="ctr" defTabSz="2641600" rtl="0" fontAlgn="base">
              <a:spcBef>
                <a:spcPct val="0"/>
              </a:spcBef>
              <a:spcAft>
                <a:spcPct val="0"/>
              </a:spcAft>
              <a:defRPr sz="6000">
                <a:solidFill>
                  <a:schemeClr val="tx2"/>
                </a:solidFill>
                <a:latin typeface="Arial" pitchFamily="-65" charset="0"/>
              </a:defRPr>
            </a:lvl6pPr>
            <a:lvl7pPr marL="914400" algn="ctr" defTabSz="2641600" rtl="0" fontAlgn="base">
              <a:spcBef>
                <a:spcPct val="0"/>
              </a:spcBef>
              <a:spcAft>
                <a:spcPct val="0"/>
              </a:spcAft>
              <a:defRPr sz="6000">
                <a:solidFill>
                  <a:schemeClr val="tx2"/>
                </a:solidFill>
                <a:latin typeface="Arial" pitchFamily="-65" charset="0"/>
              </a:defRPr>
            </a:lvl7pPr>
            <a:lvl8pPr marL="1371600" algn="ctr" defTabSz="2641600" rtl="0" fontAlgn="base">
              <a:spcBef>
                <a:spcPct val="0"/>
              </a:spcBef>
              <a:spcAft>
                <a:spcPct val="0"/>
              </a:spcAft>
              <a:defRPr sz="6000">
                <a:solidFill>
                  <a:schemeClr val="tx2"/>
                </a:solidFill>
                <a:latin typeface="Arial" pitchFamily="-65" charset="0"/>
              </a:defRPr>
            </a:lvl8pPr>
            <a:lvl9pPr marL="1828800" algn="ctr" defTabSz="2641600" rtl="0" fontAlgn="base">
              <a:spcBef>
                <a:spcPct val="0"/>
              </a:spcBef>
              <a:spcAft>
                <a:spcPct val="0"/>
              </a:spcAft>
              <a:defRPr sz="6000">
                <a:solidFill>
                  <a:schemeClr val="tx2"/>
                </a:solidFill>
                <a:latin typeface="Arial" pitchFamily="-65" charset="0"/>
              </a:defRPr>
            </a:lvl9pPr>
          </a:lstStyle>
          <a:p>
            <a:pPr>
              <a:defRPr/>
            </a:pPr>
            <a:r>
              <a:rPr lang="en-US" sz="1600" b="1" kern="0" err="1">
                <a:solidFill>
                  <a:srgbClr val="0257A1"/>
                </a:solidFill>
              </a:rPr>
              <a:t>DataScience</a:t>
            </a:r>
            <a:r>
              <a:rPr lang="en-US" sz="1600" b="1" kern="0" err="1">
                <a:solidFill>
                  <a:srgbClr val="C00000"/>
                </a:solidFill>
              </a:rPr>
              <a:t>@</a:t>
            </a:r>
            <a:r>
              <a:rPr lang="en-US" sz="1600" b="1" kern="0" err="1">
                <a:solidFill>
                  <a:srgbClr val="0257A1"/>
                </a:solidFill>
              </a:rPr>
              <a:t>SMU</a:t>
            </a:r>
            <a:endParaRPr lang="en-US" sz="1600" b="1" kern="0">
              <a:solidFill>
                <a:srgbClr val="0257A1"/>
              </a:solidFill>
            </a:endParaRPr>
          </a:p>
        </p:txBody>
      </p:sp>
    </p:spTree>
    <p:extLst>
      <p:ext uri="{BB962C8B-B14F-4D97-AF65-F5344CB8AC3E}">
        <p14:creationId xmlns:p14="http://schemas.microsoft.com/office/powerpoint/2010/main" val="155907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hdr="0" ftr="0" dt="0"/>
  <p:txStyles>
    <p:titleStyle>
      <a:lvl1pPr algn="ctr" defTabSz="914400" rtl="0" eaLnBrk="1" latinLnBrk="0" hangingPunct="1">
        <a:lnSpc>
          <a:spcPct val="90000"/>
        </a:lnSpc>
        <a:spcBef>
          <a:spcPct val="0"/>
        </a:spcBef>
        <a:buNone/>
        <a:defRPr sz="4000" b="1" kern="1200">
          <a:solidFill>
            <a:schemeClr val="tx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FF0000"/>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rgbClr val="FF0000"/>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Employee Attrition: What makes an employee quit?</a:t>
            </a:r>
          </a:p>
        </p:txBody>
      </p:sp>
      <p:sp>
        <p:nvSpPr>
          <p:cNvPr id="3" name="Subtitle 2"/>
          <p:cNvSpPr>
            <a:spLocks noGrp="1"/>
          </p:cNvSpPr>
          <p:nvPr>
            <p:ph type="subTitle" idx="1"/>
          </p:nvPr>
        </p:nvSpPr>
        <p:spPr/>
        <p:txBody>
          <a:bodyPr/>
          <a:lstStyle/>
          <a:p>
            <a:r>
              <a:rPr lang="en-US"/>
              <a:t>Christopher </a:t>
            </a:r>
            <a:r>
              <a:rPr lang="en-US" err="1"/>
              <a:t>Boomhower</a:t>
            </a:r>
            <a:r>
              <a:rPr lang="en-US"/>
              <a:t>, Stacey Fabricant, Alex Frye, David Mumford, Michael Smith, Lindsay </a:t>
            </a:r>
            <a:r>
              <a:rPr lang="en-US" err="1"/>
              <a:t>Vitovsky</a:t>
            </a:r>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1</a:t>
            </a:fld>
            <a:endParaRPr lang="en-US"/>
          </a:p>
        </p:txBody>
      </p:sp>
    </p:spTree>
    <p:extLst>
      <p:ext uri="{BB962C8B-B14F-4D97-AF65-F5344CB8AC3E}">
        <p14:creationId xmlns:p14="http://schemas.microsoft.com/office/powerpoint/2010/main" val="167732149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OPM Data: Sampling</a:t>
            </a:r>
          </a:p>
        </p:txBody>
      </p:sp>
      <p:sp>
        <p:nvSpPr>
          <p:cNvPr id="3" name="Content Placeholder 2"/>
          <p:cNvSpPr>
            <a:spLocks noGrp="1"/>
          </p:cNvSpPr>
          <p:nvPr>
            <p:ph idx="1"/>
          </p:nvPr>
        </p:nvSpPr>
        <p:spPr/>
        <p:txBody>
          <a:bodyPr/>
          <a:lstStyle/>
          <a:p>
            <a:r>
              <a:rPr lang="en-US" dirty="0"/>
              <a:t>Professional and Administrative jobs</a:t>
            </a:r>
          </a:p>
          <a:p>
            <a:r>
              <a:rPr lang="en-US" dirty="0"/>
              <a:t>7,500 observations per separation type</a:t>
            </a:r>
          </a:p>
          <a:p>
            <a:r>
              <a:rPr lang="en-US" dirty="0"/>
              <a:t>Proportionally allocated sampling</a:t>
            </a:r>
          </a:p>
          <a:p>
            <a:pPr lvl="1"/>
            <a:r>
              <a:rPr lang="en-US" dirty="0">
                <a:solidFill>
                  <a:schemeClr val="tx1"/>
                </a:solidFill>
              </a:rPr>
              <a:t>Date strata</a:t>
            </a:r>
          </a:p>
          <a:p>
            <a:pPr lvl="1"/>
            <a:r>
              <a:rPr lang="en-US" dirty="0">
                <a:solidFill>
                  <a:schemeClr val="tx1"/>
                </a:solidFill>
              </a:rPr>
              <a:t>Age strata</a:t>
            </a:r>
          </a:p>
          <a:p>
            <a:r>
              <a:rPr lang="en-US" dirty="0"/>
              <a:t>Final sample sizes</a:t>
            </a:r>
          </a:p>
          <a:p>
            <a:pPr lvl="1"/>
            <a:r>
              <a:rPr lang="en-US" dirty="0">
                <a:solidFill>
                  <a:schemeClr val="tx1"/>
                </a:solidFill>
              </a:rPr>
              <a:t>Professional – 14,922</a:t>
            </a:r>
          </a:p>
          <a:p>
            <a:pPr lvl="1"/>
            <a:r>
              <a:rPr lang="en-US" dirty="0">
                <a:solidFill>
                  <a:schemeClr val="tx1"/>
                </a:solidFill>
              </a:rPr>
              <a:t>Administrative – 14,918</a:t>
            </a:r>
          </a:p>
        </p:txBody>
      </p:sp>
      <p:sp>
        <p:nvSpPr>
          <p:cNvPr id="4" name="Slide Number Placeholder 3"/>
          <p:cNvSpPr>
            <a:spLocks noGrp="1"/>
          </p:cNvSpPr>
          <p:nvPr>
            <p:ph type="sldNum" sz="quarter" idx="12"/>
          </p:nvPr>
        </p:nvSpPr>
        <p:spPr/>
        <p:txBody>
          <a:bodyPr/>
          <a:lstStyle/>
          <a:p>
            <a:fld id="{38327683-8978-6B4B-9130-4A6A841F0549}" type="slidenum">
              <a:rPr lang="en-US" smtClean="0"/>
              <a:t>10</a:t>
            </a:fld>
            <a:endParaRPr lang="en-US"/>
          </a:p>
        </p:txBody>
      </p:sp>
    </p:spTree>
    <p:extLst>
      <p:ext uri="{BB962C8B-B14F-4D97-AF65-F5344CB8AC3E}">
        <p14:creationId xmlns:p14="http://schemas.microsoft.com/office/powerpoint/2010/main" val="4067778869"/>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Initial Findings</a:t>
            </a:r>
          </a:p>
        </p:txBody>
      </p:sp>
      <p:sp>
        <p:nvSpPr>
          <p:cNvPr id="3" name="Content Placeholder 2"/>
          <p:cNvSpPr>
            <a:spLocks noGrp="1"/>
          </p:cNvSpPr>
          <p:nvPr>
            <p:ph idx="1"/>
          </p:nvPr>
        </p:nvSpPr>
        <p:spPr>
          <a:xfrm>
            <a:off x="628649" y="1825625"/>
            <a:ext cx="8189285" cy="610394"/>
          </a:xfrm>
        </p:spPr>
        <p:txBody>
          <a:bodyPr>
            <a:normAutofit/>
          </a:bodyPr>
          <a:lstStyle/>
          <a:p>
            <a:r>
              <a:rPr lang="en-US" sz="2000" dirty="0"/>
              <a:t>Correlations – Non-BLS Numeric attributes</a:t>
            </a:r>
          </a:p>
          <a:p>
            <a:endParaRPr lang="en-US" sz="2000" dirty="0"/>
          </a:p>
        </p:txBody>
      </p:sp>
      <p:sp>
        <p:nvSpPr>
          <p:cNvPr id="4" name="Slide Number Placeholder 3"/>
          <p:cNvSpPr>
            <a:spLocks noGrp="1"/>
          </p:cNvSpPr>
          <p:nvPr>
            <p:ph type="sldNum" sz="quarter" idx="12"/>
          </p:nvPr>
        </p:nvSpPr>
        <p:spPr/>
        <p:txBody>
          <a:bodyPr/>
          <a:lstStyle/>
          <a:p>
            <a:fld id="{38327683-8978-6B4B-9130-4A6A841F0549}" type="slidenum">
              <a:rPr lang="en-US" smtClean="0"/>
              <a:t>11</a:t>
            </a:fld>
            <a:endParaRPr lang="en-US"/>
          </a:p>
        </p:txBody>
      </p:sp>
      <p:sp>
        <p:nvSpPr>
          <p:cNvPr id="8" name="Rectangle 7">
            <a:extLst>
              <a:ext uri="{FF2B5EF4-FFF2-40B4-BE49-F238E27FC236}">
                <a16:creationId xmlns:a16="http://schemas.microsoft.com/office/drawing/2014/main" id="{FEF779C9-8B3B-4A26-A406-D2A1E7C381D7}"/>
              </a:ext>
            </a:extLst>
          </p:cNvPr>
          <p:cNvSpPr/>
          <p:nvPr/>
        </p:nvSpPr>
        <p:spPr>
          <a:xfrm>
            <a:off x="5474219" y="3423448"/>
            <a:ext cx="500062" cy="1057275"/>
          </a:xfrm>
          <a:prstGeom prst="rect">
            <a:avLst/>
          </a:prstGeom>
          <a:noFill/>
          <a:ln>
            <a:solidFill>
              <a:srgbClr val="C2D1EB"/>
            </a:solidFill>
          </a:ln>
          <a:effectLst>
            <a:glow rad="139700">
              <a:schemeClr val="accent1">
                <a:alpha val="33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Rectangle 8">
            <a:extLst>
              <a:ext uri="{FF2B5EF4-FFF2-40B4-BE49-F238E27FC236}">
                <a16:creationId xmlns:a16="http://schemas.microsoft.com/office/drawing/2014/main" id="{76D6FA35-D510-4B2A-8954-29E92B54ABDA}"/>
              </a:ext>
            </a:extLst>
          </p:cNvPr>
          <p:cNvSpPr/>
          <p:nvPr/>
        </p:nvSpPr>
        <p:spPr>
          <a:xfrm>
            <a:off x="3979311" y="3423447"/>
            <a:ext cx="1007030" cy="1057275"/>
          </a:xfrm>
          <a:prstGeom prst="rect">
            <a:avLst/>
          </a:prstGeom>
          <a:noFill/>
          <a:ln>
            <a:solidFill>
              <a:srgbClr val="C2D1EB"/>
            </a:solidFill>
          </a:ln>
          <a:effectLst>
            <a:glow rad="139700">
              <a:schemeClr val="accent1">
                <a:alpha val="33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Content Placeholder 5">
            <a:extLst>
              <a:ext uri="{FF2B5EF4-FFF2-40B4-BE49-F238E27FC236}">
                <a16:creationId xmlns:a16="http://schemas.microsoft.com/office/drawing/2014/main" id="{6F7F49BB-16F7-4790-B273-DF55DE3D54D8}"/>
              </a:ext>
            </a:extLst>
          </p:cNvPr>
          <p:cNvSpPr txBox="1">
            <a:spLocks/>
          </p:cNvSpPr>
          <p:nvPr/>
        </p:nvSpPr>
        <p:spPr>
          <a:xfrm>
            <a:off x="628650" y="2319339"/>
            <a:ext cx="7886700" cy="5889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FF0000"/>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rgbClr val="FF0000"/>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Length of service and age</a:t>
            </a:r>
          </a:p>
        </p:txBody>
      </p:sp>
      <p:grpSp>
        <p:nvGrpSpPr>
          <p:cNvPr id="13" name="Group 12">
            <a:extLst>
              <a:ext uri="{FF2B5EF4-FFF2-40B4-BE49-F238E27FC236}">
                <a16:creationId xmlns:a16="http://schemas.microsoft.com/office/drawing/2014/main" id="{1DA21F91-B9D9-43A1-B82E-D7472851C004}"/>
              </a:ext>
            </a:extLst>
          </p:cNvPr>
          <p:cNvGrpSpPr/>
          <p:nvPr/>
        </p:nvGrpSpPr>
        <p:grpSpPr>
          <a:xfrm>
            <a:off x="1616590" y="2843686"/>
            <a:ext cx="5910820" cy="3113120"/>
            <a:chOff x="1616590" y="2843686"/>
            <a:chExt cx="5910820" cy="3113120"/>
          </a:xfrm>
        </p:grpSpPr>
        <p:pic>
          <p:nvPicPr>
            <p:cNvPr id="6" name="Picture 5"/>
            <p:cNvPicPr>
              <a:picLocks noChangeAspect="1"/>
            </p:cNvPicPr>
            <p:nvPr/>
          </p:nvPicPr>
          <p:blipFill>
            <a:blip r:embed="rId3"/>
            <a:stretch>
              <a:fillRect/>
            </a:stretch>
          </p:blipFill>
          <p:spPr>
            <a:xfrm>
              <a:off x="1616590" y="2857731"/>
              <a:ext cx="5910820" cy="3026338"/>
            </a:xfrm>
            <a:prstGeom prst="rect">
              <a:avLst/>
            </a:prstGeom>
          </p:spPr>
        </p:pic>
        <p:pic>
          <p:nvPicPr>
            <p:cNvPr id="11" name="Picture 10">
              <a:extLst>
                <a:ext uri="{FF2B5EF4-FFF2-40B4-BE49-F238E27FC236}">
                  <a16:creationId xmlns:a16="http://schemas.microsoft.com/office/drawing/2014/main" id="{A0442B55-FD73-40B5-9DFC-CDBD63C5B206}"/>
                </a:ext>
              </a:extLst>
            </p:cNvPr>
            <p:cNvPicPr>
              <a:picLocks noChangeAspect="1"/>
            </p:cNvPicPr>
            <p:nvPr/>
          </p:nvPicPr>
          <p:blipFill rotWithShape="1">
            <a:blip r:embed="rId4"/>
            <a:srcRect l="11804"/>
            <a:stretch/>
          </p:blipFill>
          <p:spPr>
            <a:xfrm>
              <a:off x="2898260" y="2843686"/>
              <a:ext cx="4629150" cy="3113120"/>
            </a:xfrm>
            <a:prstGeom prst="rect">
              <a:avLst/>
            </a:prstGeom>
          </p:spPr>
        </p:pic>
      </p:grpSp>
      <p:sp>
        <p:nvSpPr>
          <p:cNvPr id="5" name="TextBox 4">
            <a:extLst>
              <a:ext uri="{FF2B5EF4-FFF2-40B4-BE49-F238E27FC236}">
                <a16:creationId xmlns:a16="http://schemas.microsoft.com/office/drawing/2014/main" id="{A663FF15-E5B6-4D9F-BB82-3C898A41992D}"/>
              </a:ext>
            </a:extLst>
          </p:cNvPr>
          <p:cNvSpPr txBox="1"/>
          <p:nvPr/>
        </p:nvSpPr>
        <p:spPr>
          <a:xfrm>
            <a:off x="628649" y="4692132"/>
            <a:ext cx="1609259" cy="830997"/>
          </a:xfrm>
          <a:prstGeom prst="rect">
            <a:avLst/>
          </a:prstGeom>
          <a:noFill/>
          <a:ln>
            <a:solidFill>
              <a:srgbClr val="FF0000"/>
            </a:solidFill>
          </a:ln>
        </p:spPr>
        <p:txBody>
          <a:bodyPr wrap="square" rtlCol="0">
            <a:spAutoFit/>
          </a:bodyPr>
          <a:lstStyle>
            <a:defPPr>
              <a:defRPr lang="en-US"/>
            </a:defPPr>
          </a:lstStyle>
          <a:p>
            <a:pPr algn="ctr"/>
            <a:r>
              <a:rPr lang="en-US" sz="1600" dirty="0"/>
              <a:t>(Values in matrix rounded to first non-zero digit)</a:t>
            </a:r>
          </a:p>
        </p:txBody>
      </p:sp>
    </p:spTree>
    <p:extLst>
      <p:ext uri="{BB962C8B-B14F-4D97-AF65-F5344CB8AC3E}">
        <p14:creationId xmlns:p14="http://schemas.microsoft.com/office/powerpoint/2010/main" val="1317524030"/>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Classification Methods</a:t>
            </a:r>
          </a:p>
        </p:txBody>
      </p:sp>
      <p:sp>
        <p:nvSpPr>
          <p:cNvPr id="4" name="Slide Number Placeholder 3"/>
          <p:cNvSpPr>
            <a:spLocks noGrp="1"/>
          </p:cNvSpPr>
          <p:nvPr>
            <p:ph type="sldNum" sz="quarter" idx="12"/>
          </p:nvPr>
        </p:nvSpPr>
        <p:spPr/>
        <p:txBody>
          <a:bodyPr/>
          <a:lstStyle/>
          <a:p>
            <a:fld id="{38327683-8978-6B4B-9130-4A6A841F0549}" type="slidenum">
              <a:rPr lang="en-US" smtClean="0"/>
              <a:t>12</a:t>
            </a:fld>
            <a:endParaRPr lang="en-US"/>
          </a:p>
        </p:txBody>
      </p:sp>
      <p:sp>
        <p:nvSpPr>
          <p:cNvPr id="6" name="Content Placeholder 2">
            <a:extLst>
              <a:ext uri="{FF2B5EF4-FFF2-40B4-BE49-F238E27FC236}">
                <a16:creationId xmlns:a16="http://schemas.microsoft.com/office/drawing/2014/main" id="{BBB6A53E-E699-4AEB-8F7A-B38862E0886D}"/>
              </a:ext>
            </a:extLst>
          </p:cNvPr>
          <p:cNvSpPr txBox="1">
            <a:spLocks/>
          </p:cNvSpPr>
          <p:nvPr/>
        </p:nvSpPr>
        <p:spPr>
          <a:xfrm>
            <a:off x="628650" y="1825625"/>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FF0000"/>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rgbClr val="FF0000"/>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Three primary algorithms developed</a:t>
            </a:r>
          </a:p>
          <a:p>
            <a:pPr lvl="1"/>
            <a:r>
              <a:rPr lang="en-US" dirty="0">
                <a:solidFill>
                  <a:schemeClr val="tx1"/>
                </a:solidFill>
              </a:rPr>
              <a:t>Random Forest</a:t>
            </a:r>
          </a:p>
          <a:p>
            <a:pPr lvl="1"/>
            <a:r>
              <a:rPr lang="en-US" dirty="0">
                <a:solidFill>
                  <a:schemeClr val="tx1"/>
                </a:solidFill>
              </a:rPr>
              <a:t>KNN (</a:t>
            </a:r>
            <a:r>
              <a:rPr lang="en-US" dirty="0" err="1">
                <a:solidFill>
                  <a:schemeClr val="tx1"/>
                </a:solidFill>
              </a:rPr>
              <a:t>Kd</a:t>
            </a:r>
            <a:r>
              <a:rPr lang="en-US" dirty="0">
                <a:solidFill>
                  <a:schemeClr val="tx1"/>
                </a:solidFill>
              </a:rPr>
              <a:t>-tree)</a:t>
            </a:r>
          </a:p>
          <a:p>
            <a:pPr lvl="1"/>
            <a:r>
              <a:rPr lang="en-US" dirty="0">
                <a:solidFill>
                  <a:schemeClr val="tx1"/>
                </a:solidFill>
              </a:rPr>
              <a:t>Logistic Regression</a:t>
            </a:r>
          </a:p>
          <a:p>
            <a:pPr lvl="1"/>
            <a:endParaRPr lang="en-US" dirty="0">
              <a:solidFill>
                <a:schemeClr val="tx1"/>
              </a:solidFill>
            </a:endParaRPr>
          </a:p>
          <a:p>
            <a:r>
              <a:rPr lang="en-US" dirty="0"/>
              <a:t>Feature selection critical – 99 dimensions</a:t>
            </a:r>
          </a:p>
          <a:p>
            <a:pPr lvl="1"/>
            <a:endParaRPr lang="en-US" dirty="0"/>
          </a:p>
        </p:txBody>
      </p:sp>
    </p:spTree>
    <p:extLst>
      <p:ext uri="{BB962C8B-B14F-4D97-AF65-F5344CB8AC3E}">
        <p14:creationId xmlns:p14="http://schemas.microsoft.com/office/powerpoint/2010/main" val="1431376286"/>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8843CD4-5A76-441F-B352-878E63B48894}"/>
              </a:ext>
            </a:extLst>
          </p:cNvPr>
          <p:cNvGrpSpPr/>
          <p:nvPr/>
        </p:nvGrpSpPr>
        <p:grpSpPr>
          <a:xfrm>
            <a:off x="228600" y="3747377"/>
            <a:ext cx="8681443" cy="2625951"/>
            <a:chOff x="228600" y="3747377"/>
            <a:chExt cx="8681443" cy="2625951"/>
          </a:xfrm>
        </p:grpSpPr>
        <p:pic>
          <p:nvPicPr>
            <p:cNvPr id="6" name="Content Placeholder 4">
              <a:extLst>
                <a:ext uri="{FF2B5EF4-FFF2-40B4-BE49-F238E27FC236}">
                  <a16:creationId xmlns:a16="http://schemas.microsoft.com/office/drawing/2014/main" id="{8D416BC0-A7AD-45A5-B036-2980A5380B69}"/>
                </a:ext>
              </a:extLst>
            </p:cNvPr>
            <p:cNvPicPr>
              <a:picLocks noChangeAspect="1"/>
            </p:cNvPicPr>
            <p:nvPr/>
          </p:nvPicPr>
          <p:blipFill>
            <a:blip r:embed="rId3"/>
            <a:stretch>
              <a:fillRect/>
            </a:stretch>
          </p:blipFill>
          <p:spPr>
            <a:xfrm>
              <a:off x="233958" y="3755313"/>
              <a:ext cx="8676085" cy="2618015"/>
            </a:xfrm>
            <a:prstGeom prst="rect">
              <a:avLst/>
            </a:prstGeom>
          </p:spPr>
        </p:pic>
        <p:pic>
          <p:nvPicPr>
            <p:cNvPr id="7" name="Picture 6">
              <a:extLst>
                <a:ext uri="{FF2B5EF4-FFF2-40B4-BE49-F238E27FC236}">
                  <a16:creationId xmlns:a16="http://schemas.microsoft.com/office/drawing/2014/main" id="{760A45AC-26A1-42D6-9373-3817E8369F38}"/>
                </a:ext>
              </a:extLst>
            </p:cNvPr>
            <p:cNvPicPr>
              <a:picLocks noChangeAspect="1"/>
            </p:cNvPicPr>
            <p:nvPr/>
          </p:nvPicPr>
          <p:blipFill rotWithShape="1">
            <a:blip r:embed="rId4"/>
            <a:srcRect r="1910"/>
            <a:stretch/>
          </p:blipFill>
          <p:spPr>
            <a:xfrm>
              <a:off x="228600" y="3747377"/>
              <a:ext cx="6407150" cy="2615184"/>
            </a:xfrm>
            <a:prstGeom prst="rect">
              <a:avLst/>
            </a:prstGeom>
          </p:spPr>
        </p:pic>
      </p:grpSp>
      <p:sp>
        <p:nvSpPr>
          <p:cNvPr id="2" name="Title 1">
            <a:extLst>
              <a:ext uri="{FF2B5EF4-FFF2-40B4-BE49-F238E27FC236}">
                <a16:creationId xmlns:a16="http://schemas.microsoft.com/office/drawing/2014/main" id="{442C596B-CBC4-4B0A-8273-691CA6816C77}"/>
              </a:ext>
            </a:extLst>
          </p:cNvPr>
          <p:cNvSpPr>
            <a:spLocks noGrp="1"/>
          </p:cNvSpPr>
          <p:nvPr>
            <p:ph type="title"/>
          </p:nvPr>
        </p:nvSpPr>
        <p:spPr/>
        <p:txBody>
          <a:bodyPr/>
          <a:lstStyle/>
          <a:p>
            <a:r>
              <a:rPr lang="en-US"/>
              <a:t>Classification Methods</a:t>
            </a:r>
          </a:p>
        </p:txBody>
      </p:sp>
      <p:sp>
        <p:nvSpPr>
          <p:cNvPr id="4" name="Slide Number Placeholder 3">
            <a:extLst>
              <a:ext uri="{FF2B5EF4-FFF2-40B4-BE49-F238E27FC236}">
                <a16:creationId xmlns:a16="http://schemas.microsoft.com/office/drawing/2014/main" id="{1D1ADAAE-2538-4091-8581-BAE6A0EBE73F}"/>
              </a:ext>
            </a:extLst>
          </p:cNvPr>
          <p:cNvSpPr>
            <a:spLocks noGrp="1"/>
          </p:cNvSpPr>
          <p:nvPr>
            <p:ph type="sldNum" sz="quarter" idx="12"/>
          </p:nvPr>
        </p:nvSpPr>
        <p:spPr/>
        <p:txBody>
          <a:bodyPr/>
          <a:lstStyle/>
          <a:p>
            <a:fld id="{38327683-8978-6B4B-9130-4A6A841F0549}" type="slidenum">
              <a:rPr lang="en-US" smtClean="0"/>
              <a:pPr/>
              <a:t>13</a:t>
            </a:fld>
            <a:endParaRPr lang="en-US"/>
          </a:p>
        </p:txBody>
      </p:sp>
      <p:sp>
        <p:nvSpPr>
          <p:cNvPr id="8" name="Content Placeholder 7">
            <a:extLst>
              <a:ext uri="{FF2B5EF4-FFF2-40B4-BE49-F238E27FC236}">
                <a16:creationId xmlns:a16="http://schemas.microsoft.com/office/drawing/2014/main" id="{8ED4B788-BFAD-4945-BD64-F6C0A31F714E}"/>
              </a:ext>
            </a:extLst>
          </p:cNvPr>
          <p:cNvSpPr>
            <a:spLocks noGrp="1"/>
          </p:cNvSpPr>
          <p:nvPr>
            <p:ph idx="1"/>
          </p:nvPr>
        </p:nvSpPr>
        <p:spPr>
          <a:xfrm>
            <a:off x="628650" y="1825625"/>
            <a:ext cx="7886700" cy="4351338"/>
          </a:xfrm>
        </p:spPr>
        <p:txBody>
          <a:bodyPr>
            <a:normAutofit/>
          </a:bodyPr>
          <a:lstStyle/>
          <a:p>
            <a:r>
              <a:rPr lang="en-US" sz="2000" dirty="0"/>
              <a:t>Three primary feature input variations</a:t>
            </a:r>
          </a:p>
          <a:p>
            <a:pPr lvl="1"/>
            <a:r>
              <a:rPr lang="en-US" sz="1800" dirty="0">
                <a:solidFill>
                  <a:schemeClr val="tx1"/>
                </a:solidFill>
              </a:rPr>
              <a:t>Full attribute list</a:t>
            </a:r>
          </a:p>
          <a:p>
            <a:pPr lvl="1"/>
            <a:r>
              <a:rPr lang="en-US" sz="1800" dirty="0">
                <a:solidFill>
                  <a:schemeClr val="tx1"/>
                </a:solidFill>
              </a:rPr>
              <a:t>Top 15 Principle Component loadings</a:t>
            </a:r>
          </a:p>
          <a:p>
            <a:pPr lvl="1"/>
            <a:r>
              <a:rPr lang="en-US" sz="1800" dirty="0">
                <a:solidFill>
                  <a:schemeClr val="tx1"/>
                </a:solidFill>
              </a:rPr>
              <a:t>Manual selection (VIF, Log-Likelihood, etc.)</a:t>
            </a:r>
          </a:p>
        </p:txBody>
      </p:sp>
      <p:sp>
        <p:nvSpPr>
          <p:cNvPr id="3" name="TextBox 2">
            <a:extLst>
              <a:ext uri="{FF2B5EF4-FFF2-40B4-BE49-F238E27FC236}">
                <a16:creationId xmlns:a16="http://schemas.microsoft.com/office/drawing/2014/main" id="{DE7327CA-B39A-4282-B29D-EBE342099169}"/>
              </a:ext>
            </a:extLst>
          </p:cNvPr>
          <p:cNvSpPr txBox="1"/>
          <p:nvPr/>
        </p:nvSpPr>
        <p:spPr>
          <a:xfrm>
            <a:off x="2657475" y="5068722"/>
            <a:ext cx="2943225" cy="369332"/>
          </a:xfrm>
          <a:prstGeom prst="rect">
            <a:avLst/>
          </a:prstGeom>
          <a:noFill/>
        </p:spPr>
        <p:txBody>
          <a:bodyPr wrap="square" rtlCol="0">
            <a:spAutoFit/>
          </a:bodyPr>
          <a:lstStyle/>
          <a:p>
            <a:r>
              <a:rPr lang="en-US" dirty="0"/>
              <a:t>LR Mean Accuracy = 74.6%</a:t>
            </a:r>
          </a:p>
        </p:txBody>
      </p:sp>
    </p:spTree>
    <p:extLst>
      <p:ext uri="{BB962C8B-B14F-4D97-AF65-F5344CB8AC3E}">
        <p14:creationId xmlns:p14="http://schemas.microsoft.com/office/powerpoint/2010/main" val="1809737844"/>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Logistic Regression Key Predictors</a:t>
            </a:r>
          </a:p>
        </p:txBody>
      </p:sp>
      <p:sp>
        <p:nvSpPr>
          <p:cNvPr id="4" name="Slide Number Placeholder 3"/>
          <p:cNvSpPr>
            <a:spLocks noGrp="1"/>
          </p:cNvSpPr>
          <p:nvPr>
            <p:ph type="sldNum" sz="quarter" idx="12"/>
          </p:nvPr>
        </p:nvSpPr>
        <p:spPr/>
        <p:txBody>
          <a:bodyPr/>
          <a:lstStyle/>
          <a:p>
            <a:fld id="{38327683-8978-6B4B-9130-4A6A841F0549}" type="slidenum">
              <a:rPr lang="en-US" smtClean="0"/>
              <a:t>14</a:t>
            </a:fld>
            <a:endParaRPr lang="en-US"/>
          </a:p>
        </p:txBody>
      </p:sp>
      <p:sp>
        <p:nvSpPr>
          <p:cNvPr id="11" name="Content Placeholder 10">
            <a:extLst>
              <a:ext uri="{FF2B5EF4-FFF2-40B4-BE49-F238E27FC236}">
                <a16:creationId xmlns:a16="http://schemas.microsoft.com/office/drawing/2014/main" id="{266885C8-1E11-443C-89F9-25EF9BCAC036}"/>
              </a:ext>
            </a:extLst>
          </p:cNvPr>
          <p:cNvSpPr>
            <a:spLocks noGrp="1"/>
          </p:cNvSpPr>
          <p:nvPr>
            <p:ph idx="1"/>
          </p:nvPr>
        </p:nvSpPr>
        <p:spPr>
          <a:xfrm>
            <a:off x="628649" y="1825625"/>
            <a:ext cx="8281435" cy="4351338"/>
          </a:xfrm>
        </p:spPr>
        <p:txBody>
          <a:bodyPr>
            <a:normAutofit/>
          </a:bodyPr>
          <a:lstStyle/>
          <a:p>
            <a:r>
              <a:rPr lang="en-US" dirty="0"/>
              <a:t>Three primary key predictor types</a:t>
            </a:r>
          </a:p>
          <a:p>
            <a:pPr lvl="1"/>
            <a:r>
              <a:rPr lang="en-US" dirty="0">
                <a:solidFill>
                  <a:schemeClr val="tx1"/>
                </a:solidFill>
              </a:rPr>
              <a:t>Length of Service (Sqrt Transformation)</a:t>
            </a:r>
          </a:p>
          <a:p>
            <a:pPr lvl="1"/>
            <a:r>
              <a:rPr lang="en-US" dirty="0">
                <a:solidFill>
                  <a:schemeClr val="tx1"/>
                </a:solidFill>
              </a:rPr>
              <a:t>Age</a:t>
            </a:r>
          </a:p>
          <a:p>
            <a:pPr lvl="1"/>
            <a:r>
              <a:rPr lang="en-US" dirty="0">
                <a:solidFill>
                  <a:schemeClr val="tx1"/>
                </a:solidFill>
              </a:rPr>
              <a:t>Pay Group</a:t>
            </a:r>
          </a:p>
          <a:p>
            <a:pPr marL="457200" lvl="1" indent="0">
              <a:buNone/>
            </a:pPr>
            <a:endParaRPr lang="en-US" dirty="0">
              <a:solidFill>
                <a:schemeClr val="tx1"/>
              </a:solidFill>
            </a:endParaRPr>
          </a:p>
          <a:p>
            <a:r>
              <a:rPr lang="en-US" dirty="0"/>
              <a:t>Odds Ratios</a:t>
            </a:r>
          </a:p>
          <a:p>
            <a:pPr lvl="1"/>
            <a:r>
              <a:rPr lang="en-US" dirty="0">
                <a:solidFill>
                  <a:schemeClr val="tx1"/>
                </a:solidFill>
              </a:rPr>
              <a:t>▼ ▼ ▼ ▼ with each unit </a:t>
            </a:r>
            <a:r>
              <a:rPr lang="en-US" dirty="0" err="1">
                <a:solidFill>
                  <a:schemeClr val="tx1"/>
                </a:solidFill>
              </a:rPr>
              <a:t>LOSSqrt</a:t>
            </a:r>
            <a:endParaRPr lang="en-US" dirty="0">
              <a:solidFill>
                <a:schemeClr val="tx1"/>
              </a:solidFill>
            </a:endParaRPr>
          </a:p>
          <a:p>
            <a:pPr lvl="1"/>
            <a:r>
              <a:rPr lang="en-US" dirty="0">
                <a:solidFill>
                  <a:schemeClr val="tx1"/>
                </a:solidFill>
              </a:rPr>
              <a:t>▲▼ with age bracket</a:t>
            </a:r>
          </a:p>
          <a:p>
            <a:pPr lvl="1"/>
            <a:r>
              <a:rPr lang="en-US" dirty="0">
                <a:solidFill>
                  <a:schemeClr val="tx1"/>
                </a:solidFill>
              </a:rPr>
              <a:t>▼ for standard pay plan</a:t>
            </a:r>
          </a:p>
        </p:txBody>
      </p:sp>
    </p:spTree>
    <p:extLst>
      <p:ext uri="{BB962C8B-B14F-4D97-AF65-F5344CB8AC3E}">
        <p14:creationId xmlns:p14="http://schemas.microsoft.com/office/powerpoint/2010/main" val="1643598145"/>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Feature Selection &amp; Analysis</a:t>
            </a:r>
          </a:p>
        </p:txBody>
      </p:sp>
      <p:sp>
        <p:nvSpPr>
          <p:cNvPr id="4" name="Slide Number Placeholder 3"/>
          <p:cNvSpPr>
            <a:spLocks noGrp="1"/>
          </p:cNvSpPr>
          <p:nvPr>
            <p:ph type="sldNum" sz="quarter" idx="12"/>
          </p:nvPr>
        </p:nvSpPr>
        <p:spPr/>
        <p:txBody>
          <a:bodyPr/>
          <a:lstStyle/>
          <a:p>
            <a:fld id="{38327683-8978-6B4B-9130-4A6A841F0549}" type="slidenum">
              <a:rPr lang="en-US" smtClean="0"/>
              <a:t>15</a:t>
            </a:fld>
            <a:endParaRPr lang="en-US"/>
          </a:p>
        </p:txBody>
      </p:sp>
      <p:pic>
        <p:nvPicPr>
          <p:cNvPr id="9" name="Content Placeholder 8">
            <a:extLst>
              <a:ext uri="{FF2B5EF4-FFF2-40B4-BE49-F238E27FC236}">
                <a16:creationId xmlns:a16="http://schemas.microsoft.com/office/drawing/2014/main" id="{1DBC4D1F-A5A2-493C-9F63-95D9D3C81320}"/>
              </a:ext>
            </a:extLst>
          </p:cNvPr>
          <p:cNvPicPr>
            <a:picLocks noGrp="1" noChangeAspect="1"/>
          </p:cNvPicPr>
          <p:nvPr>
            <p:ph idx="1"/>
          </p:nvPr>
        </p:nvPicPr>
        <p:blipFill>
          <a:blip r:embed="rId3"/>
          <a:stretch>
            <a:fillRect/>
          </a:stretch>
        </p:blipFill>
        <p:spPr>
          <a:xfrm>
            <a:off x="1920434" y="1439859"/>
            <a:ext cx="5303133" cy="4845115"/>
          </a:xfrm>
        </p:spPr>
      </p:pic>
      <p:sp>
        <p:nvSpPr>
          <p:cNvPr id="5" name="TextBox 4">
            <a:extLst>
              <a:ext uri="{FF2B5EF4-FFF2-40B4-BE49-F238E27FC236}">
                <a16:creationId xmlns:a16="http://schemas.microsoft.com/office/drawing/2014/main" id="{943246CE-BBBC-43EC-B636-3E7D578000E4}"/>
              </a:ext>
            </a:extLst>
          </p:cNvPr>
          <p:cNvSpPr txBox="1"/>
          <p:nvPr/>
        </p:nvSpPr>
        <p:spPr>
          <a:xfrm>
            <a:off x="192881" y="2441094"/>
            <a:ext cx="1656115" cy="1200329"/>
          </a:xfrm>
          <a:prstGeom prst="rect">
            <a:avLst/>
          </a:prstGeom>
          <a:noFill/>
          <a:ln>
            <a:solidFill>
              <a:srgbClr val="FF0000"/>
            </a:solidFill>
          </a:ln>
        </p:spPr>
        <p:txBody>
          <a:bodyPr wrap="square" rtlCol="0">
            <a:spAutoFit/>
          </a:bodyPr>
          <a:lstStyle/>
          <a:p>
            <a:r>
              <a:rPr lang="en-US"/>
              <a:t>Age aside, quits spike around 6.25 years of service</a:t>
            </a:r>
          </a:p>
        </p:txBody>
      </p:sp>
      <p:cxnSp>
        <p:nvCxnSpPr>
          <p:cNvPr id="7" name="Straight Arrow Connector 6">
            <a:extLst>
              <a:ext uri="{FF2B5EF4-FFF2-40B4-BE49-F238E27FC236}">
                <a16:creationId xmlns:a16="http://schemas.microsoft.com/office/drawing/2014/main" id="{B585226C-5C37-41C4-8BD9-3F67062B06A6}"/>
              </a:ext>
            </a:extLst>
          </p:cNvPr>
          <p:cNvCxnSpPr>
            <a:cxnSpLocks/>
          </p:cNvCxnSpPr>
          <p:nvPr/>
        </p:nvCxnSpPr>
        <p:spPr>
          <a:xfrm>
            <a:off x="1848996" y="3222613"/>
            <a:ext cx="708467" cy="2778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1EF48FC-F5D7-4CEE-BC0B-771F8DB5DDF7}"/>
              </a:ext>
            </a:extLst>
          </p:cNvPr>
          <p:cNvCxnSpPr>
            <a:cxnSpLocks/>
          </p:cNvCxnSpPr>
          <p:nvPr/>
        </p:nvCxnSpPr>
        <p:spPr>
          <a:xfrm flipV="1">
            <a:off x="1848996" y="2471861"/>
            <a:ext cx="2115785" cy="7203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ECD4DD1-A332-4A73-94EF-D7B90A0E8A78}"/>
              </a:ext>
            </a:extLst>
          </p:cNvPr>
          <p:cNvSpPr txBox="1"/>
          <p:nvPr/>
        </p:nvSpPr>
        <p:spPr>
          <a:xfrm>
            <a:off x="192880" y="3862416"/>
            <a:ext cx="1656115" cy="923330"/>
          </a:xfrm>
          <a:prstGeom prst="rect">
            <a:avLst/>
          </a:prstGeom>
          <a:noFill/>
          <a:ln>
            <a:solidFill>
              <a:srgbClr val="FF0000"/>
            </a:solidFill>
          </a:ln>
        </p:spPr>
        <p:txBody>
          <a:bodyPr wrap="square" rtlCol="0">
            <a:spAutoFit/>
          </a:bodyPr>
          <a:lstStyle/>
          <a:p>
            <a:r>
              <a:rPr lang="en-US"/>
              <a:t>Non-Separation concentrates in younger ages</a:t>
            </a:r>
          </a:p>
        </p:txBody>
      </p:sp>
      <p:cxnSp>
        <p:nvCxnSpPr>
          <p:cNvPr id="26" name="Straight Arrow Connector 25">
            <a:extLst>
              <a:ext uri="{FF2B5EF4-FFF2-40B4-BE49-F238E27FC236}">
                <a16:creationId xmlns:a16="http://schemas.microsoft.com/office/drawing/2014/main" id="{35FB10B3-4BF6-44FA-A044-9A02CD1714E3}"/>
              </a:ext>
            </a:extLst>
          </p:cNvPr>
          <p:cNvCxnSpPr>
            <a:cxnSpLocks/>
          </p:cNvCxnSpPr>
          <p:nvPr/>
        </p:nvCxnSpPr>
        <p:spPr>
          <a:xfrm flipV="1">
            <a:off x="1848996" y="4050506"/>
            <a:ext cx="708467" cy="3825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3320628"/>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Feature Selection &amp; Analysis</a:t>
            </a:r>
          </a:p>
        </p:txBody>
      </p:sp>
      <p:sp>
        <p:nvSpPr>
          <p:cNvPr id="4" name="Slide Number Placeholder 3"/>
          <p:cNvSpPr>
            <a:spLocks noGrp="1"/>
          </p:cNvSpPr>
          <p:nvPr>
            <p:ph type="sldNum" sz="quarter" idx="12"/>
          </p:nvPr>
        </p:nvSpPr>
        <p:spPr/>
        <p:txBody>
          <a:bodyPr/>
          <a:lstStyle/>
          <a:p>
            <a:fld id="{38327683-8978-6B4B-9130-4A6A841F0549}" type="slidenum">
              <a:rPr lang="en-US" smtClean="0"/>
              <a:t>16</a:t>
            </a:fld>
            <a:endParaRPr lang="en-US"/>
          </a:p>
        </p:txBody>
      </p:sp>
      <p:pic>
        <p:nvPicPr>
          <p:cNvPr id="9" name="Content Placeholder 8">
            <a:extLst>
              <a:ext uri="{FF2B5EF4-FFF2-40B4-BE49-F238E27FC236}">
                <a16:creationId xmlns:a16="http://schemas.microsoft.com/office/drawing/2014/main" id="{1DBC4D1F-A5A2-493C-9F63-95D9D3C81320}"/>
              </a:ext>
            </a:extLst>
          </p:cNvPr>
          <p:cNvPicPr>
            <a:picLocks noGrp="1" noChangeAspect="1"/>
          </p:cNvPicPr>
          <p:nvPr>
            <p:ph idx="1"/>
          </p:nvPr>
        </p:nvPicPr>
        <p:blipFill>
          <a:blip r:embed="rId3"/>
          <a:stretch>
            <a:fillRect/>
          </a:stretch>
        </p:blipFill>
        <p:spPr>
          <a:xfrm>
            <a:off x="1920434" y="1439859"/>
            <a:ext cx="5303133" cy="4845115"/>
          </a:xfrm>
        </p:spPr>
      </p:pic>
      <p:sp>
        <p:nvSpPr>
          <p:cNvPr id="5" name="TextBox 4">
            <a:extLst>
              <a:ext uri="{FF2B5EF4-FFF2-40B4-BE49-F238E27FC236}">
                <a16:creationId xmlns:a16="http://schemas.microsoft.com/office/drawing/2014/main" id="{4FE3C908-E527-492C-87AE-FA04D1D05A24}"/>
              </a:ext>
            </a:extLst>
          </p:cNvPr>
          <p:cNvSpPr txBox="1"/>
          <p:nvPr/>
        </p:nvSpPr>
        <p:spPr>
          <a:xfrm>
            <a:off x="121442" y="5077522"/>
            <a:ext cx="1727554" cy="1200329"/>
          </a:xfrm>
          <a:prstGeom prst="rect">
            <a:avLst/>
          </a:prstGeom>
          <a:noFill/>
          <a:ln>
            <a:solidFill>
              <a:srgbClr val="FF0000"/>
            </a:solidFill>
          </a:ln>
        </p:spPr>
        <p:txBody>
          <a:bodyPr wrap="square" rtlCol="0">
            <a:spAutoFit/>
          </a:bodyPr>
          <a:lstStyle/>
          <a:p>
            <a:r>
              <a:rPr lang="en-US"/>
              <a:t>Length of service stronger predictor than pay grade or age</a:t>
            </a:r>
          </a:p>
        </p:txBody>
      </p:sp>
      <p:cxnSp>
        <p:nvCxnSpPr>
          <p:cNvPr id="6" name="Straight Arrow Connector 5">
            <a:extLst>
              <a:ext uri="{FF2B5EF4-FFF2-40B4-BE49-F238E27FC236}">
                <a16:creationId xmlns:a16="http://schemas.microsoft.com/office/drawing/2014/main" id="{5E35B80A-D35D-4B27-A2AD-C09765A5F684}"/>
              </a:ext>
            </a:extLst>
          </p:cNvPr>
          <p:cNvCxnSpPr>
            <a:cxnSpLocks/>
            <a:stCxn id="5" idx="3"/>
          </p:cNvCxnSpPr>
          <p:nvPr/>
        </p:nvCxnSpPr>
        <p:spPr>
          <a:xfrm flipV="1">
            <a:off x="1848996" y="5264944"/>
            <a:ext cx="472722" cy="4127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5C4FCB5-063E-4DB1-8B20-8D578B786C7B}"/>
              </a:ext>
            </a:extLst>
          </p:cNvPr>
          <p:cNvSpPr txBox="1"/>
          <p:nvPr/>
        </p:nvSpPr>
        <p:spPr>
          <a:xfrm>
            <a:off x="192880" y="3862416"/>
            <a:ext cx="1656115" cy="923330"/>
          </a:xfrm>
          <a:prstGeom prst="rect">
            <a:avLst/>
          </a:prstGeom>
          <a:noFill/>
          <a:ln>
            <a:solidFill>
              <a:srgbClr val="FF0000"/>
            </a:solidFill>
          </a:ln>
        </p:spPr>
        <p:txBody>
          <a:bodyPr wrap="square" rtlCol="0">
            <a:spAutoFit/>
          </a:bodyPr>
          <a:lstStyle/>
          <a:p>
            <a:r>
              <a:rPr lang="en-US"/>
              <a:t>Non-Separation concentrates in younger ages</a:t>
            </a:r>
          </a:p>
        </p:txBody>
      </p:sp>
      <p:cxnSp>
        <p:nvCxnSpPr>
          <p:cNvPr id="8" name="Straight Arrow Connector 7">
            <a:extLst>
              <a:ext uri="{FF2B5EF4-FFF2-40B4-BE49-F238E27FC236}">
                <a16:creationId xmlns:a16="http://schemas.microsoft.com/office/drawing/2014/main" id="{F1376489-4CD6-4682-9AFE-5AC8A987B332}"/>
              </a:ext>
            </a:extLst>
          </p:cNvPr>
          <p:cNvCxnSpPr>
            <a:cxnSpLocks/>
          </p:cNvCxnSpPr>
          <p:nvPr/>
        </p:nvCxnSpPr>
        <p:spPr>
          <a:xfrm flipV="1">
            <a:off x="1848996" y="4050506"/>
            <a:ext cx="708467" cy="3825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3ED9816-2023-4302-8E0E-8E08D1B6B7B2}"/>
              </a:ext>
            </a:extLst>
          </p:cNvPr>
          <p:cNvCxnSpPr>
            <a:cxnSpLocks/>
            <a:stCxn id="5" idx="3"/>
          </p:cNvCxnSpPr>
          <p:nvPr/>
        </p:nvCxnSpPr>
        <p:spPr>
          <a:xfrm flipV="1">
            <a:off x="1848996" y="5262598"/>
            <a:ext cx="2180079" cy="4150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8354051"/>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8327683-8978-6B4B-9130-4A6A841F0549}" type="slidenum">
              <a:rPr lang="en-US" smtClean="0"/>
              <a:t>17</a:t>
            </a:fld>
            <a:endParaRPr lang="en-US"/>
          </a:p>
        </p:txBody>
      </p:sp>
      <p:sp>
        <p:nvSpPr>
          <p:cNvPr id="17" name="Content Placeholder 16">
            <a:extLst>
              <a:ext uri="{FF2B5EF4-FFF2-40B4-BE49-F238E27FC236}">
                <a16:creationId xmlns:a16="http://schemas.microsoft.com/office/drawing/2014/main" id="{B67A3B0B-5F82-44E1-A62D-6552023CEF71}"/>
              </a:ext>
            </a:extLst>
          </p:cNvPr>
          <p:cNvSpPr>
            <a:spLocks noGrp="1"/>
          </p:cNvSpPr>
          <p:nvPr>
            <p:ph idx="1"/>
          </p:nvPr>
        </p:nvSpPr>
        <p:spPr>
          <a:xfrm>
            <a:off x="628650" y="1825625"/>
            <a:ext cx="4643438" cy="4351338"/>
          </a:xfrm>
        </p:spPr>
        <p:txBody>
          <a:bodyPr/>
          <a:lstStyle/>
          <a:p>
            <a:r>
              <a:rPr lang="en-US"/>
              <a:t>Service length stronger than age</a:t>
            </a:r>
          </a:p>
          <a:p>
            <a:pPr marL="0" indent="0">
              <a:buNone/>
            </a:pPr>
            <a:endParaRPr lang="en-US"/>
          </a:p>
          <a:p>
            <a:r>
              <a:rPr lang="en-US"/>
              <a:t>75</a:t>
            </a:r>
            <a:r>
              <a:rPr lang="en-US" baseline="30000"/>
              <a:t>th</a:t>
            </a:r>
            <a:r>
              <a:rPr lang="en-US"/>
              <a:t> percentile of quitting (SC) ≤ 50</a:t>
            </a:r>
            <a:r>
              <a:rPr lang="en-US" baseline="30000"/>
              <a:t>th</a:t>
            </a:r>
            <a:r>
              <a:rPr lang="en-US"/>
              <a:t> percentile of non-separation (NS)</a:t>
            </a:r>
          </a:p>
        </p:txBody>
      </p:sp>
      <p:grpSp>
        <p:nvGrpSpPr>
          <p:cNvPr id="18" name="Group 17">
            <a:extLst>
              <a:ext uri="{FF2B5EF4-FFF2-40B4-BE49-F238E27FC236}">
                <a16:creationId xmlns:a16="http://schemas.microsoft.com/office/drawing/2014/main" id="{B1E91B3A-C161-48C3-8A31-DF084A3189FE}"/>
              </a:ext>
            </a:extLst>
          </p:cNvPr>
          <p:cNvGrpSpPr/>
          <p:nvPr/>
        </p:nvGrpSpPr>
        <p:grpSpPr>
          <a:xfrm>
            <a:off x="5350669" y="1222448"/>
            <a:ext cx="2570588" cy="5256934"/>
            <a:chOff x="4780063" y="1222447"/>
            <a:chExt cx="2748288" cy="5559533"/>
          </a:xfrm>
        </p:grpSpPr>
        <p:pic>
          <p:nvPicPr>
            <p:cNvPr id="13" name="Picture 12">
              <a:extLst>
                <a:ext uri="{FF2B5EF4-FFF2-40B4-BE49-F238E27FC236}">
                  <a16:creationId xmlns:a16="http://schemas.microsoft.com/office/drawing/2014/main" id="{57F1409B-F277-4BFC-9115-FCA064B910CA}"/>
                </a:ext>
              </a:extLst>
            </p:cNvPr>
            <p:cNvPicPr>
              <a:picLocks noChangeAspect="1"/>
            </p:cNvPicPr>
            <p:nvPr/>
          </p:nvPicPr>
          <p:blipFill>
            <a:blip r:embed="rId3"/>
            <a:stretch>
              <a:fillRect/>
            </a:stretch>
          </p:blipFill>
          <p:spPr>
            <a:xfrm>
              <a:off x="4780063" y="4788080"/>
              <a:ext cx="2742305" cy="1993900"/>
            </a:xfrm>
            <a:prstGeom prst="rect">
              <a:avLst/>
            </a:prstGeom>
          </p:spPr>
        </p:pic>
        <p:pic>
          <p:nvPicPr>
            <p:cNvPr id="15" name="Picture 14">
              <a:extLst>
                <a:ext uri="{FF2B5EF4-FFF2-40B4-BE49-F238E27FC236}">
                  <a16:creationId xmlns:a16="http://schemas.microsoft.com/office/drawing/2014/main" id="{6978C6C3-F689-4E03-B56B-91FAD10360D4}"/>
                </a:ext>
              </a:extLst>
            </p:cNvPr>
            <p:cNvPicPr>
              <a:picLocks noChangeAspect="1"/>
            </p:cNvPicPr>
            <p:nvPr/>
          </p:nvPicPr>
          <p:blipFill>
            <a:blip r:embed="rId4"/>
            <a:stretch>
              <a:fillRect/>
            </a:stretch>
          </p:blipFill>
          <p:spPr>
            <a:xfrm>
              <a:off x="4780064" y="3004344"/>
              <a:ext cx="2742305" cy="1993900"/>
            </a:xfrm>
            <a:prstGeom prst="rect">
              <a:avLst/>
            </a:prstGeom>
          </p:spPr>
        </p:pic>
        <p:pic>
          <p:nvPicPr>
            <p:cNvPr id="14" name="Picture 13">
              <a:extLst>
                <a:ext uri="{FF2B5EF4-FFF2-40B4-BE49-F238E27FC236}">
                  <a16:creationId xmlns:a16="http://schemas.microsoft.com/office/drawing/2014/main" id="{FAB6FBBD-0FE8-415A-9905-29BD93C9E851}"/>
                </a:ext>
              </a:extLst>
            </p:cNvPr>
            <p:cNvPicPr>
              <a:picLocks noChangeAspect="1"/>
            </p:cNvPicPr>
            <p:nvPr/>
          </p:nvPicPr>
          <p:blipFill>
            <a:blip r:embed="rId5"/>
            <a:stretch>
              <a:fillRect/>
            </a:stretch>
          </p:blipFill>
          <p:spPr>
            <a:xfrm>
              <a:off x="4786046" y="1222447"/>
              <a:ext cx="2742305" cy="1993899"/>
            </a:xfrm>
            <a:prstGeom prst="rect">
              <a:avLst/>
            </a:prstGeom>
          </p:spPr>
        </p:pic>
      </p:grpSp>
      <p:sp>
        <p:nvSpPr>
          <p:cNvPr id="2" name="Title 1"/>
          <p:cNvSpPr>
            <a:spLocks noGrp="1"/>
          </p:cNvSpPr>
          <p:nvPr>
            <p:ph type="title"/>
          </p:nvPr>
        </p:nvSpPr>
        <p:spPr/>
        <p:txBody>
          <a:bodyPr/>
          <a:lstStyle/>
          <a:p>
            <a:r>
              <a:rPr lang="en-US"/>
              <a:t>Feature Selection &amp; Analysis</a:t>
            </a:r>
          </a:p>
        </p:txBody>
      </p:sp>
    </p:spTree>
    <p:extLst>
      <p:ext uri="{BB962C8B-B14F-4D97-AF65-F5344CB8AC3E}">
        <p14:creationId xmlns:p14="http://schemas.microsoft.com/office/powerpoint/2010/main" val="1265965297"/>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Ethical Dilemmas</a:t>
            </a:r>
          </a:p>
        </p:txBody>
      </p:sp>
      <p:sp>
        <p:nvSpPr>
          <p:cNvPr id="3" name="Content Placeholder 2"/>
          <p:cNvSpPr>
            <a:spLocks noGrp="1"/>
          </p:cNvSpPr>
          <p:nvPr>
            <p:ph idx="1"/>
          </p:nvPr>
        </p:nvSpPr>
        <p:spPr/>
        <p:txBody>
          <a:bodyPr vert="horz" lIns="91440" tIns="45720" rIns="91440" bIns="45720" rtlCol="0" anchor="t">
            <a:normAutofit/>
          </a:bodyPr>
          <a:lstStyle/>
          <a:p>
            <a:r>
              <a:rPr lang="en-US"/>
              <a:t>Our model in the hiring process</a:t>
            </a:r>
          </a:p>
          <a:p>
            <a:pPr lvl="1"/>
            <a:r>
              <a:rPr lang="en-US">
                <a:solidFill>
                  <a:srgbClr val="000000"/>
                </a:solidFill>
              </a:rPr>
              <a:t>Age discrimination</a:t>
            </a:r>
          </a:p>
          <a:p>
            <a:pPr lvl="1"/>
            <a:r>
              <a:rPr lang="en-US">
                <a:solidFill>
                  <a:srgbClr val="000000"/>
                </a:solidFill>
              </a:rPr>
              <a:t>"Shelf-life"</a:t>
            </a:r>
            <a:endParaRPr lang="en-US"/>
          </a:p>
          <a:p>
            <a:r>
              <a:rPr lang="en-US"/>
              <a:t>Exploitive/Reductive Policy Making</a:t>
            </a:r>
          </a:p>
          <a:p>
            <a:pPr lvl="1"/>
            <a:r>
              <a:rPr lang="en-US">
                <a:solidFill>
                  <a:srgbClr val="000000"/>
                </a:solidFill>
              </a:rPr>
              <a:t>Vested Benefits</a:t>
            </a:r>
          </a:p>
          <a:p>
            <a:pPr lvl="1"/>
            <a:r>
              <a:rPr lang="en-US">
                <a:solidFill>
                  <a:srgbClr val="000000"/>
                </a:solidFill>
              </a:rPr>
              <a:t>Quality of Life Policies</a:t>
            </a:r>
          </a:p>
          <a:p>
            <a:pPr>
              <a:buFont typeface="Arial"/>
            </a:pPr>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18</a:t>
            </a:fld>
            <a:endParaRPr lang="en-US"/>
          </a:p>
        </p:txBody>
      </p:sp>
    </p:spTree>
    <p:extLst>
      <p:ext uri="{BB962C8B-B14F-4D97-AF65-F5344CB8AC3E}">
        <p14:creationId xmlns:p14="http://schemas.microsoft.com/office/powerpoint/2010/main" val="1958255850"/>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Ethical Solutions</a:t>
            </a:r>
          </a:p>
        </p:txBody>
      </p:sp>
      <p:sp>
        <p:nvSpPr>
          <p:cNvPr id="3" name="Content Placeholder 2"/>
          <p:cNvSpPr>
            <a:spLocks noGrp="1"/>
          </p:cNvSpPr>
          <p:nvPr>
            <p:ph idx="1"/>
          </p:nvPr>
        </p:nvSpPr>
        <p:spPr/>
        <p:txBody>
          <a:bodyPr vert="horz" lIns="91440" tIns="45720" rIns="91440" bIns="45720" rtlCol="0" anchor="t">
            <a:normAutofit/>
          </a:bodyPr>
          <a:lstStyle/>
          <a:p>
            <a:r>
              <a:rPr lang="en-US"/>
              <a:t>Identify attrition-likely employees</a:t>
            </a:r>
          </a:p>
          <a:p>
            <a:pPr>
              <a:buFont typeface="Arial"/>
            </a:pPr>
            <a:r>
              <a:rPr lang="en-US"/>
              <a:t>Begin a dialog with individuals</a:t>
            </a:r>
          </a:p>
          <a:p>
            <a:pPr>
              <a:buFont typeface="Arial"/>
            </a:pPr>
            <a:r>
              <a:rPr lang="en-US"/>
              <a:t>Build out support within HR and your community</a:t>
            </a:r>
          </a:p>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19</a:t>
            </a:fld>
            <a:endParaRPr lang="en-US"/>
          </a:p>
        </p:txBody>
      </p:sp>
    </p:spTree>
    <p:extLst>
      <p:ext uri="{BB962C8B-B14F-4D97-AF65-F5344CB8AC3E}">
        <p14:creationId xmlns:p14="http://schemas.microsoft.com/office/powerpoint/2010/main" val="71697028"/>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962150"/>
            <a:ext cx="7886700" cy="1325563"/>
          </a:xfrm>
        </p:spPr>
        <p:txBody>
          <a:bodyPr>
            <a:normAutofit/>
          </a:bodyPr>
          <a:lstStyle/>
          <a:p>
            <a:pPr algn="l"/>
            <a:r>
              <a:rPr lang="en-US" dirty="0"/>
              <a:t>Can we predict that an </a:t>
            </a:r>
          </a:p>
        </p:txBody>
      </p:sp>
      <p:sp>
        <p:nvSpPr>
          <p:cNvPr id="5" name="Slide Number Placeholder 4"/>
          <p:cNvSpPr>
            <a:spLocks noGrp="1"/>
          </p:cNvSpPr>
          <p:nvPr>
            <p:ph type="sldNum" sz="quarter" idx="12"/>
          </p:nvPr>
        </p:nvSpPr>
        <p:spPr/>
        <p:txBody>
          <a:bodyPr/>
          <a:lstStyle/>
          <a:p>
            <a:fld id="{38327683-8978-6B4B-9130-4A6A841F0549}" type="slidenum">
              <a:rPr lang="en-US" smtClean="0"/>
              <a:t>2</a:t>
            </a:fld>
            <a:endParaRPr lang="en-US"/>
          </a:p>
        </p:txBody>
      </p:sp>
      <p:sp>
        <p:nvSpPr>
          <p:cNvPr id="11" name="Title 1">
            <a:extLst>
              <a:ext uri="{FF2B5EF4-FFF2-40B4-BE49-F238E27FC236}">
                <a16:creationId xmlns:a16="http://schemas.microsoft.com/office/drawing/2014/main" id="{AF6202D5-D201-40C2-9452-089B2B7DC619}"/>
              </a:ext>
            </a:extLst>
          </p:cNvPr>
          <p:cNvSpPr txBox="1">
            <a:spLocks/>
          </p:cNvSpPr>
          <p:nvPr/>
        </p:nvSpPr>
        <p:spPr>
          <a:xfrm>
            <a:off x="2784629" y="2499249"/>
            <a:ext cx="7886700" cy="1325563"/>
          </a:xfrm>
          <a:prstGeom prst="rect">
            <a:avLst/>
          </a:prstGeom>
        </p:spPr>
        <p:txBody>
          <a:bodyPr vert="horz" lIns="91440" tIns="45720" rIns="91440" bIns="45720" rtlCol="0" anchor="ctr">
            <a:normAutofit fontScale="90000" lnSpcReduction="20000"/>
          </a:bodyPr>
          <a:lstStyle>
            <a:lvl1pPr algn="ctr" defTabSz="914400" rtl="0" eaLnBrk="1" latinLnBrk="0" hangingPunct="1">
              <a:lnSpc>
                <a:spcPct val="90000"/>
              </a:lnSpc>
              <a:spcBef>
                <a:spcPct val="0"/>
              </a:spcBef>
              <a:buNone/>
              <a:defRPr sz="4000" b="1" kern="1200">
                <a:solidFill>
                  <a:schemeClr val="tx1"/>
                </a:solidFill>
                <a:latin typeface="Arial" charset="0"/>
                <a:ea typeface="Arial" charset="0"/>
                <a:cs typeface="Arial" charset="0"/>
              </a:defRPr>
            </a:lvl1pPr>
          </a:lstStyle>
          <a:p>
            <a:pPr algn="l"/>
            <a:br>
              <a:rPr lang="en-US" dirty="0"/>
            </a:br>
            <a:r>
              <a:rPr lang="en-US" sz="4400" dirty="0"/>
              <a:t>employee will </a:t>
            </a:r>
            <a:r>
              <a:rPr lang="en-US" sz="8000" dirty="0">
                <a:solidFill>
                  <a:srgbClr val="FF0000"/>
                </a:solidFill>
              </a:rPr>
              <a:t>quit</a:t>
            </a:r>
            <a:r>
              <a:rPr lang="en-US" dirty="0"/>
              <a:t>?</a:t>
            </a:r>
          </a:p>
        </p:txBody>
      </p:sp>
    </p:spTree>
    <p:extLst>
      <p:ext uri="{BB962C8B-B14F-4D97-AF65-F5344CB8AC3E}">
        <p14:creationId xmlns:p14="http://schemas.microsoft.com/office/powerpoint/2010/main" val="724448261"/>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 &amp; Additional Research</a:t>
            </a:r>
          </a:p>
        </p:txBody>
      </p:sp>
      <p:sp>
        <p:nvSpPr>
          <p:cNvPr id="3" name="Content Placeholder 2"/>
          <p:cNvSpPr>
            <a:spLocks noGrp="1"/>
          </p:cNvSpPr>
          <p:nvPr>
            <p:ph idx="1"/>
          </p:nvPr>
        </p:nvSpPr>
        <p:spPr/>
        <p:txBody>
          <a:bodyPr/>
          <a:lstStyle/>
          <a:p>
            <a:r>
              <a:rPr lang="en-US" dirty="0"/>
              <a:t>Areas for additional research:</a:t>
            </a:r>
          </a:p>
          <a:p>
            <a:pPr lvl="1"/>
            <a:r>
              <a:rPr lang="en-US">
                <a:solidFill>
                  <a:schemeClr val="tx1"/>
                </a:solidFill>
              </a:rPr>
              <a:t>Location </a:t>
            </a:r>
            <a:r>
              <a:rPr lang="en-US" dirty="0">
                <a:solidFill>
                  <a:schemeClr val="tx1"/>
                </a:solidFill>
              </a:rPr>
              <a:t>through Income Inflation Margins</a:t>
            </a:r>
          </a:p>
          <a:p>
            <a:pPr lvl="1"/>
            <a:r>
              <a:rPr lang="en-US" dirty="0">
                <a:solidFill>
                  <a:schemeClr val="tx1"/>
                </a:solidFill>
              </a:rPr>
              <a:t>Raw Age Values</a:t>
            </a:r>
          </a:p>
          <a:p>
            <a:pPr lvl="1"/>
            <a:r>
              <a:rPr lang="en-US" dirty="0">
                <a:solidFill>
                  <a:schemeClr val="tx1"/>
                </a:solidFill>
              </a:rPr>
              <a:t>Employee Benefit Data</a:t>
            </a:r>
          </a:p>
          <a:p>
            <a:pPr lvl="1"/>
            <a:r>
              <a:rPr lang="en-US" dirty="0">
                <a:solidFill>
                  <a:schemeClr val="tx1"/>
                </a:solidFill>
              </a:rPr>
              <a:t>Attrition data with no pension </a:t>
            </a:r>
            <a:r>
              <a:rPr lang="en-US">
                <a:solidFill>
                  <a:schemeClr val="tx1"/>
                </a:solidFill>
              </a:rPr>
              <a:t>set aside</a:t>
            </a:r>
          </a:p>
          <a:p>
            <a:endParaRPr lang="en-US" dirty="0">
              <a:solidFill>
                <a:schemeClr val="tx1"/>
              </a:solidFill>
            </a:endParaRPr>
          </a:p>
        </p:txBody>
      </p:sp>
      <p:sp>
        <p:nvSpPr>
          <p:cNvPr id="4" name="Slide Number Placeholder 3"/>
          <p:cNvSpPr>
            <a:spLocks noGrp="1"/>
          </p:cNvSpPr>
          <p:nvPr>
            <p:ph type="sldNum" sz="quarter" idx="12"/>
          </p:nvPr>
        </p:nvSpPr>
        <p:spPr/>
        <p:txBody>
          <a:bodyPr/>
          <a:lstStyle/>
          <a:p>
            <a:fld id="{38327683-8978-6B4B-9130-4A6A841F0549}" type="slidenum">
              <a:rPr lang="en-US" smtClean="0"/>
              <a:t>20</a:t>
            </a:fld>
            <a:endParaRPr lang="en-US"/>
          </a:p>
        </p:txBody>
      </p:sp>
    </p:spTree>
    <p:extLst>
      <p:ext uri="{BB962C8B-B14F-4D97-AF65-F5344CB8AC3E}">
        <p14:creationId xmlns:p14="http://schemas.microsoft.com/office/powerpoint/2010/main" val="922487993"/>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 &amp; Additional Research</a:t>
            </a:r>
          </a:p>
        </p:txBody>
      </p:sp>
      <p:sp>
        <p:nvSpPr>
          <p:cNvPr id="3" name="Content Placeholder 2"/>
          <p:cNvSpPr>
            <a:spLocks noGrp="1"/>
          </p:cNvSpPr>
          <p:nvPr>
            <p:ph idx="1"/>
          </p:nvPr>
        </p:nvSpPr>
        <p:spPr/>
        <p:txBody>
          <a:bodyPr/>
          <a:lstStyle/>
          <a:p>
            <a:r>
              <a:rPr lang="en-US" dirty="0"/>
              <a:t>Must </a:t>
            </a:r>
            <a:r>
              <a:rPr lang="en-US"/>
              <a:t>apply through </a:t>
            </a:r>
            <a:r>
              <a:rPr lang="en-US" dirty="0"/>
              <a:t>an ethical lens</a:t>
            </a:r>
          </a:p>
          <a:p>
            <a:r>
              <a:rPr lang="en-US" dirty="0"/>
              <a:t>Seek to provide value </a:t>
            </a:r>
            <a:r>
              <a:rPr lang="en-US"/>
              <a:t>to employees’ lives</a:t>
            </a:r>
          </a:p>
          <a:p>
            <a:r>
              <a:rPr lang="en-US" dirty="0"/>
              <a:t>Consider </a:t>
            </a:r>
            <a:r>
              <a:rPr lang="en-US"/>
              <a:t>who stands to benefit</a:t>
            </a:r>
          </a:p>
          <a:p>
            <a:r>
              <a:rPr lang="en-US" dirty="0"/>
              <a:t>Improve profitability</a:t>
            </a:r>
            <a:r>
              <a:rPr lang="en-US"/>
              <a:t> without </a:t>
            </a:r>
            <a:r>
              <a:rPr lang="en-US" dirty="0"/>
              <a:t>sacrificing employee goals </a:t>
            </a:r>
          </a:p>
          <a:p>
            <a:endParaRPr lang="en-US" dirty="0"/>
          </a:p>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21</a:t>
            </a:fld>
            <a:endParaRPr lang="en-US"/>
          </a:p>
        </p:txBody>
      </p:sp>
    </p:spTree>
    <p:extLst>
      <p:ext uri="{BB962C8B-B14F-4D97-AF65-F5344CB8AC3E}">
        <p14:creationId xmlns:p14="http://schemas.microsoft.com/office/powerpoint/2010/main" val="1571250658"/>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Problem</a:t>
            </a:r>
          </a:p>
        </p:txBody>
      </p:sp>
      <p:sp>
        <p:nvSpPr>
          <p:cNvPr id="3" name="Content Placeholder 2"/>
          <p:cNvSpPr>
            <a:spLocks noGrp="1"/>
          </p:cNvSpPr>
          <p:nvPr>
            <p:ph idx="1"/>
          </p:nvPr>
        </p:nvSpPr>
        <p:spPr/>
        <p:txBody>
          <a:bodyPr/>
          <a:lstStyle/>
          <a:p>
            <a:r>
              <a:rPr lang="en-US"/>
              <a:t>Costly to many organizations</a:t>
            </a:r>
          </a:p>
          <a:p>
            <a:pPr marL="0" indent="0">
              <a:buNone/>
            </a:pPr>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3</a:t>
            </a:fld>
            <a:endParaRPr lang="en-US"/>
          </a:p>
        </p:txBody>
      </p:sp>
      <p:sp>
        <p:nvSpPr>
          <p:cNvPr id="5" name="TextBox 4"/>
          <p:cNvSpPr txBox="1"/>
          <p:nvPr/>
        </p:nvSpPr>
        <p:spPr>
          <a:xfrm>
            <a:off x="708734" y="5571521"/>
            <a:ext cx="7924800" cy="784830"/>
          </a:xfrm>
          <a:prstGeom prst="rect">
            <a:avLst/>
          </a:prstGeom>
          <a:noFill/>
        </p:spPr>
        <p:txBody>
          <a:bodyPr wrap="square" rtlCol="0" anchor="t">
            <a:spAutoFit/>
          </a:bodyPr>
          <a:lstStyle/>
          <a:p>
            <a:r>
              <a:rPr lang="en-US" sz="900" dirty="0"/>
              <a:t>1. </a:t>
            </a:r>
            <a:r>
              <a:rPr lang="en-US" sz="900" dirty="0" err="1"/>
              <a:t>Boushey</a:t>
            </a:r>
            <a:r>
              <a:rPr lang="en-US" sz="900" dirty="0"/>
              <a:t>, H. and S. J. Glyn.  "Cost of Turnover." Center for American Progress.  2012</a:t>
            </a:r>
          </a:p>
          <a:p>
            <a:r>
              <a:rPr lang="en-US" sz="900" dirty="0"/>
              <a:t>2. Allen, D. , PhD. "Retaining Talent – A guide to analyzing and managing employee turnover." SHRM Foundation’s Effective Practice Guidelines Series.  2009.</a:t>
            </a:r>
          </a:p>
          <a:p>
            <a:r>
              <a:rPr lang="en-US" sz="900" dirty="0"/>
              <a:t>3. Mohr, R. and C. </a:t>
            </a:r>
            <a:r>
              <a:rPr lang="en-US" sz="900" dirty="0" err="1"/>
              <a:t>Zoghi</a:t>
            </a:r>
            <a:r>
              <a:rPr lang="en-US" sz="900" dirty="0"/>
              <a:t>. "High Involvement Work Design and Job Satisfaction."  ILR Review, Vol. 61, No. 3, pp. 275-296.  Sage Publications, Inc.  2008.</a:t>
            </a:r>
          </a:p>
          <a:p>
            <a:r>
              <a:rPr lang="en-US" sz="900" dirty="0"/>
              <a:t>4. Richardson, R. "Measuring the Impact of </a:t>
            </a:r>
            <a:r>
              <a:rPr lang="en-US" sz="900" dirty="0" err="1"/>
              <a:t>of</a:t>
            </a:r>
            <a:r>
              <a:rPr lang="en-US" sz="900" dirty="0"/>
              <a:t> Turnover on Sales." The Journal of Personal Selling and Sales Management, Vol. 19, No. 4, pp. 53-66.  Taylor &amp; Francis, Ltd. 1999.</a:t>
            </a:r>
          </a:p>
        </p:txBody>
      </p:sp>
    </p:spTree>
    <p:extLst>
      <p:ext uri="{BB962C8B-B14F-4D97-AF65-F5344CB8AC3E}">
        <p14:creationId xmlns:p14="http://schemas.microsoft.com/office/powerpoint/2010/main" val="1881417302"/>
      </p:ext>
    </p:extLst>
  </p:cSld>
  <p:clrMapOvr>
    <a:masterClrMapping/>
  </p:clrMapOvr>
  <mc:AlternateContent xmlns:mc="http://schemas.openxmlformats.org/markup-compatibility/2006" xmlns:p14="http://schemas.microsoft.com/office/powerpoint/2010/main">
    <mc:Choice Requires="p14">
      <p:transition p14:dur="10" advClick="0" advTm="15000"/>
    </mc:Choice>
    <mc:Fallback xmlns="">
      <p:transition advClick="0" advTm="1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8327683-8978-6B4B-9130-4A6A841F0549}" type="slidenum">
              <a:rPr lang="en-US" smtClean="0"/>
              <a:t>4</a:t>
            </a:fld>
            <a:endParaRPr lang="en-US"/>
          </a:p>
        </p:txBody>
      </p:sp>
      <p:sp>
        <p:nvSpPr>
          <p:cNvPr id="11" name="Title 1"/>
          <p:cNvSpPr>
            <a:spLocks noGrp="1"/>
          </p:cNvSpPr>
          <p:nvPr>
            <p:ph type="title"/>
          </p:nvPr>
        </p:nvSpPr>
        <p:spPr>
          <a:xfrm>
            <a:off x="628650" y="365126"/>
            <a:ext cx="7886700" cy="1325563"/>
          </a:xfrm>
        </p:spPr>
        <p:txBody>
          <a:bodyPr/>
          <a:lstStyle/>
          <a:p>
            <a:r>
              <a:rPr lang="en-US" dirty="0"/>
              <a:t>The Problem</a:t>
            </a:r>
          </a:p>
        </p:txBody>
      </p:sp>
      <p:sp>
        <p:nvSpPr>
          <p:cNvPr id="12" name="Content Placeholder 2"/>
          <p:cNvSpPr>
            <a:spLocks noGrp="1"/>
          </p:cNvSpPr>
          <p:nvPr>
            <p:ph idx="1"/>
          </p:nvPr>
        </p:nvSpPr>
        <p:spPr>
          <a:xfrm>
            <a:off x="628650" y="1825625"/>
            <a:ext cx="7886700" cy="4351338"/>
          </a:xfrm>
        </p:spPr>
        <p:txBody>
          <a:bodyPr vert="horz" lIns="91440" tIns="45720" rIns="91440" bIns="45720" rtlCol="0" anchor="t">
            <a:normAutofit/>
          </a:bodyPr>
          <a:lstStyle/>
          <a:p>
            <a:r>
              <a:rPr lang="en-US" dirty="0"/>
              <a:t>Costly to many organizations</a:t>
            </a:r>
          </a:p>
          <a:p>
            <a:pPr lvl="1"/>
            <a:r>
              <a:rPr lang="en-US" sz="2400" dirty="0">
                <a:solidFill>
                  <a:schemeClr val="tx1"/>
                </a:solidFill>
              </a:rPr>
              <a:t>20% - 200%+ of an employee’s annual salary</a:t>
            </a:r>
          </a:p>
        </p:txBody>
      </p:sp>
      <p:graphicFrame>
        <p:nvGraphicFramePr>
          <p:cNvPr id="10" name="Chart 9">
            <a:extLst>
              <a:ext uri="{FF2B5EF4-FFF2-40B4-BE49-F238E27FC236}">
                <a16:creationId xmlns:a16="http://schemas.microsoft.com/office/drawing/2014/main" id="{21AF1FED-FF0E-4833-87A2-69A0158FCABD}"/>
              </a:ext>
            </a:extLst>
          </p:cNvPr>
          <p:cNvGraphicFramePr/>
          <p:nvPr>
            <p:extLst>
              <p:ext uri="{D42A27DB-BD31-4B8C-83A1-F6EECF244321}">
                <p14:modId xmlns:p14="http://schemas.microsoft.com/office/powerpoint/2010/main" val="990411354"/>
              </p:ext>
            </p:extLst>
          </p:nvPr>
        </p:nvGraphicFramePr>
        <p:xfrm>
          <a:off x="2865482" y="2855875"/>
          <a:ext cx="4850167" cy="2691167"/>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4">
            <a:extLst>
              <a:ext uri="{FF2B5EF4-FFF2-40B4-BE49-F238E27FC236}">
                <a16:creationId xmlns:a16="http://schemas.microsoft.com/office/drawing/2014/main" id="{4D317DD2-DF46-4A79-BEAD-87F3E6A9A58C}"/>
              </a:ext>
            </a:extLst>
          </p:cNvPr>
          <p:cNvSpPr txBox="1"/>
          <p:nvPr/>
        </p:nvSpPr>
        <p:spPr>
          <a:xfrm>
            <a:off x="708734" y="5571521"/>
            <a:ext cx="7924800" cy="784830"/>
          </a:xfrm>
          <a:prstGeom prst="rect">
            <a:avLst/>
          </a:prstGeom>
          <a:noFill/>
        </p:spPr>
        <p:txBody>
          <a:bodyPr wrap="square" rtlCol="0" anchor="t">
            <a:spAutoFit/>
          </a:bodyPr>
          <a:lstStyle/>
          <a:p>
            <a:r>
              <a:rPr lang="en-US" sz="900" dirty="0"/>
              <a:t>1. </a:t>
            </a:r>
            <a:r>
              <a:rPr lang="en-US" sz="900" dirty="0" err="1"/>
              <a:t>Boushey</a:t>
            </a:r>
            <a:r>
              <a:rPr lang="en-US" sz="900" dirty="0"/>
              <a:t>, H. and S. J. Glyn.  "Cost of Turnover." Center for American Progress.  2012</a:t>
            </a:r>
          </a:p>
          <a:p>
            <a:r>
              <a:rPr lang="en-US" sz="900" dirty="0"/>
              <a:t>2. Allen, D. , PhD. "Retaining Talent – A guide to analyzing and managing employee turnover." SHRM Foundation’s Effective Practice Guidelines Series.  2009.</a:t>
            </a:r>
          </a:p>
          <a:p>
            <a:r>
              <a:rPr lang="en-US" sz="900" dirty="0"/>
              <a:t>3. Mohr, R. and C. </a:t>
            </a:r>
            <a:r>
              <a:rPr lang="en-US" sz="900" dirty="0" err="1"/>
              <a:t>Zoghi</a:t>
            </a:r>
            <a:r>
              <a:rPr lang="en-US" sz="900" dirty="0"/>
              <a:t>. "High Involvement Work Design and Job Satisfaction."  ILR Review, Vol. 61, No. 3, pp. 275-296.  Sage Publications, Inc.  2008.</a:t>
            </a:r>
          </a:p>
          <a:p>
            <a:r>
              <a:rPr lang="en-US" sz="900" dirty="0"/>
              <a:t>4. Richardson, R. "Measuring the Impact of </a:t>
            </a:r>
            <a:r>
              <a:rPr lang="en-US" sz="900" dirty="0" err="1"/>
              <a:t>of</a:t>
            </a:r>
            <a:r>
              <a:rPr lang="en-US" sz="900" dirty="0"/>
              <a:t> Turnover on Sales." The Journal of Personal Selling and Sales Management, Vol. 19, No. 4, pp. 53-66.  Taylor &amp; Francis, Ltd. 1999.</a:t>
            </a:r>
          </a:p>
        </p:txBody>
      </p:sp>
    </p:spTree>
    <p:extLst>
      <p:ext uri="{BB962C8B-B14F-4D97-AF65-F5344CB8AC3E}">
        <p14:creationId xmlns:p14="http://schemas.microsoft.com/office/powerpoint/2010/main" val="273623629"/>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8327683-8978-6B4B-9130-4A6A841F0549}" type="slidenum">
              <a:rPr lang="en-US" smtClean="0"/>
              <a:t>5</a:t>
            </a:fld>
            <a:endParaRPr lang="en-US"/>
          </a:p>
        </p:txBody>
      </p:sp>
      <p:sp>
        <p:nvSpPr>
          <p:cNvPr id="11" name="Title 1"/>
          <p:cNvSpPr>
            <a:spLocks noGrp="1"/>
          </p:cNvSpPr>
          <p:nvPr>
            <p:ph type="title"/>
          </p:nvPr>
        </p:nvSpPr>
        <p:spPr>
          <a:xfrm>
            <a:off x="628650" y="365126"/>
            <a:ext cx="7886700" cy="1325563"/>
          </a:xfrm>
        </p:spPr>
        <p:txBody>
          <a:bodyPr/>
          <a:lstStyle/>
          <a:p>
            <a:r>
              <a:rPr lang="en-US"/>
              <a:t>The Problem</a:t>
            </a:r>
          </a:p>
        </p:txBody>
      </p:sp>
      <p:sp>
        <p:nvSpPr>
          <p:cNvPr id="12" name="Content Placeholder 2"/>
          <p:cNvSpPr>
            <a:spLocks noGrp="1"/>
          </p:cNvSpPr>
          <p:nvPr>
            <p:ph idx="1"/>
          </p:nvPr>
        </p:nvSpPr>
        <p:spPr>
          <a:xfrm>
            <a:off x="628650" y="1825625"/>
            <a:ext cx="7886700" cy="4351338"/>
          </a:xfrm>
        </p:spPr>
        <p:txBody>
          <a:bodyPr vert="horz" lIns="91440" tIns="45720" rIns="91440" bIns="45720" rtlCol="0" anchor="t">
            <a:normAutofit/>
          </a:bodyPr>
          <a:lstStyle/>
          <a:p>
            <a:r>
              <a:rPr lang="en-US" dirty="0"/>
              <a:t>Costly to many organizations</a:t>
            </a:r>
          </a:p>
          <a:p>
            <a:pPr lvl="1"/>
            <a:r>
              <a:rPr lang="en-US" sz="2400" dirty="0">
                <a:solidFill>
                  <a:schemeClr val="tx1"/>
                </a:solidFill>
              </a:rPr>
              <a:t>20% - 200%+ of an employee’s annual salary</a:t>
            </a:r>
            <a:endParaRPr lang="en-US" sz="2400" dirty="0"/>
          </a:p>
          <a:p>
            <a:pPr lvl="1"/>
            <a:r>
              <a:rPr lang="en-US" sz="2400" dirty="0">
                <a:solidFill>
                  <a:schemeClr val="tx1"/>
                </a:solidFill>
              </a:rPr>
              <a:t>Predicting </a:t>
            </a:r>
            <a:r>
              <a:rPr lang="en-US" sz="3000" dirty="0"/>
              <a:t>human behavior</a:t>
            </a:r>
          </a:p>
          <a:p>
            <a:endParaRPr lang="en-US" dirty="0"/>
          </a:p>
        </p:txBody>
      </p:sp>
      <p:sp>
        <p:nvSpPr>
          <p:cNvPr id="7" name="TextBox 6">
            <a:extLst>
              <a:ext uri="{FF2B5EF4-FFF2-40B4-BE49-F238E27FC236}">
                <a16:creationId xmlns:a16="http://schemas.microsoft.com/office/drawing/2014/main" id="{AD2057FE-FD2C-43CB-AF76-68A5EC37E987}"/>
              </a:ext>
            </a:extLst>
          </p:cNvPr>
          <p:cNvSpPr txBox="1"/>
          <p:nvPr/>
        </p:nvSpPr>
        <p:spPr>
          <a:xfrm>
            <a:off x="708734" y="5571521"/>
            <a:ext cx="7924800" cy="784830"/>
          </a:xfrm>
          <a:prstGeom prst="rect">
            <a:avLst/>
          </a:prstGeom>
          <a:noFill/>
        </p:spPr>
        <p:txBody>
          <a:bodyPr wrap="square" rtlCol="0" anchor="t">
            <a:spAutoFit/>
          </a:bodyPr>
          <a:lstStyle/>
          <a:p>
            <a:r>
              <a:rPr lang="en-US" sz="900" dirty="0"/>
              <a:t>1. </a:t>
            </a:r>
            <a:r>
              <a:rPr lang="en-US" sz="900" dirty="0" err="1"/>
              <a:t>Boushey</a:t>
            </a:r>
            <a:r>
              <a:rPr lang="en-US" sz="900" dirty="0"/>
              <a:t>, H. and S. J. Glyn.  "Cost of Turnover." Center for American Progress.  2012</a:t>
            </a:r>
          </a:p>
          <a:p>
            <a:r>
              <a:rPr lang="en-US" sz="900" dirty="0"/>
              <a:t>2. Allen, D. , PhD. "Retaining Talent – A guide to analyzing and managing employee turnover." SHRM Foundation’s Effective Practice Guidelines Series.  2009.</a:t>
            </a:r>
          </a:p>
          <a:p>
            <a:r>
              <a:rPr lang="en-US" sz="900" dirty="0"/>
              <a:t>3. Mohr, R. and C. </a:t>
            </a:r>
            <a:r>
              <a:rPr lang="en-US" sz="900" dirty="0" err="1"/>
              <a:t>Zoghi</a:t>
            </a:r>
            <a:r>
              <a:rPr lang="en-US" sz="900" dirty="0"/>
              <a:t>. "High Involvement Work Design and Job Satisfaction."  ILR Review, Vol. 61, No. 3, pp. 275-296.  Sage Publications, Inc.  2008.</a:t>
            </a:r>
          </a:p>
          <a:p>
            <a:r>
              <a:rPr lang="en-US" sz="900" dirty="0"/>
              <a:t>4. Richardson, R. "Measuring the Impact of </a:t>
            </a:r>
            <a:r>
              <a:rPr lang="en-US" sz="900" dirty="0" err="1"/>
              <a:t>of</a:t>
            </a:r>
            <a:r>
              <a:rPr lang="en-US" sz="900" dirty="0"/>
              <a:t> Turnover on Sales." The Journal of Personal Selling and Sales Management, Vol. 19, No. 4, pp. 53-66.  Taylor &amp; Francis, Ltd. 1999.</a:t>
            </a:r>
          </a:p>
        </p:txBody>
      </p:sp>
    </p:spTree>
    <p:extLst>
      <p:ext uri="{BB962C8B-B14F-4D97-AF65-F5344CB8AC3E}">
        <p14:creationId xmlns:p14="http://schemas.microsoft.com/office/powerpoint/2010/main" val="1551113724"/>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Source</a:t>
            </a:r>
          </a:p>
        </p:txBody>
      </p:sp>
      <p:sp>
        <p:nvSpPr>
          <p:cNvPr id="3" name="Content Placeholder 2"/>
          <p:cNvSpPr>
            <a:spLocks noGrp="1"/>
          </p:cNvSpPr>
          <p:nvPr>
            <p:ph idx="1"/>
          </p:nvPr>
        </p:nvSpPr>
        <p:spPr/>
        <p:txBody>
          <a:bodyPr/>
          <a:lstStyle/>
          <a:p>
            <a:r>
              <a:rPr lang="en-US" dirty="0"/>
              <a:t>Office of Personnel Management (OPM)</a:t>
            </a:r>
          </a:p>
          <a:p>
            <a:pPr lvl="1"/>
            <a:r>
              <a:rPr lang="en-US" dirty="0"/>
              <a:t>October 2015 – September 2014</a:t>
            </a:r>
          </a:p>
          <a:p>
            <a:r>
              <a:rPr lang="en-US" dirty="0"/>
              <a:t>Bureau of Labor Statistics (BLS)</a:t>
            </a:r>
          </a:p>
          <a:p>
            <a:r>
              <a:rPr lang="en-US" dirty="0"/>
              <a:t>IBM</a:t>
            </a:r>
          </a:p>
        </p:txBody>
      </p:sp>
      <p:sp>
        <p:nvSpPr>
          <p:cNvPr id="4" name="Slide Number Placeholder 3"/>
          <p:cNvSpPr>
            <a:spLocks noGrp="1"/>
          </p:cNvSpPr>
          <p:nvPr>
            <p:ph type="sldNum" sz="quarter" idx="12"/>
          </p:nvPr>
        </p:nvSpPr>
        <p:spPr/>
        <p:txBody>
          <a:bodyPr/>
          <a:lstStyle/>
          <a:p>
            <a:fld id="{38327683-8978-6B4B-9130-4A6A841F0549}" type="slidenum">
              <a:rPr lang="en-US" smtClean="0"/>
              <a:t>6</a:t>
            </a:fld>
            <a:endParaRPr lang="en-US"/>
          </a:p>
        </p:txBody>
      </p:sp>
      <p:sp>
        <p:nvSpPr>
          <p:cNvPr id="6" name="TextBox 5">
            <a:extLst>
              <a:ext uri="{FF2B5EF4-FFF2-40B4-BE49-F238E27FC236}">
                <a16:creationId xmlns:a16="http://schemas.microsoft.com/office/drawing/2014/main" id="{D48C7DA0-84D4-446A-AE09-B5E6513F9DB6}"/>
              </a:ext>
            </a:extLst>
          </p:cNvPr>
          <p:cNvSpPr txBox="1"/>
          <p:nvPr/>
        </p:nvSpPr>
        <p:spPr>
          <a:xfrm>
            <a:off x="735367" y="5222856"/>
            <a:ext cx="7924800" cy="646331"/>
          </a:xfrm>
          <a:prstGeom prst="rect">
            <a:avLst/>
          </a:prstGeom>
          <a:noFill/>
        </p:spPr>
        <p:txBody>
          <a:bodyPr wrap="square" rtlCol="0" anchor="t">
            <a:spAutoFit/>
          </a:bodyPr>
          <a:lstStyle/>
          <a:p>
            <a:r>
              <a:rPr lang="en-US" sz="900" dirty="0"/>
              <a:t>1. Office of Personnel Management. “Separations Data." url: https://www.opm.gov/data/. </a:t>
            </a:r>
          </a:p>
          <a:p>
            <a:r>
              <a:rPr lang="en-US" sz="900" dirty="0"/>
              <a:t>2. Bureau of Labor Statistics: “Federal </a:t>
            </a:r>
            <a:r>
              <a:rPr lang="en-US" sz="900"/>
              <a:t>Job Employment data” </a:t>
            </a:r>
            <a:r>
              <a:rPr lang="en-US" sz="900" dirty="0"/>
              <a:t>url: https://www.bls.gov/help/def/jl.htm#rate/level</a:t>
            </a:r>
          </a:p>
          <a:p>
            <a:r>
              <a:rPr lang="en-US" sz="900" dirty="0"/>
              <a:t>3. IBM Watson Analytics. “Sample Data: HR Employee Attrition and Performance.."  url: https://www.ibm.com/communities/ analytics/</a:t>
            </a:r>
            <a:r>
              <a:rPr lang="en-US" sz="900" dirty="0" err="1"/>
              <a:t>watson</a:t>
            </a:r>
            <a:r>
              <a:rPr lang="en-US" sz="900" dirty="0"/>
              <a:t>-analytics-blog/</a:t>
            </a:r>
            <a:r>
              <a:rPr lang="en-US" sz="900" dirty="0" err="1"/>
              <a:t>hr</a:t>
            </a:r>
            <a:r>
              <a:rPr lang="en-US" sz="900" dirty="0"/>
              <a:t>-employee-attrition/.</a:t>
            </a:r>
          </a:p>
        </p:txBody>
      </p:sp>
    </p:spTree>
    <p:extLst>
      <p:ext uri="{BB962C8B-B14F-4D97-AF65-F5344CB8AC3E}">
        <p14:creationId xmlns:p14="http://schemas.microsoft.com/office/powerpoint/2010/main" val="753163827"/>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stretch>
            <a:fillRect/>
          </a:stretch>
        </p:blipFill>
        <p:spPr>
          <a:xfrm>
            <a:off x="1482047" y="2015887"/>
            <a:ext cx="6179905" cy="3544818"/>
          </a:xfrm>
        </p:spPr>
      </p:pic>
      <p:sp>
        <p:nvSpPr>
          <p:cNvPr id="2" name="Title 1"/>
          <p:cNvSpPr>
            <a:spLocks noGrp="1"/>
          </p:cNvSpPr>
          <p:nvPr>
            <p:ph type="title"/>
          </p:nvPr>
        </p:nvSpPr>
        <p:spPr/>
        <p:txBody>
          <a:bodyPr/>
          <a:lstStyle/>
          <a:p>
            <a:r>
              <a:rPr lang="en-US"/>
              <a:t>OPM Data: Job Categories</a:t>
            </a:r>
          </a:p>
        </p:txBody>
      </p:sp>
      <p:sp>
        <p:nvSpPr>
          <p:cNvPr id="4" name="Slide Number Placeholder 3"/>
          <p:cNvSpPr>
            <a:spLocks noGrp="1"/>
          </p:cNvSpPr>
          <p:nvPr>
            <p:ph type="sldNum" sz="quarter" idx="12"/>
          </p:nvPr>
        </p:nvSpPr>
        <p:spPr/>
        <p:txBody>
          <a:bodyPr/>
          <a:lstStyle/>
          <a:p>
            <a:fld id="{38327683-8978-6B4B-9130-4A6A841F0549}" type="slidenum">
              <a:rPr lang="en-US" smtClean="0"/>
              <a:t>7</a:t>
            </a:fld>
            <a:endParaRPr lang="en-US"/>
          </a:p>
        </p:txBody>
      </p:sp>
      <p:sp>
        <p:nvSpPr>
          <p:cNvPr id="7" name="Content Placeholder 2">
            <a:extLst>
              <a:ext uri="{FF2B5EF4-FFF2-40B4-BE49-F238E27FC236}">
                <a16:creationId xmlns:a16="http://schemas.microsoft.com/office/drawing/2014/main" id="{15C1AFD0-DF67-4E8F-A005-6728FC436982}"/>
              </a:ext>
            </a:extLst>
          </p:cNvPr>
          <p:cNvSpPr txBox="1">
            <a:spLocks/>
          </p:cNvSpPr>
          <p:nvPr/>
        </p:nvSpPr>
        <p:spPr>
          <a:xfrm>
            <a:off x="628650" y="1332449"/>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FF0000"/>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rgbClr val="FF0000"/>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Professional &amp; Administrative candidate types for modeling</a:t>
            </a:r>
          </a:p>
        </p:txBody>
      </p:sp>
      <p:sp>
        <p:nvSpPr>
          <p:cNvPr id="13" name="Rectangle 12">
            <a:extLst>
              <a:ext uri="{FF2B5EF4-FFF2-40B4-BE49-F238E27FC236}">
                <a16:creationId xmlns:a16="http://schemas.microsoft.com/office/drawing/2014/main" id="{354DF562-28AF-4BDC-8598-2BFA670A3A24}"/>
              </a:ext>
            </a:extLst>
          </p:cNvPr>
          <p:cNvSpPr/>
          <p:nvPr/>
        </p:nvSpPr>
        <p:spPr>
          <a:xfrm>
            <a:off x="5907880" y="4122993"/>
            <a:ext cx="785813" cy="1828799"/>
          </a:xfrm>
          <a:prstGeom prst="rect">
            <a:avLst/>
          </a:prstGeom>
          <a:noFill/>
          <a:ln>
            <a:solidFill>
              <a:srgbClr val="C2D1EB"/>
            </a:solidFill>
          </a:ln>
          <a:effectLst>
            <a:glow rad="139700">
              <a:schemeClr val="accent1">
                <a:alpha val="33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Rectangle 13">
            <a:extLst>
              <a:ext uri="{FF2B5EF4-FFF2-40B4-BE49-F238E27FC236}">
                <a16:creationId xmlns:a16="http://schemas.microsoft.com/office/drawing/2014/main" id="{8417E55B-F08B-49D5-83A6-89F9B341BA31}"/>
              </a:ext>
            </a:extLst>
          </p:cNvPr>
          <p:cNvSpPr/>
          <p:nvPr/>
        </p:nvSpPr>
        <p:spPr>
          <a:xfrm>
            <a:off x="2375296" y="3401828"/>
            <a:ext cx="789385" cy="2549964"/>
          </a:xfrm>
          <a:prstGeom prst="rect">
            <a:avLst/>
          </a:prstGeom>
          <a:noFill/>
          <a:ln>
            <a:solidFill>
              <a:srgbClr val="C2D1EB"/>
            </a:solidFill>
          </a:ln>
          <a:effectLst>
            <a:glow rad="139700">
              <a:schemeClr val="accent1">
                <a:alpha val="33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960574931"/>
      </p:ext>
    </p:extLst>
  </p:cSld>
  <p:clrMapOvr>
    <a:masterClrMapping/>
  </p:clrMapOvr>
  <mc:AlternateContent xmlns:mc="http://schemas.openxmlformats.org/markup-compatibility/2006" xmlns:p14="http://schemas.microsoft.com/office/powerpoint/2010/main">
    <mc:Choice Requires="p14">
      <p:transition p14:dur="10" advClick="0" advTm="15000"/>
    </mc:Choice>
    <mc:Fallback xmlns="">
      <p:transition advClick="0" advTm="1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OPM Data: Separation Types</a:t>
            </a:r>
          </a:p>
        </p:txBody>
      </p:sp>
      <p:sp>
        <p:nvSpPr>
          <p:cNvPr id="4" name="Slide Number Placeholder 3"/>
          <p:cNvSpPr>
            <a:spLocks noGrp="1"/>
          </p:cNvSpPr>
          <p:nvPr>
            <p:ph type="sldNum" sz="quarter" idx="12"/>
          </p:nvPr>
        </p:nvSpPr>
        <p:spPr/>
        <p:txBody>
          <a:bodyPr/>
          <a:lstStyle/>
          <a:p>
            <a:fld id="{38327683-8978-6B4B-9130-4A6A841F0549}" type="slidenum">
              <a:rPr lang="en-US" smtClean="0"/>
              <a:t>8</a:t>
            </a:fld>
            <a:endParaRPr lang="en-US"/>
          </a:p>
        </p:txBody>
      </p:sp>
      <p:sp>
        <p:nvSpPr>
          <p:cNvPr id="6" name="Content Placeholder 5">
            <a:extLst>
              <a:ext uri="{FF2B5EF4-FFF2-40B4-BE49-F238E27FC236}">
                <a16:creationId xmlns:a16="http://schemas.microsoft.com/office/drawing/2014/main" id="{E71BC6C7-7577-47B1-B236-CAC613825132}"/>
              </a:ext>
            </a:extLst>
          </p:cNvPr>
          <p:cNvSpPr>
            <a:spLocks noGrp="1"/>
          </p:cNvSpPr>
          <p:nvPr>
            <p:ph idx="1"/>
          </p:nvPr>
        </p:nvSpPr>
        <p:spPr>
          <a:xfrm>
            <a:off x="628650" y="1400972"/>
            <a:ext cx="7886700" cy="660400"/>
          </a:xfrm>
        </p:spPr>
        <p:txBody>
          <a:bodyPr>
            <a:normAutofit/>
          </a:bodyPr>
          <a:lstStyle/>
          <a:p>
            <a:r>
              <a:rPr lang="en-US" sz="2400" dirty="0"/>
              <a:t>Various separation types</a:t>
            </a:r>
          </a:p>
          <a:p>
            <a:endParaRPr lang="en-US" sz="2400" dirty="0"/>
          </a:p>
        </p:txBody>
      </p:sp>
      <p:pic>
        <p:nvPicPr>
          <p:cNvPr id="8" name="Picture 7">
            <a:extLst>
              <a:ext uri="{FF2B5EF4-FFF2-40B4-BE49-F238E27FC236}">
                <a16:creationId xmlns:a16="http://schemas.microsoft.com/office/drawing/2014/main" id="{D65F8D8D-8E56-4127-A07F-C4BE4EAECEAB}"/>
              </a:ext>
            </a:extLst>
          </p:cNvPr>
          <p:cNvPicPr>
            <a:picLocks noChangeAspect="1"/>
          </p:cNvPicPr>
          <p:nvPr/>
        </p:nvPicPr>
        <p:blipFill>
          <a:blip r:embed="rId3"/>
          <a:stretch>
            <a:fillRect/>
          </a:stretch>
        </p:blipFill>
        <p:spPr>
          <a:xfrm>
            <a:off x="271463" y="2486025"/>
            <a:ext cx="8601075" cy="3448050"/>
          </a:xfrm>
          <a:prstGeom prst="rect">
            <a:avLst/>
          </a:prstGeom>
        </p:spPr>
      </p:pic>
      <p:sp>
        <p:nvSpPr>
          <p:cNvPr id="12" name="Right Bracket 11">
            <a:extLst>
              <a:ext uri="{FF2B5EF4-FFF2-40B4-BE49-F238E27FC236}">
                <a16:creationId xmlns:a16="http://schemas.microsoft.com/office/drawing/2014/main" id="{1ED7FF91-F4C9-4208-97AE-C106846EA2D7}"/>
              </a:ext>
            </a:extLst>
          </p:cNvPr>
          <p:cNvSpPr/>
          <p:nvPr/>
        </p:nvSpPr>
        <p:spPr>
          <a:xfrm>
            <a:off x="1536730" y="3496468"/>
            <a:ext cx="113476" cy="1596231"/>
          </a:xfrm>
          <a:prstGeom prst="rightBracket">
            <a:avLst/>
          </a:prstGeom>
          <a:noFill/>
          <a:ln>
            <a:solidFill>
              <a:srgbClr val="C2D1EB"/>
            </a:solidFill>
          </a:ln>
          <a:effectLst>
            <a:glow rad="139700">
              <a:schemeClr val="accent1">
                <a:alpha val="33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Right Bracket 12">
            <a:extLst>
              <a:ext uri="{FF2B5EF4-FFF2-40B4-BE49-F238E27FC236}">
                <a16:creationId xmlns:a16="http://schemas.microsoft.com/office/drawing/2014/main" id="{9FD2691C-AECD-4DE7-9481-F4BD293C02A4}"/>
              </a:ext>
            </a:extLst>
          </p:cNvPr>
          <p:cNvSpPr/>
          <p:nvPr/>
        </p:nvSpPr>
        <p:spPr>
          <a:xfrm>
            <a:off x="5075407" y="3518736"/>
            <a:ext cx="110956" cy="1623970"/>
          </a:xfrm>
          <a:prstGeom prst="rightBracket">
            <a:avLst/>
          </a:prstGeom>
          <a:noFill/>
          <a:ln>
            <a:solidFill>
              <a:srgbClr val="C2D1EB"/>
            </a:solidFill>
          </a:ln>
          <a:effectLst>
            <a:glow rad="139700">
              <a:schemeClr val="accent1">
                <a:alpha val="33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4" name="Left Bracket 13">
            <a:extLst>
              <a:ext uri="{FF2B5EF4-FFF2-40B4-BE49-F238E27FC236}">
                <a16:creationId xmlns:a16="http://schemas.microsoft.com/office/drawing/2014/main" id="{830D0770-97CC-4083-9118-6F0B1C810156}"/>
              </a:ext>
            </a:extLst>
          </p:cNvPr>
          <p:cNvSpPr/>
          <p:nvPr/>
        </p:nvSpPr>
        <p:spPr>
          <a:xfrm>
            <a:off x="901781" y="3496468"/>
            <a:ext cx="98345" cy="1596231"/>
          </a:xfrm>
          <a:prstGeom prst="leftBracket">
            <a:avLst/>
          </a:prstGeom>
          <a:noFill/>
          <a:ln>
            <a:solidFill>
              <a:srgbClr val="C2D1EB"/>
            </a:solidFill>
          </a:ln>
          <a:effectLst>
            <a:glow rad="139700">
              <a:schemeClr val="accent1">
                <a:alpha val="33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5" name="Left Bracket 14">
            <a:extLst>
              <a:ext uri="{FF2B5EF4-FFF2-40B4-BE49-F238E27FC236}">
                <a16:creationId xmlns:a16="http://schemas.microsoft.com/office/drawing/2014/main" id="{177F4D1E-5FF8-43BE-8886-DF09336E749C}"/>
              </a:ext>
            </a:extLst>
          </p:cNvPr>
          <p:cNvSpPr/>
          <p:nvPr/>
        </p:nvSpPr>
        <p:spPr>
          <a:xfrm>
            <a:off x="4454606" y="3518736"/>
            <a:ext cx="98345" cy="1623970"/>
          </a:xfrm>
          <a:prstGeom prst="leftBracket">
            <a:avLst/>
          </a:prstGeom>
          <a:noFill/>
          <a:ln>
            <a:solidFill>
              <a:srgbClr val="C2D1EB"/>
            </a:solidFill>
          </a:ln>
          <a:effectLst>
            <a:glow rad="139700">
              <a:schemeClr val="accent1">
                <a:alpha val="33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6" name="Content Placeholder 5">
            <a:extLst>
              <a:ext uri="{FF2B5EF4-FFF2-40B4-BE49-F238E27FC236}">
                <a16:creationId xmlns:a16="http://schemas.microsoft.com/office/drawing/2014/main" id="{8814DB16-C066-4C3B-8597-11D36496AB4E}"/>
              </a:ext>
            </a:extLst>
          </p:cNvPr>
          <p:cNvSpPr txBox="1">
            <a:spLocks/>
          </p:cNvSpPr>
          <p:nvPr/>
        </p:nvSpPr>
        <p:spPr>
          <a:xfrm>
            <a:off x="628650" y="1791892"/>
            <a:ext cx="7886700" cy="5889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FF0000"/>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rgbClr val="FF0000"/>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Telling Quit / Retirement ratios</a:t>
            </a:r>
          </a:p>
          <a:p>
            <a:endParaRPr lang="en-US" sz="2400" dirty="0"/>
          </a:p>
        </p:txBody>
      </p:sp>
    </p:spTree>
    <p:extLst>
      <p:ext uri="{BB962C8B-B14F-4D97-AF65-F5344CB8AC3E}">
        <p14:creationId xmlns:p14="http://schemas.microsoft.com/office/powerpoint/2010/main" val="2377917203"/>
      </p:ext>
    </p:extLst>
  </p:cSld>
  <p:clrMapOvr>
    <a:masterClrMapping/>
  </p:clrMapOvr>
  <mc:AlternateContent xmlns:mc="http://schemas.openxmlformats.org/markup-compatibility/2006" xmlns:p14="http://schemas.microsoft.com/office/powerpoint/2010/main">
    <mc:Choice Requires="p14">
      <p:transition p14:dur="10" advClick="0" advTm="15000"/>
    </mc:Choice>
    <mc:Fallback xmlns="">
      <p:transition advClick="0" advTm="1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OPM Data: Separation Types</a:t>
            </a:r>
          </a:p>
        </p:txBody>
      </p:sp>
      <p:sp>
        <p:nvSpPr>
          <p:cNvPr id="3" name="Content Placeholder 2"/>
          <p:cNvSpPr>
            <a:spLocks noGrp="1"/>
          </p:cNvSpPr>
          <p:nvPr>
            <p:ph idx="1"/>
          </p:nvPr>
        </p:nvSpPr>
        <p:spPr/>
        <p:txBody>
          <a:bodyPr/>
          <a:lstStyle/>
          <a:p>
            <a:r>
              <a:rPr lang="en-US"/>
              <a:t>Primary separation types of interest</a:t>
            </a:r>
          </a:p>
          <a:p>
            <a:pPr lvl="1"/>
            <a:r>
              <a:rPr lang="en-US">
                <a:solidFill>
                  <a:schemeClr val="tx1"/>
                </a:solidFill>
              </a:rPr>
              <a:t>Non-Separation (NS)</a:t>
            </a:r>
          </a:p>
          <a:p>
            <a:pPr lvl="1"/>
            <a:r>
              <a:rPr lang="en-US">
                <a:solidFill>
                  <a:schemeClr val="tx1"/>
                </a:solidFill>
              </a:rPr>
              <a:t>Quits (SC)</a:t>
            </a:r>
          </a:p>
          <a:p>
            <a:r>
              <a:rPr lang="en-US"/>
              <a:t>Transfers &amp; Retirements combined with Non-Separation</a:t>
            </a:r>
          </a:p>
          <a:p>
            <a:r>
              <a:rPr lang="en-US"/>
              <a:t>Uncontrollable types dropped</a:t>
            </a:r>
          </a:p>
        </p:txBody>
      </p:sp>
      <p:sp>
        <p:nvSpPr>
          <p:cNvPr id="4" name="Slide Number Placeholder 3"/>
          <p:cNvSpPr>
            <a:spLocks noGrp="1"/>
          </p:cNvSpPr>
          <p:nvPr>
            <p:ph type="sldNum" sz="quarter" idx="12"/>
          </p:nvPr>
        </p:nvSpPr>
        <p:spPr/>
        <p:txBody>
          <a:bodyPr/>
          <a:lstStyle/>
          <a:p>
            <a:fld id="{38327683-8978-6B4B-9130-4A6A841F0549}" type="slidenum">
              <a:rPr lang="en-US" smtClean="0"/>
              <a:t>9</a:t>
            </a:fld>
            <a:endParaRPr lang="en-US"/>
          </a:p>
        </p:txBody>
      </p:sp>
    </p:spTree>
    <p:extLst>
      <p:ext uri="{BB962C8B-B14F-4D97-AF65-F5344CB8AC3E}">
        <p14:creationId xmlns:p14="http://schemas.microsoft.com/office/powerpoint/2010/main" val="666320806"/>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TotalTime>
  <Words>1316</Words>
  <Application>Microsoft Office PowerPoint</Application>
  <PresentationFormat>On-screen Show (4:3)</PresentationFormat>
  <Paragraphs>173</Paragraphs>
  <Slides>21</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ＭＳ Ｐゴシック</vt:lpstr>
      <vt:lpstr>Arial</vt:lpstr>
      <vt:lpstr>Calibri</vt:lpstr>
      <vt:lpstr>Calibri Light</vt:lpstr>
      <vt:lpstr>Office Theme</vt:lpstr>
      <vt:lpstr>Employee Attrition: What makes an employee quit?</vt:lpstr>
      <vt:lpstr>Can we predict that an </vt:lpstr>
      <vt:lpstr>The Problem</vt:lpstr>
      <vt:lpstr>The Problem</vt:lpstr>
      <vt:lpstr>The Problem</vt:lpstr>
      <vt:lpstr>Data Source</vt:lpstr>
      <vt:lpstr>OPM Data: Job Categories</vt:lpstr>
      <vt:lpstr>OPM Data: Separation Types</vt:lpstr>
      <vt:lpstr>OPM Data: Separation Types</vt:lpstr>
      <vt:lpstr>OPM Data: Sampling</vt:lpstr>
      <vt:lpstr>Initial Findings</vt:lpstr>
      <vt:lpstr>Classification Methods</vt:lpstr>
      <vt:lpstr>Classification Methods</vt:lpstr>
      <vt:lpstr>Logistic Regression Key Predictors</vt:lpstr>
      <vt:lpstr>Feature Selection &amp; Analysis</vt:lpstr>
      <vt:lpstr>Feature Selection &amp; Analysis</vt:lpstr>
      <vt:lpstr>Feature Selection &amp; Analysis</vt:lpstr>
      <vt:lpstr>Ethical Dilemmas</vt:lpstr>
      <vt:lpstr>Ethical Solutions</vt:lpstr>
      <vt:lpstr>Conclusion &amp; Additional Research</vt:lpstr>
      <vt:lpstr>Conclusion &amp; Additional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 What makes an employee quit?</dc:title>
  <dc:creator>Chris Boomhower</dc:creator>
  <cp:lastModifiedBy>crazyaboutsaffron@yahoo.com</cp:lastModifiedBy>
  <cp:revision>7</cp:revision>
  <dcterms:modified xsi:type="dcterms:W3CDTF">2017-12-11T00:54:32Z</dcterms:modified>
</cp:coreProperties>
</file>