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2A8BC0-0BE6-4460-9233-6889647EA9FC}"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2035D9D1-ED43-4969-AD93-F233E119DDD2}">
      <dgm:prSet/>
      <dgm:spPr/>
      <dgm:t>
        <a:bodyPr/>
        <a:lstStyle/>
        <a:p>
          <a:pPr rtl="0"/>
          <a:r>
            <a:rPr lang="en-US" dirty="0" smtClean="0"/>
            <a:t>we Encoded the categorical Variable using One Hot Encoder as machine learning model accepts only numeric values</a:t>
          </a:r>
          <a:endParaRPr lang="en-US" dirty="0"/>
        </a:p>
      </dgm:t>
    </dgm:pt>
    <dgm:pt modelId="{BB73CA9E-CCC3-4B47-9E62-58CD44A21F4B}" type="parTrans" cxnId="{83539A6B-A7CA-4314-AFF0-4679A5DBB706}">
      <dgm:prSet/>
      <dgm:spPr/>
      <dgm:t>
        <a:bodyPr/>
        <a:lstStyle/>
        <a:p>
          <a:endParaRPr lang="en-US"/>
        </a:p>
      </dgm:t>
    </dgm:pt>
    <dgm:pt modelId="{C969C1EE-D671-4013-B0EB-9AC94679A9D3}" type="sibTrans" cxnId="{83539A6B-A7CA-4314-AFF0-4679A5DBB706}">
      <dgm:prSet/>
      <dgm:spPr/>
      <dgm:t>
        <a:bodyPr/>
        <a:lstStyle/>
        <a:p>
          <a:endParaRPr lang="en-US"/>
        </a:p>
      </dgm:t>
    </dgm:pt>
    <dgm:pt modelId="{2FB5C4EB-7292-49CC-AD14-63DF18DF7E8B}">
      <dgm:prSet/>
      <dgm:spPr/>
      <dgm:t>
        <a:bodyPr/>
        <a:lstStyle/>
        <a:p>
          <a:pPr rtl="0"/>
          <a:r>
            <a:rPr lang="en-US" dirty="0" smtClean="0"/>
            <a:t>Normalization for the numerical Data using </a:t>
          </a:r>
          <a:r>
            <a:rPr lang="en-US" dirty="0" err="1" smtClean="0"/>
            <a:t>MinMaxScaler</a:t>
          </a:r>
          <a:r>
            <a:rPr lang="en-US" dirty="0" smtClean="0"/>
            <a:t> that normalize numeric values to be ranging from 0 to 1.</a:t>
          </a:r>
          <a:endParaRPr lang="en-US" dirty="0"/>
        </a:p>
      </dgm:t>
    </dgm:pt>
    <dgm:pt modelId="{2121C9C8-11CB-4F71-B13B-5C622841BF38}" type="parTrans" cxnId="{83427D47-ED1F-4B3A-BE35-AADE20F65C39}">
      <dgm:prSet/>
      <dgm:spPr/>
      <dgm:t>
        <a:bodyPr/>
        <a:lstStyle/>
        <a:p>
          <a:endParaRPr lang="en-US"/>
        </a:p>
      </dgm:t>
    </dgm:pt>
    <dgm:pt modelId="{96A8BA4A-D32D-456E-AACF-1C75003B6A6D}" type="sibTrans" cxnId="{83427D47-ED1F-4B3A-BE35-AADE20F65C39}">
      <dgm:prSet/>
      <dgm:spPr/>
      <dgm:t>
        <a:bodyPr/>
        <a:lstStyle/>
        <a:p>
          <a:endParaRPr lang="en-US"/>
        </a:p>
      </dgm:t>
    </dgm:pt>
    <dgm:pt modelId="{86CDF4FD-EC2E-465F-959D-FDED67BCB463}">
      <dgm:prSet/>
      <dgm:spPr/>
      <dgm:t>
        <a:bodyPr/>
        <a:lstStyle/>
        <a:p>
          <a:pPr rtl="0"/>
          <a:r>
            <a:rPr lang="en-US" dirty="0" smtClean="0">
              <a:solidFill>
                <a:schemeClr val="tx1"/>
              </a:solidFill>
            </a:rPr>
            <a:t>splitting the data to train and test with percentage 80/20</a:t>
          </a:r>
          <a:endParaRPr lang="en-US" dirty="0">
            <a:solidFill>
              <a:schemeClr val="tx1"/>
            </a:solidFill>
          </a:endParaRPr>
        </a:p>
      </dgm:t>
    </dgm:pt>
    <dgm:pt modelId="{573BA88B-CF53-436B-AAEA-8E5F6488A112}" type="parTrans" cxnId="{55B6012B-6C78-4B11-8989-960F002ABC0A}">
      <dgm:prSet/>
      <dgm:spPr/>
      <dgm:t>
        <a:bodyPr/>
        <a:lstStyle/>
        <a:p>
          <a:endParaRPr lang="en-US"/>
        </a:p>
      </dgm:t>
    </dgm:pt>
    <dgm:pt modelId="{E3E38F91-A958-4311-B412-83FB7251AE8E}" type="sibTrans" cxnId="{55B6012B-6C78-4B11-8989-960F002ABC0A}">
      <dgm:prSet/>
      <dgm:spPr/>
      <dgm:t>
        <a:bodyPr/>
        <a:lstStyle/>
        <a:p>
          <a:endParaRPr lang="en-US"/>
        </a:p>
      </dgm:t>
    </dgm:pt>
    <dgm:pt modelId="{2A5F4E93-12E0-4ACF-82A5-226438F70C2A}" type="pres">
      <dgm:prSet presAssocID="{E02A8BC0-0BE6-4460-9233-6889647EA9FC}" presName="Name0" presStyleCnt="0">
        <dgm:presLayoutVars>
          <dgm:chMax val="7"/>
          <dgm:dir/>
          <dgm:animLvl val="lvl"/>
          <dgm:resizeHandles val="exact"/>
        </dgm:presLayoutVars>
      </dgm:prSet>
      <dgm:spPr/>
    </dgm:pt>
    <dgm:pt modelId="{AF79C6F5-B317-4665-B968-6F8D64A3C9EC}" type="pres">
      <dgm:prSet presAssocID="{2035D9D1-ED43-4969-AD93-F233E119DDD2}" presName="circle1" presStyleLbl="node1" presStyleIdx="0" presStyleCnt="3"/>
      <dgm:spPr/>
    </dgm:pt>
    <dgm:pt modelId="{1569180B-3FAB-4327-89CF-802A463A331B}" type="pres">
      <dgm:prSet presAssocID="{2035D9D1-ED43-4969-AD93-F233E119DDD2}" presName="space" presStyleCnt="0"/>
      <dgm:spPr/>
    </dgm:pt>
    <dgm:pt modelId="{0201E1B6-6DB4-43E2-A78E-C608917B5DED}" type="pres">
      <dgm:prSet presAssocID="{2035D9D1-ED43-4969-AD93-F233E119DDD2}" presName="rect1" presStyleLbl="alignAcc1" presStyleIdx="0" presStyleCnt="3" custLinFactNeighborX="773" custLinFactNeighborY="2326"/>
      <dgm:spPr/>
      <dgm:t>
        <a:bodyPr/>
        <a:lstStyle/>
        <a:p>
          <a:endParaRPr lang="en-US"/>
        </a:p>
      </dgm:t>
    </dgm:pt>
    <dgm:pt modelId="{607BF13D-E18D-4A8F-BBE6-84A4A4474CDB}" type="pres">
      <dgm:prSet presAssocID="{2FB5C4EB-7292-49CC-AD14-63DF18DF7E8B}" presName="vertSpace2" presStyleLbl="node1" presStyleIdx="0" presStyleCnt="3"/>
      <dgm:spPr/>
    </dgm:pt>
    <dgm:pt modelId="{3A4DE436-78F1-4905-A244-E6EF5C42E142}" type="pres">
      <dgm:prSet presAssocID="{2FB5C4EB-7292-49CC-AD14-63DF18DF7E8B}" presName="circle2" presStyleLbl="node1" presStyleIdx="1" presStyleCnt="3"/>
      <dgm:spPr/>
    </dgm:pt>
    <dgm:pt modelId="{0387BF91-E662-4FB8-A333-33EB5832E739}" type="pres">
      <dgm:prSet presAssocID="{2FB5C4EB-7292-49CC-AD14-63DF18DF7E8B}" presName="rect2" presStyleLbl="alignAcc1" presStyleIdx="1" presStyleCnt="3"/>
      <dgm:spPr/>
      <dgm:t>
        <a:bodyPr/>
        <a:lstStyle/>
        <a:p>
          <a:endParaRPr lang="en-US"/>
        </a:p>
      </dgm:t>
    </dgm:pt>
    <dgm:pt modelId="{1D135C22-BB3B-4C74-A247-0241DA880432}" type="pres">
      <dgm:prSet presAssocID="{86CDF4FD-EC2E-465F-959D-FDED67BCB463}" presName="vertSpace3" presStyleLbl="node1" presStyleIdx="1" presStyleCnt="3"/>
      <dgm:spPr/>
    </dgm:pt>
    <dgm:pt modelId="{4659EAF9-9488-44B2-B9B8-47FB49C3A122}" type="pres">
      <dgm:prSet presAssocID="{86CDF4FD-EC2E-465F-959D-FDED67BCB463}" presName="circle3" presStyleLbl="node1" presStyleIdx="2" presStyleCnt="3"/>
      <dgm:spPr/>
    </dgm:pt>
    <dgm:pt modelId="{2430BA0C-6759-435D-8360-1E44E397D512}" type="pres">
      <dgm:prSet presAssocID="{86CDF4FD-EC2E-465F-959D-FDED67BCB463}" presName="rect3" presStyleLbl="alignAcc1" presStyleIdx="2" presStyleCnt="3"/>
      <dgm:spPr/>
      <dgm:t>
        <a:bodyPr/>
        <a:lstStyle/>
        <a:p>
          <a:endParaRPr lang="en-US"/>
        </a:p>
      </dgm:t>
    </dgm:pt>
    <dgm:pt modelId="{D4C219FC-272D-49F0-B97C-A8193CC2BEED}" type="pres">
      <dgm:prSet presAssocID="{2035D9D1-ED43-4969-AD93-F233E119DDD2}" presName="rect1ParTxNoCh" presStyleLbl="alignAcc1" presStyleIdx="2" presStyleCnt="3">
        <dgm:presLayoutVars>
          <dgm:chMax val="1"/>
          <dgm:bulletEnabled val="1"/>
        </dgm:presLayoutVars>
      </dgm:prSet>
      <dgm:spPr/>
      <dgm:t>
        <a:bodyPr/>
        <a:lstStyle/>
        <a:p>
          <a:endParaRPr lang="en-US"/>
        </a:p>
      </dgm:t>
    </dgm:pt>
    <dgm:pt modelId="{D9564B34-9BE4-4D55-8F3C-87EA43845496}" type="pres">
      <dgm:prSet presAssocID="{2FB5C4EB-7292-49CC-AD14-63DF18DF7E8B}" presName="rect2ParTxNoCh" presStyleLbl="alignAcc1" presStyleIdx="2" presStyleCnt="3">
        <dgm:presLayoutVars>
          <dgm:chMax val="1"/>
          <dgm:bulletEnabled val="1"/>
        </dgm:presLayoutVars>
      </dgm:prSet>
      <dgm:spPr/>
      <dgm:t>
        <a:bodyPr/>
        <a:lstStyle/>
        <a:p>
          <a:endParaRPr lang="en-US"/>
        </a:p>
      </dgm:t>
    </dgm:pt>
    <dgm:pt modelId="{D6C07578-B7F5-460E-A6C7-00CC5F89C322}" type="pres">
      <dgm:prSet presAssocID="{86CDF4FD-EC2E-465F-959D-FDED67BCB463}" presName="rect3ParTxNoCh" presStyleLbl="alignAcc1" presStyleIdx="2" presStyleCnt="3">
        <dgm:presLayoutVars>
          <dgm:chMax val="1"/>
          <dgm:bulletEnabled val="1"/>
        </dgm:presLayoutVars>
      </dgm:prSet>
      <dgm:spPr/>
      <dgm:t>
        <a:bodyPr/>
        <a:lstStyle/>
        <a:p>
          <a:endParaRPr lang="en-US"/>
        </a:p>
      </dgm:t>
    </dgm:pt>
  </dgm:ptLst>
  <dgm:cxnLst>
    <dgm:cxn modelId="{55B6012B-6C78-4B11-8989-960F002ABC0A}" srcId="{E02A8BC0-0BE6-4460-9233-6889647EA9FC}" destId="{86CDF4FD-EC2E-465F-959D-FDED67BCB463}" srcOrd="2" destOrd="0" parTransId="{573BA88B-CF53-436B-AAEA-8E5F6488A112}" sibTransId="{E3E38F91-A958-4311-B412-83FB7251AE8E}"/>
    <dgm:cxn modelId="{B1607ED4-E1B8-4A45-9AC1-EAB6D9F9D382}" type="presOf" srcId="{2FB5C4EB-7292-49CC-AD14-63DF18DF7E8B}" destId="{D9564B34-9BE4-4D55-8F3C-87EA43845496}" srcOrd="1" destOrd="0" presId="urn:microsoft.com/office/officeart/2005/8/layout/target3"/>
    <dgm:cxn modelId="{4E3E5EE2-C7C3-48EC-8ACF-8DCC8BC57EC0}" type="presOf" srcId="{2035D9D1-ED43-4969-AD93-F233E119DDD2}" destId="{D4C219FC-272D-49F0-B97C-A8193CC2BEED}" srcOrd="1" destOrd="0" presId="urn:microsoft.com/office/officeart/2005/8/layout/target3"/>
    <dgm:cxn modelId="{226BCF6C-F2CD-4CAE-A4E6-7FAF74DBEA85}" type="presOf" srcId="{E02A8BC0-0BE6-4460-9233-6889647EA9FC}" destId="{2A5F4E93-12E0-4ACF-82A5-226438F70C2A}" srcOrd="0" destOrd="0" presId="urn:microsoft.com/office/officeart/2005/8/layout/target3"/>
    <dgm:cxn modelId="{83427D47-ED1F-4B3A-BE35-AADE20F65C39}" srcId="{E02A8BC0-0BE6-4460-9233-6889647EA9FC}" destId="{2FB5C4EB-7292-49CC-AD14-63DF18DF7E8B}" srcOrd="1" destOrd="0" parTransId="{2121C9C8-11CB-4F71-B13B-5C622841BF38}" sibTransId="{96A8BA4A-D32D-456E-AACF-1C75003B6A6D}"/>
    <dgm:cxn modelId="{83539A6B-A7CA-4314-AFF0-4679A5DBB706}" srcId="{E02A8BC0-0BE6-4460-9233-6889647EA9FC}" destId="{2035D9D1-ED43-4969-AD93-F233E119DDD2}" srcOrd="0" destOrd="0" parTransId="{BB73CA9E-CCC3-4B47-9E62-58CD44A21F4B}" sibTransId="{C969C1EE-D671-4013-B0EB-9AC94679A9D3}"/>
    <dgm:cxn modelId="{7FA4A6CF-FD3D-48D0-A9A3-2DCB48FDF581}" type="presOf" srcId="{2FB5C4EB-7292-49CC-AD14-63DF18DF7E8B}" destId="{0387BF91-E662-4FB8-A333-33EB5832E739}" srcOrd="0" destOrd="0" presId="urn:microsoft.com/office/officeart/2005/8/layout/target3"/>
    <dgm:cxn modelId="{7048A69A-EAC1-411D-AC28-C52105321B97}" type="presOf" srcId="{86CDF4FD-EC2E-465F-959D-FDED67BCB463}" destId="{D6C07578-B7F5-460E-A6C7-00CC5F89C322}" srcOrd="1" destOrd="0" presId="urn:microsoft.com/office/officeart/2005/8/layout/target3"/>
    <dgm:cxn modelId="{C80DCD38-E4EC-4913-8E6E-876800E4B6D8}" type="presOf" srcId="{2035D9D1-ED43-4969-AD93-F233E119DDD2}" destId="{0201E1B6-6DB4-43E2-A78E-C608917B5DED}" srcOrd="0" destOrd="0" presId="urn:microsoft.com/office/officeart/2005/8/layout/target3"/>
    <dgm:cxn modelId="{75DF0C3B-B0D7-4367-8788-33C39400880B}" type="presOf" srcId="{86CDF4FD-EC2E-465F-959D-FDED67BCB463}" destId="{2430BA0C-6759-435D-8360-1E44E397D512}" srcOrd="0" destOrd="0" presId="urn:microsoft.com/office/officeart/2005/8/layout/target3"/>
    <dgm:cxn modelId="{8B452EF2-74A3-4BED-A1E2-6FCD965F9E62}" type="presParOf" srcId="{2A5F4E93-12E0-4ACF-82A5-226438F70C2A}" destId="{AF79C6F5-B317-4665-B968-6F8D64A3C9EC}" srcOrd="0" destOrd="0" presId="urn:microsoft.com/office/officeart/2005/8/layout/target3"/>
    <dgm:cxn modelId="{60030827-6676-40B2-B20E-7469449E8CE5}" type="presParOf" srcId="{2A5F4E93-12E0-4ACF-82A5-226438F70C2A}" destId="{1569180B-3FAB-4327-89CF-802A463A331B}" srcOrd="1" destOrd="0" presId="urn:microsoft.com/office/officeart/2005/8/layout/target3"/>
    <dgm:cxn modelId="{F0067EB9-E28F-4589-AF75-26ADFD503956}" type="presParOf" srcId="{2A5F4E93-12E0-4ACF-82A5-226438F70C2A}" destId="{0201E1B6-6DB4-43E2-A78E-C608917B5DED}" srcOrd="2" destOrd="0" presId="urn:microsoft.com/office/officeart/2005/8/layout/target3"/>
    <dgm:cxn modelId="{30877283-CBD4-492D-8736-1F5D8BDCE55F}" type="presParOf" srcId="{2A5F4E93-12E0-4ACF-82A5-226438F70C2A}" destId="{607BF13D-E18D-4A8F-BBE6-84A4A4474CDB}" srcOrd="3" destOrd="0" presId="urn:microsoft.com/office/officeart/2005/8/layout/target3"/>
    <dgm:cxn modelId="{C9231889-C48E-4E6F-B316-E57AA9E7A359}" type="presParOf" srcId="{2A5F4E93-12E0-4ACF-82A5-226438F70C2A}" destId="{3A4DE436-78F1-4905-A244-E6EF5C42E142}" srcOrd="4" destOrd="0" presId="urn:microsoft.com/office/officeart/2005/8/layout/target3"/>
    <dgm:cxn modelId="{C3EC3099-9781-4FCD-BB85-BE74FB57D7A9}" type="presParOf" srcId="{2A5F4E93-12E0-4ACF-82A5-226438F70C2A}" destId="{0387BF91-E662-4FB8-A333-33EB5832E739}" srcOrd="5" destOrd="0" presId="urn:microsoft.com/office/officeart/2005/8/layout/target3"/>
    <dgm:cxn modelId="{EC580244-3517-472A-8EBE-86B464A2EDD4}" type="presParOf" srcId="{2A5F4E93-12E0-4ACF-82A5-226438F70C2A}" destId="{1D135C22-BB3B-4C74-A247-0241DA880432}" srcOrd="6" destOrd="0" presId="urn:microsoft.com/office/officeart/2005/8/layout/target3"/>
    <dgm:cxn modelId="{7E5EDC3C-F6C3-494F-8523-CD512BD45CD7}" type="presParOf" srcId="{2A5F4E93-12E0-4ACF-82A5-226438F70C2A}" destId="{4659EAF9-9488-44B2-B9B8-47FB49C3A122}" srcOrd="7" destOrd="0" presId="urn:microsoft.com/office/officeart/2005/8/layout/target3"/>
    <dgm:cxn modelId="{FA28A184-2427-4B5C-9641-52C7320DE909}" type="presParOf" srcId="{2A5F4E93-12E0-4ACF-82A5-226438F70C2A}" destId="{2430BA0C-6759-435D-8360-1E44E397D512}" srcOrd="8" destOrd="0" presId="urn:microsoft.com/office/officeart/2005/8/layout/target3"/>
    <dgm:cxn modelId="{7048C708-8AEE-4CD6-8FCF-172BC069B623}" type="presParOf" srcId="{2A5F4E93-12E0-4ACF-82A5-226438F70C2A}" destId="{D4C219FC-272D-49F0-B97C-A8193CC2BEED}" srcOrd="9" destOrd="0" presId="urn:microsoft.com/office/officeart/2005/8/layout/target3"/>
    <dgm:cxn modelId="{F7060AD9-5B90-4383-AEA4-80AF01C078EF}" type="presParOf" srcId="{2A5F4E93-12E0-4ACF-82A5-226438F70C2A}" destId="{D9564B34-9BE4-4D55-8F3C-87EA43845496}" srcOrd="10" destOrd="0" presId="urn:microsoft.com/office/officeart/2005/8/layout/target3"/>
    <dgm:cxn modelId="{8558051D-01ED-47DF-BF55-FA6956E46C6D}" type="presParOf" srcId="{2A5F4E93-12E0-4ACF-82A5-226438F70C2A}" destId="{D6C07578-B7F5-460E-A6C7-00CC5F89C322}"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9C6F5-B317-4665-B968-6F8D64A3C9EC}">
      <dsp:nvSpPr>
        <dsp:cNvPr id="0" name=""/>
        <dsp:cNvSpPr/>
      </dsp:nvSpPr>
      <dsp:spPr>
        <a:xfrm>
          <a:off x="0" y="0"/>
          <a:ext cx="2125362" cy="2125362"/>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01E1B6-6DB4-43E2-A78E-C608917B5DED}">
      <dsp:nvSpPr>
        <dsp:cNvPr id="0" name=""/>
        <dsp:cNvSpPr/>
      </dsp:nvSpPr>
      <dsp:spPr>
        <a:xfrm>
          <a:off x="1062681" y="0"/>
          <a:ext cx="5329881" cy="2125362"/>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dirty="0" smtClean="0"/>
            <a:t>we Encoded the categorical Variable using One Hot Encoder as machine learning model accepts only numeric values</a:t>
          </a:r>
          <a:endParaRPr lang="en-US" sz="1300" kern="1200" dirty="0"/>
        </a:p>
      </dsp:txBody>
      <dsp:txXfrm>
        <a:off x="1062681" y="0"/>
        <a:ext cx="5329881" cy="637609"/>
      </dsp:txXfrm>
    </dsp:sp>
    <dsp:sp modelId="{3A4DE436-78F1-4905-A244-E6EF5C42E142}">
      <dsp:nvSpPr>
        <dsp:cNvPr id="0" name=""/>
        <dsp:cNvSpPr/>
      </dsp:nvSpPr>
      <dsp:spPr>
        <a:xfrm>
          <a:off x="371939" y="637609"/>
          <a:ext cx="1381483" cy="1381483"/>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87BF91-E662-4FB8-A333-33EB5832E739}">
      <dsp:nvSpPr>
        <dsp:cNvPr id="0" name=""/>
        <dsp:cNvSpPr/>
      </dsp:nvSpPr>
      <dsp:spPr>
        <a:xfrm>
          <a:off x="1062681" y="637609"/>
          <a:ext cx="5329881" cy="1381483"/>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dirty="0" smtClean="0"/>
            <a:t>Normalization for the numerical Data using </a:t>
          </a:r>
          <a:r>
            <a:rPr lang="en-US" sz="1300" kern="1200" dirty="0" err="1" smtClean="0"/>
            <a:t>MinMaxScaler</a:t>
          </a:r>
          <a:r>
            <a:rPr lang="en-US" sz="1300" kern="1200" dirty="0" smtClean="0"/>
            <a:t> that normalize numeric values to be ranging from 0 to 1.</a:t>
          </a:r>
          <a:endParaRPr lang="en-US" sz="1300" kern="1200" dirty="0"/>
        </a:p>
      </dsp:txBody>
      <dsp:txXfrm>
        <a:off x="1062681" y="637609"/>
        <a:ext cx="5329881" cy="637607"/>
      </dsp:txXfrm>
    </dsp:sp>
    <dsp:sp modelId="{4659EAF9-9488-44B2-B9B8-47FB49C3A122}">
      <dsp:nvSpPr>
        <dsp:cNvPr id="0" name=""/>
        <dsp:cNvSpPr/>
      </dsp:nvSpPr>
      <dsp:spPr>
        <a:xfrm>
          <a:off x="743877" y="1275217"/>
          <a:ext cx="637607" cy="637607"/>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30BA0C-6759-435D-8360-1E44E397D512}">
      <dsp:nvSpPr>
        <dsp:cNvPr id="0" name=""/>
        <dsp:cNvSpPr/>
      </dsp:nvSpPr>
      <dsp:spPr>
        <a:xfrm>
          <a:off x="1062681" y="1275217"/>
          <a:ext cx="5329881" cy="637607"/>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dirty="0" smtClean="0">
              <a:solidFill>
                <a:schemeClr val="tx1"/>
              </a:solidFill>
            </a:rPr>
            <a:t>splitting the data to train and test with percentage 80/20</a:t>
          </a:r>
          <a:endParaRPr lang="en-US" sz="1300" kern="1200" dirty="0">
            <a:solidFill>
              <a:schemeClr val="tx1"/>
            </a:solidFill>
          </a:endParaRPr>
        </a:p>
      </dsp:txBody>
      <dsp:txXfrm>
        <a:off x="1062681" y="1275217"/>
        <a:ext cx="5329881" cy="637607"/>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12/13/2022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3157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0038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220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2363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58059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9728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9054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smtClean="0"/>
              <a:pPr/>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0532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0491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5766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279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2877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1669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1743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4043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4161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6837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12/13/2022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92575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7180" y="3270423"/>
            <a:ext cx="10993549" cy="1004395"/>
          </a:xfrm>
        </p:spPr>
        <p:txBody>
          <a:bodyPr/>
          <a:lstStyle/>
          <a:p>
            <a:r>
              <a:rPr lang="en-US" dirty="0"/>
              <a:t>EDA And Prediction </a:t>
            </a:r>
            <a:r>
              <a:rPr lang="en-US" dirty="0" smtClean="0"/>
              <a:t>Laptop </a:t>
            </a:r>
            <a:r>
              <a:rPr lang="en-US" dirty="0"/>
              <a:t>Prices</a:t>
            </a:r>
          </a:p>
        </p:txBody>
      </p:sp>
    </p:spTree>
    <p:extLst>
      <p:ext uri="{BB962C8B-B14F-4D97-AF65-F5344CB8AC3E}">
        <p14:creationId xmlns:p14="http://schemas.microsoft.com/office/powerpoint/2010/main" val="142391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a:t>
            </a:r>
          </a:p>
        </p:txBody>
      </p:sp>
      <p:sp>
        <p:nvSpPr>
          <p:cNvPr id="3" name="Content Placeholder 2"/>
          <p:cNvSpPr>
            <a:spLocks noGrp="1"/>
          </p:cNvSpPr>
          <p:nvPr>
            <p:ph idx="1"/>
          </p:nvPr>
        </p:nvSpPr>
        <p:spPr>
          <a:xfrm>
            <a:off x="1154954" y="2347784"/>
            <a:ext cx="8825659" cy="4300151"/>
          </a:xfrm>
        </p:spPr>
        <p:txBody>
          <a:bodyPr>
            <a:normAutofit fontScale="92500" lnSpcReduction="10000"/>
          </a:bodyPr>
          <a:lstStyle/>
          <a:p>
            <a:r>
              <a:rPr lang="en-US" dirty="0"/>
              <a:t>We fitted a linear regression and Logistic regression models using our train data.</a:t>
            </a:r>
          </a:p>
          <a:p>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      </a:t>
            </a:r>
            <a:r>
              <a:rPr lang="en-US" sz="2200" dirty="0" smtClean="0"/>
              <a:t>Conclusion</a:t>
            </a:r>
            <a:endParaRPr lang="en-US" sz="2200" dirty="0"/>
          </a:p>
          <a:p>
            <a:r>
              <a:rPr lang="en-US" dirty="0"/>
              <a:t>Linear regression Model do better than Logistic regression, however the difference in results is not big .</a:t>
            </a:r>
          </a:p>
          <a:p>
            <a:r>
              <a:rPr lang="en-US" dirty="0"/>
              <a:t>Remembering our regression question we can say now we were able to answer those question, we could predict the Laptop Prices using Linear and logistic Regression,  after doing the analysis and getting the needed insights we used Exploratory analysis and </a:t>
            </a:r>
            <a:r>
              <a:rPr lang="en-US" dirty="0" err="1"/>
              <a:t>Anova</a:t>
            </a:r>
            <a:r>
              <a:rPr lang="en-US" dirty="0"/>
              <a:t> analysis to understand more about our dataset then finally the project run successfully by running our models .</a:t>
            </a:r>
          </a:p>
          <a:p>
            <a:pPr marL="0" indent="0">
              <a:buNone/>
            </a:pPr>
            <a:endParaRPr lang="en-US" dirty="0"/>
          </a:p>
        </p:txBody>
      </p:sp>
      <p:sp>
        <p:nvSpPr>
          <p:cNvPr id="6" name="Rectangle 2"/>
          <p:cNvSpPr>
            <a:spLocks noChangeArrowheads="1"/>
          </p:cNvSpPr>
          <p:nvPr/>
        </p:nvSpPr>
        <p:spPr bwMode="auto">
          <a:xfrm>
            <a:off x="1512173" y="2619111"/>
            <a:ext cx="2325640"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Linear regression result: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049" name="Picture 1" descr="Cap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2173" y="3013802"/>
            <a:ext cx="2114550" cy="10572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4"/>
          <p:cNvSpPr>
            <a:spLocks noChangeArrowheads="1"/>
          </p:cNvSpPr>
          <p:nvPr/>
        </p:nvSpPr>
        <p:spPr bwMode="auto">
          <a:xfrm>
            <a:off x="5413518" y="2619110"/>
            <a:ext cx="2384980"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Logistic regression result: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051" name="Picture 3" descr="Cap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5660" y="3013802"/>
            <a:ext cx="2076450" cy="96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039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40490" y="1977081"/>
            <a:ext cx="4446775" cy="2050656"/>
          </a:xfrm>
        </p:spPr>
        <p:txBody>
          <a:bodyPr/>
          <a:lstStyle/>
          <a:p>
            <a:r>
              <a:rPr lang="en-US" sz="9600" dirty="0" smtClean="0"/>
              <a:t>Thanks</a:t>
            </a:r>
            <a:endParaRPr lang="en-US" sz="9600" dirty="0"/>
          </a:p>
        </p:txBody>
      </p:sp>
    </p:spTree>
    <p:extLst>
      <p:ext uri="{BB962C8B-B14F-4D97-AF65-F5344CB8AC3E}">
        <p14:creationId xmlns:p14="http://schemas.microsoft.com/office/powerpoint/2010/main" val="2336443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Introducton</a:t>
            </a:r>
            <a:endParaRPr lang="en-US" dirty="0"/>
          </a:p>
        </p:txBody>
      </p:sp>
      <p:sp>
        <p:nvSpPr>
          <p:cNvPr id="4" name="Content Placeholder 3"/>
          <p:cNvSpPr>
            <a:spLocks noGrp="1"/>
          </p:cNvSpPr>
          <p:nvPr>
            <p:ph idx="1"/>
          </p:nvPr>
        </p:nvSpPr>
        <p:spPr>
          <a:xfrm>
            <a:off x="581192" y="3301758"/>
            <a:ext cx="11029615" cy="1435778"/>
          </a:xfrm>
          <a:prstGeom prst="rect">
            <a:avLst/>
          </a:prstGeom>
        </p:spPr>
        <p:txBody>
          <a:bodyPr wrap="square">
            <a:spAutoFit/>
          </a:bodyPr>
          <a:lstStyle/>
          <a:p>
            <a:pPr>
              <a:lnSpc>
                <a:spcPct val="107000"/>
              </a:lnSpc>
              <a:spcAft>
                <a:spcPts val="800"/>
              </a:spcAft>
            </a:pPr>
            <a:r>
              <a:rPr lang="en-US" dirty="0">
                <a:solidFill>
                  <a:schemeClr val="tx1"/>
                </a:solidFill>
                <a:latin typeface="Calibri" panose="020F0502020204030204" pitchFamily="34" charset="0"/>
                <a:ea typeface="Calibri" panose="020F0502020204030204" pitchFamily="34" charset="0"/>
                <a:cs typeface="Arial" panose="020B0604020202020204" pitchFamily="34" charset="0"/>
              </a:rPr>
              <a:t>Laptops Dataset contains laptop specifications and it’s prices,</a:t>
            </a:r>
            <a:r>
              <a:rPr lang="en-US" sz="1350"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In our project we will dive into the Laptops dataset, do analysis, get insights and finally we will create a model to Predict Laptop Prices.</a:t>
            </a:r>
            <a:endParaRPr lang="en-US" sz="1100" dirty="0">
              <a:solidFill>
                <a:schemeClr val="tx1"/>
              </a:solidFill>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If any user wants to buy a laptop then our application should be compatible to provide a tentative price of laptop according to the user configurations. </a:t>
            </a:r>
            <a:endParaRPr lang="en-US"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275665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7862" y="1105474"/>
            <a:ext cx="8761413" cy="706964"/>
          </a:xfrm>
        </p:spPr>
        <p:txBody>
          <a:bodyPr/>
          <a:lstStyle/>
          <a:p>
            <a:r>
              <a:rPr lang="en-US" b="1" dirty="0"/>
              <a:t>Exploratory </a:t>
            </a:r>
            <a:r>
              <a:rPr lang="en-US" b="1" dirty="0" err="1" smtClean="0"/>
              <a:t>Analaysis</a:t>
            </a:r>
            <a:r>
              <a:rPr lang="en-US" dirty="0"/>
              <a:t/>
            </a:r>
            <a:br>
              <a:rPr lang="en-US" dirty="0"/>
            </a:br>
            <a:endParaRPr lang="en-US" dirty="0"/>
          </a:p>
        </p:txBody>
      </p:sp>
      <p:pic>
        <p:nvPicPr>
          <p:cNvPr id="4" name="Content Placeholder 3" descr="C:\Users\amgad\Downloads\download (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29016" y="3260469"/>
            <a:ext cx="5916842" cy="3416300"/>
          </a:xfrm>
          <a:prstGeom prst="rect">
            <a:avLst/>
          </a:prstGeom>
          <a:noFill/>
          <a:ln>
            <a:noFill/>
          </a:ln>
        </p:spPr>
      </p:pic>
      <p:sp>
        <p:nvSpPr>
          <p:cNvPr id="5" name="Rectangle 4"/>
          <p:cNvSpPr/>
          <p:nvPr/>
        </p:nvSpPr>
        <p:spPr>
          <a:xfrm>
            <a:off x="3669937" y="2641528"/>
            <a:ext cx="3995389" cy="388696"/>
          </a:xfrm>
          <a:prstGeom prst="rect">
            <a:avLst/>
          </a:prstGeom>
        </p:spPr>
        <p:txBody>
          <a:bodyPr wrap="none">
            <a:spAutoFit/>
          </a:bodyPr>
          <a:lstStyle/>
          <a:p>
            <a:pPr algn="ctr">
              <a:lnSpc>
                <a:spcPct val="107000"/>
              </a:lnSpc>
              <a:spcAft>
                <a:spcPts val="800"/>
              </a:spcAft>
            </a:pPr>
            <a:r>
              <a:rPr lang="en-US" dirty="0">
                <a:solidFill>
                  <a:srgbClr val="222222"/>
                </a:solidFill>
                <a:latin typeface="Calibri" panose="020F0502020204030204" pitchFamily="34" charset="0"/>
                <a:ea typeface="Calibri" panose="020F0502020204030204" pitchFamily="34" charset="0"/>
                <a:cs typeface="Calibri" panose="020F0502020204030204" pitchFamily="34" charset="0"/>
              </a:rPr>
              <a:t>Correlation between Numerical Features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69060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a:t>
            </a:r>
            <a:r>
              <a:rPr lang="en-US" b="1" dirty="0" err="1" smtClean="0"/>
              <a:t>Analaysis</a:t>
            </a:r>
            <a:r>
              <a:rPr lang="en-US" b="1" dirty="0" smtClean="0"/>
              <a:t> </a:t>
            </a:r>
            <a:r>
              <a:rPr lang="en-US" dirty="0"/>
              <a:t/>
            </a:r>
            <a:br>
              <a:rPr lang="en-US" dirty="0"/>
            </a:br>
            <a:endParaRPr lang="en-US" dirty="0"/>
          </a:p>
        </p:txBody>
      </p:sp>
      <p:pic>
        <p:nvPicPr>
          <p:cNvPr id="4" name="Content Placeholder 3" descr="C:\Users\amgad\Downloads\download (3).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8838" y="3270765"/>
            <a:ext cx="4576106" cy="3416300"/>
          </a:xfrm>
          <a:prstGeom prst="rect">
            <a:avLst/>
          </a:prstGeom>
          <a:noFill/>
          <a:ln>
            <a:noFill/>
          </a:ln>
        </p:spPr>
      </p:pic>
      <p:pic>
        <p:nvPicPr>
          <p:cNvPr id="5" name="Picture 4" descr="C:\Users\amgad\Downloads\download (9).png"/>
          <p:cNvPicPr/>
          <p:nvPr/>
        </p:nvPicPr>
        <p:blipFill>
          <a:blip r:embed="rId3">
            <a:extLst>
              <a:ext uri="{28A0092B-C50C-407E-A947-70E740481C1C}">
                <a14:useLocalDpi xmlns:a14="http://schemas.microsoft.com/office/drawing/2010/main" val="0"/>
              </a:ext>
            </a:extLst>
          </a:blip>
          <a:srcRect/>
          <a:stretch>
            <a:fillRect/>
          </a:stretch>
        </p:blipFill>
        <p:spPr bwMode="auto">
          <a:xfrm>
            <a:off x="5922878" y="3270766"/>
            <a:ext cx="5091112" cy="3416300"/>
          </a:xfrm>
          <a:prstGeom prst="rect">
            <a:avLst/>
          </a:prstGeom>
          <a:noFill/>
          <a:ln>
            <a:noFill/>
          </a:ln>
        </p:spPr>
      </p:pic>
      <p:sp>
        <p:nvSpPr>
          <p:cNvPr id="6" name="Rectangle 5"/>
          <p:cNvSpPr/>
          <p:nvPr/>
        </p:nvSpPr>
        <p:spPr>
          <a:xfrm>
            <a:off x="5922878" y="2699193"/>
            <a:ext cx="5617755" cy="388696"/>
          </a:xfrm>
          <a:prstGeom prst="rect">
            <a:avLst/>
          </a:prstGeom>
        </p:spPr>
        <p:txBody>
          <a:bodyPr wrap="none">
            <a:spAutoFit/>
          </a:bodyPr>
          <a:lstStyle/>
          <a:p>
            <a:pPr algn="ctr">
              <a:lnSpc>
                <a:spcPct val="107000"/>
              </a:lnSpc>
              <a:spcAft>
                <a:spcPts val="800"/>
              </a:spcAft>
            </a:pPr>
            <a:r>
              <a:rPr lang="en-US" dirty="0">
                <a:solidFill>
                  <a:srgbClr val="222222"/>
                </a:solidFill>
                <a:latin typeface="Calibri" panose="020F0502020204030204" pitchFamily="34" charset="0"/>
                <a:ea typeface="Calibri" panose="020F0502020204030204" pitchFamily="34" charset="0"/>
                <a:cs typeface="Calibri" panose="020F0502020204030204" pitchFamily="34" charset="0"/>
              </a:rPr>
              <a:t>Bar plot between Price of laptop and Integrated Wireless?</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Rectangle 6"/>
          <p:cNvSpPr/>
          <p:nvPr/>
        </p:nvSpPr>
        <p:spPr>
          <a:xfrm>
            <a:off x="707028" y="2699193"/>
            <a:ext cx="5215850" cy="388696"/>
          </a:xfrm>
          <a:prstGeom prst="rect">
            <a:avLst/>
          </a:prstGeom>
        </p:spPr>
        <p:txBody>
          <a:bodyPr wrap="none">
            <a:spAutoFit/>
          </a:bodyPr>
          <a:lstStyle/>
          <a:p>
            <a:pPr algn="ctr">
              <a:lnSpc>
                <a:spcPct val="107000"/>
              </a:lnSpc>
              <a:spcAft>
                <a:spcPts val="800"/>
              </a:spcAft>
            </a:pPr>
            <a:r>
              <a:rPr lang="en-US" dirty="0">
                <a:solidFill>
                  <a:srgbClr val="222222"/>
                </a:solidFill>
                <a:latin typeface="Calibri" panose="020F0502020204030204" pitchFamily="34" charset="0"/>
                <a:ea typeface="Calibri" panose="020F0502020204030204" pitchFamily="34" charset="0"/>
                <a:cs typeface="Calibri" panose="020F0502020204030204" pitchFamily="34" charset="0"/>
              </a:rPr>
              <a:t>Bar plot between Price of laptop and Processor speed</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85924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146662"/>
            <a:ext cx="8761413" cy="706964"/>
          </a:xfrm>
        </p:spPr>
        <p:txBody>
          <a:bodyPr/>
          <a:lstStyle/>
          <a:p>
            <a:r>
              <a:rPr lang="en-US" b="1" dirty="0"/>
              <a:t>Exploratory </a:t>
            </a:r>
            <a:r>
              <a:rPr lang="en-US" b="1" dirty="0" err="1"/>
              <a:t>Analaysis</a:t>
            </a:r>
            <a:r>
              <a:rPr lang="en-US" b="1" dirty="0"/>
              <a:t>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Scatter plot between Price of laptop and configuration?</a:t>
            </a:r>
          </a:p>
          <a:p>
            <a:endParaRPr lang="en-US" dirty="0"/>
          </a:p>
        </p:txBody>
      </p:sp>
      <p:pic>
        <p:nvPicPr>
          <p:cNvPr id="4" name="Picture 3" descr="C:\Users\amgad\Downloads\download (10).png"/>
          <p:cNvPicPr/>
          <p:nvPr/>
        </p:nvPicPr>
        <p:blipFill>
          <a:blip r:embed="rId2">
            <a:extLst>
              <a:ext uri="{28A0092B-C50C-407E-A947-70E740481C1C}">
                <a14:useLocalDpi xmlns:a14="http://schemas.microsoft.com/office/drawing/2010/main" val="0"/>
              </a:ext>
            </a:extLst>
          </a:blip>
          <a:srcRect/>
          <a:stretch>
            <a:fillRect/>
          </a:stretch>
        </p:blipFill>
        <p:spPr bwMode="auto">
          <a:xfrm>
            <a:off x="1756719" y="3175044"/>
            <a:ext cx="5943600" cy="3209925"/>
          </a:xfrm>
          <a:prstGeom prst="rect">
            <a:avLst/>
          </a:prstGeom>
          <a:noFill/>
          <a:ln>
            <a:noFill/>
          </a:ln>
        </p:spPr>
      </p:pic>
    </p:spTree>
    <p:extLst>
      <p:ext uri="{BB962C8B-B14F-4D97-AF65-F5344CB8AC3E}">
        <p14:creationId xmlns:p14="http://schemas.microsoft.com/office/powerpoint/2010/main" val="3333591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Research Questions</a:t>
            </a:r>
            <a:r>
              <a:rPr lang="en-US" dirty="0"/>
              <a:t/>
            </a:r>
            <a:br>
              <a:rPr lang="en-US" dirty="0"/>
            </a:br>
            <a:endParaRPr lang="en-US" dirty="0"/>
          </a:p>
        </p:txBody>
      </p:sp>
      <p:sp>
        <p:nvSpPr>
          <p:cNvPr id="3" name="Content Placeholder 2"/>
          <p:cNvSpPr>
            <a:spLocks noGrp="1"/>
          </p:cNvSpPr>
          <p:nvPr>
            <p:ph idx="1"/>
          </p:nvPr>
        </p:nvSpPr>
        <p:spPr/>
        <p:txBody>
          <a:bodyPr/>
          <a:lstStyle/>
          <a:p>
            <a:r>
              <a:rPr lang="en-GB" dirty="0"/>
              <a:t>Is there a Notable difference in the Laptops Price </a:t>
            </a:r>
            <a:r>
              <a:rPr lang="en-IN" dirty="0"/>
              <a:t>across Processor speed category?</a:t>
            </a:r>
            <a:endParaRPr lang="en-US" dirty="0"/>
          </a:p>
          <a:p>
            <a:pPr lvl="0"/>
            <a:r>
              <a:rPr lang="en-GB" dirty="0"/>
              <a:t>Is there a Notable difference in the Laptops Price </a:t>
            </a:r>
            <a:r>
              <a:rPr lang="en-IN" dirty="0"/>
              <a:t>across Integrated Wireless category?</a:t>
            </a:r>
            <a:endParaRPr lang="en-US" dirty="0"/>
          </a:p>
          <a:p>
            <a:pPr marL="0" indent="0">
              <a:buNone/>
            </a:pPr>
            <a:endParaRPr lang="en-US" dirty="0"/>
          </a:p>
        </p:txBody>
      </p:sp>
      <p:sp>
        <p:nvSpPr>
          <p:cNvPr id="4" name="Text Placeholder 3"/>
          <p:cNvSpPr>
            <a:spLocks noGrp="1"/>
          </p:cNvSpPr>
          <p:nvPr>
            <p:ph type="body" sz="half" idx="2"/>
          </p:nvPr>
        </p:nvSpPr>
        <p:spPr>
          <a:xfrm>
            <a:off x="1154954" y="3129280"/>
            <a:ext cx="3425284" cy="1681617"/>
          </a:xfrm>
        </p:spPr>
        <p:txBody>
          <a:bodyPr>
            <a:normAutofit/>
          </a:bodyPr>
          <a:lstStyle/>
          <a:p>
            <a:r>
              <a:rPr lang="en-US" sz="2400" b="1" dirty="0" err="1">
                <a:solidFill>
                  <a:schemeClr val="bg2"/>
                </a:solidFill>
              </a:rPr>
              <a:t>Anova</a:t>
            </a:r>
            <a:r>
              <a:rPr lang="en-US" sz="2400" b="1" dirty="0">
                <a:solidFill>
                  <a:schemeClr val="bg2"/>
                </a:solidFill>
              </a:rPr>
              <a:t> Analysis questions</a:t>
            </a:r>
            <a:endParaRPr lang="en-US" sz="2400" dirty="0">
              <a:solidFill>
                <a:schemeClr val="bg2"/>
              </a:solidFill>
            </a:endParaRPr>
          </a:p>
        </p:txBody>
      </p:sp>
    </p:spTree>
    <p:extLst>
      <p:ext uri="{BB962C8B-B14F-4D97-AF65-F5344CB8AC3E}">
        <p14:creationId xmlns:p14="http://schemas.microsoft.com/office/powerpoint/2010/main" val="3066988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Anova</a:t>
            </a:r>
            <a:r>
              <a:rPr lang="en-US" dirty="0" smtClean="0"/>
              <a:t> Analysis questions</a:t>
            </a:r>
            <a:endParaRPr lang="en-US" dirty="0"/>
          </a:p>
        </p:txBody>
      </p:sp>
      <p:sp>
        <p:nvSpPr>
          <p:cNvPr id="3" name="Content Placeholder 2"/>
          <p:cNvSpPr>
            <a:spLocks noGrp="1"/>
          </p:cNvSpPr>
          <p:nvPr>
            <p:ph idx="1"/>
          </p:nvPr>
        </p:nvSpPr>
        <p:spPr/>
        <p:txBody>
          <a:bodyPr/>
          <a:lstStyle/>
          <a:p>
            <a:r>
              <a:rPr lang="en-US" dirty="0" smtClean="0"/>
              <a:t>1-</a:t>
            </a:r>
          </a:p>
          <a:p>
            <a:endParaRPr lang="en-US" dirty="0"/>
          </a:p>
          <a:p>
            <a:endParaRPr lang="en-US" dirty="0" smtClean="0"/>
          </a:p>
          <a:p>
            <a:endParaRPr lang="en-US" dirty="0"/>
          </a:p>
          <a:p>
            <a:endParaRPr lang="en-US" dirty="0" smtClean="0"/>
          </a:p>
          <a:p>
            <a:r>
              <a:rPr lang="en-US" dirty="0"/>
              <a:t>2-</a:t>
            </a:r>
          </a:p>
          <a:p>
            <a:pPr marL="0" indent="0">
              <a:buNone/>
            </a:pPr>
            <a:endParaRPr lang="en-US" dirty="0"/>
          </a:p>
          <a:p>
            <a:endParaRPr lang="en-US" dirty="0" smtClean="0"/>
          </a:p>
        </p:txBody>
      </p:sp>
      <p:sp>
        <p:nvSpPr>
          <p:cNvPr id="6" name="Rectangle 5"/>
          <p:cNvSpPr>
            <a:spLocks noChangeArrowheads="1"/>
          </p:cNvSpPr>
          <p:nvPr/>
        </p:nvSpPr>
        <p:spPr bwMode="auto">
          <a:xfrm>
            <a:off x="1833530" y="2649989"/>
            <a:ext cx="82769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H0 = The mean Laptop Price is equal for Processor Speeds Category.</a:t>
            </a:r>
            <a:endParaRPr kumimoji="0" lang="en-US" altLang="en-US" sz="12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H1 = At least one of the Processor Speeds category has a mean price that is not the same as the other Processor Speeds Category.</a:t>
            </a:r>
            <a:endParaRPr kumimoji="0" lang="en-US" altLang="en-US" sz="12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pic>
        <p:nvPicPr>
          <p:cNvPr id="1028" name="Picture 4" descr="Cap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3530" y="3187026"/>
            <a:ext cx="5610225" cy="98068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7524834" y="3187026"/>
            <a:ext cx="458535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p-value of the condition variable is &lt; 0.05,</a:t>
            </a:r>
            <a:endParaRPr kumimoji="0" lang="en-US" altLang="en-US" sz="12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Which implies that Processor Speeds gives impact on the Laptop Price.</a:t>
            </a:r>
            <a:endParaRPr kumimoji="0" lang="en-US" altLang="en-US" sz="12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 the H0 is rejected.</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8" name="Rectangle 8"/>
          <p:cNvSpPr>
            <a:spLocks noChangeArrowheads="1"/>
          </p:cNvSpPr>
          <p:nvPr/>
        </p:nvSpPr>
        <p:spPr bwMode="auto">
          <a:xfrm>
            <a:off x="1833530" y="4651805"/>
            <a:ext cx="900477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H0 = The mean Laptop Price is equal for Integrated Wireless Category.</a:t>
            </a:r>
            <a:endParaRPr kumimoji="0" lang="en-US" altLang="en-US" sz="12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H1 = At least one of the Integrated Wireless variable has a mean price that is not the same as the other Integrated Wireless variable Category.</a:t>
            </a:r>
            <a:endParaRPr kumimoji="0" lang="en-US" altLang="en-US" sz="12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pic>
        <p:nvPicPr>
          <p:cNvPr id="1031" name="Picture 7" descr="Cap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0582" y="5386791"/>
            <a:ext cx="5603173" cy="84475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9"/>
          <p:cNvSpPr>
            <a:spLocks noChangeArrowheads="1"/>
          </p:cNvSpPr>
          <p:nvPr/>
        </p:nvSpPr>
        <p:spPr bwMode="auto">
          <a:xfrm>
            <a:off x="7443755" y="5373469"/>
            <a:ext cx="470635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p-value of the condition variable is &lt; 0.05, </a:t>
            </a:r>
            <a:endParaRPr kumimoji="0" lang="en-US" altLang="en-US" sz="12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Which implies that Integrated Wireless gives impact on the Laptop Price.</a:t>
            </a:r>
            <a:endParaRPr kumimoji="0" lang="en-US" altLang="en-US" sz="12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 the H0 is rejected.</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4720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Research Questions</a:t>
            </a:r>
            <a:endParaRPr lang="en-US" sz="4000" dirty="0"/>
          </a:p>
        </p:txBody>
      </p:sp>
      <p:sp>
        <p:nvSpPr>
          <p:cNvPr id="3" name="Content Placeholder 2"/>
          <p:cNvSpPr>
            <a:spLocks noGrp="1"/>
          </p:cNvSpPr>
          <p:nvPr>
            <p:ph idx="1"/>
          </p:nvPr>
        </p:nvSpPr>
        <p:spPr/>
        <p:txBody>
          <a:bodyPr/>
          <a:lstStyle/>
          <a:p>
            <a:r>
              <a:rPr lang="en-US" dirty="0"/>
              <a:t>Can we predict the Laptop price with the given Features using Linear Regression </a:t>
            </a:r>
            <a:r>
              <a:rPr lang="en-US" dirty="0" smtClean="0"/>
              <a:t>Model ?</a:t>
            </a:r>
          </a:p>
          <a:p>
            <a:r>
              <a:rPr lang="en-US" dirty="0"/>
              <a:t>Can we predict the Laptop price with the given Features using Logistic Regression Model ?</a:t>
            </a:r>
            <a:endParaRPr lang="en-US" dirty="0"/>
          </a:p>
        </p:txBody>
      </p:sp>
      <p:sp>
        <p:nvSpPr>
          <p:cNvPr id="4" name="Text Placeholder 3"/>
          <p:cNvSpPr>
            <a:spLocks noGrp="1"/>
          </p:cNvSpPr>
          <p:nvPr>
            <p:ph type="body" sz="half" idx="2"/>
          </p:nvPr>
        </p:nvSpPr>
        <p:spPr>
          <a:xfrm>
            <a:off x="1154955" y="3409366"/>
            <a:ext cx="3244052" cy="1409769"/>
          </a:xfrm>
        </p:spPr>
        <p:txBody>
          <a:bodyPr>
            <a:normAutofit/>
          </a:bodyPr>
          <a:lstStyle/>
          <a:p>
            <a:r>
              <a:rPr lang="en-US" sz="2400" dirty="0" smtClean="0">
                <a:solidFill>
                  <a:schemeClr val="bg1"/>
                </a:solidFill>
              </a:rPr>
              <a:t>Regression questions</a:t>
            </a:r>
            <a:endParaRPr lang="en-US" sz="2400" dirty="0">
              <a:solidFill>
                <a:schemeClr val="bg1"/>
              </a:solidFill>
            </a:endParaRPr>
          </a:p>
        </p:txBody>
      </p:sp>
    </p:spTree>
    <p:extLst>
      <p:ext uri="{BB962C8B-B14F-4D97-AF65-F5344CB8AC3E}">
        <p14:creationId xmlns:p14="http://schemas.microsoft.com/office/powerpoint/2010/main" val="2813100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r>
              <a:rPr lang="en-US" dirty="0"/>
              <a:t/>
            </a:r>
            <a:br>
              <a:rPr lang="en-US" dirty="0"/>
            </a:br>
            <a:endParaRPr lang="en-US" dirty="0"/>
          </a:p>
        </p:txBody>
      </p:sp>
      <p:graphicFrame>
        <p:nvGraphicFramePr>
          <p:cNvPr id="6" name="Diagram 5"/>
          <p:cNvGraphicFramePr/>
          <p:nvPr>
            <p:extLst>
              <p:ext uri="{D42A27DB-BD31-4B8C-83A1-F6EECF244321}">
                <p14:modId xmlns:p14="http://schemas.microsoft.com/office/powerpoint/2010/main" val="3143345234"/>
              </p:ext>
            </p:extLst>
          </p:nvPr>
        </p:nvGraphicFramePr>
        <p:xfrm>
          <a:off x="1688756" y="3657601"/>
          <a:ext cx="6392563" cy="2125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22020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28</TotalTime>
  <Words>468</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Times New Roman</vt:lpstr>
      <vt:lpstr>Wingdings 3</vt:lpstr>
      <vt:lpstr>Ion Boardroom</vt:lpstr>
      <vt:lpstr>EDA And Prediction Laptop Prices</vt:lpstr>
      <vt:lpstr>Introducton</vt:lpstr>
      <vt:lpstr>Exploratory Analaysis </vt:lpstr>
      <vt:lpstr>Exploratory Analaysis  </vt:lpstr>
      <vt:lpstr>Exploratory Analaysis  </vt:lpstr>
      <vt:lpstr>Research Questions </vt:lpstr>
      <vt:lpstr>Anova Analysis questions</vt:lpstr>
      <vt:lpstr>Research Questions</vt:lpstr>
      <vt:lpstr>Data Preprocessing </vt:lpstr>
      <vt:lpstr>Model</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And Prediction Laptop Prices</dc:title>
  <dc:creator>amgad</dc:creator>
  <cp:lastModifiedBy>amgad</cp:lastModifiedBy>
  <cp:revision>4</cp:revision>
  <dcterms:created xsi:type="dcterms:W3CDTF">2022-12-13T05:23:57Z</dcterms:created>
  <dcterms:modified xsi:type="dcterms:W3CDTF">2022-12-13T05:52:38Z</dcterms:modified>
</cp:coreProperties>
</file>