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D0C6C-2A37-4AE3-88A3-F784E159D6B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50627C-9AD2-44A6-9EB4-6B19A23388C1}">
      <dgm:prSet/>
      <dgm:spPr/>
      <dgm:t>
        <a:bodyPr/>
        <a:lstStyle/>
        <a:p>
          <a:r>
            <a:rPr lang="en-US"/>
            <a:t>The Real-estate sector </a:t>
          </a:r>
        </a:p>
      </dgm:t>
    </dgm:pt>
    <dgm:pt modelId="{195BA96C-2E99-492D-95BB-5440BE4B2FD2}" type="parTrans" cxnId="{AC149BD5-CABF-4521-B976-C2509D091462}">
      <dgm:prSet/>
      <dgm:spPr/>
      <dgm:t>
        <a:bodyPr/>
        <a:lstStyle/>
        <a:p>
          <a:endParaRPr lang="en-US"/>
        </a:p>
      </dgm:t>
    </dgm:pt>
    <dgm:pt modelId="{27447BE9-6431-47A6-B7E9-CF7CD17657B6}" type="sibTrans" cxnId="{AC149BD5-CABF-4521-B976-C2509D091462}">
      <dgm:prSet/>
      <dgm:spPr/>
      <dgm:t>
        <a:bodyPr/>
        <a:lstStyle/>
        <a:p>
          <a:endParaRPr lang="en-US"/>
        </a:p>
      </dgm:t>
    </dgm:pt>
    <dgm:pt modelId="{F4DC7F06-EAAA-4DF6-A822-F0ADDFBCD2E4}">
      <dgm:prSet/>
      <dgm:spPr/>
      <dgm:t>
        <a:bodyPr/>
        <a:lstStyle/>
        <a:p>
          <a:r>
            <a:rPr lang="en-US"/>
            <a:t>What help can the Technology do in this sector</a:t>
          </a:r>
        </a:p>
      </dgm:t>
    </dgm:pt>
    <dgm:pt modelId="{14A0A6F2-2766-4A5C-A794-BC5468B76FEB}" type="parTrans" cxnId="{C6A23868-578B-4B60-920E-EFD6C07BF298}">
      <dgm:prSet/>
      <dgm:spPr/>
      <dgm:t>
        <a:bodyPr/>
        <a:lstStyle/>
        <a:p>
          <a:endParaRPr lang="en-US"/>
        </a:p>
      </dgm:t>
    </dgm:pt>
    <dgm:pt modelId="{4AC610D5-1B02-4688-9637-A75C39A0116E}" type="sibTrans" cxnId="{C6A23868-578B-4B60-920E-EFD6C07BF298}">
      <dgm:prSet/>
      <dgm:spPr/>
      <dgm:t>
        <a:bodyPr/>
        <a:lstStyle/>
        <a:p>
          <a:endParaRPr lang="en-US"/>
        </a:p>
      </dgm:t>
    </dgm:pt>
    <dgm:pt modelId="{0D213E30-0DF6-4761-866A-FB955C6729EB}">
      <dgm:prSet/>
      <dgm:spPr/>
      <dgm:t>
        <a:bodyPr/>
        <a:lstStyle/>
        <a:p>
          <a:r>
            <a:rPr lang="en-US"/>
            <a:t>Steps followed in our research</a:t>
          </a:r>
        </a:p>
      </dgm:t>
    </dgm:pt>
    <dgm:pt modelId="{AFD640A4-4B18-4468-8C55-7550E42588BA}" type="parTrans" cxnId="{37FAA831-F804-4A4C-A4A8-D664037FB050}">
      <dgm:prSet/>
      <dgm:spPr/>
      <dgm:t>
        <a:bodyPr/>
        <a:lstStyle/>
        <a:p>
          <a:endParaRPr lang="en-US"/>
        </a:p>
      </dgm:t>
    </dgm:pt>
    <dgm:pt modelId="{F394C320-C146-44DB-8CF8-BA79AA138455}" type="sibTrans" cxnId="{37FAA831-F804-4A4C-A4A8-D664037FB050}">
      <dgm:prSet/>
      <dgm:spPr/>
      <dgm:t>
        <a:bodyPr/>
        <a:lstStyle/>
        <a:p>
          <a:endParaRPr lang="en-US"/>
        </a:p>
      </dgm:t>
    </dgm:pt>
    <dgm:pt modelId="{70AB323B-6F6F-48C1-A295-66B009C49F8E}">
      <dgm:prSet/>
      <dgm:spPr/>
      <dgm:t>
        <a:bodyPr/>
        <a:lstStyle/>
        <a:p>
          <a:r>
            <a:rPr lang="en-IN"/>
            <a:t>Explanatory data analysis (EDA)</a:t>
          </a:r>
          <a:endParaRPr lang="en-US"/>
        </a:p>
      </dgm:t>
    </dgm:pt>
    <dgm:pt modelId="{CCDF2EDC-99A2-4107-8232-E54F8B43BE50}" type="parTrans" cxnId="{648620EA-65D2-4434-ABA1-3CF0E1FCBCB8}">
      <dgm:prSet/>
      <dgm:spPr/>
      <dgm:t>
        <a:bodyPr/>
        <a:lstStyle/>
        <a:p>
          <a:endParaRPr lang="en-US"/>
        </a:p>
      </dgm:t>
    </dgm:pt>
    <dgm:pt modelId="{6AE9D3F9-D583-48F5-828F-A11AD0DEDF31}" type="sibTrans" cxnId="{648620EA-65D2-4434-ABA1-3CF0E1FCBCB8}">
      <dgm:prSet/>
      <dgm:spPr/>
      <dgm:t>
        <a:bodyPr/>
        <a:lstStyle/>
        <a:p>
          <a:endParaRPr lang="en-US"/>
        </a:p>
      </dgm:t>
    </dgm:pt>
    <dgm:pt modelId="{C0872F24-D364-452B-8417-3FE035DD1847}">
      <dgm:prSet/>
      <dgm:spPr/>
      <dgm:t>
        <a:bodyPr/>
        <a:lstStyle/>
        <a:p>
          <a:r>
            <a:rPr lang="en-IN"/>
            <a:t>Feature engineering</a:t>
          </a:r>
          <a:endParaRPr lang="en-US"/>
        </a:p>
      </dgm:t>
    </dgm:pt>
    <dgm:pt modelId="{12809D37-1BC3-4367-8144-31094710C08E}" type="parTrans" cxnId="{E64968CE-203C-46D9-8A08-2303DCA9B315}">
      <dgm:prSet/>
      <dgm:spPr/>
      <dgm:t>
        <a:bodyPr/>
        <a:lstStyle/>
        <a:p>
          <a:endParaRPr lang="en-US"/>
        </a:p>
      </dgm:t>
    </dgm:pt>
    <dgm:pt modelId="{859849AC-459D-4CCE-BC93-6060E8B79811}" type="sibTrans" cxnId="{E64968CE-203C-46D9-8A08-2303DCA9B315}">
      <dgm:prSet/>
      <dgm:spPr/>
      <dgm:t>
        <a:bodyPr/>
        <a:lstStyle/>
        <a:p>
          <a:endParaRPr lang="en-US"/>
        </a:p>
      </dgm:t>
    </dgm:pt>
    <dgm:pt modelId="{DB8CA909-B45C-4F21-9BBB-09B61942FA83}">
      <dgm:prSet/>
      <dgm:spPr/>
      <dgm:t>
        <a:bodyPr/>
        <a:lstStyle/>
        <a:p>
          <a:r>
            <a:rPr lang="en-IN"/>
            <a:t>Modelling</a:t>
          </a:r>
          <a:endParaRPr lang="en-US"/>
        </a:p>
      </dgm:t>
    </dgm:pt>
    <dgm:pt modelId="{E1DE0F7B-1511-4306-9E81-ECB573366693}" type="parTrans" cxnId="{2B9C0845-1926-4E19-80FB-925900F11602}">
      <dgm:prSet/>
      <dgm:spPr/>
      <dgm:t>
        <a:bodyPr/>
        <a:lstStyle/>
        <a:p>
          <a:endParaRPr lang="en-US"/>
        </a:p>
      </dgm:t>
    </dgm:pt>
    <dgm:pt modelId="{E01D5DFB-9A01-4147-89F4-740679E25E37}" type="sibTrans" cxnId="{2B9C0845-1926-4E19-80FB-925900F11602}">
      <dgm:prSet/>
      <dgm:spPr/>
      <dgm:t>
        <a:bodyPr/>
        <a:lstStyle/>
        <a:p>
          <a:endParaRPr lang="en-US"/>
        </a:p>
      </dgm:t>
    </dgm:pt>
    <dgm:pt modelId="{8C2760F9-3392-6846-9D07-DF58C560DF07}" type="pres">
      <dgm:prSet presAssocID="{E83D0C6C-2A37-4AE3-88A3-F784E159D6B8}" presName="linear" presStyleCnt="0">
        <dgm:presLayoutVars>
          <dgm:dir/>
          <dgm:animLvl val="lvl"/>
          <dgm:resizeHandles val="exact"/>
        </dgm:presLayoutVars>
      </dgm:prSet>
      <dgm:spPr/>
    </dgm:pt>
    <dgm:pt modelId="{6C46E5A4-C3C7-D443-938A-9256507C1E20}" type="pres">
      <dgm:prSet presAssocID="{3850627C-9AD2-44A6-9EB4-6B19A23388C1}" presName="parentLin" presStyleCnt="0"/>
      <dgm:spPr/>
    </dgm:pt>
    <dgm:pt modelId="{D7DD0B22-73E5-9441-B1F9-1F5030D4A64A}" type="pres">
      <dgm:prSet presAssocID="{3850627C-9AD2-44A6-9EB4-6B19A23388C1}" presName="parentLeftMargin" presStyleLbl="node1" presStyleIdx="0" presStyleCnt="3"/>
      <dgm:spPr/>
    </dgm:pt>
    <dgm:pt modelId="{BAA38E9E-B0BC-324D-90D7-61E6A1908517}" type="pres">
      <dgm:prSet presAssocID="{3850627C-9AD2-44A6-9EB4-6B19A23388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707384-F3AE-8F42-AA24-481BA8DB5ABC}" type="pres">
      <dgm:prSet presAssocID="{3850627C-9AD2-44A6-9EB4-6B19A23388C1}" presName="negativeSpace" presStyleCnt="0"/>
      <dgm:spPr/>
    </dgm:pt>
    <dgm:pt modelId="{A38740A4-B6B7-D74C-9BE2-47E88D795F5D}" type="pres">
      <dgm:prSet presAssocID="{3850627C-9AD2-44A6-9EB4-6B19A23388C1}" presName="childText" presStyleLbl="conFgAcc1" presStyleIdx="0" presStyleCnt="3">
        <dgm:presLayoutVars>
          <dgm:bulletEnabled val="1"/>
        </dgm:presLayoutVars>
      </dgm:prSet>
      <dgm:spPr/>
    </dgm:pt>
    <dgm:pt modelId="{E506744D-9A59-DC4D-9DA3-47A7517DBD08}" type="pres">
      <dgm:prSet presAssocID="{27447BE9-6431-47A6-B7E9-CF7CD17657B6}" presName="spaceBetweenRectangles" presStyleCnt="0"/>
      <dgm:spPr/>
    </dgm:pt>
    <dgm:pt modelId="{11359C46-ACFE-6345-871A-027057382687}" type="pres">
      <dgm:prSet presAssocID="{F4DC7F06-EAAA-4DF6-A822-F0ADDFBCD2E4}" presName="parentLin" presStyleCnt="0"/>
      <dgm:spPr/>
    </dgm:pt>
    <dgm:pt modelId="{BF9646B0-A94D-5F4C-91BD-E09CE594E54B}" type="pres">
      <dgm:prSet presAssocID="{F4DC7F06-EAAA-4DF6-A822-F0ADDFBCD2E4}" presName="parentLeftMargin" presStyleLbl="node1" presStyleIdx="0" presStyleCnt="3"/>
      <dgm:spPr/>
    </dgm:pt>
    <dgm:pt modelId="{3632AF96-63AB-0D44-8B4B-95194D28693F}" type="pres">
      <dgm:prSet presAssocID="{F4DC7F06-EAAA-4DF6-A822-F0ADDFBCD2E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67D9E1-FBE0-E748-93EA-AC4510CDC452}" type="pres">
      <dgm:prSet presAssocID="{F4DC7F06-EAAA-4DF6-A822-F0ADDFBCD2E4}" presName="negativeSpace" presStyleCnt="0"/>
      <dgm:spPr/>
    </dgm:pt>
    <dgm:pt modelId="{8D87ADED-6D6B-4C4E-AAB9-CAB4CBA36AE7}" type="pres">
      <dgm:prSet presAssocID="{F4DC7F06-EAAA-4DF6-A822-F0ADDFBCD2E4}" presName="childText" presStyleLbl="conFgAcc1" presStyleIdx="1" presStyleCnt="3">
        <dgm:presLayoutVars>
          <dgm:bulletEnabled val="1"/>
        </dgm:presLayoutVars>
      </dgm:prSet>
      <dgm:spPr/>
    </dgm:pt>
    <dgm:pt modelId="{6C4AE1A1-1494-284F-A231-8A43405D06A9}" type="pres">
      <dgm:prSet presAssocID="{4AC610D5-1B02-4688-9637-A75C39A0116E}" presName="spaceBetweenRectangles" presStyleCnt="0"/>
      <dgm:spPr/>
    </dgm:pt>
    <dgm:pt modelId="{DCED6F96-4B3D-A74B-BF0A-49F9AA3D846E}" type="pres">
      <dgm:prSet presAssocID="{0D213E30-0DF6-4761-866A-FB955C6729EB}" presName="parentLin" presStyleCnt="0"/>
      <dgm:spPr/>
    </dgm:pt>
    <dgm:pt modelId="{B09EBC5B-6C8F-4047-A9DE-A6FBE835A0C9}" type="pres">
      <dgm:prSet presAssocID="{0D213E30-0DF6-4761-866A-FB955C6729EB}" presName="parentLeftMargin" presStyleLbl="node1" presStyleIdx="1" presStyleCnt="3"/>
      <dgm:spPr/>
    </dgm:pt>
    <dgm:pt modelId="{992B186B-83DA-E04D-95D8-6DED2AA3BBF5}" type="pres">
      <dgm:prSet presAssocID="{0D213E30-0DF6-4761-866A-FB955C6729E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7CB1EA-0E94-084F-AF2C-5F520B80218A}" type="pres">
      <dgm:prSet presAssocID="{0D213E30-0DF6-4761-866A-FB955C6729EB}" presName="negativeSpace" presStyleCnt="0"/>
      <dgm:spPr/>
    </dgm:pt>
    <dgm:pt modelId="{4B2820AE-35D7-4B45-AD35-CC6E6023CB49}" type="pres">
      <dgm:prSet presAssocID="{0D213E30-0DF6-4761-866A-FB955C6729E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ED87A09-BEFD-6046-A635-66540730E463}" type="presOf" srcId="{70AB323B-6F6F-48C1-A295-66B009C49F8E}" destId="{4B2820AE-35D7-4B45-AD35-CC6E6023CB49}" srcOrd="0" destOrd="0" presId="urn:microsoft.com/office/officeart/2005/8/layout/list1"/>
    <dgm:cxn modelId="{F36D430E-6A64-5441-B7C2-B1AA1EDF3378}" type="presOf" srcId="{DB8CA909-B45C-4F21-9BBB-09B61942FA83}" destId="{4B2820AE-35D7-4B45-AD35-CC6E6023CB49}" srcOrd="0" destOrd="2" presId="urn:microsoft.com/office/officeart/2005/8/layout/list1"/>
    <dgm:cxn modelId="{42E4B025-5B54-584D-9AF9-397A8314D355}" type="presOf" srcId="{3850627C-9AD2-44A6-9EB4-6B19A23388C1}" destId="{BAA38E9E-B0BC-324D-90D7-61E6A1908517}" srcOrd="1" destOrd="0" presId="urn:microsoft.com/office/officeart/2005/8/layout/list1"/>
    <dgm:cxn modelId="{37FAA831-F804-4A4C-A4A8-D664037FB050}" srcId="{E83D0C6C-2A37-4AE3-88A3-F784E159D6B8}" destId="{0D213E30-0DF6-4761-866A-FB955C6729EB}" srcOrd="2" destOrd="0" parTransId="{AFD640A4-4B18-4468-8C55-7550E42588BA}" sibTransId="{F394C320-C146-44DB-8CF8-BA79AA138455}"/>
    <dgm:cxn modelId="{C0CD5540-C1D3-484B-AA01-11187820B80C}" type="presOf" srcId="{F4DC7F06-EAAA-4DF6-A822-F0ADDFBCD2E4}" destId="{BF9646B0-A94D-5F4C-91BD-E09CE594E54B}" srcOrd="0" destOrd="0" presId="urn:microsoft.com/office/officeart/2005/8/layout/list1"/>
    <dgm:cxn modelId="{2B9C0845-1926-4E19-80FB-925900F11602}" srcId="{0D213E30-0DF6-4761-866A-FB955C6729EB}" destId="{DB8CA909-B45C-4F21-9BBB-09B61942FA83}" srcOrd="2" destOrd="0" parTransId="{E1DE0F7B-1511-4306-9E81-ECB573366693}" sibTransId="{E01D5DFB-9A01-4147-89F4-740679E25E37}"/>
    <dgm:cxn modelId="{D6894652-32C3-EB42-9C7F-6C66AD371761}" type="presOf" srcId="{C0872F24-D364-452B-8417-3FE035DD1847}" destId="{4B2820AE-35D7-4B45-AD35-CC6E6023CB49}" srcOrd="0" destOrd="1" presId="urn:microsoft.com/office/officeart/2005/8/layout/list1"/>
    <dgm:cxn modelId="{7EACE752-AF51-CD44-9B39-6CA4B2300AAA}" type="presOf" srcId="{3850627C-9AD2-44A6-9EB4-6B19A23388C1}" destId="{D7DD0B22-73E5-9441-B1F9-1F5030D4A64A}" srcOrd="0" destOrd="0" presId="urn:microsoft.com/office/officeart/2005/8/layout/list1"/>
    <dgm:cxn modelId="{C6A23868-578B-4B60-920E-EFD6C07BF298}" srcId="{E83D0C6C-2A37-4AE3-88A3-F784E159D6B8}" destId="{F4DC7F06-EAAA-4DF6-A822-F0ADDFBCD2E4}" srcOrd="1" destOrd="0" parTransId="{14A0A6F2-2766-4A5C-A794-BC5468B76FEB}" sibTransId="{4AC610D5-1B02-4688-9637-A75C39A0116E}"/>
    <dgm:cxn modelId="{301FA872-A9C2-5F4B-872F-E3EFE94DC792}" type="presOf" srcId="{0D213E30-0DF6-4761-866A-FB955C6729EB}" destId="{992B186B-83DA-E04D-95D8-6DED2AA3BBF5}" srcOrd="1" destOrd="0" presId="urn:microsoft.com/office/officeart/2005/8/layout/list1"/>
    <dgm:cxn modelId="{DDF1E67A-C9F5-E948-8DD3-283CE4030CC0}" type="presOf" srcId="{F4DC7F06-EAAA-4DF6-A822-F0ADDFBCD2E4}" destId="{3632AF96-63AB-0D44-8B4B-95194D28693F}" srcOrd="1" destOrd="0" presId="urn:microsoft.com/office/officeart/2005/8/layout/list1"/>
    <dgm:cxn modelId="{E64968CE-203C-46D9-8A08-2303DCA9B315}" srcId="{0D213E30-0DF6-4761-866A-FB955C6729EB}" destId="{C0872F24-D364-452B-8417-3FE035DD1847}" srcOrd="1" destOrd="0" parTransId="{12809D37-1BC3-4367-8144-31094710C08E}" sibTransId="{859849AC-459D-4CCE-BC93-6060E8B79811}"/>
    <dgm:cxn modelId="{AC149BD5-CABF-4521-B976-C2509D091462}" srcId="{E83D0C6C-2A37-4AE3-88A3-F784E159D6B8}" destId="{3850627C-9AD2-44A6-9EB4-6B19A23388C1}" srcOrd="0" destOrd="0" parTransId="{195BA96C-2E99-492D-95BB-5440BE4B2FD2}" sibTransId="{27447BE9-6431-47A6-B7E9-CF7CD17657B6}"/>
    <dgm:cxn modelId="{659B72D8-F4C2-5D42-BECD-57834C13021E}" type="presOf" srcId="{E83D0C6C-2A37-4AE3-88A3-F784E159D6B8}" destId="{8C2760F9-3392-6846-9D07-DF58C560DF07}" srcOrd="0" destOrd="0" presId="urn:microsoft.com/office/officeart/2005/8/layout/list1"/>
    <dgm:cxn modelId="{FA219CE6-9DA8-8143-9541-73AD2341AE22}" type="presOf" srcId="{0D213E30-0DF6-4761-866A-FB955C6729EB}" destId="{B09EBC5B-6C8F-4047-A9DE-A6FBE835A0C9}" srcOrd="0" destOrd="0" presId="urn:microsoft.com/office/officeart/2005/8/layout/list1"/>
    <dgm:cxn modelId="{648620EA-65D2-4434-ABA1-3CF0E1FCBCB8}" srcId="{0D213E30-0DF6-4761-866A-FB955C6729EB}" destId="{70AB323B-6F6F-48C1-A295-66B009C49F8E}" srcOrd="0" destOrd="0" parTransId="{CCDF2EDC-99A2-4107-8232-E54F8B43BE50}" sibTransId="{6AE9D3F9-D583-48F5-828F-A11AD0DEDF31}"/>
    <dgm:cxn modelId="{AA7FD683-E501-1843-AF99-926ACFEBF6C0}" type="presParOf" srcId="{8C2760F9-3392-6846-9D07-DF58C560DF07}" destId="{6C46E5A4-C3C7-D443-938A-9256507C1E20}" srcOrd="0" destOrd="0" presId="urn:microsoft.com/office/officeart/2005/8/layout/list1"/>
    <dgm:cxn modelId="{E42C8F74-8417-7D4D-B895-7211DD2B51F0}" type="presParOf" srcId="{6C46E5A4-C3C7-D443-938A-9256507C1E20}" destId="{D7DD0B22-73E5-9441-B1F9-1F5030D4A64A}" srcOrd="0" destOrd="0" presId="urn:microsoft.com/office/officeart/2005/8/layout/list1"/>
    <dgm:cxn modelId="{3D9EFFAF-EB69-5840-A38C-8A514F669A35}" type="presParOf" srcId="{6C46E5A4-C3C7-D443-938A-9256507C1E20}" destId="{BAA38E9E-B0BC-324D-90D7-61E6A1908517}" srcOrd="1" destOrd="0" presId="urn:microsoft.com/office/officeart/2005/8/layout/list1"/>
    <dgm:cxn modelId="{3E950C58-3B1C-4246-AEEB-8EDD6CA87CCC}" type="presParOf" srcId="{8C2760F9-3392-6846-9D07-DF58C560DF07}" destId="{14707384-F3AE-8F42-AA24-481BA8DB5ABC}" srcOrd="1" destOrd="0" presId="urn:microsoft.com/office/officeart/2005/8/layout/list1"/>
    <dgm:cxn modelId="{66019FCD-15B0-C942-9149-0767950F2563}" type="presParOf" srcId="{8C2760F9-3392-6846-9D07-DF58C560DF07}" destId="{A38740A4-B6B7-D74C-9BE2-47E88D795F5D}" srcOrd="2" destOrd="0" presId="urn:microsoft.com/office/officeart/2005/8/layout/list1"/>
    <dgm:cxn modelId="{59149480-C6EF-9F4F-B39E-B3D00FD07987}" type="presParOf" srcId="{8C2760F9-3392-6846-9D07-DF58C560DF07}" destId="{E506744D-9A59-DC4D-9DA3-47A7517DBD08}" srcOrd="3" destOrd="0" presId="urn:microsoft.com/office/officeart/2005/8/layout/list1"/>
    <dgm:cxn modelId="{28BE8759-7540-344C-920C-41B03882FFB5}" type="presParOf" srcId="{8C2760F9-3392-6846-9D07-DF58C560DF07}" destId="{11359C46-ACFE-6345-871A-027057382687}" srcOrd="4" destOrd="0" presId="urn:microsoft.com/office/officeart/2005/8/layout/list1"/>
    <dgm:cxn modelId="{FCA2DA51-A3A9-9447-9A6A-C102C8CD9A3D}" type="presParOf" srcId="{11359C46-ACFE-6345-871A-027057382687}" destId="{BF9646B0-A94D-5F4C-91BD-E09CE594E54B}" srcOrd="0" destOrd="0" presId="urn:microsoft.com/office/officeart/2005/8/layout/list1"/>
    <dgm:cxn modelId="{FB8EA6C7-992E-944A-82A2-427B5E0E150D}" type="presParOf" srcId="{11359C46-ACFE-6345-871A-027057382687}" destId="{3632AF96-63AB-0D44-8B4B-95194D28693F}" srcOrd="1" destOrd="0" presId="urn:microsoft.com/office/officeart/2005/8/layout/list1"/>
    <dgm:cxn modelId="{F2C20712-BA30-1841-A60A-FEDB2BD274D1}" type="presParOf" srcId="{8C2760F9-3392-6846-9D07-DF58C560DF07}" destId="{3767D9E1-FBE0-E748-93EA-AC4510CDC452}" srcOrd="5" destOrd="0" presId="urn:microsoft.com/office/officeart/2005/8/layout/list1"/>
    <dgm:cxn modelId="{5F956926-D608-1645-9B51-4D0D02B040BD}" type="presParOf" srcId="{8C2760F9-3392-6846-9D07-DF58C560DF07}" destId="{8D87ADED-6D6B-4C4E-AAB9-CAB4CBA36AE7}" srcOrd="6" destOrd="0" presId="urn:microsoft.com/office/officeart/2005/8/layout/list1"/>
    <dgm:cxn modelId="{48813F3C-D660-8D4D-94DC-5B912F97D51C}" type="presParOf" srcId="{8C2760F9-3392-6846-9D07-DF58C560DF07}" destId="{6C4AE1A1-1494-284F-A231-8A43405D06A9}" srcOrd="7" destOrd="0" presId="urn:microsoft.com/office/officeart/2005/8/layout/list1"/>
    <dgm:cxn modelId="{CDED453F-5122-C84B-BA9F-43E9D0A5DE94}" type="presParOf" srcId="{8C2760F9-3392-6846-9D07-DF58C560DF07}" destId="{DCED6F96-4B3D-A74B-BF0A-49F9AA3D846E}" srcOrd="8" destOrd="0" presId="urn:microsoft.com/office/officeart/2005/8/layout/list1"/>
    <dgm:cxn modelId="{868EE808-A438-1542-BA41-C295215BF9E1}" type="presParOf" srcId="{DCED6F96-4B3D-A74B-BF0A-49F9AA3D846E}" destId="{B09EBC5B-6C8F-4047-A9DE-A6FBE835A0C9}" srcOrd="0" destOrd="0" presId="urn:microsoft.com/office/officeart/2005/8/layout/list1"/>
    <dgm:cxn modelId="{728B14CC-69B2-B142-B201-4D0C5440E1E3}" type="presParOf" srcId="{DCED6F96-4B3D-A74B-BF0A-49F9AA3D846E}" destId="{992B186B-83DA-E04D-95D8-6DED2AA3BBF5}" srcOrd="1" destOrd="0" presId="urn:microsoft.com/office/officeart/2005/8/layout/list1"/>
    <dgm:cxn modelId="{F5571ACD-83ED-9848-801F-D6ABBDDCA8D9}" type="presParOf" srcId="{8C2760F9-3392-6846-9D07-DF58C560DF07}" destId="{BF7CB1EA-0E94-084F-AF2C-5F520B80218A}" srcOrd="9" destOrd="0" presId="urn:microsoft.com/office/officeart/2005/8/layout/list1"/>
    <dgm:cxn modelId="{A3EC4E2F-1D94-3A40-99BE-BD20E94356BC}" type="presParOf" srcId="{8C2760F9-3392-6846-9D07-DF58C560DF07}" destId="{4B2820AE-35D7-4B45-AD35-CC6E6023CB4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1E3DE5-4913-4C83-A871-0B732AD9234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619C1D-AA5E-43B1-B124-AC0CA7C40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dirty="0"/>
            <a:t>New Derived Features Creation</a:t>
          </a:r>
          <a:r>
            <a:rPr lang="en-IN" dirty="0"/>
            <a:t> </a:t>
          </a:r>
          <a:endParaRPr lang="en-US" dirty="0"/>
        </a:p>
      </dgm:t>
    </dgm:pt>
    <dgm:pt modelId="{7D39B1B9-F2C1-4BA9-B2A5-20F46A519405}" type="parTrans" cxnId="{75592049-51BD-4FF3-B272-1A282822C10E}">
      <dgm:prSet/>
      <dgm:spPr/>
      <dgm:t>
        <a:bodyPr/>
        <a:lstStyle/>
        <a:p>
          <a:endParaRPr lang="en-US"/>
        </a:p>
      </dgm:t>
    </dgm:pt>
    <dgm:pt modelId="{8F89CAF4-E245-40CC-B0D8-2AF1EBAD814A}" type="sibTrans" cxnId="{75592049-51BD-4FF3-B272-1A282822C10E}">
      <dgm:prSet/>
      <dgm:spPr/>
      <dgm:t>
        <a:bodyPr/>
        <a:lstStyle/>
        <a:p>
          <a:endParaRPr lang="en-US"/>
        </a:p>
      </dgm:t>
    </dgm:pt>
    <dgm:pt modelId="{668CEB9C-D522-4F55-A4E4-6AF291EFC1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Managing Ordinary Variables</a:t>
          </a:r>
          <a:endParaRPr lang="en-US"/>
        </a:p>
      </dgm:t>
    </dgm:pt>
    <dgm:pt modelId="{2DD78EB1-0B6E-4209-8F82-8CE66F3D8464}" type="parTrans" cxnId="{73AD5E90-5729-4EAE-A33C-CB5D9EEB75E5}">
      <dgm:prSet/>
      <dgm:spPr/>
      <dgm:t>
        <a:bodyPr/>
        <a:lstStyle/>
        <a:p>
          <a:endParaRPr lang="en-US"/>
        </a:p>
      </dgm:t>
    </dgm:pt>
    <dgm:pt modelId="{9FBC2843-3E94-417D-8CA2-BDB31A133537}" type="sibTrans" cxnId="{73AD5E90-5729-4EAE-A33C-CB5D9EEB75E5}">
      <dgm:prSet/>
      <dgm:spPr/>
      <dgm:t>
        <a:bodyPr/>
        <a:lstStyle/>
        <a:p>
          <a:endParaRPr lang="en-US"/>
        </a:p>
      </dgm:t>
    </dgm:pt>
    <dgm:pt modelId="{AB2CB912-FCD9-4F06-886B-779EAEA04D57}" type="pres">
      <dgm:prSet presAssocID="{071E3DE5-4913-4C83-A871-0B732AD92348}" presName="root" presStyleCnt="0">
        <dgm:presLayoutVars>
          <dgm:dir/>
          <dgm:resizeHandles val="exact"/>
        </dgm:presLayoutVars>
      </dgm:prSet>
      <dgm:spPr/>
    </dgm:pt>
    <dgm:pt modelId="{9000DC42-64FA-4EC0-AFE9-D5228309CC4C}" type="pres">
      <dgm:prSet presAssocID="{1E619C1D-AA5E-43B1-B124-AC0CA7C4056B}" presName="compNode" presStyleCnt="0"/>
      <dgm:spPr/>
    </dgm:pt>
    <dgm:pt modelId="{F7E5EDDC-72E2-4825-84A3-F453D66A24D8}" type="pres">
      <dgm:prSet presAssocID="{1E619C1D-AA5E-43B1-B124-AC0CA7C4056B}" presName="iconBgRect" presStyleLbl="bgShp" presStyleIdx="0" presStyleCnt="2"/>
      <dgm:spPr/>
    </dgm:pt>
    <dgm:pt modelId="{D57C0109-88FD-48B1-A8FD-C8D6BE950CBF}" type="pres">
      <dgm:prSet presAssocID="{1E619C1D-AA5E-43B1-B124-AC0CA7C405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CD2D96F-43FF-4E10-9956-64617F845618}" type="pres">
      <dgm:prSet presAssocID="{1E619C1D-AA5E-43B1-B124-AC0CA7C4056B}" presName="spaceRect" presStyleCnt="0"/>
      <dgm:spPr/>
    </dgm:pt>
    <dgm:pt modelId="{EA7979D8-93FB-4986-B90E-09235564B576}" type="pres">
      <dgm:prSet presAssocID="{1E619C1D-AA5E-43B1-B124-AC0CA7C4056B}" presName="textRect" presStyleLbl="revTx" presStyleIdx="0" presStyleCnt="2">
        <dgm:presLayoutVars>
          <dgm:chMax val="1"/>
          <dgm:chPref val="1"/>
        </dgm:presLayoutVars>
      </dgm:prSet>
      <dgm:spPr/>
    </dgm:pt>
    <dgm:pt modelId="{70C8DCD0-DD6C-4BE9-95FE-50925F12E096}" type="pres">
      <dgm:prSet presAssocID="{8F89CAF4-E245-40CC-B0D8-2AF1EBAD814A}" presName="sibTrans" presStyleCnt="0"/>
      <dgm:spPr/>
    </dgm:pt>
    <dgm:pt modelId="{0020C2B3-BDBB-46C5-BF76-8A6F0878D5B4}" type="pres">
      <dgm:prSet presAssocID="{668CEB9C-D522-4F55-A4E4-6AF291EFC1AA}" presName="compNode" presStyleCnt="0"/>
      <dgm:spPr/>
    </dgm:pt>
    <dgm:pt modelId="{AE265278-552B-4969-AEEF-D4509DBE60A1}" type="pres">
      <dgm:prSet presAssocID="{668CEB9C-D522-4F55-A4E4-6AF291EFC1AA}" presName="iconBgRect" presStyleLbl="bgShp" presStyleIdx="1" presStyleCnt="2"/>
      <dgm:spPr/>
    </dgm:pt>
    <dgm:pt modelId="{7924B158-9A6D-4485-91A6-6785024BFBA0}" type="pres">
      <dgm:prSet presAssocID="{668CEB9C-D522-4F55-A4E4-6AF291EFC1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5ADE7C9-4BF2-4298-AAC5-450F4D9AFF66}" type="pres">
      <dgm:prSet presAssocID="{668CEB9C-D522-4F55-A4E4-6AF291EFC1AA}" presName="spaceRect" presStyleCnt="0"/>
      <dgm:spPr/>
    </dgm:pt>
    <dgm:pt modelId="{8D6DDBB1-C7CC-429C-A83B-F095FAEDD083}" type="pres">
      <dgm:prSet presAssocID="{668CEB9C-D522-4F55-A4E4-6AF291EFC1A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CE29732-3516-504E-8C60-209E9B9F62F3}" type="presOf" srcId="{668CEB9C-D522-4F55-A4E4-6AF291EFC1AA}" destId="{8D6DDBB1-C7CC-429C-A83B-F095FAEDD083}" srcOrd="0" destOrd="0" presId="urn:microsoft.com/office/officeart/2018/5/layout/IconCircleLabelList"/>
    <dgm:cxn modelId="{75592049-51BD-4FF3-B272-1A282822C10E}" srcId="{071E3DE5-4913-4C83-A871-0B732AD92348}" destId="{1E619C1D-AA5E-43B1-B124-AC0CA7C4056B}" srcOrd="0" destOrd="0" parTransId="{7D39B1B9-F2C1-4BA9-B2A5-20F46A519405}" sibTransId="{8F89CAF4-E245-40CC-B0D8-2AF1EBAD814A}"/>
    <dgm:cxn modelId="{0A378773-39F5-B948-A9A2-F56CA92A2532}" type="presOf" srcId="{1E619C1D-AA5E-43B1-B124-AC0CA7C4056B}" destId="{EA7979D8-93FB-4986-B90E-09235564B576}" srcOrd="0" destOrd="0" presId="urn:microsoft.com/office/officeart/2018/5/layout/IconCircleLabelList"/>
    <dgm:cxn modelId="{3B4A7386-66BC-E24C-AC8C-91BBB806AE54}" type="presOf" srcId="{071E3DE5-4913-4C83-A871-0B732AD92348}" destId="{AB2CB912-FCD9-4F06-886B-779EAEA04D57}" srcOrd="0" destOrd="0" presId="urn:microsoft.com/office/officeart/2018/5/layout/IconCircleLabelList"/>
    <dgm:cxn modelId="{73AD5E90-5729-4EAE-A33C-CB5D9EEB75E5}" srcId="{071E3DE5-4913-4C83-A871-0B732AD92348}" destId="{668CEB9C-D522-4F55-A4E4-6AF291EFC1AA}" srcOrd="1" destOrd="0" parTransId="{2DD78EB1-0B6E-4209-8F82-8CE66F3D8464}" sibTransId="{9FBC2843-3E94-417D-8CA2-BDB31A133537}"/>
    <dgm:cxn modelId="{93BA09CF-22F7-3D48-ACDB-CB7A623853C7}" type="presParOf" srcId="{AB2CB912-FCD9-4F06-886B-779EAEA04D57}" destId="{9000DC42-64FA-4EC0-AFE9-D5228309CC4C}" srcOrd="0" destOrd="0" presId="urn:microsoft.com/office/officeart/2018/5/layout/IconCircleLabelList"/>
    <dgm:cxn modelId="{20DB4BA0-DB7F-764E-A8EE-8A74505A7A2B}" type="presParOf" srcId="{9000DC42-64FA-4EC0-AFE9-D5228309CC4C}" destId="{F7E5EDDC-72E2-4825-84A3-F453D66A24D8}" srcOrd="0" destOrd="0" presId="urn:microsoft.com/office/officeart/2018/5/layout/IconCircleLabelList"/>
    <dgm:cxn modelId="{5A6CC1BB-9450-8740-8DC2-5876FA6309F8}" type="presParOf" srcId="{9000DC42-64FA-4EC0-AFE9-D5228309CC4C}" destId="{D57C0109-88FD-48B1-A8FD-C8D6BE950CBF}" srcOrd="1" destOrd="0" presId="urn:microsoft.com/office/officeart/2018/5/layout/IconCircleLabelList"/>
    <dgm:cxn modelId="{51E6DFE7-DF65-104C-B5AB-AFFA117181B4}" type="presParOf" srcId="{9000DC42-64FA-4EC0-AFE9-D5228309CC4C}" destId="{6CD2D96F-43FF-4E10-9956-64617F845618}" srcOrd="2" destOrd="0" presId="urn:microsoft.com/office/officeart/2018/5/layout/IconCircleLabelList"/>
    <dgm:cxn modelId="{E9679090-D858-9246-9400-74A8F12E18B9}" type="presParOf" srcId="{9000DC42-64FA-4EC0-AFE9-D5228309CC4C}" destId="{EA7979D8-93FB-4986-B90E-09235564B576}" srcOrd="3" destOrd="0" presId="urn:microsoft.com/office/officeart/2018/5/layout/IconCircleLabelList"/>
    <dgm:cxn modelId="{1D1BEF93-0791-FB40-AA53-A6C53DCD32FD}" type="presParOf" srcId="{AB2CB912-FCD9-4F06-886B-779EAEA04D57}" destId="{70C8DCD0-DD6C-4BE9-95FE-50925F12E096}" srcOrd="1" destOrd="0" presId="urn:microsoft.com/office/officeart/2018/5/layout/IconCircleLabelList"/>
    <dgm:cxn modelId="{F8A174CD-1BDF-FB4C-9D7D-2FC2BAD9003A}" type="presParOf" srcId="{AB2CB912-FCD9-4F06-886B-779EAEA04D57}" destId="{0020C2B3-BDBB-46C5-BF76-8A6F0878D5B4}" srcOrd="2" destOrd="0" presId="urn:microsoft.com/office/officeart/2018/5/layout/IconCircleLabelList"/>
    <dgm:cxn modelId="{4450B7D1-FBBA-CB41-BC2D-F4F5B21599DE}" type="presParOf" srcId="{0020C2B3-BDBB-46C5-BF76-8A6F0878D5B4}" destId="{AE265278-552B-4969-AEEF-D4509DBE60A1}" srcOrd="0" destOrd="0" presId="urn:microsoft.com/office/officeart/2018/5/layout/IconCircleLabelList"/>
    <dgm:cxn modelId="{A5CFEDFC-269B-FF43-BCBA-4FF77C5708E9}" type="presParOf" srcId="{0020C2B3-BDBB-46C5-BF76-8A6F0878D5B4}" destId="{7924B158-9A6D-4485-91A6-6785024BFBA0}" srcOrd="1" destOrd="0" presId="urn:microsoft.com/office/officeart/2018/5/layout/IconCircleLabelList"/>
    <dgm:cxn modelId="{B08C7DBD-6B47-9942-A6B5-8B761E449EF6}" type="presParOf" srcId="{0020C2B3-BDBB-46C5-BF76-8A6F0878D5B4}" destId="{D5ADE7C9-4BF2-4298-AAC5-450F4D9AFF66}" srcOrd="2" destOrd="0" presId="urn:microsoft.com/office/officeart/2018/5/layout/IconCircleLabelList"/>
    <dgm:cxn modelId="{5EBB4C7E-5638-1E4C-BD4D-106DA681FE6F}" type="presParOf" srcId="{0020C2B3-BDBB-46C5-BF76-8A6F0878D5B4}" destId="{8D6DDBB1-C7CC-429C-A83B-F095FAEDD0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740A4-B6B7-D74C-9BE2-47E88D795F5D}">
      <dsp:nvSpPr>
        <dsp:cNvPr id="0" name=""/>
        <dsp:cNvSpPr/>
      </dsp:nvSpPr>
      <dsp:spPr>
        <a:xfrm>
          <a:off x="0" y="351050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38E9E-B0BC-324D-90D7-61E6A1908517}">
      <dsp:nvSpPr>
        <dsp:cNvPr id="0" name=""/>
        <dsp:cNvSpPr/>
      </dsp:nvSpPr>
      <dsp:spPr>
        <a:xfrm>
          <a:off x="502920" y="41090"/>
          <a:ext cx="70408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Real-estate sector </a:t>
          </a:r>
        </a:p>
      </dsp:txBody>
      <dsp:txXfrm>
        <a:off x="533182" y="71352"/>
        <a:ext cx="6980356" cy="559396"/>
      </dsp:txXfrm>
    </dsp:sp>
    <dsp:sp modelId="{8D87ADED-6D6B-4C4E-AAB9-CAB4CBA36AE7}">
      <dsp:nvSpPr>
        <dsp:cNvPr id="0" name=""/>
        <dsp:cNvSpPr/>
      </dsp:nvSpPr>
      <dsp:spPr>
        <a:xfrm>
          <a:off x="0" y="1303611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2AF96-63AB-0D44-8B4B-95194D28693F}">
      <dsp:nvSpPr>
        <dsp:cNvPr id="0" name=""/>
        <dsp:cNvSpPr/>
      </dsp:nvSpPr>
      <dsp:spPr>
        <a:xfrm>
          <a:off x="502920" y="993651"/>
          <a:ext cx="70408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help can the Technology do in this sector</a:t>
          </a:r>
        </a:p>
      </dsp:txBody>
      <dsp:txXfrm>
        <a:off x="533182" y="1023913"/>
        <a:ext cx="6980356" cy="559396"/>
      </dsp:txXfrm>
    </dsp:sp>
    <dsp:sp modelId="{4B2820AE-35D7-4B45-AD35-CC6E6023CB49}">
      <dsp:nvSpPr>
        <dsp:cNvPr id="0" name=""/>
        <dsp:cNvSpPr/>
      </dsp:nvSpPr>
      <dsp:spPr>
        <a:xfrm>
          <a:off x="0" y="2256171"/>
          <a:ext cx="10058399" cy="1554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437388" rIns="78064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/>
            <a:t>Explanatory data analysis (EDA)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/>
            <a:t>Feature engineering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/>
            <a:t>Modelling</a:t>
          </a:r>
          <a:endParaRPr lang="en-US" sz="2100" kern="1200"/>
        </a:p>
      </dsp:txBody>
      <dsp:txXfrm>
        <a:off x="0" y="2256171"/>
        <a:ext cx="10058399" cy="1554525"/>
      </dsp:txXfrm>
    </dsp:sp>
    <dsp:sp modelId="{992B186B-83DA-E04D-95D8-6DED2AA3BBF5}">
      <dsp:nvSpPr>
        <dsp:cNvPr id="0" name=""/>
        <dsp:cNvSpPr/>
      </dsp:nvSpPr>
      <dsp:spPr>
        <a:xfrm>
          <a:off x="502920" y="1946211"/>
          <a:ext cx="70408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Steps followed in our research</a:t>
          </a:r>
        </a:p>
      </dsp:txBody>
      <dsp:txXfrm>
        <a:off x="533182" y="1976473"/>
        <a:ext cx="698035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5EDDC-72E2-4825-84A3-F453D66A24D8}">
      <dsp:nvSpPr>
        <dsp:cNvPr id="0" name=""/>
        <dsp:cNvSpPr/>
      </dsp:nvSpPr>
      <dsp:spPr>
        <a:xfrm>
          <a:off x="1816199" y="892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C0109-88FD-48B1-A8FD-C8D6BE950CBF}">
      <dsp:nvSpPr>
        <dsp:cNvPr id="0" name=""/>
        <dsp:cNvSpPr/>
      </dsp:nvSpPr>
      <dsp:spPr>
        <a:xfrm>
          <a:off x="2284199" y="47692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979D8-93FB-4986-B90E-09235564B576}">
      <dsp:nvSpPr>
        <dsp:cNvPr id="0" name=""/>
        <dsp:cNvSpPr/>
      </dsp:nvSpPr>
      <dsp:spPr>
        <a:xfrm>
          <a:off x="1114199" y="288892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b="1" kern="1200" dirty="0"/>
            <a:t>New Derived Features Creation</a:t>
          </a:r>
          <a:r>
            <a:rPr lang="en-IN" sz="2400" kern="1200" dirty="0"/>
            <a:t> </a:t>
          </a:r>
          <a:endParaRPr lang="en-US" sz="2400" kern="1200" dirty="0"/>
        </a:p>
      </dsp:txBody>
      <dsp:txXfrm>
        <a:off x="1114199" y="2888922"/>
        <a:ext cx="3600000" cy="720000"/>
      </dsp:txXfrm>
    </dsp:sp>
    <dsp:sp modelId="{AE265278-552B-4969-AEEF-D4509DBE60A1}">
      <dsp:nvSpPr>
        <dsp:cNvPr id="0" name=""/>
        <dsp:cNvSpPr/>
      </dsp:nvSpPr>
      <dsp:spPr>
        <a:xfrm>
          <a:off x="6046199" y="892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4B158-9A6D-4485-91A6-6785024BFBA0}">
      <dsp:nvSpPr>
        <dsp:cNvPr id="0" name=""/>
        <dsp:cNvSpPr/>
      </dsp:nvSpPr>
      <dsp:spPr>
        <a:xfrm>
          <a:off x="6514199" y="47692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DDBB1-C7CC-429C-A83B-F095FAEDD083}">
      <dsp:nvSpPr>
        <dsp:cNvPr id="0" name=""/>
        <dsp:cNvSpPr/>
      </dsp:nvSpPr>
      <dsp:spPr>
        <a:xfrm>
          <a:off x="5344199" y="288892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b="1" kern="1200"/>
            <a:t>Managing Ordinary Variables</a:t>
          </a:r>
          <a:endParaRPr lang="en-US" sz="2400" kern="1200"/>
        </a:p>
      </dsp:txBody>
      <dsp:txXfrm>
        <a:off x="5344199" y="288892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6F3-DE93-454C-A950-0119B77D86F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280ECEB-45DC-1646-AE24-4003C844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6F3-DE93-454C-A950-0119B77D86F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CEB-45DC-1646-AE24-4003C844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7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6F3-DE93-454C-A950-0119B77D86F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CEB-45DC-1646-AE24-4003C844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2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6F3-DE93-454C-A950-0119B77D86F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CEB-45DC-1646-AE24-4003C844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434C6F3-DE93-454C-A950-0119B77D86F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280ECEB-45DC-1646-AE24-4003C844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6F3-DE93-454C-A950-0119B77D86F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CEB-45DC-1646-AE24-4003C844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6F3-DE93-454C-A950-0119B77D86F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CEB-45DC-1646-AE24-4003C844C6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9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6F3-DE93-454C-A950-0119B77D86F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CEB-45DC-1646-AE24-4003C844C6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7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6F3-DE93-454C-A950-0119B77D86F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CEB-45DC-1646-AE24-4003C844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6F3-DE93-454C-A950-0119B77D86F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CEB-45DC-1646-AE24-4003C844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3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6F3-DE93-454C-A950-0119B77D86F2}" type="datetimeFigureOut">
              <a:rPr lang="en-US" smtClean="0"/>
              <a:t>12/6/22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CEB-45DC-1646-AE24-4003C844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2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434C6F3-DE93-454C-A950-0119B77D86F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280ECEB-45DC-1646-AE24-4003C844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1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36841-348A-9014-47B4-15A53ED4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2942706" cy="2728536"/>
          </a:xfrm>
        </p:spPr>
        <p:txBody>
          <a:bodyPr anchor="ctr">
            <a:normAutofit/>
          </a:bodyPr>
          <a:lstStyle/>
          <a:p>
            <a:endParaRPr lang="en-US" sz="280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9CDCBE-7C12-FD05-EFB4-F3C3F8570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House price prediction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501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4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6" name="Oval 4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7" name="Oval 4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68" name="Rectangle 51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ectangle 53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5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B9C8B-A38E-A17C-5413-8B03EAC1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56" y="1432223"/>
            <a:ext cx="5965470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  <a:effectLst/>
              </a:rPr>
              <a:t>Thank You! </a:t>
            </a:r>
            <a:endParaRPr lang="en-US" sz="800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pic>
        <p:nvPicPr>
          <p:cNvPr id="22" name="Graphic 21" descr="Accept">
            <a:extLst>
              <a:ext uri="{FF2B5EF4-FFF2-40B4-BE49-F238E27FC236}">
                <a16:creationId xmlns:a16="http://schemas.microsoft.com/office/drawing/2014/main" id="{BD8CADD5-64F8-AA99-8F88-485787E6F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5117" y="1702032"/>
            <a:ext cx="3416725" cy="341672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64A1C-C8C0-92A2-DBBA-6F0F0CFA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63402E7-49E2-9471-83E7-6FBB06138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097684"/>
              </p:ext>
            </p:extLst>
          </p:nvPr>
        </p:nvGraphicFramePr>
        <p:xfrm>
          <a:off x="1069848" y="2320412"/>
          <a:ext cx="10058400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34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803A9-C430-E782-D8BF-CC740F33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Questions </a:t>
            </a:r>
            <a:endParaRPr lang="en-US" dirty="0"/>
          </a:p>
        </p:txBody>
      </p:sp>
      <p:pic>
        <p:nvPicPr>
          <p:cNvPr id="20" name="Picture 19" descr="Figures of houses in different position and sizes">
            <a:extLst>
              <a:ext uri="{FF2B5EF4-FFF2-40B4-BE49-F238E27FC236}">
                <a16:creationId xmlns:a16="http://schemas.microsoft.com/office/drawing/2014/main" id="{D8016BFA-EB41-ABAF-FB5B-042152C37F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23" r="22115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CF84-6823-D2A0-0C5F-22B66E75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/>
              <a:t>The following research questions have been formulated to achieve the study’s goal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Which machine-learning algorithm works better and produces the most accurate results for predicting home prices? And why?</a:t>
            </a:r>
            <a:endParaRPr lang="en-IN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variables have influenced property values over time?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6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CAA3D-4EFF-A818-A6FD-5BB1FABC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r>
              <a:rPr lang="en-IN" sz="3200" dirty="0">
                <a:effectLst/>
              </a:rPr>
              <a:t>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E82C3-8DE0-2FB2-ACF7-E43228A8D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999" y="767252"/>
            <a:ext cx="6882269" cy="53337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C1751-76E3-5499-EF83-17497B70C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/>
              <a:t>Dataset</a:t>
            </a:r>
          </a:p>
          <a:p>
            <a:r>
              <a:rPr lang="en-US" sz="1600"/>
              <a:t>Exploratory Data Analysis</a:t>
            </a:r>
          </a:p>
          <a:p>
            <a:r>
              <a:rPr lang="en-US" sz="1600"/>
              <a:t>Target Variable				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11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2192-85D7-9596-D472-39C87D39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/>
              <a:t>Heat map</a:t>
            </a:r>
          </a:p>
        </p:txBody>
      </p:sp>
      <p:pic>
        <p:nvPicPr>
          <p:cNvPr id="4" name="Content Placeholder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1148C50-F45D-C2FC-CDD8-C163A47E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28" y="640080"/>
            <a:ext cx="6814758" cy="558810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C91132-C7FA-13AE-2C49-F53659F1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/>
          </a:bodyPr>
          <a:lstStyle/>
          <a:p>
            <a:r>
              <a:rPr lang="en-IN" sz="1800" dirty="0">
                <a:effectLst/>
                <a:ea typeface="Times New Roman" panose="02020603050405020304" pitchFamily="18" charset="0"/>
              </a:rPr>
              <a:t>A number between -1 and +1 is used to express correlation</a:t>
            </a:r>
            <a:r>
              <a:rPr lang="en-IN" sz="1400" dirty="0">
                <a:effectLst/>
              </a:rPr>
              <a:t> </a:t>
            </a:r>
          </a:p>
          <a:p>
            <a:r>
              <a:rPr lang="en-IN" sz="1800" dirty="0">
                <a:effectLst/>
                <a:ea typeface="Times New Roman" panose="02020603050405020304" pitchFamily="18" charset="0"/>
              </a:rPr>
              <a:t>strong positive association between garage cars and garage area</a:t>
            </a:r>
            <a:r>
              <a:rPr lang="en-IN" sz="1400" dirty="0">
                <a:effectLst/>
              </a:rPr>
              <a:t> </a:t>
            </a:r>
          </a:p>
          <a:p>
            <a:r>
              <a:rPr lang="en-IN" sz="1800" dirty="0">
                <a:effectLst/>
                <a:ea typeface="Times New Roman" panose="02020603050405020304" pitchFamily="18" charset="0"/>
              </a:rPr>
              <a:t>strong positive correlation between Gross Liveable Area and Total Rooms Above Ground</a:t>
            </a:r>
            <a:r>
              <a:rPr lang="en-IN" sz="1400" dirty="0">
                <a:effectLst/>
              </a:rPr>
              <a:t> </a:t>
            </a:r>
          </a:p>
          <a:p>
            <a:r>
              <a:rPr lang="en-IN" sz="1800" dirty="0" err="1">
                <a:effectLst/>
                <a:ea typeface="Times New Roman" panose="02020603050405020304" pitchFamily="18" charset="0"/>
              </a:rPr>
              <a:t>Bsmt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ea typeface="Times New Roman" panose="02020603050405020304" pitchFamily="18" charset="0"/>
              </a:rPr>
              <a:t>Unf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SF and </a:t>
            </a:r>
            <a:r>
              <a:rPr lang="en-IN" sz="1800" dirty="0" err="1">
                <a:effectLst/>
                <a:ea typeface="Times New Roman" panose="02020603050405020304" pitchFamily="18" charset="0"/>
              </a:rPr>
              <a:t>BsmtFin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SF 1 are inversely associated</a:t>
            </a:r>
            <a:r>
              <a:rPr lang="en-IN" sz="1400" dirty="0">
                <a:effectLst/>
              </a:rPr>
              <a:t> </a:t>
            </a:r>
            <a:endParaRPr lang="en-IN" sz="1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273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7E0-76AB-28D6-A94E-46F40AFF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 dirty="0"/>
              <a:t>Overall quality V</a:t>
            </a:r>
            <a:r>
              <a:rPr lang="en-US" sz="3600" baseline="-25000" dirty="0"/>
              <a:t>s </a:t>
            </a:r>
            <a:r>
              <a:rPr lang="en-US" sz="3600" dirty="0"/>
              <a:t>sale price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12CE6219-0973-8072-E12E-240F15088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04941"/>
            <a:ext cx="6912217" cy="4458378"/>
          </a:xfrm>
          <a:prstGeom prst="rect">
            <a:avLst/>
          </a:prstGeom>
        </p:spPr>
      </p:pic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98B2440D-4B6B-3A03-9341-7BECEBE5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/>
          </a:bodyPr>
          <a:lstStyle/>
          <a:p>
            <a:r>
              <a:rPr lang="en-IN" sz="1800" dirty="0">
                <a:effectLst/>
                <a:ea typeface="Times New Roman" panose="02020603050405020304" pitchFamily="18" charset="0"/>
              </a:rPr>
              <a:t>The majority of homes get an overall performance around 5 and 7, according to Overall Qual, which accepts integer values from 1 and 10</a:t>
            </a:r>
            <a:r>
              <a:rPr lang="en-IN" sz="1400" dirty="0">
                <a:effectLst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380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1019-CCFF-634B-4BD5-E6A61260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Engineering Features</a:t>
            </a:r>
            <a:r>
              <a:rPr lang="en-IN" dirty="0">
                <a:effectLst/>
              </a:rPr>
              <a:t>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37C2517-EBDF-081E-B4DE-0A779E073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18000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1756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E67D5-5828-FF78-F2B3-7997A171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 and Analysis</a:t>
            </a:r>
            <a:r>
              <a:rPr lang="en-IN" dirty="0">
                <a:effectLst/>
              </a:rPr>
              <a:t> </a:t>
            </a:r>
            <a:br>
              <a:rPr lang="en-IN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539EC-3D3E-562E-3248-914DB5CC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Models Used and their accuracies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69981-29C0-BBEC-99DC-605AEA837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2970308"/>
            <a:ext cx="5731510" cy="340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1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60BB-A7B9-1B6A-CD39-54B34613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77C853-3F67-2792-F2CC-E691A03C7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032233"/>
              </p:ext>
            </p:extLst>
          </p:nvPr>
        </p:nvGraphicFramePr>
        <p:xfrm>
          <a:off x="1927224" y="2983945"/>
          <a:ext cx="2173288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6644">
                  <a:extLst>
                    <a:ext uri="{9D8B030D-6E8A-4147-A177-3AD203B41FA5}">
                      <a16:colId xmlns:a16="http://schemas.microsoft.com/office/drawing/2014/main" val="1756835941"/>
                    </a:ext>
                  </a:extLst>
                </a:gridCol>
                <a:gridCol w="1086644">
                  <a:extLst>
                    <a:ext uri="{9D8B030D-6E8A-4147-A177-3AD203B41FA5}">
                      <a16:colId xmlns:a16="http://schemas.microsoft.com/office/drawing/2014/main" val="1339500996"/>
                    </a:ext>
                  </a:extLst>
                </a:gridCol>
              </a:tblGrid>
              <a:tr h="435864">
                <a:tc>
                  <a:txBody>
                    <a:bodyPr/>
                    <a:lstStyle/>
                    <a:p>
                      <a:pPr algn="just"/>
                      <a:r>
                        <a:rPr lang="en-IN" sz="1400">
                          <a:effectLst/>
                        </a:rPr>
                        <a:t>SalePrice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661211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algn="just"/>
                      <a:r>
                        <a:rPr lang="en-IN" sz="1400">
                          <a:effectLst/>
                        </a:rPr>
                        <a:t>count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>
                          <a:effectLst/>
                        </a:rPr>
                        <a:t>2193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763597"/>
                  </a:ext>
                </a:extLst>
              </a:tr>
              <a:tr h="289179"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effectLst/>
                        </a:rPr>
                        <a:t>mean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effectLst/>
                        </a:rPr>
                        <a:t>179846.7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63448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just"/>
                      <a:r>
                        <a:rPr lang="en-IN" sz="1400">
                          <a:effectLst/>
                        </a:rPr>
                        <a:t>std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>
                          <a:effectLst/>
                        </a:rPr>
                        <a:t>79729.38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139156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algn="just"/>
                      <a:r>
                        <a:rPr lang="en-IN" sz="1400">
                          <a:effectLst/>
                        </a:rPr>
                        <a:t>min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>
                          <a:effectLst/>
                        </a:rPr>
                        <a:t>12789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493181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algn="just"/>
                      <a:r>
                        <a:rPr lang="en-IN" sz="1400">
                          <a:effectLst/>
                        </a:rPr>
                        <a:t>25%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>
                          <a:effectLst/>
                        </a:rPr>
                        <a:t>128500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7030236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algn="just"/>
                      <a:r>
                        <a:rPr lang="en-IN" sz="1400">
                          <a:effectLst/>
                        </a:rPr>
                        <a:t>50%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>
                          <a:effectLst/>
                        </a:rPr>
                        <a:t>159895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0427293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algn="just"/>
                      <a:r>
                        <a:rPr lang="en-IN" sz="1400">
                          <a:effectLst/>
                        </a:rPr>
                        <a:t>75%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>
                          <a:effectLst/>
                        </a:rPr>
                        <a:t>214000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291000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effectLst/>
                        </a:rPr>
                        <a:t>max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effectLst/>
                        </a:rPr>
                        <a:t>625000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01169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14D715F-4F39-54C6-75AE-E2909CB67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6446" y="2176539"/>
            <a:ext cx="6237287" cy="4208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E32D9-6EC6-0F15-2713-33C6B7B2FC6E}"/>
              </a:ext>
            </a:extLst>
          </p:cNvPr>
          <p:cNvSpPr txBox="1"/>
          <p:nvPr/>
        </p:nvSpPr>
        <p:spPr>
          <a:xfrm>
            <a:off x="1256497" y="2111081"/>
            <a:ext cx="425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value of model uncertainties </a:t>
            </a:r>
          </a:p>
        </p:txBody>
      </p:sp>
    </p:spTree>
    <p:extLst>
      <p:ext uri="{BB962C8B-B14F-4D97-AF65-F5344CB8AC3E}">
        <p14:creationId xmlns:p14="http://schemas.microsoft.com/office/powerpoint/2010/main" val="348331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{95F770B1-12D7-8846-8900-FC8FF5E94EE8}tf10001070_mac</Template>
  <TotalTime>936</TotalTime>
  <Words>210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House price prediction</vt:lpstr>
      <vt:lpstr>Introduction</vt:lpstr>
      <vt:lpstr>Research Questions </vt:lpstr>
      <vt:lpstr>Results </vt:lpstr>
      <vt:lpstr>Heat map</vt:lpstr>
      <vt:lpstr>Overall quality Vs sale price</vt:lpstr>
      <vt:lpstr>Engineering Features </vt:lpstr>
      <vt:lpstr>Comparison and Analysis  </vt:lpstr>
      <vt:lpstr>Interpretation of performance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JANGAM YASWANTH</dc:creator>
  <cp:lastModifiedBy>JANGAM YASWANTH</cp:lastModifiedBy>
  <cp:revision>3</cp:revision>
  <dcterms:created xsi:type="dcterms:W3CDTF">2022-12-04T22:04:01Z</dcterms:created>
  <dcterms:modified xsi:type="dcterms:W3CDTF">2022-12-06T08:05:11Z</dcterms:modified>
</cp:coreProperties>
</file>