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4" r:id="rId6"/>
    <p:sldId id="265" r:id="rId7"/>
    <p:sldId id="257" r:id="rId8"/>
    <p:sldId id="258"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D8C679-0BF9-43ED-93FA-FCD64B717502}" v="39" dt="2022-08-05T12:54:35.231"/>
    <p1510:client id="{3788EB34-82D8-453C-B388-24CC91EE4A22}" v="58" dt="2022-08-07T09:25:02.523"/>
    <p1510:client id="{38F9D7A8-8A96-4365-9D72-11DBF84D1212}" v="9" dt="2022-08-05T16:18:26.558"/>
    <p1510:client id="{6CB2D618-BAE7-4CBD-AA40-DEE8BC2044F5}" v="102" dt="2022-08-05T15:30:56.132"/>
    <p1510:client id="{CA905E9F-29BF-4270-BE6F-66A74ADCC68D}" v="627" dt="2022-08-05T14:03:15.764"/>
    <p1510:client id="{DD41F97E-CACC-4CDD-B00B-969953CC91D8}" v="862" dt="2022-08-08T14:45:21.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B34225-B65F-4D25-B49B-C512A2B9DEE5}" type="doc">
      <dgm:prSet loTypeId="urn:microsoft.com/office/officeart/2005/8/layout/vProcess5" loCatId="process" qsTypeId="urn:microsoft.com/office/officeart/2005/8/quickstyle/simple4" qsCatId="simple" csTypeId="urn:microsoft.com/office/officeart/2005/8/colors/accent6_5" csCatId="accent6" phldr="1"/>
      <dgm:spPr/>
      <dgm:t>
        <a:bodyPr/>
        <a:lstStyle/>
        <a:p>
          <a:endParaRPr lang="en-US"/>
        </a:p>
      </dgm:t>
    </dgm:pt>
    <dgm:pt modelId="{DAF9263B-82C2-4C93-B42F-4BAA04D309C8}">
      <dgm:prSet/>
      <dgm:spPr/>
      <dgm:t>
        <a:bodyPr/>
        <a:lstStyle/>
        <a:p>
          <a:r>
            <a:rPr lang="en-US" dirty="0"/>
            <a:t>The second step is to check for null data in the training and the test .</a:t>
          </a:r>
        </a:p>
      </dgm:t>
    </dgm:pt>
    <dgm:pt modelId="{54EDAF4B-5A5B-483C-8FE9-8ACB9933CB3D}" type="parTrans" cxnId="{D2601EE8-B67B-4594-842F-1316BC027713}">
      <dgm:prSet/>
      <dgm:spPr/>
      <dgm:t>
        <a:bodyPr/>
        <a:lstStyle/>
        <a:p>
          <a:endParaRPr lang="en-US"/>
        </a:p>
      </dgm:t>
    </dgm:pt>
    <dgm:pt modelId="{A4F563AB-401C-4C8F-9C5C-EF60F9674A46}" type="sibTrans" cxnId="{D2601EE8-B67B-4594-842F-1316BC027713}">
      <dgm:prSet/>
      <dgm:spPr/>
      <dgm:t>
        <a:bodyPr/>
        <a:lstStyle/>
        <a:p>
          <a:endParaRPr lang="en-US"/>
        </a:p>
      </dgm:t>
    </dgm:pt>
    <dgm:pt modelId="{24DB9214-0D95-484B-8A63-59D85C8D149C}">
      <dgm:prSet/>
      <dgm:spPr/>
      <dgm:t>
        <a:bodyPr/>
        <a:lstStyle/>
        <a:p>
          <a:r>
            <a:rPr lang="en-US" dirty="0"/>
            <a:t>Null data will give the model a misleading information , so we searched for null data and delete the rows if it has any null values.</a:t>
          </a:r>
        </a:p>
      </dgm:t>
    </dgm:pt>
    <dgm:pt modelId="{0148BAA9-B9B7-44F4-810A-E1DEA3153F2C}" type="parTrans" cxnId="{43F1FB5F-082C-4B98-AA5C-8BD1A3859BF8}">
      <dgm:prSet/>
      <dgm:spPr/>
      <dgm:t>
        <a:bodyPr/>
        <a:lstStyle/>
        <a:p>
          <a:endParaRPr lang="en-US"/>
        </a:p>
      </dgm:t>
    </dgm:pt>
    <dgm:pt modelId="{B5CA138C-E9AB-4C64-B82F-0CA16406F416}" type="sibTrans" cxnId="{43F1FB5F-082C-4B98-AA5C-8BD1A3859BF8}">
      <dgm:prSet/>
      <dgm:spPr/>
      <dgm:t>
        <a:bodyPr/>
        <a:lstStyle/>
        <a:p>
          <a:endParaRPr lang="en-US"/>
        </a:p>
      </dgm:t>
    </dgm:pt>
    <dgm:pt modelId="{1CA01234-91FE-4C3B-8D2C-CA90E90643CF}" type="pres">
      <dgm:prSet presAssocID="{75B34225-B65F-4D25-B49B-C512A2B9DEE5}" presName="outerComposite" presStyleCnt="0">
        <dgm:presLayoutVars>
          <dgm:chMax val="5"/>
          <dgm:dir/>
          <dgm:resizeHandles val="exact"/>
        </dgm:presLayoutVars>
      </dgm:prSet>
      <dgm:spPr/>
    </dgm:pt>
    <dgm:pt modelId="{9ED69FB4-7FF8-44D6-9BC9-2085C9182BF0}" type="pres">
      <dgm:prSet presAssocID="{75B34225-B65F-4D25-B49B-C512A2B9DEE5}" presName="dummyMaxCanvas" presStyleCnt="0">
        <dgm:presLayoutVars/>
      </dgm:prSet>
      <dgm:spPr/>
    </dgm:pt>
    <dgm:pt modelId="{DD0A93B9-EC3F-4CD3-B1DF-285D804A229E}" type="pres">
      <dgm:prSet presAssocID="{75B34225-B65F-4D25-B49B-C512A2B9DEE5}" presName="TwoNodes_1" presStyleLbl="node1" presStyleIdx="0" presStyleCnt="2">
        <dgm:presLayoutVars>
          <dgm:bulletEnabled val="1"/>
        </dgm:presLayoutVars>
      </dgm:prSet>
      <dgm:spPr/>
    </dgm:pt>
    <dgm:pt modelId="{F9575C23-5E26-43D9-966D-65A0F6584C9E}" type="pres">
      <dgm:prSet presAssocID="{75B34225-B65F-4D25-B49B-C512A2B9DEE5}" presName="TwoNodes_2" presStyleLbl="node1" presStyleIdx="1" presStyleCnt="2">
        <dgm:presLayoutVars>
          <dgm:bulletEnabled val="1"/>
        </dgm:presLayoutVars>
      </dgm:prSet>
      <dgm:spPr/>
    </dgm:pt>
    <dgm:pt modelId="{6EEEF056-88AE-436E-8786-6FBAF5FBB2BA}" type="pres">
      <dgm:prSet presAssocID="{75B34225-B65F-4D25-B49B-C512A2B9DEE5}" presName="TwoConn_1-2" presStyleLbl="fgAccFollowNode1" presStyleIdx="0" presStyleCnt="1">
        <dgm:presLayoutVars>
          <dgm:bulletEnabled val="1"/>
        </dgm:presLayoutVars>
      </dgm:prSet>
      <dgm:spPr/>
    </dgm:pt>
    <dgm:pt modelId="{F3C3C4F6-E2D8-44D5-8352-1698A435A5D7}" type="pres">
      <dgm:prSet presAssocID="{75B34225-B65F-4D25-B49B-C512A2B9DEE5}" presName="TwoNodes_1_text" presStyleLbl="node1" presStyleIdx="1" presStyleCnt="2">
        <dgm:presLayoutVars>
          <dgm:bulletEnabled val="1"/>
        </dgm:presLayoutVars>
      </dgm:prSet>
      <dgm:spPr/>
    </dgm:pt>
    <dgm:pt modelId="{62F71CB1-7884-4639-9927-968F8DDFB633}" type="pres">
      <dgm:prSet presAssocID="{75B34225-B65F-4D25-B49B-C512A2B9DEE5}" presName="TwoNodes_2_text" presStyleLbl="node1" presStyleIdx="1" presStyleCnt="2">
        <dgm:presLayoutVars>
          <dgm:bulletEnabled val="1"/>
        </dgm:presLayoutVars>
      </dgm:prSet>
      <dgm:spPr/>
    </dgm:pt>
  </dgm:ptLst>
  <dgm:cxnLst>
    <dgm:cxn modelId="{479F3417-9F9F-4EA3-B5DE-884E63933B51}" type="presOf" srcId="{24DB9214-0D95-484B-8A63-59D85C8D149C}" destId="{F9575C23-5E26-43D9-966D-65A0F6584C9E}" srcOrd="0" destOrd="0" presId="urn:microsoft.com/office/officeart/2005/8/layout/vProcess5"/>
    <dgm:cxn modelId="{F0C4781E-FF98-48DB-8346-33C7CF50005C}" type="presOf" srcId="{DAF9263B-82C2-4C93-B42F-4BAA04D309C8}" destId="{DD0A93B9-EC3F-4CD3-B1DF-285D804A229E}" srcOrd="0" destOrd="0" presId="urn:microsoft.com/office/officeart/2005/8/layout/vProcess5"/>
    <dgm:cxn modelId="{43F1FB5F-082C-4B98-AA5C-8BD1A3859BF8}" srcId="{75B34225-B65F-4D25-B49B-C512A2B9DEE5}" destId="{24DB9214-0D95-484B-8A63-59D85C8D149C}" srcOrd="1" destOrd="0" parTransId="{0148BAA9-B9B7-44F4-810A-E1DEA3153F2C}" sibTransId="{B5CA138C-E9AB-4C64-B82F-0CA16406F416}"/>
    <dgm:cxn modelId="{6E61E648-99D1-4D50-93DA-4383BCF89160}" type="presOf" srcId="{DAF9263B-82C2-4C93-B42F-4BAA04D309C8}" destId="{F3C3C4F6-E2D8-44D5-8352-1698A435A5D7}" srcOrd="1" destOrd="0" presId="urn:microsoft.com/office/officeart/2005/8/layout/vProcess5"/>
    <dgm:cxn modelId="{A228FFB3-BD13-4FC2-8015-3F3D407BBD7A}" type="presOf" srcId="{75B34225-B65F-4D25-B49B-C512A2B9DEE5}" destId="{1CA01234-91FE-4C3B-8D2C-CA90E90643CF}" srcOrd="0" destOrd="0" presId="urn:microsoft.com/office/officeart/2005/8/layout/vProcess5"/>
    <dgm:cxn modelId="{258B46B5-4ED0-4155-9F75-248DCC2F1821}" type="presOf" srcId="{24DB9214-0D95-484B-8A63-59D85C8D149C}" destId="{62F71CB1-7884-4639-9927-968F8DDFB633}" srcOrd="1" destOrd="0" presId="urn:microsoft.com/office/officeart/2005/8/layout/vProcess5"/>
    <dgm:cxn modelId="{726EE1E7-5F6D-46FB-A333-E227A74F30AF}" type="presOf" srcId="{A4F563AB-401C-4C8F-9C5C-EF60F9674A46}" destId="{6EEEF056-88AE-436E-8786-6FBAF5FBB2BA}" srcOrd="0" destOrd="0" presId="urn:microsoft.com/office/officeart/2005/8/layout/vProcess5"/>
    <dgm:cxn modelId="{D2601EE8-B67B-4594-842F-1316BC027713}" srcId="{75B34225-B65F-4D25-B49B-C512A2B9DEE5}" destId="{DAF9263B-82C2-4C93-B42F-4BAA04D309C8}" srcOrd="0" destOrd="0" parTransId="{54EDAF4B-5A5B-483C-8FE9-8ACB9933CB3D}" sibTransId="{A4F563AB-401C-4C8F-9C5C-EF60F9674A46}"/>
    <dgm:cxn modelId="{B1117EC6-C1D9-44D7-A917-212F4D63DB46}" type="presParOf" srcId="{1CA01234-91FE-4C3B-8D2C-CA90E90643CF}" destId="{9ED69FB4-7FF8-44D6-9BC9-2085C9182BF0}" srcOrd="0" destOrd="0" presId="urn:microsoft.com/office/officeart/2005/8/layout/vProcess5"/>
    <dgm:cxn modelId="{60867615-EA34-4B5A-ACE0-2A5E81DF8410}" type="presParOf" srcId="{1CA01234-91FE-4C3B-8D2C-CA90E90643CF}" destId="{DD0A93B9-EC3F-4CD3-B1DF-285D804A229E}" srcOrd="1" destOrd="0" presId="urn:microsoft.com/office/officeart/2005/8/layout/vProcess5"/>
    <dgm:cxn modelId="{C6205620-C3B7-4966-AE60-82D508151C2A}" type="presParOf" srcId="{1CA01234-91FE-4C3B-8D2C-CA90E90643CF}" destId="{F9575C23-5E26-43D9-966D-65A0F6584C9E}" srcOrd="2" destOrd="0" presId="urn:microsoft.com/office/officeart/2005/8/layout/vProcess5"/>
    <dgm:cxn modelId="{8F0B4762-456B-4BA2-85F8-565BBC5FE54C}" type="presParOf" srcId="{1CA01234-91FE-4C3B-8D2C-CA90E90643CF}" destId="{6EEEF056-88AE-436E-8786-6FBAF5FBB2BA}" srcOrd="3" destOrd="0" presId="urn:microsoft.com/office/officeart/2005/8/layout/vProcess5"/>
    <dgm:cxn modelId="{C4EF6B7C-3A8F-4FC7-930A-2820D98E4EEF}" type="presParOf" srcId="{1CA01234-91FE-4C3B-8D2C-CA90E90643CF}" destId="{F3C3C4F6-E2D8-44D5-8352-1698A435A5D7}" srcOrd="4" destOrd="0" presId="urn:microsoft.com/office/officeart/2005/8/layout/vProcess5"/>
    <dgm:cxn modelId="{84EE8349-6C20-411A-82DE-77155B9E4E76}" type="presParOf" srcId="{1CA01234-91FE-4C3B-8D2C-CA90E90643CF}" destId="{62F71CB1-7884-4639-9927-968F8DDFB633}"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A93B9-EC3F-4CD3-B1DF-285D804A229E}">
      <dsp:nvSpPr>
        <dsp:cNvPr id="0" name=""/>
        <dsp:cNvSpPr/>
      </dsp:nvSpPr>
      <dsp:spPr>
        <a:xfrm>
          <a:off x="0" y="0"/>
          <a:ext cx="5443394" cy="2289334"/>
        </a:xfrm>
        <a:prstGeom prst="roundRect">
          <a:avLst>
            <a:gd name="adj" fmla="val 10000"/>
          </a:avLst>
        </a:prstGeom>
        <a:gradFill rotWithShape="0">
          <a:gsLst>
            <a:gs pos="0">
              <a:schemeClr val="accent6">
                <a:alpha val="90000"/>
                <a:hueOff val="0"/>
                <a:satOff val="0"/>
                <a:lumOff val="0"/>
                <a:alphaOff val="0"/>
                <a:tint val="96000"/>
                <a:satMod val="100000"/>
                <a:lumMod val="104000"/>
              </a:schemeClr>
            </a:gs>
            <a:gs pos="78000">
              <a:schemeClr val="accent6">
                <a:alpha val="90000"/>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second step is to check for null data in the training and the test .</a:t>
          </a:r>
        </a:p>
      </dsp:txBody>
      <dsp:txXfrm>
        <a:off x="67052" y="67052"/>
        <a:ext cx="3077190" cy="2155230"/>
      </dsp:txXfrm>
    </dsp:sp>
    <dsp:sp modelId="{F9575C23-5E26-43D9-966D-65A0F6584C9E}">
      <dsp:nvSpPr>
        <dsp:cNvPr id="0" name=""/>
        <dsp:cNvSpPr/>
      </dsp:nvSpPr>
      <dsp:spPr>
        <a:xfrm>
          <a:off x="960599" y="2798074"/>
          <a:ext cx="5443394" cy="2289334"/>
        </a:xfrm>
        <a:prstGeom prst="roundRect">
          <a:avLst>
            <a:gd name="adj" fmla="val 10000"/>
          </a:avLst>
        </a:prstGeom>
        <a:gradFill rotWithShape="0">
          <a:gsLst>
            <a:gs pos="0">
              <a:schemeClr val="accent6">
                <a:alpha val="90000"/>
                <a:hueOff val="0"/>
                <a:satOff val="0"/>
                <a:lumOff val="0"/>
                <a:alphaOff val="-40000"/>
                <a:tint val="96000"/>
                <a:satMod val="100000"/>
                <a:lumMod val="104000"/>
              </a:schemeClr>
            </a:gs>
            <a:gs pos="78000">
              <a:schemeClr val="accent6">
                <a:alpha val="90000"/>
                <a:hueOff val="0"/>
                <a:satOff val="0"/>
                <a:lumOff val="0"/>
                <a:alphaOff val="-4000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Null data will give the model a misleading information , so we searched for null data and delete the rows if it has any null values.</a:t>
          </a:r>
        </a:p>
      </dsp:txBody>
      <dsp:txXfrm>
        <a:off x="1027651" y="2865126"/>
        <a:ext cx="2860624" cy="2155230"/>
      </dsp:txXfrm>
    </dsp:sp>
    <dsp:sp modelId="{6EEEF056-88AE-436E-8786-6FBAF5FBB2BA}">
      <dsp:nvSpPr>
        <dsp:cNvPr id="0" name=""/>
        <dsp:cNvSpPr/>
      </dsp:nvSpPr>
      <dsp:spPr>
        <a:xfrm>
          <a:off x="3955327" y="1799670"/>
          <a:ext cx="1488067" cy="1488067"/>
        </a:xfrm>
        <a:prstGeom prst="downArrow">
          <a:avLst>
            <a:gd name="adj1" fmla="val 55000"/>
            <a:gd name="adj2" fmla="val 45000"/>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290142" y="1799670"/>
        <a:ext cx="818437" cy="111977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8/8/2022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8/8/2022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8/8/2022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8/8/2022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8/8/2022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8370" y="1143604"/>
            <a:ext cx="6828971" cy="1214436"/>
          </a:xfrm>
        </p:spPr>
        <p:txBody>
          <a:bodyPr>
            <a:normAutofit/>
          </a:bodyPr>
          <a:lstStyle/>
          <a:p>
            <a:r>
              <a:rPr lang="en-US" sz="4400" dirty="0"/>
              <a:t>Big data project</a:t>
            </a:r>
          </a:p>
        </p:txBody>
      </p:sp>
      <p:sp>
        <p:nvSpPr>
          <p:cNvPr id="3" name="Text Placeholder 2">
            <a:extLst>
              <a:ext uri="{FF2B5EF4-FFF2-40B4-BE49-F238E27FC236}">
                <a16:creationId xmlns:a16="http://schemas.microsoft.com/office/drawing/2014/main" id="{3D491233-F791-6B74-5F78-60A64E1483A1}"/>
              </a:ext>
            </a:extLst>
          </p:cNvPr>
          <p:cNvSpPr>
            <a:spLocks noGrp="1"/>
          </p:cNvSpPr>
          <p:nvPr>
            <p:ph type="body" idx="1"/>
          </p:nvPr>
        </p:nvSpPr>
        <p:spPr>
          <a:xfrm>
            <a:off x="2847824" y="2553154"/>
            <a:ext cx="6108700" cy="955675"/>
          </a:xfrm>
        </p:spPr>
        <p:txBody>
          <a:bodyPr vert="horz" lIns="91440" tIns="45720" rIns="91440" bIns="45720" rtlCol="0" anchor="t">
            <a:normAutofit/>
          </a:bodyPr>
          <a:lstStyle/>
          <a:p>
            <a:r>
              <a:rPr lang="en-US" dirty="0">
                <a:ea typeface="+mn-lt"/>
                <a:cs typeface="+mn-lt"/>
              </a:rPr>
              <a:t>Telecome Company Churn Prediction </a:t>
            </a:r>
            <a:endParaRPr lang="en-US" dirty="0"/>
          </a:p>
        </p:txBody>
      </p:sp>
    </p:spTree>
    <p:extLst>
      <p:ext uri="{BB962C8B-B14F-4D97-AF65-F5344CB8AC3E}">
        <p14:creationId xmlns:p14="http://schemas.microsoft.com/office/powerpoint/2010/main" val="340237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29C8F1-0157-D032-6C36-0E4CAE70FB92}"/>
              </a:ext>
            </a:extLst>
          </p:cNvPr>
          <p:cNvSpPr>
            <a:spLocks noGrp="1"/>
          </p:cNvSpPr>
          <p:nvPr>
            <p:ph type="title"/>
          </p:nvPr>
        </p:nvSpPr>
        <p:spPr>
          <a:xfrm>
            <a:off x="3854650" y="827873"/>
            <a:ext cx="3832713" cy="1474330"/>
          </a:xfrm>
        </p:spPr>
        <p:txBody>
          <a:bodyPr>
            <a:normAutofit/>
          </a:bodyPr>
          <a:lstStyle/>
          <a:p>
            <a:r>
              <a:rPr lang="en-US" dirty="0"/>
              <a:t>Description</a:t>
            </a:r>
          </a:p>
        </p:txBody>
      </p:sp>
      <p:sp>
        <p:nvSpPr>
          <p:cNvPr id="15"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6"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5719" y="2187575"/>
            <a:ext cx="6857999" cy="2482850"/>
          </a:xfrm>
          <a:prstGeom prst="rect">
            <a:avLst/>
          </a:prstGeom>
        </p:spPr>
      </p:pic>
      <p:sp>
        <p:nvSpPr>
          <p:cNvPr id="3" name="Text Placeholder 2">
            <a:extLst>
              <a:ext uri="{FF2B5EF4-FFF2-40B4-BE49-F238E27FC236}">
                <a16:creationId xmlns:a16="http://schemas.microsoft.com/office/drawing/2014/main" id="{978399A8-9666-7B0D-822E-A820C14AF6DC}"/>
              </a:ext>
            </a:extLst>
          </p:cNvPr>
          <p:cNvSpPr>
            <a:spLocks noGrp="1"/>
          </p:cNvSpPr>
          <p:nvPr>
            <p:ph idx="1"/>
          </p:nvPr>
        </p:nvSpPr>
        <p:spPr>
          <a:xfrm>
            <a:off x="4090507" y="2628900"/>
            <a:ext cx="7454077" cy="3589785"/>
          </a:xfrm>
        </p:spPr>
        <p:txBody>
          <a:bodyPr vert="horz" lIns="91440" tIns="45720" rIns="91440" bIns="45720" rtlCol="0" anchor="t">
            <a:normAutofit/>
          </a:bodyPr>
          <a:lstStyle/>
          <a:p>
            <a:r>
              <a:rPr lang="en-US" sz="2000" dirty="0">
                <a:ea typeface="+mn-lt"/>
                <a:cs typeface="+mn-lt"/>
              </a:rPr>
              <a:t>Nowadays, telecom industry faces fierce com-petition in satisfying its customers. The role of churn prediction system is not only restricted to accurately predict churners but also to interpret customer churn behavior.</a:t>
            </a:r>
            <a:endParaRPr lang="en-US" sz="2000" dirty="0"/>
          </a:p>
          <a:p>
            <a:r>
              <a:rPr lang="en-US" sz="2000" dirty="0">
                <a:ea typeface="+mn-lt"/>
                <a:cs typeface="+mn-lt"/>
              </a:rPr>
              <a:t>Our project aim is to basically  Analyzing customer churn behavior and get insights about the relation between why they decide to churn and the other factors.</a:t>
            </a:r>
          </a:p>
          <a:p>
            <a:r>
              <a:rPr lang="en-US" sz="2000" dirty="0"/>
              <a:t>Creating a model able to predict the customers that will churn.</a:t>
            </a:r>
          </a:p>
          <a:p>
            <a:pPr marL="0" indent="0">
              <a:buNone/>
            </a:pPr>
            <a:endParaRPr lang="en-US" sz="2000" dirty="0"/>
          </a:p>
        </p:txBody>
      </p:sp>
    </p:spTree>
    <p:extLst>
      <p:ext uri="{BB962C8B-B14F-4D97-AF65-F5344CB8AC3E}">
        <p14:creationId xmlns:p14="http://schemas.microsoft.com/office/powerpoint/2010/main" val="4235989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5015B23-D56E-5032-28D2-69DE3712223D}"/>
              </a:ext>
            </a:extLst>
          </p:cNvPr>
          <p:cNvSpPr>
            <a:spLocks noGrp="1"/>
          </p:cNvSpPr>
          <p:nvPr>
            <p:ph type="title"/>
          </p:nvPr>
        </p:nvSpPr>
        <p:spPr>
          <a:xfrm>
            <a:off x="685800" y="764373"/>
            <a:ext cx="3306744" cy="1293028"/>
          </a:xfrm>
        </p:spPr>
        <p:txBody>
          <a:bodyPr>
            <a:normAutofit/>
          </a:bodyPr>
          <a:lstStyle/>
          <a:p>
            <a:r>
              <a:rPr lang="en-US" sz="3200">
                <a:solidFill>
                  <a:schemeClr val="bg1"/>
                </a:solidFill>
              </a:rPr>
              <a:t>Data</a:t>
            </a:r>
          </a:p>
        </p:txBody>
      </p:sp>
      <p:sp>
        <p:nvSpPr>
          <p:cNvPr id="9" name="Content Placeholder 7">
            <a:extLst>
              <a:ext uri="{FF2B5EF4-FFF2-40B4-BE49-F238E27FC236}">
                <a16:creationId xmlns:a16="http://schemas.microsoft.com/office/drawing/2014/main" id="{0E57C67B-BF19-5EFB-38CE-4501644BC8A4}"/>
              </a:ext>
            </a:extLst>
          </p:cNvPr>
          <p:cNvSpPr>
            <a:spLocks noGrp="1"/>
          </p:cNvSpPr>
          <p:nvPr>
            <p:ph idx="1"/>
          </p:nvPr>
        </p:nvSpPr>
        <p:spPr>
          <a:xfrm>
            <a:off x="788021" y="1980828"/>
            <a:ext cx="3306742" cy="4024125"/>
          </a:xfrm>
        </p:spPr>
        <p:txBody>
          <a:bodyPr vert="horz" lIns="91440" tIns="45720" rIns="91440" bIns="45720" rtlCol="0" anchor="t">
            <a:normAutofit/>
          </a:bodyPr>
          <a:lstStyle/>
          <a:p>
            <a:r>
              <a:rPr lang="en-US" sz="1600" dirty="0">
                <a:solidFill>
                  <a:schemeClr val="bg1"/>
                </a:solidFill>
                <a:ea typeface="+mn-lt"/>
                <a:cs typeface="+mn-lt"/>
              </a:rPr>
              <a:t>We are using Cell2Cell dataset from Kaggle.</a:t>
            </a:r>
          </a:p>
          <a:p>
            <a:r>
              <a:rPr lang="en-US" sz="1600" dirty="0">
                <a:solidFill>
                  <a:schemeClr val="bg1"/>
                </a:solidFill>
                <a:ea typeface="+mn-lt"/>
                <a:cs typeface="+mn-lt"/>
              </a:rPr>
              <a:t>Cell2Cell dataset is preprocessed and a balanced version provided for analyzing Process. consists of 71,047 instances and 58 attributes.</a:t>
            </a:r>
            <a:endParaRPr lang="en-US" sz="1600">
              <a:solidFill>
                <a:schemeClr val="bg1"/>
              </a:solidFill>
            </a:endParaRPr>
          </a:p>
          <a:p>
            <a:endParaRPr lang="en-US" sz="1600" dirty="0">
              <a:solidFill>
                <a:schemeClr val="bg1"/>
              </a:solidFill>
            </a:endParaRPr>
          </a:p>
        </p:txBody>
      </p:sp>
      <p:sp useBgFill="1">
        <p:nvSpPr>
          <p:cNvPr id="15"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Table&#10;&#10;Description automatically generated">
            <a:extLst>
              <a:ext uri="{FF2B5EF4-FFF2-40B4-BE49-F238E27FC236}">
                <a16:creationId xmlns:a16="http://schemas.microsoft.com/office/drawing/2014/main" id="{B3BEF342-BF44-DC17-4F6E-7BE6582FEEC0}"/>
              </a:ext>
            </a:extLst>
          </p:cNvPr>
          <p:cNvPicPr>
            <a:picLocks noChangeAspect="1"/>
          </p:cNvPicPr>
          <p:nvPr/>
        </p:nvPicPr>
        <p:blipFill>
          <a:blip r:embed="rId3"/>
          <a:stretch>
            <a:fillRect/>
          </a:stretch>
        </p:blipFill>
        <p:spPr>
          <a:xfrm>
            <a:off x="4833821" y="1255150"/>
            <a:ext cx="6241431" cy="4601968"/>
          </a:xfrm>
          <a:prstGeom prst="rect">
            <a:avLst/>
          </a:prstGeom>
        </p:spPr>
      </p:pic>
    </p:spTree>
    <p:extLst>
      <p:ext uri="{BB962C8B-B14F-4D97-AF65-F5344CB8AC3E}">
        <p14:creationId xmlns:p14="http://schemas.microsoft.com/office/powerpoint/2010/main" val="239416184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4248-8926-8EEA-7F54-EA765B4ED7C1}"/>
              </a:ext>
            </a:extLst>
          </p:cNvPr>
          <p:cNvSpPr>
            <a:spLocks noGrp="1"/>
          </p:cNvSpPr>
          <p:nvPr>
            <p:ph type="title"/>
          </p:nvPr>
        </p:nvSpPr>
        <p:spPr>
          <a:xfrm>
            <a:off x="542170" y="1260627"/>
            <a:ext cx="3521830" cy="4953741"/>
          </a:xfrm>
        </p:spPr>
        <p:txBody>
          <a:bodyPr anchor="t">
            <a:normAutofit/>
          </a:bodyPr>
          <a:lstStyle/>
          <a:p>
            <a:r>
              <a:rPr lang="en-US" dirty="0"/>
              <a:t>Data Cleaning</a:t>
            </a:r>
          </a:p>
        </p:txBody>
      </p:sp>
      <p:sp>
        <p:nvSpPr>
          <p:cNvPr id="3" name="Content Placeholder 2">
            <a:extLst>
              <a:ext uri="{FF2B5EF4-FFF2-40B4-BE49-F238E27FC236}">
                <a16:creationId xmlns:a16="http://schemas.microsoft.com/office/drawing/2014/main" id="{52265367-7D77-2145-3D07-AAB562D23339}"/>
              </a:ext>
            </a:extLst>
          </p:cNvPr>
          <p:cNvSpPr>
            <a:spLocks noGrp="1"/>
          </p:cNvSpPr>
          <p:nvPr>
            <p:ph idx="1"/>
          </p:nvPr>
        </p:nvSpPr>
        <p:spPr>
          <a:xfrm>
            <a:off x="4501610" y="1260628"/>
            <a:ext cx="7004590" cy="2890619"/>
          </a:xfrm>
        </p:spPr>
        <p:txBody>
          <a:bodyPr vert="horz" lIns="91440" tIns="45720" rIns="91440" bIns="45720" rtlCol="0">
            <a:normAutofit/>
          </a:bodyPr>
          <a:lstStyle/>
          <a:p>
            <a:pPr marL="0" indent="0">
              <a:buNone/>
            </a:pPr>
            <a:r>
              <a:rPr lang="en-US" sz="2000" dirty="0"/>
              <a:t>The first thing we done in the cleaning process is converting the label data to numeric , machine learning models doesn't work with string so we had to convert label data using a built in function in the </a:t>
            </a:r>
            <a:r>
              <a:rPr lang="en-US" sz="2000" dirty="0" err="1"/>
              <a:t>sklearn</a:t>
            </a:r>
            <a:r>
              <a:rPr lang="en-US" sz="2000" dirty="0"/>
              <a:t> library called </a:t>
            </a:r>
            <a:r>
              <a:rPr lang="en-US" sz="2000" dirty="0" err="1"/>
              <a:t>label_encoder</a:t>
            </a:r>
            <a:r>
              <a:rPr lang="en-US" sz="2000" dirty="0"/>
              <a:t> , it searches for the unique strings and label it , example we had in the label column churn : yes or no ,</a:t>
            </a:r>
            <a:br>
              <a:rPr lang="en-US" sz="2000" dirty="0"/>
            </a:br>
            <a:r>
              <a:rPr lang="en-US" sz="2000" dirty="0"/>
              <a:t>so it will be yes: 1 and no : 0.</a:t>
            </a:r>
          </a:p>
          <a:p>
            <a:pPr marL="0" indent="0">
              <a:buNone/>
            </a:pPr>
            <a:r>
              <a:rPr lang="en-US" sz="2000" dirty="0"/>
              <a:t>Data after the process :</a:t>
            </a:r>
          </a:p>
        </p:txBody>
      </p:sp>
      <p:pic>
        <p:nvPicPr>
          <p:cNvPr id="5" name="Picture 4" descr="Table&#10;&#10;Description automatically generated">
            <a:extLst>
              <a:ext uri="{FF2B5EF4-FFF2-40B4-BE49-F238E27FC236}">
                <a16:creationId xmlns:a16="http://schemas.microsoft.com/office/drawing/2014/main" id="{39BA9C1A-9B4C-F904-4268-46841A144DF1}"/>
              </a:ext>
            </a:extLst>
          </p:cNvPr>
          <p:cNvPicPr>
            <a:picLocks noChangeAspect="1"/>
          </p:cNvPicPr>
          <p:nvPr/>
        </p:nvPicPr>
        <p:blipFill>
          <a:blip r:embed="rId2"/>
          <a:stretch>
            <a:fillRect/>
          </a:stretch>
        </p:blipFill>
        <p:spPr>
          <a:xfrm>
            <a:off x="4501610" y="4292724"/>
            <a:ext cx="6405481" cy="1921645"/>
          </a:xfrm>
          <a:prstGeom prst="rect">
            <a:avLst/>
          </a:prstGeom>
        </p:spPr>
      </p:pic>
    </p:spTree>
    <p:extLst>
      <p:ext uri="{BB962C8B-B14F-4D97-AF65-F5344CB8AC3E}">
        <p14:creationId xmlns:p14="http://schemas.microsoft.com/office/powerpoint/2010/main" val="130387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7CD4248-8926-8EEA-7F54-EA765B4ED7C1}"/>
              </a:ext>
            </a:extLst>
          </p:cNvPr>
          <p:cNvSpPr>
            <a:spLocks noGrp="1"/>
          </p:cNvSpPr>
          <p:nvPr>
            <p:ph type="title"/>
          </p:nvPr>
        </p:nvSpPr>
        <p:spPr>
          <a:xfrm>
            <a:off x="685800" y="1066163"/>
            <a:ext cx="3306744" cy="5148371"/>
          </a:xfrm>
        </p:spPr>
        <p:txBody>
          <a:bodyPr>
            <a:normAutofit/>
          </a:bodyPr>
          <a:lstStyle/>
          <a:p>
            <a:r>
              <a:rPr lang="en-US" sz="3200"/>
              <a:t>Data Cleaning</a:t>
            </a:r>
          </a:p>
        </p:txBody>
      </p:sp>
      <p:graphicFrame>
        <p:nvGraphicFramePr>
          <p:cNvPr id="10" name="Content Placeholder 2">
            <a:extLst>
              <a:ext uri="{FF2B5EF4-FFF2-40B4-BE49-F238E27FC236}">
                <a16:creationId xmlns:a16="http://schemas.microsoft.com/office/drawing/2014/main" id="{CC6910F4-0BA5-7754-9B18-1E3A912108EB}"/>
              </a:ext>
            </a:extLst>
          </p:cNvPr>
          <p:cNvGraphicFramePr>
            <a:graphicFrameLocks noGrp="1"/>
          </p:cNvGraphicFramePr>
          <p:nvPr>
            <p:ph idx="1"/>
            <p:extLst>
              <p:ext uri="{D42A27DB-BD31-4B8C-83A1-F6EECF244321}">
                <p14:modId xmlns:p14="http://schemas.microsoft.com/office/powerpoint/2010/main" val="2114925467"/>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364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C6EBE12-9B3E-43CB-B552-2C7A13853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5" name="Picture 34">
            <a:extLst>
              <a:ext uri="{FF2B5EF4-FFF2-40B4-BE49-F238E27FC236}">
                <a16:creationId xmlns:a16="http://schemas.microsoft.com/office/drawing/2014/main" id="{137465C4-4FD6-41C0-9B8F-23FDEF4244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A3127682-8715-874A-266C-50A6ABE015BA}"/>
              </a:ext>
            </a:extLst>
          </p:cNvPr>
          <p:cNvSpPr>
            <a:spLocks noGrp="1"/>
          </p:cNvSpPr>
          <p:nvPr>
            <p:ph type="title"/>
          </p:nvPr>
        </p:nvSpPr>
        <p:spPr>
          <a:xfrm>
            <a:off x="685800" y="764373"/>
            <a:ext cx="4753466" cy="1293028"/>
          </a:xfrm>
        </p:spPr>
        <p:txBody>
          <a:bodyPr>
            <a:normAutofit/>
          </a:bodyPr>
          <a:lstStyle/>
          <a:p>
            <a:r>
              <a:rPr lang="en-US">
                <a:solidFill>
                  <a:schemeClr val="bg1"/>
                </a:solidFill>
              </a:rPr>
              <a:t>Feature selection</a:t>
            </a:r>
          </a:p>
        </p:txBody>
      </p:sp>
      <p:sp>
        <p:nvSpPr>
          <p:cNvPr id="3" name="Content Placeholder 2">
            <a:extLst>
              <a:ext uri="{FF2B5EF4-FFF2-40B4-BE49-F238E27FC236}">
                <a16:creationId xmlns:a16="http://schemas.microsoft.com/office/drawing/2014/main" id="{3A727456-0A7E-AB0E-9343-CBD3E832CD89}"/>
              </a:ext>
            </a:extLst>
          </p:cNvPr>
          <p:cNvSpPr>
            <a:spLocks noGrp="1"/>
          </p:cNvSpPr>
          <p:nvPr>
            <p:ph idx="1"/>
          </p:nvPr>
        </p:nvSpPr>
        <p:spPr>
          <a:xfrm>
            <a:off x="685801" y="2194560"/>
            <a:ext cx="4753466" cy="4024125"/>
          </a:xfrm>
        </p:spPr>
        <p:txBody>
          <a:bodyPr>
            <a:normAutofit/>
          </a:bodyPr>
          <a:lstStyle/>
          <a:p>
            <a:r>
              <a:rPr lang="en-US" sz="1800">
                <a:solidFill>
                  <a:schemeClr val="bg1"/>
                </a:solidFill>
              </a:rPr>
              <a:t>We plotted a correlation with the label data and the all our features then we give away the features which has zero correlation with the label as when the feature number increase the model training time increase and the accuracy will decrease as huge number of features with no correlation at all will affect the model badly.</a:t>
            </a:r>
          </a:p>
        </p:txBody>
      </p:sp>
      <p:sp useBgFill="1">
        <p:nvSpPr>
          <p:cNvPr id="37" name="Rounded Rectangle 14">
            <a:extLst>
              <a:ext uri="{FF2B5EF4-FFF2-40B4-BE49-F238E27FC236}">
                <a16:creationId xmlns:a16="http://schemas.microsoft.com/office/drawing/2014/main" id="{AF2529C0-FA6B-474D-B1E5-73BA7011F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B21C0A98-4669-B020-5A7C-AA0DA2FE3468}"/>
              </a:ext>
            </a:extLst>
          </p:cNvPr>
          <p:cNvPicPr>
            <a:picLocks noChangeAspect="1"/>
          </p:cNvPicPr>
          <p:nvPr/>
        </p:nvPicPr>
        <p:blipFill>
          <a:blip r:embed="rId3"/>
          <a:stretch>
            <a:fillRect/>
          </a:stretch>
        </p:blipFill>
        <p:spPr>
          <a:xfrm>
            <a:off x="7742221" y="1336566"/>
            <a:ext cx="2013513" cy="4607567"/>
          </a:xfrm>
          <a:prstGeom prst="rect">
            <a:avLst/>
          </a:prstGeom>
        </p:spPr>
      </p:pic>
    </p:spTree>
    <p:extLst>
      <p:ext uri="{BB962C8B-B14F-4D97-AF65-F5344CB8AC3E}">
        <p14:creationId xmlns:p14="http://schemas.microsoft.com/office/powerpoint/2010/main" val="385551876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185B8-B16C-C2B2-7504-AD709949C959}"/>
              </a:ext>
            </a:extLst>
          </p:cNvPr>
          <p:cNvSpPr>
            <a:spLocks noGrp="1"/>
          </p:cNvSpPr>
          <p:nvPr>
            <p:ph type="title"/>
          </p:nvPr>
        </p:nvSpPr>
        <p:spPr>
          <a:xfrm>
            <a:off x="1464526" y="708617"/>
            <a:ext cx="8768575" cy="1293028"/>
          </a:xfrm>
        </p:spPr>
        <p:txBody>
          <a:bodyPr>
            <a:normAutofit/>
          </a:bodyPr>
          <a:lstStyle/>
          <a:p>
            <a:r>
              <a:rPr lang="en-US" dirty="0">
                <a:solidFill>
                  <a:srgbClr val="FFFFFF"/>
                </a:solidFill>
              </a:rPr>
              <a:t>Model Used: Random Forest</a:t>
            </a:r>
          </a:p>
        </p:txBody>
      </p:sp>
      <p:sp>
        <p:nvSpPr>
          <p:cNvPr id="3" name="Content Placeholder 2">
            <a:extLst>
              <a:ext uri="{FF2B5EF4-FFF2-40B4-BE49-F238E27FC236}">
                <a16:creationId xmlns:a16="http://schemas.microsoft.com/office/drawing/2014/main" id="{E568B4D2-3BB9-F4C8-FBF1-6EFE471081A9}"/>
              </a:ext>
            </a:extLst>
          </p:cNvPr>
          <p:cNvSpPr>
            <a:spLocks noGrp="1"/>
          </p:cNvSpPr>
          <p:nvPr>
            <p:ph idx="1"/>
          </p:nvPr>
        </p:nvSpPr>
        <p:spPr>
          <a:xfrm>
            <a:off x="685800" y="2194560"/>
            <a:ext cx="10820400" cy="2593052"/>
          </a:xfrm>
        </p:spPr>
        <p:txBody>
          <a:bodyPr vert="horz" lIns="91440" tIns="45720" rIns="91440" bIns="45720" rtlCol="0" anchor="t">
            <a:normAutofit fontScale="92500" lnSpcReduction="10000"/>
          </a:bodyPr>
          <a:lstStyle/>
          <a:p>
            <a:r>
              <a:rPr lang="en-US" sz="2000" dirty="0">
                <a:ea typeface="+mn-lt"/>
                <a:cs typeface="+mn-lt"/>
              </a:rPr>
              <a:t>The random forest is </a:t>
            </a:r>
            <a:r>
              <a:rPr lang="en-US" sz="2000" b="1" dirty="0">
                <a:ea typeface="+mn-lt"/>
                <a:cs typeface="+mn-lt"/>
              </a:rPr>
              <a:t>a classification algorithm consisting of many decisions trees</a:t>
            </a:r>
            <a:r>
              <a:rPr lang="en-US" sz="2000" dirty="0">
                <a:ea typeface="+mn-lt"/>
                <a:cs typeface="+mn-lt"/>
              </a:rPr>
              <a:t>. It uses bagging and feature randomness when building each individual tree to try to create an uncorrelated forest of trees whose prediction by committee is more accurate than that of any individual tree.</a:t>
            </a:r>
          </a:p>
          <a:p>
            <a:r>
              <a:rPr lang="en-US" sz="2000" dirty="0">
                <a:ea typeface="+mn-lt"/>
                <a:cs typeface="+mn-lt"/>
              </a:rPr>
              <a:t>Each individual tree in the random forest spits out a class prediction and the class with the most votes becomes our model’s prediction.</a:t>
            </a:r>
          </a:p>
          <a:p>
            <a:r>
              <a:rPr lang="en-US" sz="2000" dirty="0"/>
              <a:t>We implemented the random forest model using </a:t>
            </a:r>
            <a:r>
              <a:rPr lang="en-US" sz="2000" dirty="0" err="1"/>
              <a:t>pyspark</a:t>
            </a:r>
            <a:r>
              <a:rPr lang="en-US" sz="2000" dirty="0"/>
              <a:t> .</a:t>
            </a:r>
          </a:p>
          <a:p>
            <a:r>
              <a:rPr lang="en-US" sz="2000" b="1" dirty="0" err="1">
                <a:ea typeface="+mn-lt"/>
                <a:cs typeface="+mn-lt"/>
              </a:rPr>
              <a:t>pySpark</a:t>
            </a:r>
            <a:r>
              <a:rPr lang="en-US" sz="2000" dirty="0">
                <a:ea typeface="+mn-lt"/>
                <a:cs typeface="+mn-lt"/>
              </a:rPr>
              <a:t> is the Python API for Apache Spark, an open source, distributed computing framework and set of libraries for real-time, large-scale data processing.</a:t>
            </a:r>
            <a:endParaRPr lang="en-US" sz="2000" dirty="0"/>
          </a:p>
        </p:txBody>
      </p:sp>
    </p:spTree>
    <p:extLst>
      <p:ext uri="{BB962C8B-B14F-4D97-AF65-F5344CB8AC3E}">
        <p14:creationId xmlns:p14="http://schemas.microsoft.com/office/powerpoint/2010/main" val="344198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F6D2D2A2-6E62-D426-C1BF-940B8B65D1A9}"/>
              </a:ext>
            </a:extLst>
          </p:cNvPr>
          <p:cNvSpPr>
            <a:spLocks noGrp="1"/>
          </p:cNvSpPr>
          <p:nvPr>
            <p:ph type="title"/>
          </p:nvPr>
        </p:nvSpPr>
        <p:spPr>
          <a:xfrm>
            <a:off x="375181" y="764372"/>
            <a:ext cx="3482116" cy="5216013"/>
          </a:xfrm>
        </p:spPr>
        <p:txBody>
          <a:bodyPr>
            <a:normAutofit/>
          </a:bodyPr>
          <a:lstStyle/>
          <a:p>
            <a:r>
              <a:rPr lang="en-US" sz="3700"/>
              <a:t>challenges</a:t>
            </a:r>
          </a:p>
        </p:txBody>
      </p:sp>
      <p:cxnSp>
        <p:nvCxnSpPr>
          <p:cNvPr id="10"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060B38-84D4-5A4C-D385-17A3C8003A56}"/>
              </a:ext>
            </a:extLst>
          </p:cNvPr>
          <p:cNvSpPr>
            <a:spLocks noGrp="1"/>
          </p:cNvSpPr>
          <p:nvPr>
            <p:ph idx="1"/>
          </p:nvPr>
        </p:nvSpPr>
        <p:spPr>
          <a:xfrm>
            <a:off x="4370138" y="764372"/>
            <a:ext cx="7086600" cy="5216013"/>
          </a:xfrm>
        </p:spPr>
        <p:txBody>
          <a:bodyPr vert="horz" lIns="91440" tIns="45720" rIns="91440" bIns="45720" rtlCol="0" anchor="ctr">
            <a:normAutofit/>
          </a:bodyPr>
          <a:lstStyle/>
          <a:p>
            <a:pPr marL="0" indent="0">
              <a:buNone/>
            </a:pPr>
            <a:endParaRPr lang="en-US" sz="2000">
              <a:latin typeface="Consolas"/>
            </a:endParaRPr>
          </a:p>
          <a:p>
            <a:r>
              <a:rPr lang="en-US" sz="2000" dirty="0">
                <a:latin typeface="Consolas"/>
              </a:rPr>
              <a:t>One of the challenges was the preprocessing of the data and the good understanding through the exploratory analysis.</a:t>
            </a:r>
          </a:p>
          <a:p>
            <a:r>
              <a:rPr lang="en-US" sz="2000" dirty="0">
                <a:latin typeface="Consolas"/>
              </a:rPr>
              <a:t>We analyzed the features of the data to get insights about the relation between the target variable and the other feature, after this process we were able to know the relation between the Churn of the customers and the other variables</a:t>
            </a:r>
          </a:p>
        </p:txBody>
      </p:sp>
    </p:spTree>
    <p:extLst>
      <p:ext uri="{BB962C8B-B14F-4D97-AF65-F5344CB8AC3E}">
        <p14:creationId xmlns:p14="http://schemas.microsoft.com/office/powerpoint/2010/main" val="236481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7" name="Picture 16">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9" name="Rectangle 18">
            <a:extLst>
              <a:ext uri="{FF2B5EF4-FFF2-40B4-BE49-F238E27FC236}">
                <a16:creationId xmlns:a16="http://schemas.microsoft.com/office/drawing/2014/main" id="{9CD9ACDE-8038-488C-AB0C-5FD1A373C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72476-3AE9-2F45-5693-12AB20321889}"/>
              </a:ext>
            </a:extLst>
          </p:cNvPr>
          <p:cNvSpPr>
            <a:spLocks noGrp="1"/>
          </p:cNvSpPr>
          <p:nvPr>
            <p:ph type="title"/>
          </p:nvPr>
        </p:nvSpPr>
        <p:spPr>
          <a:xfrm>
            <a:off x="3786065" y="281353"/>
            <a:ext cx="7372350" cy="1011219"/>
          </a:xfrm>
        </p:spPr>
        <p:txBody>
          <a:bodyPr vert="horz" lIns="91440" tIns="45720" rIns="91440" bIns="45720" rtlCol="0" anchor="b">
            <a:normAutofit/>
          </a:bodyPr>
          <a:lstStyle/>
          <a:p>
            <a:pPr algn="l"/>
            <a:r>
              <a:rPr lang="en-US" sz="6000"/>
              <a:t>Results</a:t>
            </a:r>
          </a:p>
        </p:txBody>
      </p:sp>
      <p:sp>
        <p:nvSpPr>
          <p:cNvPr id="3" name="Content Placeholder 2">
            <a:extLst>
              <a:ext uri="{FF2B5EF4-FFF2-40B4-BE49-F238E27FC236}">
                <a16:creationId xmlns:a16="http://schemas.microsoft.com/office/drawing/2014/main" id="{741E3C93-CFBF-FF2D-2A57-DB189535C3BB}"/>
              </a:ext>
            </a:extLst>
          </p:cNvPr>
          <p:cNvSpPr>
            <a:spLocks noGrp="1"/>
          </p:cNvSpPr>
          <p:nvPr>
            <p:ph idx="1"/>
          </p:nvPr>
        </p:nvSpPr>
        <p:spPr>
          <a:xfrm>
            <a:off x="3854450" y="4503906"/>
            <a:ext cx="7372350" cy="1388892"/>
          </a:xfrm>
        </p:spPr>
        <p:txBody>
          <a:bodyPr vert="horz" lIns="91440" tIns="45720" rIns="91440" bIns="45720" rtlCol="0" anchor="t">
            <a:normAutofit lnSpcReduction="10000"/>
          </a:bodyPr>
          <a:lstStyle/>
          <a:p>
            <a:pPr marL="0" indent="0">
              <a:buNone/>
            </a:pPr>
            <a:r>
              <a:rPr lang="en-US" sz="2000" dirty="0"/>
              <a:t>We are able to get a 95 % accuracy in the evaluation of the model using AUC metric as shown in the figure, we separated the data into train and test and we used the test data to predict and evaluate the correctness of our model</a:t>
            </a:r>
          </a:p>
        </p:txBody>
      </p:sp>
      <p:sp>
        <p:nvSpPr>
          <p:cNvPr id="21" name="Rectangle 20">
            <a:extLst>
              <a:ext uri="{FF2B5EF4-FFF2-40B4-BE49-F238E27FC236}">
                <a16:creationId xmlns:a16="http://schemas.microsoft.com/office/drawing/2014/main" id="{DA6C2449-5F66-4753-AAA3-4AD81E57A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3" name="Picture 22">
            <a:extLst>
              <a:ext uri="{FF2B5EF4-FFF2-40B4-BE49-F238E27FC236}">
                <a16:creationId xmlns:a16="http://schemas.microsoft.com/office/drawing/2014/main" id="{A57D80F0-E0CE-4DCF-A32A-DB7CE73647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pic>
        <p:nvPicPr>
          <p:cNvPr id="4" name="Picture 5" descr="Chart&#10;&#10;Description automatically generated">
            <a:extLst>
              <a:ext uri="{FF2B5EF4-FFF2-40B4-BE49-F238E27FC236}">
                <a16:creationId xmlns:a16="http://schemas.microsoft.com/office/drawing/2014/main" id="{EA39A64B-7F60-F89B-4295-EECBE7BF0DEE}"/>
              </a:ext>
            </a:extLst>
          </p:cNvPr>
          <p:cNvPicPr>
            <a:picLocks noChangeAspect="1"/>
          </p:cNvPicPr>
          <p:nvPr/>
        </p:nvPicPr>
        <p:blipFill>
          <a:blip r:embed="rId4"/>
          <a:stretch>
            <a:fillRect/>
          </a:stretch>
        </p:blipFill>
        <p:spPr>
          <a:xfrm>
            <a:off x="3971693" y="1720967"/>
            <a:ext cx="4703956" cy="2533261"/>
          </a:xfrm>
          <a:prstGeom prst="rect">
            <a:avLst/>
          </a:prstGeom>
        </p:spPr>
      </p:pic>
    </p:spTree>
    <p:extLst>
      <p:ext uri="{BB962C8B-B14F-4D97-AF65-F5344CB8AC3E}">
        <p14:creationId xmlns:p14="http://schemas.microsoft.com/office/powerpoint/2010/main" val="324104428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Vapor Trail</vt:lpstr>
      <vt:lpstr>Big data project</vt:lpstr>
      <vt:lpstr>Description</vt:lpstr>
      <vt:lpstr>Data</vt:lpstr>
      <vt:lpstr>Data Cleaning</vt:lpstr>
      <vt:lpstr>Data Cleaning</vt:lpstr>
      <vt:lpstr>Feature selection</vt:lpstr>
      <vt:lpstr>Model Used: Random Forest</vt:lpstr>
      <vt:lpstr>challenges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285</cp:revision>
  <dcterms:created xsi:type="dcterms:W3CDTF">2022-08-05T12:52:46Z</dcterms:created>
  <dcterms:modified xsi:type="dcterms:W3CDTF">2022-08-08T14:46:03Z</dcterms:modified>
</cp:coreProperties>
</file>