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9" r:id="rId2"/>
  </p:sldMasterIdLst>
  <p:notesMasterIdLst>
    <p:notesMasterId r:id="rId23"/>
  </p:notesMasterIdLst>
  <p:handoutMasterIdLst>
    <p:handoutMasterId r:id="rId24"/>
  </p:handoutMasterIdLst>
  <p:sldIdLst>
    <p:sldId id="502" r:id="rId3"/>
    <p:sldId id="487" r:id="rId4"/>
    <p:sldId id="488" r:id="rId5"/>
    <p:sldId id="489" r:id="rId6"/>
    <p:sldId id="491" r:id="rId7"/>
    <p:sldId id="476" r:id="rId8"/>
    <p:sldId id="492" r:id="rId9"/>
    <p:sldId id="495" r:id="rId10"/>
    <p:sldId id="496" r:id="rId11"/>
    <p:sldId id="497" r:id="rId12"/>
    <p:sldId id="493" r:id="rId13"/>
    <p:sldId id="490" r:id="rId14"/>
    <p:sldId id="498" r:id="rId15"/>
    <p:sldId id="478" r:id="rId16"/>
    <p:sldId id="500" r:id="rId17"/>
    <p:sldId id="484" r:id="rId18"/>
    <p:sldId id="501" r:id="rId19"/>
    <p:sldId id="503" r:id="rId20"/>
    <p:sldId id="504" r:id="rId21"/>
    <p:sldId id="40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21" autoAdjust="0"/>
  </p:normalViewPr>
  <p:slideViewPr>
    <p:cSldViewPr>
      <p:cViewPr varScale="1">
        <p:scale>
          <a:sx n="72" d="100"/>
          <a:sy n="72" d="100"/>
        </p:scale>
        <p:origin x="1762" y="53"/>
      </p:cViewPr>
      <p:guideLst>
        <p:guide orient="horz" pos="2160"/>
        <p:guide pos="2880"/>
      </p:guideLst>
    </p:cSldViewPr>
  </p:slideViewPr>
  <p:notesTextViewPr>
    <p:cViewPr>
      <p:scale>
        <a:sx n="3" d="2"/>
        <a:sy n="3" d="2"/>
      </p:scale>
      <p:origin x="0" y="0"/>
    </p:cViewPr>
  </p:notesText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Ebusiness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E1765-065B-4B42-A3AA-E5B6B3ED80E6}" type="datetimeFigureOut">
              <a:rPr lang="en-US" smtClean="0"/>
              <a:t>10/8/2023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EBusiness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B0487C-E385-44B3-ABFB-8285E51EC1DC}" type="slidenum">
              <a:rPr lang="en-US" smtClean="0"/>
              <a:t>‹#›</a:t>
            </a:fld>
            <a:endParaRPr lang="en-US" dirty="0"/>
          </a:p>
        </p:txBody>
      </p:sp>
    </p:spTree>
    <p:extLst>
      <p:ext uri="{BB962C8B-B14F-4D97-AF65-F5344CB8AC3E}">
        <p14:creationId xmlns:p14="http://schemas.microsoft.com/office/powerpoint/2010/main" val="1152002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Ebusiness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8C6DB-2842-4406-B761-969BB40BD370}" type="datetimeFigureOut">
              <a:rPr lang="en-US" smtClean="0"/>
              <a:t>10/8/2023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EBusiness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1E3EC-A7EB-4CF6-96CE-1087E1CFE24E}" type="slidenum">
              <a:rPr lang="en-US" smtClean="0"/>
              <a:t>‹#›</a:t>
            </a:fld>
            <a:endParaRPr lang="en-US" dirty="0"/>
          </a:p>
        </p:txBody>
      </p:sp>
    </p:spTree>
    <p:extLst>
      <p:ext uri="{BB962C8B-B14F-4D97-AF65-F5344CB8AC3E}">
        <p14:creationId xmlns:p14="http://schemas.microsoft.com/office/powerpoint/2010/main" val="1871028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1E3EC-A7EB-4CF6-96CE-1087E1CFE24E}" type="slidenum">
              <a:rPr lang="en-US" smtClean="0"/>
              <a:t>3</a:t>
            </a:fld>
            <a:endParaRPr lang="en-US" dirty="0"/>
          </a:p>
        </p:txBody>
      </p:sp>
    </p:spTree>
    <p:extLst>
      <p:ext uri="{BB962C8B-B14F-4D97-AF65-F5344CB8AC3E}">
        <p14:creationId xmlns:p14="http://schemas.microsoft.com/office/powerpoint/2010/main" val="42482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14</a:t>
            </a:fld>
            <a:endParaRPr lang="en-US" dirty="0"/>
          </a:p>
        </p:txBody>
      </p:sp>
    </p:spTree>
    <p:extLst>
      <p:ext uri="{BB962C8B-B14F-4D97-AF65-F5344CB8AC3E}">
        <p14:creationId xmlns:p14="http://schemas.microsoft.com/office/powerpoint/2010/main" val="325014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15</a:t>
            </a:fld>
            <a:endParaRPr lang="en-US" dirty="0"/>
          </a:p>
        </p:txBody>
      </p:sp>
    </p:spTree>
    <p:extLst>
      <p:ext uri="{BB962C8B-B14F-4D97-AF65-F5344CB8AC3E}">
        <p14:creationId xmlns:p14="http://schemas.microsoft.com/office/powerpoint/2010/main" val="339478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16</a:t>
            </a:fld>
            <a:endParaRPr lang="en-US" dirty="0"/>
          </a:p>
        </p:txBody>
      </p:sp>
    </p:spTree>
    <p:extLst>
      <p:ext uri="{BB962C8B-B14F-4D97-AF65-F5344CB8AC3E}">
        <p14:creationId xmlns:p14="http://schemas.microsoft.com/office/powerpoint/2010/main" val="127272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17</a:t>
            </a:fld>
            <a:endParaRPr lang="en-US" dirty="0"/>
          </a:p>
        </p:txBody>
      </p:sp>
    </p:spTree>
    <p:extLst>
      <p:ext uri="{BB962C8B-B14F-4D97-AF65-F5344CB8AC3E}">
        <p14:creationId xmlns:p14="http://schemas.microsoft.com/office/powerpoint/2010/main" val="376633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18</a:t>
            </a:fld>
            <a:endParaRPr lang="en-US" dirty="0"/>
          </a:p>
        </p:txBody>
      </p:sp>
    </p:spTree>
    <p:extLst>
      <p:ext uri="{BB962C8B-B14F-4D97-AF65-F5344CB8AC3E}">
        <p14:creationId xmlns:p14="http://schemas.microsoft.com/office/powerpoint/2010/main" val="16020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Note:But its apply only on objects that implement collection pattern </a:t>
            </a:r>
          </a:p>
          <a:p>
            <a:endParaRPr lang="en-US" dirty="0"/>
          </a:p>
        </p:txBody>
      </p:sp>
      <p:sp>
        <p:nvSpPr>
          <p:cNvPr id="4" name="Slide Number Placeholder 3"/>
          <p:cNvSpPr>
            <a:spLocks noGrp="1"/>
          </p:cNvSpPr>
          <p:nvPr>
            <p:ph type="sldNum" sz="quarter" idx="10"/>
          </p:nvPr>
        </p:nvSpPr>
        <p:spPr/>
        <p:txBody>
          <a:bodyPr/>
          <a:lstStyle/>
          <a:p>
            <a:fld id="{C92DD556-9CCA-48A7-8562-699C13881971}" type="slidenum">
              <a:rPr lang="en-US" smtClean="0"/>
              <a:pPr/>
              <a:t>19</a:t>
            </a:fld>
            <a:endParaRPr lang="en-US" dirty="0"/>
          </a:p>
        </p:txBody>
      </p:sp>
    </p:spTree>
    <p:extLst>
      <p:ext uri="{BB962C8B-B14F-4D97-AF65-F5344CB8AC3E}">
        <p14:creationId xmlns:p14="http://schemas.microsoft.com/office/powerpoint/2010/main" val="350766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304800" y="1066800"/>
            <a:ext cx="5334000" cy="1676400"/>
          </a:xfrm>
        </p:spPr>
        <p:txBody>
          <a:bodyPr anchor="b"/>
          <a:lstStyle>
            <a:lvl1pPr>
              <a:defRPr cap="all" baseline="0"/>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6200" y="6218237"/>
            <a:ext cx="1981200" cy="365125"/>
          </a:xfrm>
        </p:spPr>
        <p:txBody>
          <a:bodyPr/>
          <a:lstStyle>
            <a:lvl1pPr algn="l">
              <a:defRPr sz="2800">
                <a:solidFill>
                  <a:schemeClr val="tx2"/>
                </a:solidFill>
              </a:defRPr>
            </a:lvl1pPr>
          </a:lstStyle>
          <a:p>
            <a:r>
              <a:rPr lang="en-US" dirty="0"/>
              <a:t>EBusiness</a:t>
            </a:r>
          </a:p>
        </p:txBody>
      </p:sp>
      <p:sp>
        <p:nvSpPr>
          <p:cNvPr id="12" name="Date Placeholder 3"/>
          <p:cNvSpPr>
            <a:spLocks noGrp="1"/>
          </p:cNvSpPr>
          <p:nvPr>
            <p:ph type="dt" sz="half" idx="10"/>
          </p:nvPr>
        </p:nvSpPr>
        <p:spPr>
          <a:xfrm>
            <a:off x="7239000" y="228600"/>
            <a:ext cx="1600200" cy="365125"/>
          </a:xfrm>
        </p:spPr>
        <p:txBody>
          <a:bodyPr/>
          <a:lstStyle>
            <a:lvl1pPr>
              <a:defRPr sz="1800" b="1"/>
            </a:lvl1pPr>
          </a:lstStyle>
          <a:p>
            <a:fld id="{36CADCCD-AE9E-4CF0-A016-32BD1C11DF2F}" type="datetime3">
              <a:rPr lang="en-US" smtClean="0"/>
              <a:t>8 October 2023</a:t>
            </a:fld>
            <a:endParaRPr lang="en-US" dirty="0"/>
          </a:p>
        </p:txBody>
      </p:sp>
      <p:sp>
        <p:nvSpPr>
          <p:cNvPr id="3" name="Picture Placeholder 2"/>
          <p:cNvSpPr>
            <a:spLocks noGrp="1"/>
          </p:cNvSpPr>
          <p:nvPr>
            <p:ph type="pic" sz="quarter" idx="12"/>
          </p:nvPr>
        </p:nvSpPr>
        <p:spPr>
          <a:xfrm rot="729149">
            <a:off x="4447304" y="1345400"/>
            <a:ext cx="4267200" cy="3810744"/>
          </a:xfrm>
        </p:spPr>
        <p:txBody>
          <a:bodyPr/>
          <a:lstStyle/>
          <a:p>
            <a:r>
              <a:rPr lang="en-US" dirty="0"/>
              <a:t>Click icon to add picture</a:t>
            </a:r>
          </a:p>
        </p:txBody>
      </p:sp>
      <p:sp>
        <p:nvSpPr>
          <p:cNvPr id="19" name="Footer Placeholder 16"/>
          <p:cNvSpPr txBox="1">
            <a:spLocks/>
          </p:cNvSpPr>
          <p:nvPr userDrawn="1"/>
        </p:nvSpPr>
        <p:spPr>
          <a:xfrm>
            <a:off x="76200" y="5502275"/>
            <a:ext cx="1981200" cy="365125"/>
          </a:xfrm>
          <a:prstGeom prst="rect">
            <a:avLst/>
          </a:prstGeom>
        </p:spPr>
        <p:txBody>
          <a:bodyPr vert="horz" anchor="ctr"/>
          <a:lstStyle>
            <a:defPPr>
              <a:defRPr lang="en-US"/>
            </a:defPPr>
            <a:lvl1pPr marL="0" algn="l" defTabSz="914400" rtl="0" eaLnBrk="1" latinLnBrk="0" hangingPunct="1">
              <a:defRPr kumimoji="0" sz="2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Part 2</a:t>
            </a:r>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2E76E572-A898-4E43-9802-81906CC6E5F0}" type="datetime3">
              <a:rPr lang="en-US" smtClean="0"/>
              <a:t>8 October 2023</a:t>
            </a:fld>
            <a:endParaRPr lang="en-US" dirty="0"/>
          </a:p>
        </p:txBody>
      </p:sp>
      <p:sp>
        <p:nvSpPr>
          <p:cNvPr id="6" name="Footer Placeholder 5"/>
          <p:cNvSpPr>
            <a:spLocks noGrp="1"/>
          </p:cNvSpPr>
          <p:nvPr>
            <p:ph type="ftr" sz="quarter" idx="11"/>
          </p:nvPr>
        </p:nvSpPr>
        <p:spPr/>
        <p:txBody>
          <a:bodyPr/>
          <a:lstStyle/>
          <a:p>
            <a:r>
              <a:rPr lang="en-US" dirty="0"/>
              <a:t>EBusiness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321433F8-3868-4C49-B03F-7FE1BEE397E9}" type="datetime3">
              <a:rPr lang="en-US" smtClean="0"/>
              <a:t>8 October 2023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265DDEF-1786-4546-A5F4-D944D6FBA756}"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EBusiness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1B1477-97F1-41CC-8214-B2DD61FC2BBB}" type="datetime3">
              <a:rPr lang="en-US" smtClean="0"/>
              <a:t>8 October 2023</a:t>
            </a:fld>
            <a:endParaRPr lang="en-US" dirty="0"/>
          </a:p>
        </p:txBody>
      </p:sp>
      <p:sp>
        <p:nvSpPr>
          <p:cNvPr id="5" name="Footer Placeholder 4"/>
          <p:cNvSpPr>
            <a:spLocks noGrp="1"/>
          </p:cNvSpPr>
          <p:nvPr>
            <p:ph type="ftr" sz="quarter" idx="11"/>
          </p:nvPr>
        </p:nvSpPr>
        <p:spPr/>
        <p:txBody>
          <a:bodyPr/>
          <a:lstStyle/>
          <a:p>
            <a:r>
              <a:rPr lang="en-US" dirty="0"/>
              <a:t>EBusiness</a:t>
            </a:r>
          </a:p>
        </p:txBody>
      </p:sp>
      <p:sp>
        <p:nvSpPr>
          <p:cNvPr id="6" name="Slide Number Placeholder 5"/>
          <p:cNvSpPr>
            <a:spLocks noGrp="1"/>
          </p:cNvSpPr>
          <p:nvPr>
            <p:ph type="sldNum" sz="quarter" idx="12"/>
          </p:nvPr>
        </p:nvSpPr>
        <p:spPr/>
        <p:txBody>
          <a:bodyPr/>
          <a:lstStyle/>
          <a:p>
            <a:fld id="{E265DDEF-1786-4546-A5F4-D944D6FBA756}" type="slidenum">
              <a:rPr lang="en-US" smtClean="0"/>
              <a:t>‹#›</a:t>
            </a:fld>
            <a:endParaRPr lang="en-US" dirty="0"/>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9AD6752-6946-4150-A1C7-EDDD9972B264}" type="datetime3">
              <a:rPr lang="en-US" smtClean="0"/>
              <a:t>8 October 2023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dirty="0"/>
              <a:t>EBusiness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E265DDEF-1786-4546-A5F4-D944D6FBA75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988" y="53975"/>
            <a:ext cx="8064500" cy="1143000"/>
          </a:xfrm>
        </p:spPr>
        <p:txBody>
          <a:bodyPr/>
          <a:lstStyle/>
          <a:p>
            <a:r>
              <a:rPr lang="en-US"/>
              <a:t>Click to edit Master title style</a:t>
            </a:r>
          </a:p>
        </p:txBody>
      </p:sp>
      <p:sp>
        <p:nvSpPr>
          <p:cNvPr id="3" name="Text Placeholder 2"/>
          <p:cNvSpPr>
            <a:spLocks noGrp="1"/>
          </p:cNvSpPr>
          <p:nvPr>
            <p:ph type="body" sz="half" idx="1"/>
          </p:nvPr>
        </p:nvSpPr>
        <p:spPr>
          <a:xfrm>
            <a:off x="900113" y="1268413"/>
            <a:ext cx="3956050" cy="4827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8563" y="1268413"/>
            <a:ext cx="3956050" cy="4827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41425" y="6248400"/>
            <a:ext cx="1905000" cy="45720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679825" y="6248400"/>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7108825" y="6248400"/>
            <a:ext cx="1905000" cy="457200"/>
          </a:xfrm>
        </p:spPr>
        <p:txBody>
          <a:bodyPr/>
          <a:lstStyle>
            <a:lvl1pPr>
              <a:defRPr/>
            </a:lvl1pPr>
          </a:lstStyle>
          <a:p>
            <a:pPr>
              <a:defRPr/>
            </a:pPr>
            <a:fld id="{7AAC3FD9-C24F-4733-9509-0C9C3E7E1ABA}" type="slidenum">
              <a:rPr lang="ar-SA"/>
              <a:pPr>
                <a:defRPr/>
              </a:pPr>
              <a:t>‹#›</a:t>
            </a:fld>
            <a:endParaRPr lang="en-US" dirty="0"/>
          </a:p>
        </p:txBody>
      </p:sp>
    </p:spTree>
    <p:extLst>
      <p:ext uri="{BB962C8B-B14F-4D97-AF65-F5344CB8AC3E}">
        <p14:creationId xmlns:p14="http://schemas.microsoft.com/office/powerpoint/2010/main" val="3257184384"/>
      </p:ext>
    </p:extLst>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userDrawn="1"/>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Date Placeholder 3"/>
          <p:cNvSpPr>
            <a:spLocks noGrp="1"/>
          </p:cNvSpPr>
          <p:nvPr>
            <p:ph type="dt" sz="half" idx="10"/>
          </p:nvPr>
        </p:nvSpPr>
        <p:spPr>
          <a:xfrm>
            <a:off x="6934200" y="228600"/>
            <a:ext cx="1905000" cy="365125"/>
          </a:xfrm>
          <a:prstGeom prst="rect">
            <a:avLst/>
          </a:prstGeom>
          <a:noFill/>
        </p:spPr>
        <p:txBody>
          <a:bodyPr/>
          <a:lstStyle>
            <a:lvl1pPr>
              <a:defRPr sz="1800" b="1">
                <a:solidFill>
                  <a:srgbClr val="002060"/>
                </a:solidFill>
              </a:defRPr>
            </a:lvl1pPr>
          </a:lstStyle>
          <a:p>
            <a:fld id="{36CADCCD-AE9E-4CF0-A016-32BD1C11DF2F}" type="datetime3">
              <a:rPr lang="en-US" smtClean="0"/>
              <a:pPr/>
              <a:t>8 October 2023</a:t>
            </a:fld>
            <a:endParaRPr lang="en-US" dirty="0"/>
          </a:p>
        </p:txBody>
      </p:sp>
      <p:sp>
        <p:nvSpPr>
          <p:cNvPr id="10" name="Rectangle 9"/>
          <p:cNvSpPr/>
          <p:nvPr userDrawn="1"/>
        </p:nvSpPr>
        <p:spPr>
          <a:xfrm>
            <a:off x="54864" y="6057900"/>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3200" dirty="0">
                <a:solidFill>
                  <a:srgbClr val="002060"/>
                </a:solidFill>
              </a:rPr>
              <a:t>Mansoura</a:t>
            </a:r>
          </a:p>
        </p:txBody>
      </p:sp>
      <p:sp>
        <p:nvSpPr>
          <p:cNvPr id="11" name="Rectangle 10"/>
          <p:cNvSpPr/>
          <p:nvPr/>
        </p:nvSpPr>
        <p:spPr>
          <a:xfrm>
            <a:off x="2359152" y="6044184"/>
            <a:ext cx="67086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3200" dirty="0">
                <a:solidFill>
                  <a:srgbClr val="002060"/>
                </a:solidFill>
              </a:rPr>
              <a:t>Open Source</a:t>
            </a:r>
          </a:p>
        </p:txBody>
      </p:sp>
      <p:sp>
        <p:nvSpPr>
          <p:cNvPr id="3" name="Picture Placeholder 2"/>
          <p:cNvSpPr>
            <a:spLocks noGrp="1"/>
          </p:cNvSpPr>
          <p:nvPr>
            <p:ph type="pic" sz="quarter" idx="12"/>
          </p:nvPr>
        </p:nvSpPr>
        <p:spPr>
          <a:xfrm rot="729149">
            <a:off x="4447304" y="1345400"/>
            <a:ext cx="4267200" cy="3810744"/>
          </a:xfrm>
        </p:spPr>
        <p:txBody>
          <a:bodyPr/>
          <a:lstStyle/>
          <a:p>
            <a:r>
              <a:rPr lang="en-US" dirty="0"/>
              <a:t>Click icon to add picture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91574" y="1279344"/>
            <a:ext cx="3564196" cy="3597455"/>
          </a:xfrm>
          <a:prstGeom prst="roundRect">
            <a:avLst>
              <a:gd name="adj" fmla="val 50000"/>
            </a:avLst>
          </a:prstGeom>
          <a:ln>
            <a:noFill/>
          </a:ln>
          <a:effectLst>
            <a:outerShdw blurRad="152400" dist="12000" dir="900000" sy="98000" kx="110000" ky="200000" algn="tl" rotWithShape="0">
              <a:srgbClr val="000000">
                <a:alpha val="30000"/>
              </a:srgbClr>
            </a:outerShdw>
          </a:effectLst>
          <a:scene3d>
            <a:camera prst="perspectiveRelaxed" fov="2700000">
              <a:rot lat="19800000" lon="1200000" rev="20820000"/>
            </a:camera>
            <a:lightRig rig="threePt" dir="t"/>
          </a:scene3d>
          <a:sp3d contourW="6350" prstMaterial="matte">
            <a:bevelT w="101600" h="101600"/>
            <a:contourClr>
              <a:srgbClr val="969696"/>
            </a:contourClr>
          </a:sp3d>
        </p:spPr>
      </p:pic>
      <p:sp>
        <p:nvSpPr>
          <p:cNvPr id="8" name="Title 7"/>
          <p:cNvSpPr>
            <a:spLocks noGrp="1"/>
          </p:cNvSpPr>
          <p:nvPr>
            <p:ph type="ctrTitle" hasCustomPrompt="1"/>
          </p:nvPr>
        </p:nvSpPr>
        <p:spPr>
          <a:xfrm>
            <a:off x="304800" y="1066800"/>
            <a:ext cx="5334000" cy="1676400"/>
          </a:xfrm>
        </p:spPr>
        <p:txBody>
          <a:bodyPr anchor="b"/>
          <a:lstStyle>
            <a:lvl1pPr>
              <a:defRPr cap="all" baseline="0">
                <a:solidFill>
                  <a:srgbClr val="002060"/>
                </a:solidFill>
              </a:defRPr>
            </a:lvl1pPr>
          </a:lstStyle>
          <a:p>
            <a:r>
              <a:rPr kumimoji="0" lang="en-US" dirty="0"/>
              <a:t>C Programming Language</a:t>
            </a:r>
          </a:p>
        </p:txBody>
      </p:sp>
    </p:spTree>
    <p:extLst>
      <p:ext uri="{BB962C8B-B14F-4D97-AF65-F5344CB8AC3E}">
        <p14:creationId xmlns:p14="http://schemas.microsoft.com/office/powerpoint/2010/main" val="246969089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40834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pPr/>
              <a:t>‹#›</a:t>
            </a:fld>
            <a:endParaRPr lang="en-US" dirty="0"/>
          </a:p>
        </p:txBody>
      </p:sp>
    </p:spTree>
    <p:extLst>
      <p:ext uri="{BB962C8B-B14F-4D97-AF65-F5344CB8AC3E}">
        <p14:creationId xmlns:p14="http://schemas.microsoft.com/office/powerpoint/2010/main" val="318108286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pPr/>
              <a:t>‹#›</a:t>
            </a:fld>
            <a:endParaRPr lang="en-US" dirty="0"/>
          </a:p>
        </p:txBody>
      </p:sp>
      <p:sp>
        <p:nvSpPr>
          <p:cNvPr id="5" name="Picture Placeholder 4"/>
          <p:cNvSpPr>
            <a:spLocks noGrp="1"/>
          </p:cNvSpPr>
          <p:nvPr>
            <p:ph type="pic" sz="quarter" idx="13"/>
          </p:nvPr>
        </p:nvSpPr>
        <p:spPr>
          <a:xfrm>
            <a:off x="1371600" y="2667000"/>
            <a:ext cx="4648200" cy="3429000"/>
          </a:xfrm>
        </p:spPr>
        <p:txBody>
          <a:bodyPr/>
          <a:lstStyle/>
          <a:p>
            <a:r>
              <a:rPr lang="en-US" dirty="0"/>
              <a:t>Click icon to add picture</a:t>
            </a:r>
          </a:p>
        </p:txBody>
      </p:sp>
      <p:sp>
        <p:nvSpPr>
          <p:cNvPr id="10" name="Content Placeholder 9"/>
          <p:cNvSpPr>
            <a:spLocks noGrp="1"/>
          </p:cNvSpPr>
          <p:nvPr>
            <p:ph sz="quarter" idx="14"/>
          </p:nvPr>
        </p:nvSpPr>
        <p:spPr>
          <a:xfrm>
            <a:off x="6096000" y="2667000"/>
            <a:ext cx="28194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505338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pPr/>
              <a:t>‹#›</a:t>
            </a:fld>
            <a:endParaRPr lang="en-US" dirty="0"/>
          </a:p>
        </p:txBody>
      </p:sp>
      <p:sp>
        <p:nvSpPr>
          <p:cNvPr id="5" name="Picture Placeholder 4"/>
          <p:cNvSpPr>
            <a:spLocks noGrp="1"/>
          </p:cNvSpPr>
          <p:nvPr>
            <p:ph type="pic" sz="quarter" idx="13"/>
          </p:nvPr>
        </p:nvSpPr>
        <p:spPr>
          <a:xfrm>
            <a:off x="6096000" y="2667000"/>
            <a:ext cx="2895600" cy="3429000"/>
          </a:xfrm>
        </p:spPr>
        <p:txBody>
          <a:bodyPr/>
          <a:lstStyle/>
          <a:p>
            <a:r>
              <a:rPr lang="en-US" dirty="0"/>
              <a:t>Click icon to add picture</a:t>
            </a:r>
          </a:p>
        </p:txBody>
      </p:sp>
      <p:sp>
        <p:nvSpPr>
          <p:cNvPr id="10" name="Content Placeholder 9"/>
          <p:cNvSpPr>
            <a:spLocks noGrp="1"/>
          </p:cNvSpPr>
          <p:nvPr>
            <p:ph sz="quarter" idx="14"/>
          </p:nvPr>
        </p:nvSpPr>
        <p:spPr>
          <a:xfrm>
            <a:off x="1371600" y="2667000"/>
            <a:ext cx="4648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3948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9C1AF9D-52C9-4F1B-A1EB-8ABA88B650B8}" type="datetime3">
              <a:rPr lang="en-US" smtClean="0"/>
              <a:t>8 October 2023</a:t>
            </a:fld>
            <a:endParaRPr lang="en-US" dirty="0"/>
          </a:p>
        </p:txBody>
      </p:sp>
      <p:sp>
        <p:nvSpPr>
          <p:cNvPr id="5" name="Footer Placeholder 4"/>
          <p:cNvSpPr>
            <a:spLocks noGrp="1"/>
          </p:cNvSpPr>
          <p:nvPr>
            <p:ph type="ftr" sz="quarter" idx="11"/>
          </p:nvPr>
        </p:nvSpPr>
        <p:spPr/>
        <p:txBody>
          <a:bodyPr/>
          <a:lstStyle/>
          <a:p>
            <a:r>
              <a:rPr lang="en-US" dirty="0"/>
              <a:t>EBusiness</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E265DDEF-1786-4546-A5F4-D944D6FBA756}" type="slidenum">
              <a:rPr lang="en-US" smtClean="0"/>
              <a:pPr/>
              <a:t>‹#›</a:t>
            </a:fld>
            <a:endParaRPr lang="en-US" dirty="0"/>
          </a:p>
        </p:txBody>
      </p:sp>
    </p:spTree>
    <p:extLst>
      <p:ext uri="{BB962C8B-B14F-4D97-AF65-F5344CB8AC3E}">
        <p14:creationId xmlns:p14="http://schemas.microsoft.com/office/powerpoint/2010/main" val="4003148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Slide Number Placeholder 11"/>
          <p:cNvSpPr>
            <a:spLocks noGrp="1"/>
          </p:cNvSpPr>
          <p:nvPr>
            <p:ph type="sldNum" sz="quarter" idx="16"/>
          </p:nvPr>
        </p:nvSpPr>
        <p:spPr/>
        <p:txBody>
          <a:bodyPr rtlCol="0"/>
          <a:lstStyle/>
          <a:p>
            <a:fld id="{E265DDEF-1786-4546-A5F4-D944D6FBA756}" type="slidenum">
              <a:rPr lang="en-US" smtClean="0"/>
              <a:pPr/>
              <a:t>‹#›</a:t>
            </a:fld>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384591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pPr/>
              <a:t>‹#›</a:t>
            </a:fld>
            <a:endParaRPr lang="en-US" dirty="0"/>
          </a:p>
        </p:txBody>
      </p:sp>
    </p:spTree>
    <p:extLst>
      <p:ext uri="{BB962C8B-B14F-4D97-AF65-F5344CB8AC3E}">
        <p14:creationId xmlns:p14="http://schemas.microsoft.com/office/powerpoint/2010/main" val="4101842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65DDEF-1786-4546-A5F4-D944D6FBA756}" type="slidenum">
              <a:rPr lang="en-US" smtClean="0">
                <a:solidFill>
                  <a:srgbClr val="534949"/>
                </a:solidFill>
              </a:rPr>
              <a:pPr/>
              <a:t>‹#›</a:t>
            </a:fld>
            <a:endParaRPr lang="en-US" dirty="0">
              <a:solidFill>
                <a:srgbClr val="534949"/>
              </a:solidFill>
            </a:endParaRPr>
          </a:p>
        </p:txBody>
      </p:sp>
    </p:spTree>
    <p:extLst>
      <p:ext uri="{BB962C8B-B14F-4D97-AF65-F5344CB8AC3E}">
        <p14:creationId xmlns:p14="http://schemas.microsoft.com/office/powerpoint/2010/main" val="2709597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43566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265DDEF-1786-4546-A5F4-D944D6FBA756}" type="slidenum">
              <a:rPr lang="en-US" smtClean="0"/>
              <a:pPr/>
              <a:t>‹#›</a:t>
            </a:fld>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157262433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E265DDEF-1786-4546-A5F4-D944D6FBA756}" type="slidenum">
              <a:rPr lang="en-US" smtClean="0"/>
              <a:pPr/>
              <a:t>‹#›</a:t>
            </a:fld>
            <a:endParaRPr lang="en-US" dirty="0"/>
          </a:p>
        </p:txBody>
      </p:sp>
    </p:spTree>
    <p:extLst>
      <p:ext uri="{BB962C8B-B14F-4D97-AF65-F5344CB8AC3E}">
        <p14:creationId xmlns:p14="http://schemas.microsoft.com/office/powerpoint/2010/main" val="399715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E265DDEF-1786-4546-A5F4-D944D6FBA756}" type="slidenum">
              <a:rPr lang="en-US" smtClean="0"/>
              <a:pPr/>
              <a:t>‹#›</a:t>
            </a:fld>
            <a:endParaRPr lang="en-US" dirty="0"/>
          </a:p>
        </p:txBody>
      </p:sp>
    </p:spTree>
    <p:extLst>
      <p:ext uri="{BB962C8B-B14F-4D97-AF65-F5344CB8AC3E}">
        <p14:creationId xmlns:p14="http://schemas.microsoft.com/office/powerpoint/2010/main" val="228686941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988" y="53975"/>
            <a:ext cx="8064500" cy="1143000"/>
          </a:xfrm>
        </p:spPr>
        <p:txBody>
          <a:bodyPr/>
          <a:lstStyle/>
          <a:p>
            <a:r>
              <a:rPr lang="en-US"/>
              <a:t>Click to edit Master title style</a:t>
            </a:r>
          </a:p>
        </p:txBody>
      </p:sp>
      <p:sp>
        <p:nvSpPr>
          <p:cNvPr id="3" name="Text Placeholder 2"/>
          <p:cNvSpPr>
            <a:spLocks noGrp="1"/>
          </p:cNvSpPr>
          <p:nvPr>
            <p:ph type="body" sz="half" idx="1"/>
          </p:nvPr>
        </p:nvSpPr>
        <p:spPr>
          <a:xfrm>
            <a:off x="900113" y="1268413"/>
            <a:ext cx="3956050" cy="4827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8563" y="1268413"/>
            <a:ext cx="3956050" cy="4827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41425" y="6248400"/>
            <a:ext cx="1905000" cy="457200"/>
          </a:xfrm>
          <a:prstGeom prst="rect">
            <a:avLst/>
          </a:prstGeom>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a:xfrm>
            <a:off x="3679825" y="6248400"/>
            <a:ext cx="2895600" cy="457200"/>
          </a:xfrm>
          <a:prstGeom prst="rect">
            <a:avLst/>
          </a:prstGeom>
        </p:spPr>
        <p:txBody>
          <a:bodyPr/>
          <a:lstStyle>
            <a:lvl1pPr>
              <a:defRPr/>
            </a:lvl1pPr>
          </a:lstStyle>
          <a:p>
            <a:pPr>
              <a:defRPr/>
            </a:pPr>
            <a:endParaRPr lang="en-US" dirty="0">
              <a:solidFill>
                <a:prstClr val="black"/>
              </a:solidFill>
            </a:endParaRPr>
          </a:p>
        </p:txBody>
      </p:sp>
      <p:sp>
        <p:nvSpPr>
          <p:cNvPr id="7" name="Slide Number Placeholder 6"/>
          <p:cNvSpPr>
            <a:spLocks noGrp="1"/>
          </p:cNvSpPr>
          <p:nvPr>
            <p:ph type="sldNum" sz="quarter" idx="12"/>
          </p:nvPr>
        </p:nvSpPr>
        <p:spPr>
          <a:xfrm>
            <a:off x="7108825" y="6248400"/>
            <a:ext cx="1905000" cy="457200"/>
          </a:xfrm>
        </p:spPr>
        <p:txBody>
          <a:bodyPr/>
          <a:lstStyle>
            <a:lvl1pPr>
              <a:defRPr/>
            </a:lvl1pPr>
          </a:lstStyle>
          <a:p>
            <a:pPr>
              <a:defRPr/>
            </a:pPr>
            <a:fld id="{7AAC3FD9-C24F-4733-9509-0C9C3E7E1ABA}" type="slidenum">
              <a:rPr lang="ar-SA"/>
              <a:pPr>
                <a:defRPr/>
              </a:pPr>
              <a:t>‹#›</a:t>
            </a:fld>
            <a:endParaRPr lang="en-US" dirty="0"/>
          </a:p>
        </p:txBody>
      </p:sp>
    </p:spTree>
    <p:extLst>
      <p:ext uri="{BB962C8B-B14F-4D97-AF65-F5344CB8AC3E}">
        <p14:creationId xmlns:p14="http://schemas.microsoft.com/office/powerpoint/2010/main" val="212311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33A02C4-9E68-4B1D-B4D3-762B77BF832E}" type="datetime3">
              <a:rPr lang="en-US" smtClean="0"/>
              <a:t>8 October 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t>‹#›</a:t>
            </a:fld>
            <a:endParaRPr lang="en-US" dirty="0"/>
          </a:p>
        </p:txBody>
      </p:sp>
      <p:sp>
        <p:nvSpPr>
          <p:cNvPr id="14" name="Footer Placeholder 13"/>
          <p:cNvSpPr>
            <a:spLocks noGrp="1"/>
          </p:cNvSpPr>
          <p:nvPr>
            <p:ph type="ftr" sz="quarter" idx="12"/>
          </p:nvPr>
        </p:nvSpPr>
        <p:spPr/>
        <p:txBody>
          <a:bodyPr/>
          <a:lstStyle/>
          <a:p>
            <a:r>
              <a:rPr lang="en-US" dirty="0"/>
              <a:t>EBusiness</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945922E-3BED-415C-B1BA-4ACDEC283414}" type="datetime3">
              <a:rPr lang="en-US" smtClean="0"/>
              <a:t>8 October 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t>‹#›</a:t>
            </a:fld>
            <a:endParaRPr lang="en-US" dirty="0"/>
          </a:p>
        </p:txBody>
      </p:sp>
      <p:sp>
        <p:nvSpPr>
          <p:cNvPr id="14" name="Footer Placeholder 13"/>
          <p:cNvSpPr>
            <a:spLocks noGrp="1"/>
          </p:cNvSpPr>
          <p:nvPr>
            <p:ph type="ftr" sz="quarter" idx="12"/>
          </p:nvPr>
        </p:nvSpPr>
        <p:spPr/>
        <p:txBody>
          <a:bodyPr/>
          <a:lstStyle/>
          <a:p>
            <a:r>
              <a:rPr lang="en-US" dirty="0"/>
              <a:t>EBusiness</a:t>
            </a:r>
          </a:p>
        </p:txBody>
      </p:sp>
      <p:sp>
        <p:nvSpPr>
          <p:cNvPr id="5" name="Picture Placeholder 4"/>
          <p:cNvSpPr>
            <a:spLocks noGrp="1"/>
          </p:cNvSpPr>
          <p:nvPr>
            <p:ph type="pic" sz="quarter" idx="13"/>
          </p:nvPr>
        </p:nvSpPr>
        <p:spPr>
          <a:xfrm>
            <a:off x="1371600" y="2667000"/>
            <a:ext cx="4648200" cy="3429000"/>
          </a:xfrm>
        </p:spPr>
        <p:txBody>
          <a:bodyPr/>
          <a:lstStyle/>
          <a:p>
            <a:r>
              <a:rPr lang="en-US" dirty="0"/>
              <a:t>Click icon to add picture</a:t>
            </a:r>
          </a:p>
        </p:txBody>
      </p:sp>
      <p:sp>
        <p:nvSpPr>
          <p:cNvPr id="10" name="Content Placeholder 9"/>
          <p:cNvSpPr>
            <a:spLocks noGrp="1"/>
          </p:cNvSpPr>
          <p:nvPr>
            <p:ph sz="quarter" idx="14"/>
          </p:nvPr>
        </p:nvSpPr>
        <p:spPr>
          <a:xfrm>
            <a:off x="6096000" y="2667000"/>
            <a:ext cx="28194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50316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78535E24-8FC5-418B-96F8-185952856092}" type="datetime3">
              <a:rPr lang="en-US" smtClean="0"/>
              <a:t>8 October 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65DDEF-1786-4546-A5F4-D944D6FBA756}" type="slidenum">
              <a:rPr lang="en-US" smtClean="0"/>
              <a:t>‹#›</a:t>
            </a:fld>
            <a:endParaRPr lang="en-US" dirty="0"/>
          </a:p>
        </p:txBody>
      </p:sp>
      <p:sp>
        <p:nvSpPr>
          <p:cNvPr id="14" name="Footer Placeholder 13"/>
          <p:cNvSpPr>
            <a:spLocks noGrp="1"/>
          </p:cNvSpPr>
          <p:nvPr>
            <p:ph type="ftr" sz="quarter" idx="12"/>
          </p:nvPr>
        </p:nvSpPr>
        <p:spPr/>
        <p:txBody>
          <a:bodyPr/>
          <a:lstStyle/>
          <a:p>
            <a:r>
              <a:rPr lang="en-US" dirty="0"/>
              <a:t>EBusiness</a:t>
            </a:r>
          </a:p>
        </p:txBody>
      </p:sp>
      <p:sp>
        <p:nvSpPr>
          <p:cNvPr id="5" name="Picture Placeholder 4"/>
          <p:cNvSpPr>
            <a:spLocks noGrp="1"/>
          </p:cNvSpPr>
          <p:nvPr>
            <p:ph type="pic" sz="quarter" idx="13"/>
          </p:nvPr>
        </p:nvSpPr>
        <p:spPr>
          <a:xfrm>
            <a:off x="6096000" y="2667000"/>
            <a:ext cx="2895600" cy="3429000"/>
          </a:xfrm>
        </p:spPr>
        <p:txBody>
          <a:bodyPr/>
          <a:lstStyle/>
          <a:p>
            <a:r>
              <a:rPr lang="en-US" dirty="0"/>
              <a:t>Click icon to add picture</a:t>
            </a:r>
          </a:p>
        </p:txBody>
      </p:sp>
      <p:sp>
        <p:nvSpPr>
          <p:cNvPr id="10" name="Content Placeholder 9"/>
          <p:cNvSpPr>
            <a:spLocks noGrp="1"/>
          </p:cNvSpPr>
          <p:nvPr>
            <p:ph sz="quarter" idx="14"/>
          </p:nvPr>
        </p:nvSpPr>
        <p:spPr>
          <a:xfrm>
            <a:off x="1371600" y="2667000"/>
            <a:ext cx="4648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846812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F78BA54-815E-4FBE-B57B-9F559C851530}" type="datetime3">
              <a:rPr lang="en-US" smtClean="0"/>
              <a:t>8 October 2023</a:t>
            </a:fld>
            <a:endParaRPr lang="en-US" dirty="0"/>
          </a:p>
        </p:txBody>
      </p:sp>
      <p:sp>
        <p:nvSpPr>
          <p:cNvPr id="10" name="Slide Number Placeholder 9"/>
          <p:cNvSpPr>
            <a:spLocks noGrp="1"/>
          </p:cNvSpPr>
          <p:nvPr>
            <p:ph type="sldNum" sz="quarter" idx="16"/>
          </p:nvPr>
        </p:nvSpPr>
        <p:spPr/>
        <p:txBody>
          <a:bodyPr rtlCol="0"/>
          <a:lstStyle/>
          <a:p>
            <a:fld id="{E265DDEF-1786-4546-A5F4-D944D6FBA756}" type="slidenum">
              <a:rPr lang="en-US" smtClean="0"/>
              <a:t>‹#›</a:t>
            </a:fld>
            <a:endParaRPr lang="en-US" dirty="0"/>
          </a:p>
        </p:txBody>
      </p:sp>
      <p:sp>
        <p:nvSpPr>
          <p:cNvPr id="12" name="Footer Placeholder 11"/>
          <p:cNvSpPr>
            <a:spLocks noGrp="1"/>
          </p:cNvSpPr>
          <p:nvPr>
            <p:ph type="ftr" sz="quarter" idx="17"/>
          </p:nvPr>
        </p:nvSpPr>
        <p:spPr/>
        <p:txBody>
          <a:bodyPr rtlCol="0"/>
          <a:lstStyle/>
          <a:p>
            <a:r>
              <a:rPr lang="en-US" dirty="0"/>
              <a:t>EBusiness</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E0E8383-06CB-4C39-9F92-94164EF8BC5F}" type="datetime3">
              <a:rPr lang="en-US" smtClean="0"/>
              <a:t>8 October 2023</a:t>
            </a:fld>
            <a:endParaRPr lang="en-US" dirty="0"/>
          </a:p>
        </p:txBody>
      </p:sp>
      <p:sp>
        <p:nvSpPr>
          <p:cNvPr id="12" name="Slide Number Placeholder 11"/>
          <p:cNvSpPr>
            <a:spLocks noGrp="1"/>
          </p:cNvSpPr>
          <p:nvPr>
            <p:ph type="sldNum" sz="quarter" idx="16"/>
          </p:nvPr>
        </p:nvSpPr>
        <p:spPr/>
        <p:txBody>
          <a:bodyPr rtlCol="0"/>
          <a:lstStyle/>
          <a:p>
            <a:fld id="{E265DDEF-1786-4546-A5F4-D944D6FBA756}" type="slidenum">
              <a:rPr lang="en-US" smtClean="0"/>
              <a:t>‹#›</a:t>
            </a:fld>
            <a:endParaRPr lang="en-US" dirty="0"/>
          </a:p>
        </p:txBody>
      </p:sp>
      <p:sp>
        <p:nvSpPr>
          <p:cNvPr id="14" name="Footer Placeholder 13"/>
          <p:cNvSpPr>
            <a:spLocks noGrp="1"/>
          </p:cNvSpPr>
          <p:nvPr>
            <p:ph type="ftr" sz="quarter" idx="17"/>
          </p:nvPr>
        </p:nvSpPr>
        <p:spPr/>
        <p:txBody>
          <a:bodyPr rtlCol="0"/>
          <a:lstStyle/>
          <a:p>
            <a:r>
              <a:rPr lang="en-US" dirty="0"/>
              <a:t>EBusiness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E24BC27-5E91-45B2-A2AA-DD3801BDB0E1}" type="datetime3">
              <a:rPr lang="en-US" smtClean="0"/>
              <a:t>8 October 2023</a:t>
            </a:fld>
            <a:endParaRPr lang="en-US" dirty="0"/>
          </a:p>
        </p:txBody>
      </p:sp>
      <p:sp>
        <p:nvSpPr>
          <p:cNvPr id="4" name="Footer Placeholder 3"/>
          <p:cNvSpPr>
            <a:spLocks noGrp="1"/>
          </p:cNvSpPr>
          <p:nvPr>
            <p:ph type="ftr" sz="quarter" idx="11"/>
          </p:nvPr>
        </p:nvSpPr>
        <p:spPr/>
        <p:txBody>
          <a:bodyPr/>
          <a:lstStyle/>
          <a:p>
            <a:r>
              <a:rPr lang="en-US" dirty="0"/>
              <a:t>EBusiness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265DDEF-1786-4546-A5F4-D944D6FBA756}" type="slidenum">
              <a:rPr lang="en-US" smtClean="0"/>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D0FD5-5CB9-4642-A90D-C0A1EE413860}" type="datetime3">
              <a:rPr lang="en-US" smtClean="0"/>
              <a:t>8 October 2023</a:t>
            </a:fld>
            <a:endParaRPr lang="en-US" dirty="0"/>
          </a:p>
        </p:txBody>
      </p:sp>
      <p:sp>
        <p:nvSpPr>
          <p:cNvPr id="3" name="Footer Placeholder 2"/>
          <p:cNvSpPr>
            <a:spLocks noGrp="1"/>
          </p:cNvSpPr>
          <p:nvPr>
            <p:ph type="ftr" sz="quarter" idx="11"/>
          </p:nvPr>
        </p:nvSpPr>
        <p:spPr/>
        <p:txBody>
          <a:bodyPr/>
          <a:lstStyle/>
          <a:p>
            <a:r>
              <a:rPr lang="en-US" dirty="0"/>
              <a:t>EBusiness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65DDEF-1786-4546-A5F4-D944D6FBA756}" type="slidenum">
              <a:rPr lang="en-US" smtClean="0"/>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C0B8C3B-23DA-435E-AF97-AEEECE652615}" type="datetime3">
              <a:rPr lang="en-US" smtClean="0"/>
              <a:t>8 October 2023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EBusiness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65DDEF-1786-4546-A5F4-D944D6FBA75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16" r:id="rId4"/>
    <p:sldLayoutId id="214748381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8" r:id="rId14"/>
  </p:sldLayoutIdLst>
  <p:transition>
    <p:fade thruBlk="1"/>
  </p:transition>
  <p:hf sldNum="0"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65DDEF-1786-4546-A5F4-D944D6FBA756}" type="slidenum">
              <a:rPr lang="en-US" smtClean="0"/>
              <a:pPr/>
              <a:t>‹#›</a:t>
            </a:fld>
            <a:endParaRPr lang="en-US" dirty="0"/>
          </a:p>
        </p:txBody>
      </p:sp>
    </p:spTree>
    <p:extLst>
      <p:ext uri="{BB962C8B-B14F-4D97-AF65-F5344CB8AC3E}">
        <p14:creationId xmlns:p14="http://schemas.microsoft.com/office/powerpoint/2010/main" val="182723342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Lst>
  <p:hf sldNum="0"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524000"/>
            <a:ext cx="5334000" cy="1676400"/>
          </a:xfrm>
        </p:spPr>
        <p:txBody>
          <a:bodyPr/>
          <a:lstStyle/>
          <a:p>
            <a:r>
              <a:rPr lang="en-US" dirty="0"/>
              <a:t>C Programming Language</a:t>
            </a:r>
          </a:p>
        </p:txBody>
      </p:sp>
    </p:spTree>
    <p:extLst>
      <p:ext uri="{BB962C8B-B14F-4D97-AF65-F5344CB8AC3E}">
        <p14:creationId xmlns:p14="http://schemas.microsoft.com/office/powerpoint/2010/main" val="173586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If-else if  Statement</a:t>
            </a:r>
            <a:endParaRPr lang="en-US" dirty="0"/>
          </a:p>
        </p:txBody>
      </p:sp>
      <p:sp>
        <p:nvSpPr>
          <p:cNvPr id="6" name="Content Placeholder 2"/>
          <p:cNvSpPr txBox="1">
            <a:spLocks/>
          </p:cNvSpPr>
          <p:nvPr/>
        </p:nvSpPr>
        <p:spPr>
          <a:xfrm>
            <a:off x="5334000" y="1551214"/>
            <a:ext cx="3657600" cy="5154386"/>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600" b="1" dirty="0">
                <a:solidFill>
                  <a:srgbClr val="0000FF"/>
                </a:solidFill>
                <a:highlight>
                  <a:srgbClr val="FFFFFF"/>
                </a:highlight>
                <a:latin typeface="Consolas"/>
              </a:rPr>
              <a:t>if</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condition 1</a:t>
            </a: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/*this code will be executed only if condition 1 true*/</a:t>
            </a: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FF"/>
                </a:solidFill>
                <a:highlight>
                  <a:srgbClr val="FFFFFF"/>
                </a:highlight>
                <a:latin typeface="Consolas"/>
              </a:rPr>
              <a:t>else if(condition 2)</a:t>
            </a:r>
            <a:endParaRPr lang="en-US" sz="1600" b="1" dirty="0">
              <a:solidFill>
                <a:srgbClr val="000000"/>
              </a:solidFill>
              <a:highlight>
                <a:srgbClr val="FFFFFF"/>
              </a:highlight>
              <a:latin typeface="Consolas"/>
            </a:endParaRP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/*this code will be executed only if condition 1 false and condition 2 true */</a:t>
            </a:r>
          </a:p>
          <a:p>
            <a:pPr marL="0" indent="0">
              <a:buNone/>
            </a:pPr>
            <a:r>
              <a:rPr lang="en-US" sz="1600" b="1" dirty="0">
                <a:solidFill>
                  <a:srgbClr val="008000"/>
                </a:solidFill>
                <a:highlight>
                  <a:srgbClr val="FFFFFF"/>
                </a:highlight>
                <a:latin typeface="Consolas"/>
              </a:rPr>
              <a:t> </a:t>
            </a:r>
            <a:r>
              <a:rPr lang="en-US" sz="1600" b="1" dirty="0">
                <a:solidFill>
                  <a:srgbClr val="000000"/>
                </a:solidFill>
                <a:highlight>
                  <a:srgbClr val="FFFFFF"/>
                </a:highlight>
                <a:latin typeface="Consolas"/>
              </a:rPr>
              <a:t>}</a:t>
            </a:r>
          </a:p>
          <a:p>
            <a:pPr marL="0" indent="0">
              <a:buNone/>
            </a:pPr>
            <a:r>
              <a:rPr lang="en-US" sz="1600" b="1" dirty="0">
                <a:solidFill>
                  <a:srgbClr val="0000FF"/>
                </a:solidFill>
                <a:highlight>
                  <a:srgbClr val="FFFFFF"/>
                </a:highlight>
                <a:latin typeface="Consolas"/>
              </a:rPr>
              <a:t>else</a:t>
            </a:r>
          </a:p>
          <a:p>
            <a:pPr marL="0" indent="0">
              <a:buNone/>
            </a:pPr>
            <a:r>
              <a:rPr lang="en-US" sz="1400" b="1" dirty="0">
                <a:solidFill>
                  <a:srgbClr val="000000"/>
                </a:solidFill>
                <a:highlight>
                  <a:srgbClr val="FFFFFF"/>
                </a:highlight>
                <a:latin typeface="Consolas"/>
              </a:rPr>
              <a:t>{</a:t>
            </a:r>
          </a:p>
          <a:p>
            <a:pPr marL="0" indent="0">
              <a:buNone/>
            </a:pPr>
            <a:r>
              <a:rPr lang="en-US" sz="1400" b="1" dirty="0">
                <a:solidFill>
                  <a:srgbClr val="000000"/>
                </a:solidFill>
                <a:highlight>
                  <a:srgbClr val="FFFFFF"/>
                </a:highlight>
                <a:latin typeface="Consolas"/>
              </a:rPr>
              <a:t>   </a:t>
            </a:r>
            <a:r>
              <a:rPr lang="en-US" sz="1400" b="1" dirty="0">
                <a:solidFill>
                  <a:srgbClr val="008000"/>
                </a:solidFill>
                <a:highlight>
                  <a:srgbClr val="FFFFFF"/>
                </a:highlight>
                <a:latin typeface="Consolas"/>
              </a:rPr>
              <a:t>/*if condition 1 and 2 are false</a:t>
            </a:r>
            <a:endParaRPr lang="en-US" sz="1400" b="1" dirty="0">
              <a:solidFill>
                <a:srgbClr val="000000"/>
              </a:solidFill>
              <a:highlight>
                <a:srgbClr val="FFFFFF"/>
              </a:highlight>
              <a:latin typeface="Consolas"/>
            </a:endParaRPr>
          </a:p>
          <a:p>
            <a:pPr marL="0" indent="0">
              <a:buNone/>
            </a:pPr>
            <a:r>
              <a:rPr lang="en-US" sz="1400" b="1" dirty="0">
                <a:solidFill>
                  <a:srgbClr val="000000"/>
                </a:solidFill>
                <a:highlight>
                  <a:srgbClr val="FFFFFF"/>
                </a:highlight>
                <a:latin typeface="Consolas"/>
              </a:rPr>
              <a:t>}</a:t>
            </a:r>
          </a:p>
          <a:p>
            <a:pPr marL="0" indent="0">
              <a:buFont typeface="Wingdings"/>
              <a:buNone/>
            </a:pPr>
            <a:endParaRPr lang="en-US" sz="1400" b="1" dirty="0"/>
          </a:p>
        </p:txBody>
      </p:sp>
      <p:sp>
        <p:nvSpPr>
          <p:cNvPr id="4" name="Content Placeholder 3"/>
          <p:cNvSpPr>
            <a:spLocks noGrp="1"/>
          </p:cNvSpPr>
          <p:nvPr>
            <p:ph sz="quarter" idx="1"/>
          </p:nvPr>
        </p:nvSpPr>
        <p:spPr>
          <a:xfrm>
            <a:off x="612648" y="1940378"/>
            <a:ext cx="4416552" cy="1219200"/>
          </a:xfrm>
          <a:blipFill>
            <a:blip r:embed="rId2"/>
            <a:tile tx="0" ty="0" sx="100000" sy="100000" flip="none" algn="tl"/>
          </a:blipFill>
        </p:spPr>
        <p:txBody>
          <a:bodyPr>
            <a:normAutofit fontScale="62500" lnSpcReduction="20000"/>
          </a:bodyPr>
          <a:lstStyle/>
          <a:p>
            <a:pPr marL="0" indent="0" algn="just">
              <a:buNone/>
            </a:pPr>
            <a:r>
              <a:rPr lang="en-US" dirty="0"/>
              <a:t>If we want to display the grade of student in a subject. The grade of student will be one of the following grade ( EX. , VG., G, A, F) according to his degree. In this situation we can use if-else if.</a:t>
            </a:r>
          </a:p>
        </p:txBody>
      </p:sp>
      <p:sp>
        <p:nvSpPr>
          <p:cNvPr id="9" name="Content Placeholder 3"/>
          <p:cNvSpPr txBox="1">
            <a:spLocks/>
          </p:cNvSpPr>
          <p:nvPr/>
        </p:nvSpPr>
        <p:spPr>
          <a:xfrm>
            <a:off x="612648" y="3880756"/>
            <a:ext cx="4416552" cy="2242457"/>
          </a:xfrm>
          <a:prstGeom prst="rect">
            <a:avLst/>
          </a:prstGeom>
          <a:blipFill>
            <a:blip r:embed="rId2"/>
            <a:tile tx="0" ty="0" sx="100000" sy="100000" flip="none" algn="tl"/>
          </a:blipFill>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Font typeface="Wingdings"/>
              <a:buNone/>
            </a:pPr>
            <a:r>
              <a:rPr lang="en-US" dirty="0"/>
              <a:t>For example</a:t>
            </a:r>
          </a:p>
          <a:p>
            <a:pPr marL="0" indent="0" algn="just">
              <a:buFont typeface="Wingdings"/>
              <a:buNone/>
            </a:pPr>
            <a:r>
              <a:rPr lang="en-US" dirty="0">
                <a:solidFill>
                  <a:srgbClr val="FF0000"/>
                </a:solidFill>
              </a:rPr>
              <a:t>if(</a:t>
            </a:r>
            <a:r>
              <a:rPr lang="en-US" dirty="0" err="1">
                <a:solidFill>
                  <a:srgbClr val="FF0000"/>
                </a:solidFill>
              </a:rPr>
              <a:t>i</a:t>
            </a:r>
            <a:r>
              <a:rPr lang="en-US" dirty="0">
                <a:solidFill>
                  <a:srgbClr val="FF0000"/>
                </a:solidFill>
              </a:rPr>
              <a:t>&gt;0)</a:t>
            </a:r>
          </a:p>
          <a:p>
            <a:pPr marL="0" indent="0" algn="just">
              <a:buFont typeface="Wingdings"/>
              <a:buNone/>
            </a:pPr>
            <a:r>
              <a:rPr lang="en-US" dirty="0">
                <a:solidFill>
                  <a:srgbClr val="FF0000"/>
                </a:solidFill>
              </a:rPr>
              <a:t>	</a:t>
            </a:r>
            <a:r>
              <a:rPr lang="en-US" dirty="0" err="1">
                <a:solidFill>
                  <a:srgbClr val="FF0000"/>
                </a:solidFill>
              </a:rPr>
              <a:t>printf</a:t>
            </a:r>
            <a:r>
              <a:rPr lang="en-US" dirty="0">
                <a:solidFill>
                  <a:srgbClr val="FF0000"/>
                </a:solidFill>
              </a:rPr>
              <a:t>(“positive number”);</a:t>
            </a:r>
          </a:p>
          <a:p>
            <a:pPr marL="0" indent="0" algn="just">
              <a:buFont typeface="Wingdings"/>
              <a:buNone/>
            </a:pPr>
            <a:r>
              <a:rPr lang="en-US" dirty="0">
                <a:solidFill>
                  <a:srgbClr val="FF0000"/>
                </a:solidFill>
              </a:rPr>
              <a:t>else if(</a:t>
            </a:r>
            <a:r>
              <a:rPr lang="en-US" dirty="0" err="1">
                <a:solidFill>
                  <a:srgbClr val="FF0000"/>
                </a:solidFill>
              </a:rPr>
              <a:t>i</a:t>
            </a:r>
            <a:r>
              <a:rPr lang="en-US" dirty="0">
                <a:solidFill>
                  <a:srgbClr val="FF0000"/>
                </a:solidFill>
              </a:rPr>
              <a:t>&lt;0)</a:t>
            </a:r>
          </a:p>
          <a:p>
            <a:pPr marL="0" indent="0" algn="just">
              <a:buFont typeface="Wingdings"/>
              <a:buNone/>
            </a:pPr>
            <a:r>
              <a:rPr lang="en-US" dirty="0">
                <a:solidFill>
                  <a:srgbClr val="FF0000"/>
                </a:solidFill>
              </a:rPr>
              <a:t>	</a:t>
            </a:r>
            <a:r>
              <a:rPr lang="en-US" dirty="0" err="1">
                <a:solidFill>
                  <a:srgbClr val="FF0000"/>
                </a:solidFill>
              </a:rPr>
              <a:t>printf</a:t>
            </a:r>
            <a:r>
              <a:rPr lang="en-US" dirty="0">
                <a:solidFill>
                  <a:srgbClr val="FF0000"/>
                </a:solidFill>
              </a:rPr>
              <a:t>(“negative number”);</a:t>
            </a:r>
          </a:p>
          <a:p>
            <a:pPr marL="0" indent="0" algn="just">
              <a:buFont typeface="Wingdings"/>
              <a:buNone/>
            </a:pPr>
            <a:r>
              <a:rPr lang="en-US" dirty="0">
                <a:solidFill>
                  <a:srgbClr val="FF0000"/>
                </a:solidFill>
              </a:rPr>
              <a:t>else</a:t>
            </a:r>
          </a:p>
          <a:p>
            <a:pPr marL="0" indent="0" algn="just">
              <a:buFont typeface="Wingdings"/>
              <a:buNone/>
            </a:pPr>
            <a:r>
              <a:rPr lang="en-US" dirty="0">
                <a:solidFill>
                  <a:srgbClr val="FF0000"/>
                </a:solidFill>
              </a:rPr>
              <a:t>	</a:t>
            </a:r>
            <a:r>
              <a:rPr lang="en-US" dirty="0" err="1">
                <a:solidFill>
                  <a:srgbClr val="FF0000"/>
                </a:solidFill>
              </a:rPr>
              <a:t>printf</a:t>
            </a:r>
            <a:r>
              <a:rPr lang="en-US" dirty="0">
                <a:solidFill>
                  <a:srgbClr val="FF0000"/>
                </a:solidFill>
              </a:rPr>
              <a:t>(“zero number”);</a:t>
            </a:r>
          </a:p>
        </p:txBody>
      </p:sp>
    </p:spTree>
    <p:extLst>
      <p:ext uri="{BB962C8B-B14F-4D97-AF65-F5344CB8AC3E}">
        <p14:creationId xmlns:p14="http://schemas.microsoft.com/office/powerpoint/2010/main" val="373180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Switch-case statement</a:t>
            </a:r>
          </a:p>
        </p:txBody>
      </p:sp>
      <p:sp>
        <p:nvSpPr>
          <p:cNvPr id="3" name="Content Placeholder 2"/>
          <p:cNvSpPr>
            <a:spLocks noGrp="1"/>
          </p:cNvSpPr>
          <p:nvPr>
            <p:ph sz="quarter" idx="1"/>
          </p:nvPr>
        </p:nvSpPr>
        <p:spPr>
          <a:xfrm>
            <a:off x="153924" y="1676399"/>
            <a:ext cx="4341876" cy="1219201"/>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marL="0" indent="0">
              <a:buNone/>
            </a:pPr>
            <a:r>
              <a:rPr lang="en-US" sz="8000" dirty="0"/>
              <a:t>The </a:t>
            </a:r>
            <a:r>
              <a:rPr lang="en-US" sz="8000" b="1" dirty="0"/>
              <a:t>switch </a:t>
            </a:r>
            <a:r>
              <a:rPr lang="en-US" sz="8000" dirty="0"/>
              <a:t>statement is a alternative way of writing a program which employs an </a:t>
            </a:r>
            <a:r>
              <a:rPr lang="en-US" sz="8000" b="1" dirty="0"/>
              <a:t>if-else if </a:t>
            </a:r>
            <a:r>
              <a:rPr lang="en-US" sz="8000" dirty="0"/>
              <a:t>in condition that all condition are equality condition and data type to check is </a:t>
            </a:r>
            <a:r>
              <a:rPr lang="en-US" sz="8000" dirty="0" err="1"/>
              <a:t>int</a:t>
            </a:r>
            <a:r>
              <a:rPr lang="en-US" sz="8000" dirty="0"/>
              <a:t> or char.</a:t>
            </a:r>
            <a:endParaRPr lang="en-US" sz="7700" dirty="0"/>
          </a:p>
        </p:txBody>
      </p:sp>
      <p:sp>
        <p:nvSpPr>
          <p:cNvPr id="5" name="Content Placeholder 2"/>
          <p:cNvSpPr txBox="1">
            <a:spLocks/>
          </p:cNvSpPr>
          <p:nvPr/>
        </p:nvSpPr>
        <p:spPr>
          <a:xfrm>
            <a:off x="153924" y="3048000"/>
            <a:ext cx="4418076" cy="3505200"/>
          </a:xfrm>
          <a:prstGeom prst="rect">
            <a:avLst/>
          </a:prstGeo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vert="horz">
            <a:normAutofit fontScale="3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buNone/>
            </a:pPr>
            <a:r>
              <a:rPr lang="en-US" sz="4800" dirty="0"/>
              <a:t>The syntax for the </a:t>
            </a:r>
            <a:r>
              <a:rPr lang="en-US" sz="4800" b="1" dirty="0"/>
              <a:t>switch </a:t>
            </a:r>
            <a:r>
              <a:rPr lang="en-US" sz="4800" dirty="0"/>
              <a:t>statement is as follows:</a:t>
            </a:r>
          </a:p>
          <a:p>
            <a:pPr marL="0" indent="0">
              <a:buNone/>
            </a:pPr>
            <a:r>
              <a:rPr lang="en-US" sz="4800" b="1" dirty="0"/>
              <a:t>switch (</a:t>
            </a:r>
            <a:r>
              <a:rPr lang="en-US" sz="4800" b="1" i="1" dirty="0"/>
              <a:t>integer expression</a:t>
            </a:r>
            <a:r>
              <a:rPr lang="en-US" sz="4800" b="1" dirty="0"/>
              <a:t>) {</a:t>
            </a:r>
            <a:endParaRPr lang="en-US" sz="4800" dirty="0"/>
          </a:p>
          <a:p>
            <a:pPr marL="0" indent="0">
              <a:buNone/>
            </a:pPr>
            <a:r>
              <a:rPr lang="en-US" sz="4800" b="1" dirty="0"/>
              <a:t>	case </a:t>
            </a:r>
            <a:r>
              <a:rPr lang="en-US" sz="4800" b="1" i="1" dirty="0"/>
              <a:t>constant1</a:t>
            </a:r>
            <a:r>
              <a:rPr lang="en-US" sz="4800" b="1" dirty="0"/>
              <a:t>:</a:t>
            </a:r>
            <a:endParaRPr lang="en-US" sz="4800" dirty="0"/>
          </a:p>
          <a:p>
            <a:pPr marL="0" indent="0">
              <a:buNone/>
            </a:pPr>
            <a:r>
              <a:rPr lang="en-US" sz="4800" b="1" i="1" dirty="0"/>
              <a:t>		statement1</a:t>
            </a:r>
            <a:r>
              <a:rPr lang="en-US" sz="4800" b="1" dirty="0"/>
              <a:t>;</a:t>
            </a:r>
            <a:endParaRPr lang="en-US" sz="4800" dirty="0"/>
          </a:p>
          <a:p>
            <a:pPr marL="0" indent="0">
              <a:buNone/>
            </a:pPr>
            <a:r>
              <a:rPr lang="en-US" sz="4800" b="1" dirty="0"/>
              <a:t>		break;</a:t>
            </a:r>
            <a:endParaRPr lang="en-US" sz="4800" dirty="0"/>
          </a:p>
          <a:p>
            <a:pPr marL="0" indent="0">
              <a:buNone/>
            </a:pPr>
            <a:r>
              <a:rPr lang="en-US" sz="4800" b="1" dirty="0"/>
              <a:t>	case </a:t>
            </a:r>
            <a:r>
              <a:rPr lang="en-US" sz="4800" b="1" i="1" dirty="0"/>
              <a:t>constant2</a:t>
            </a:r>
            <a:r>
              <a:rPr lang="en-US" sz="4800" b="1" dirty="0"/>
              <a:t>:</a:t>
            </a:r>
            <a:endParaRPr lang="en-US" sz="4800" dirty="0"/>
          </a:p>
          <a:p>
            <a:pPr marL="0" indent="0">
              <a:buNone/>
            </a:pPr>
            <a:r>
              <a:rPr lang="en-US" sz="4800" b="1" i="1" dirty="0"/>
              <a:t>		statement2</a:t>
            </a:r>
            <a:r>
              <a:rPr lang="en-US" sz="4800" b="1" dirty="0"/>
              <a:t>;</a:t>
            </a:r>
            <a:endParaRPr lang="en-US" sz="4800" dirty="0"/>
          </a:p>
          <a:p>
            <a:pPr marL="0" indent="0">
              <a:buNone/>
            </a:pPr>
            <a:r>
              <a:rPr lang="en-US" sz="4800" b="1" dirty="0"/>
              <a:t>		break;</a:t>
            </a:r>
            <a:endParaRPr lang="en-US" sz="4800" dirty="0"/>
          </a:p>
          <a:p>
            <a:pPr marL="0" indent="0">
              <a:buNone/>
            </a:pPr>
            <a:r>
              <a:rPr lang="en-US" sz="4800" b="1" dirty="0"/>
              <a:t>	...</a:t>
            </a:r>
            <a:endParaRPr lang="en-US" sz="4800" dirty="0"/>
          </a:p>
          <a:p>
            <a:pPr marL="0" indent="0">
              <a:buNone/>
            </a:pPr>
            <a:r>
              <a:rPr lang="en-US" sz="4800" b="1" dirty="0"/>
              <a:t>	default:</a:t>
            </a:r>
            <a:endParaRPr lang="en-US" sz="4800" dirty="0"/>
          </a:p>
          <a:p>
            <a:pPr marL="365760" lvl="1" indent="0">
              <a:buNone/>
            </a:pPr>
            <a:r>
              <a:rPr lang="en-US" sz="4800" b="1" i="1" dirty="0"/>
              <a:t>		statement</a:t>
            </a:r>
            <a:r>
              <a:rPr lang="en-US" sz="4800" b="1" dirty="0"/>
              <a:t>;</a:t>
            </a:r>
            <a:endParaRPr lang="en-US" sz="4800" dirty="0"/>
          </a:p>
          <a:p>
            <a:pPr marL="365760" lvl="1" indent="0">
              <a:buNone/>
            </a:pPr>
            <a:r>
              <a:rPr lang="en-US" sz="4800" b="1" dirty="0"/>
              <a:t>	}</a:t>
            </a:r>
            <a:endParaRPr lang="en-US" sz="4800" dirty="0"/>
          </a:p>
          <a:p>
            <a:pPr marL="0" indent="0" algn="just">
              <a:buFont typeface="Wingdings"/>
              <a:buNone/>
            </a:pPr>
            <a:endParaRPr lang="en-US" b="1" dirty="0"/>
          </a:p>
        </p:txBody>
      </p:sp>
      <p:sp>
        <p:nvSpPr>
          <p:cNvPr id="6" name="Content Placeholder 2"/>
          <p:cNvSpPr txBox="1">
            <a:spLocks/>
          </p:cNvSpPr>
          <p:nvPr/>
        </p:nvSpPr>
        <p:spPr>
          <a:xfrm>
            <a:off x="4648200" y="1714678"/>
            <a:ext cx="4114800" cy="4871179"/>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47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buFont typeface="Wingdings"/>
              <a:buNone/>
            </a:pPr>
            <a:r>
              <a:rPr lang="en-US" sz="3200" b="1" dirty="0">
                <a:solidFill>
                  <a:srgbClr val="0000FF"/>
                </a:solidFill>
                <a:highlight>
                  <a:srgbClr val="FFFFFF"/>
                </a:highlight>
                <a:latin typeface="Consolas"/>
              </a:rPr>
              <a:t>char</a:t>
            </a:r>
            <a:r>
              <a:rPr lang="en-US" sz="3200" b="1" dirty="0">
                <a:solidFill>
                  <a:srgbClr val="000000"/>
                </a:solidFill>
                <a:highlight>
                  <a:srgbClr val="FFFFFF"/>
                </a:highlight>
                <a:latin typeface="Consolas"/>
              </a:rPr>
              <a:t> x; </a:t>
            </a:r>
          </a:p>
          <a:p>
            <a:pPr marL="0" indent="0">
              <a:buNone/>
            </a:pPr>
            <a:r>
              <a:rPr lang="en-US" sz="3200" b="1" dirty="0">
                <a:solidFill>
                  <a:srgbClr val="0000FF"/>
                </a:solidFill>
                <a:highlight>
                  <a:srgbClr val="FFFFFF"/>
                </a:highlight>
                <a:latin typeface="Consolas"/>
              </a:rPr>
              <a:t>switch</a:t>
            </a:r>
            <a:r>
              <a:rPr lang="en-US" sz="3200" b="1" dirty="0">
                <a:solidFill>
                  <a:srgbClr val="000000"/>
                </a:solidFill>
                <a:highlight>
                  <a:srgbClr val="FFFFFF"/>
                </a:highlight>
                <a:latin typeface="Consolas"/>
              </a:rPr>
              <a:t> (x)</a:t>
            </a:r>
            <a:r>
              <a:rPr lang="en-US" sz="3200" b="1" dirty="0">
                <a:solidFill>
                  <a:srgbClr val="92D050"/>
                </a:solidFill>
                <a:highlight>
                  <a:srgbClr val="FFFFFF"/>
                </a:highlight>
                <a:latin typeface="Consolas"/>
              </a:rPr>
              <a:t> //switch expression may be </a:t>
            </a:r>
            <a:r>
              <a:rPr lang="en-US" sz="3200" b="1" dirty="0" err="1">
                <a:solidFill>
                  <a:srgbClr val="92D050"/>
                </a:solidFill>
                <a:highlight>
                  <a:srgbClr val="FFFFFF"/>
                </a:highlight>
                <a:latin typeface="Consolas"/>
              </a:rPr>
              <a:t>int</a:t>
            </a:r>
            <a:r>
              <a:rPr lang="en-US" sz="3200" b="1" dirty="0">
                <a:solidFill>
                  <a:srgbClr val="92D050"/>
                </a:solidFill>
                <a:highlight>
                  <a:srgbClr val="FFFFFF"/>
                </a:highlight>
                <a:latin typeface="Consolas"/>
              </a:rPr>
              <a:t> or char- </a:t>
            </a:r>
            <a:r>
              <a:rPr lang="en-US" sz="3200" b="1" dirty="0">
                <a:solidFill>
                  <a:srgbClr val="FF0000"/>
                </a:solidFill>
                <a:highlight>
                  <a:srgbClr val="FFFFFF"/>
                </a:highlight>
                <a:latin typeface="Consolas"/>
              </a:rPr>
              <a:t>float is not allowed</a:t>
            </a:r>
            <a:endParaRPr lang="en-US" sz="3200" b="1" dirty="0">
              <a:solidFill>
                <a:srgbClr val="000000"/>
              </a:solidFill>
              <a:highlight>
                <a:srgbClr val="FFFFFF"/>
              </a:highlight>
              <a:latin typeface="Consolas"/>
            </a:endParaRPr>
          </a:p>
          <a:p>
            <a:pPr marL="0" indent="0">
              <a:buFont typeface="Wingdings"/>
              <a:buNone/>
            </a:pP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case</a:t>
            </a:r>
            <a:r>
              <a:rPr lang="en-US" sz="3200" b="1" dirty="0">
                <a:solidFill>
                  <a:srgbClr val="000000"/>
                </a:solidFill>
                <a:highlight>
                  <a:srgbClr val="FFFFFF"/>
                </a:highlight>
                <a:latin typeface="Consolas"/>
              </a:rPr>
              <a:t> </a:t>
            </a:r>
            <a:r>
              <a:rPr lang="en-US" sz="3200" b="1" dirty="0">
                <a:solidFill>
                  <a:srgbClr val="A31515"/>
                </a:solidFill>
                <a:highlight>
                  <a:srgbClr val="FFFFFF"/>
                </a:highlight>
                <a:latin typeface="Consolas"/>
              </a:rPr>
              <a:t>'a'</a:t>
            </a:r>
            <a:r>
              <a:rPr lang="en-US" sz="3200" b="1" dirty="0">
                <a:solidFill>
                  <a:srgbClr val="000000"/>
                </a:solidFill>
                <a:highlight>
                  <a:srgbClr val="FFFFFF"/>
                </a:highlight>
                <a:latin typeface="Consolas"/>
              </a:rPr>
              <a:t>:  </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8000"/>
                </a:solidFill>
                <a:highlight>
                  <a:srgbClr val="FFFFFF"/>
                </a:highlight>
                <a:latin typeface="Consolas"/>
              </a:rPr>
              <a:t>//Some Logic</a:t>
            </a:r>
            <a:endParaRPr lang="en-US" sz="3200" b="1" dirty="0">
              <a:solidFill>
                <a:srgbClr val="000000"/>
              </a:solidFill>
              <a:highlight>
                <a:srgbClr val="FFFFFF"/>
              </a:highlight>
              <a:latin typeface="Consolas"/>
            </a:endParaRP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break</a:t>
            </a:r>
            <a:r>
              <a:rPr lang="en-US" sz="3200" b="1" dirty="0">
                <a:solidFill>
                  <a:srgbClr val="000000"/>
                </a:solidFill>
                <a:highlight>
                  <a:srgbClr val="FFFFFF"/>
                </a:highlight>
                <a:latin typeface="Consolas"/>
              </a:rPr>
              <a:t>;</a:t>
            </a:r>
            <a:r>
              <a:rPr lang="ar-EG" sz="3200" b="1" dirty="0">
                <a:solidFill>
                  <a:srgbClr val="000000"/>
                </a:solidFill>
                <a:highlight>
                  <a:srgbClr val="FFFFFF"/>
                </a:highlight>
                <a:latin typeface="Consolas"/>
              </a:rPr>
              <a:t> </a:t>
            </a:r>
            <a:r>
              <a:rPr lang="en-US" sz="3200" b="1" dirty="0">
                <a:solidFill>
                  <a:srgbClr val="000000"/>
                </a:solidFill>
                <a:highlight>
                  <a:srgbClr val="FFFFFF"/>
                </a:highlight>
                <a:latin typeface="Consolas"/>
              </a:rPr>
              <a:t> </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case</a:t>
            </a:r>
            <a:r>
              <a:rPr lang="en-US" sz="3200" b="1" dirty="0">
                <a:solidFill>
                  <a:srgbClr val="000000"/>
                </a:solidFill>
                <a:highlight>
                  <a:srgbClr val="FFFFFF"/>
                </a:highlight>
                <a:latin typeface="Consolas"/>
              </a:rPr>
              <a:t> </a:t>
            </a:r>
            <a:r>
              <a:rPr lang="en-US" sz="3200" b="1" dirty="0">
                <a:solidFill>
                  <a:srgbClr val="A31515"/>
                </a:solidFill>
                <a:highlight>
                  <a:srgbClr val="FFFFFF"/>
                </a:highlight>
                <a:latin typeface="Consolas"/>
              </a:rPr>
              <a:t>'b'</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8000"/>
                </a:solidFill>
                <a:highlight>
                  <a:srgbClr val="FFFFFF"/>
                </a:highlight>
                <a:latin typeface="Consolas"/>
              </a:rPr>
              <a:t>//Some Logic</a:t>
            </a:r>
            <a:endParaRPr lang="en-US" sz="3200" b="1" dirty="0">
              <a:solidFill>
                <a:srgbClr val="000000"/>
              </a:solidFill>
              <a:highlight>
                <a:srgbClr val="FFFFFF"/>
              </a:highlight>
              <a:latin typeface="Consolas"/>
            </a:endParaRP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break</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case</a:t>
            </a:r>
            <a:r>
              <a:rPr lang="en-US" sz="3200" b="1" dirty="0">
                <a:solidFill>
                  <a:srgbClr val="000000"/>
                </a:solidFill>
                <a:highlight>
                  <a:srgbClr val="FFFFFF"/>
                </a:highlight>
                <a:latin typeface="Consolas"/>
              </a:rPr>
              <a:t> </a:t>
            </a:r>
            <a:r>
              <a:rPr lang="en-US" sz="3200" b="1" dirty="0">
                <a:solidFill>
                  <a:srgbClr val="A31515"/>
                </a:solidFill>
                <a:highlight>
                  <a:srgbClr val="FFFFFF"/>
                </a:highlight>
                <a:latin typeface="Consolas"/>
              </a:rPr>
              <a:t>'c'</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8000"/>
                </a:solidFill>
                <a:highlight>
                  <a:srgbClr val="FFFFFF"/>
                </a:highlight>
                <a:latin typeface="Consolas"/>
              </a:rPr>
              <a:t>//Some Logic</a:t>
            </a:r>
            <a:endParaRPr lang="en-US" sz="3200" b="1" dirty="0">
              <a:solidFill>
                <a:srgbClr val="000000"/>
              </a:solidFill>
              <a:highlight>
                <a:srgbClr val="FFFFFF"/>
              </a:highlight>
              <a:latin typeface="Consolas"/>
            </a:endParaRP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break</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default</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       </a:t>
            </a:r>
            <a:r>
              <a:rPr lang="en-US" sz="3200" b="1" dirty="0">
                <a:solidFill>
                  <a:srgbClr val="008000"/>
                </a:solidFill>
                <a:highlight>
                  <a:srgbClr val="FFFFFF"/>
                </a:highlight>
                <a:latin typeface="Consolas"/>
              </a:rPr>
              <a:t>//Some Logic</a:t>
            </a:r>
            <a:endParaRPr lang="en-US" sz="3200" b="1" dirty="0">
              <a:solidFill>
                <a:srgbClr val="000000"/>
              </a:solidFill>
              <a:highlight>
                <a:srgbClr val="FFFFFF"/>
              </a:highlight>
              <a:latin typeface="Consolas"/>
            </a:endParaRPr>
          </a:p>
          <a:p>
            <a:pPr marL="0" indent="0">
              <a:buFont typeface="Wingdings"/>
              <a:buNone/>
            </a:pPr>
            <a:r>
              <a:rPr lang="en-US" sz="3200" b="1" dirty="0">
                <a:solidFill>
                  <a:srgbClr val="000000"/>
                </a:solidFill>
                <a:highlight>
                  <a:srgbClr val="FFFFFF"/>
                </a:highlight>
                <a:latin typeface="Consolas"/>
              </a:rPr>
              <a:t>    </a:t>
            </a:r>
            <a:r>
              <a:rPr lang="en-US" sz="3200" b="1" dirty="0">
                <a:solidFill>
                  <a:srgbClr val="0000FF"/>
                </a:solidFill>
                <a:highlight>
                  <a:srgbClr val="FFFFFF"/>
                </a:highlight>
                <a:latin typeface="Consolas"/>
              </a:rPr>
              <a:t>break</a:t>
            </a:r>
            <a:r>
              <a:rPr lang="en-US" sz="3200" b="1" dirty="0">
                <a:solidFill>
                  <a:srgbClr val="000000"/>
                </a:solidFill>
                <a:highlight>
                  <a:srgbClr val="FFFFFF"/>
                </a:highlight>
                <a:latin typeface="Consolas"/>
              </a:rPr>
              <a:t>;</a:t>
            </a:r>
          </a:p>
          <a:p>
            <a:pPr marL="0" indent="0">
              <a:buFont typeface="Wingdings"/>
              <a:buNone/>
            </a:pPr>
            <a:r>
              <a:rPr lang="en-US" sz="3200" b="1" dirty="0">
                <a:solidFill>
                  <a:srgbClr val="000000"/>
                </a:solidFill>
                <a:highlight>
                  <a:srgbClr val="FFFFFF"/>
                </a:highlight>
                <a:latin typeface="Consolas"/>
              </a:rPr>
              <a:t>}</a:t>
            </a:r>
            <a:endParaRPr lang="en-US" b="1" dirty="0"/>
          </a:p>
        </p:txBody>
      </p:sp>
    </p:spTree>
    <p:extLst>
      <p:ext uri="{BB962C8B-B14F-4D97-AF65-F5344CB8AC3E}">
        <p14:creationId xmlns:p14="http://schemas.microsoft.com/office/powerpoint/2010/main" val="339414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Switch-Case statement</a:t>
            </a:r>
            <a:endParaRPr lang="en-US" dirty="0"/>
          </a:p>
        </p:txBody>
      </p:sp>
      <p:sp>
        <p:nvSpPr>
          <p:cNvPr id="3" name="Rectangle 2"/>
          <p:cNvSpPr/>
          <p:nvPr/>
        </p:nvSpPr>
        <p:spPr>
          <a:xfrm>
            <a:off x="677963" y="3733800"/>
            <a:ext cx="7704038" cy="1477328"/>
          </a:xfrm>
          <a:prstGeom prst="rect">
            <a:avLst/>
          </a:prstGeom>
          <a:blipFill>
            <a:blip r:embed="rId2"/>
            <a:tile tx="0" ty="0" sx="100000" sy="100000" flip="none" algn="tl"/>
          </a:blipFill>
        </p:spPr>
        <p:txBody>
          <a:bodyPr wrap="square">
            <a:spAutoFit/>
          </a:bodyPr>
          <a:lstStyle/>
          <a:p>
            <a:r>
              <a:rPr lang="en-US" b="1" dirty="0"/>
              <a:t>- Case constants must be unique (How to decide otherwise?)</a:t>
            </a:r>
            <a:endParaRPr lang="en-US" dirty="0"/>
          </a:p>
          <a:p>
            <a:r>
              <a:rPr lang="en-US" dirty="0"/>
              <a:t>– </a:t>
            </a:r>
            <a:r>
              <a:rPr lang="en-US" b="1" dirty="0"/>
              <a:t>case constants must be simple constant.</a:t>
            </a:r>
            <a:endParaRPr lang="en-US" dirty="0"/>
          </a:p>
          <a:p>
            <a:r>
              <a:rPr lang="en-US" dirty="0"/>
              <a:t>– </a:t>
            </a:r>
            <a:r>
              <a:rPr lang="en-US" b="1" dirty="0"/>
              <a:t>switch statement only tests for equality</a:t>
            </a:r>
            <a:endParaRPr lang="en-US" dirty="0"/>
          </a:p>
          <a:p>
            <a:r>
              <a:rPr lang="en-US" dirty="0"/>
              <a:t>–</a:t>
            </a:r>
            <a:r>
              <a:rPr lang="en-US" b="1" dirty="0"/>
              <a:t>The </a:t>
            </a:r>
            <a:r>
              <a:rPr lang="en-US" b="1" i="1" dirty="0"/>
              <a:t>control expression </a:t>
            </a:r>
            <a:r>
              <a:rPr lang="en-US" b="1" dirty="0"/>
              <a:t>can be of type character since characters are internally treated as integers</a:t>
            </a:r>
            <a:endParaRPr lang="en-US" dirty="0"/>
          </a:p>
        </p:txBody>
      </p:sp>
      <p:sp>
        <p:nvSpPr>
          <p:cNvPr id="6" name="Rectangle 5"/>
          <p:cNvSpPr/>
          <p:nvPr/>
        </p:nvSpPr>
        <p:spPr>
          <a:xfrm>
            <a:off x="677962" y="1674674"/>
            <a:ext cx="7704038" cy="1754326"/>
          </a:xfrm>
          <a:prstGeom prst="rect">
            <a:avLst/>
          </a:prstGeom>
          <a:blipFill>
            <a:blip r:embed="rId2"/>
            <a:tile tx="0" ty="0" sx="100000" sy="100000" flip="none" algn="tl"/>
          </a:blipFill>
        </p:spPr>
        <p:txBody>
          <a:bodyPr wrap="square">
            <a:spAutoFit/>
          </a:bodyPr>
          <a:lstStyle/>
          <a:p>
            <a:r>
              <a:rPr lang="en-US" dirty="0">
                <a:solidFill>
                  <a:srgbClr val="FF0000"/>
                </a:solidFill>
              </a:rPr>
              <a:t>The </a:t>
            </a:r>
            <a:r>
              <a:rPr lang="en-US" b="1" dirty="0">
                <a:solidFill>
                  <a:srgbClr val="FF0000"/>
                </a:solidFill>
              </a:rPr>
              <a:t>switch </a:t>
            </a:r>
            <a:r>
              <a:rPr lang="en-US" dirty="0">
                <a:solidFill>
                  <a:srgbClr val="FF0000"/>
                </a:solidFill>
              </a:rPr>
              <a:t>statement works as follows</a:t>
            </a:r>
          </a:p>
          <a:p>
            <a:r>
              <a:rPr lang="en-US" b="1" dirty="0"/>
              <a:t>1 Integer control expression is evaluated.</a:t>
            </a:r>
            <a:endParaRPr lang="en-US" dirty="0"/>
          </a:p>
          <a:p>
            <a:pPr algn="just"/>
            <a:r>
              <a:rPr lang="en-US" b="1" dirty="0"/>
              <a:t>2- A match is looked for between this expression value and the case </a:t>
            </a:r>
            <a:r>
              <a:rPr lang="en-US" b="1" i="1" dirty="0"/>
              <a:t>constants</a:t>
            </a:r>
            <a:r>
              <a:rPr lang="en-US" b="1" dirty="0"/>
              <a:t>. If a match is found, execute the statements for that case. If a match is not found, execute the default statement (if present).</a:t>
            </a:r>
            <a:endParaRPr lang="en-US" dirty="0"/>
          </a:p>
          <a:p>
            <a:r>
              <a:rPr lang="en-US" b="1" dirty="0"/>
              <a:t>3- Terminate switch when a break statement is reached.</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46792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Switch-Case statement</a:t>
            </a:r>
            <a:endParaRPr lang="en-US" dirty="0"/>
          </a:p>
        </p:txBody>
      </p:sp>
      <p:sp>
        <p:nvSpPr>
          <p:cNvPr id="4" name="Content Placeholder 2"/>
          <p:cNvSpPr txBox="1">
            <a:spLocks/>
          </p:cNvSpPr>
          <p:nvPr/>
        </p:nvSpPr>
        <p:spPr>
          <a:xfrm>
            <a:off x="693963" y="3200400"/>
            <a:ext cx="4038600" cy="35052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1600" b="1" dirty="0">
                <a:solidFill>
                  <a:srgbClr val="0000FF"/>
                </a:solidFill>
                <a:highlight>
                  <a:srgbClr val="FFFFFF"/>
                </a:highlight>
                <a:latin typeface="Consolas"/>
              </a:rPr>
              <a:t>char</a:t>
            </a:r>
            <a:r>
              <a:rPr lang="en-US" sz="1600" b="1" dirty="0">
                <a:solidFill>
                  <a:srgbClr val="000000"/>
                </a:solidFill>
                <a:highlight>
                  <a:srgbClr val="FFFFFF"/>
                </a:highlight>
                <a:latin typeface="Consolas"/>
              </a:rPr>
              <a:t> x;</a:t>
            </a:r>
          </a:p>
          <a:p>
            <a:pPr marL="0" indent="0">
              <a:buFont typeface="Wingdings"/>
              <a:buNone/>
            </a:pPr>
            <a:r>
              <a:rPr lang="en-US" sz="1600" b="1" dirty="0">
                <a:solidFill>
                  <a:srgbClr val="0000FF"/>
                </a:solidFill>
                <a:highlight>
                  <a:srgbClr val="FFFFFF"/>
                </a:highlight>
                <a:latin typeface="Consolas"/>
              </a:rPr>
              <a:t>switch</a:t>
            </a:r>
            <a:r>
              <a:rPr lang="en-US" sz="1600" b="1" dirty="0">
                <a:solidFill>
                  <a:srgbClr val="000000"/>
                </a:solidFill>
                <a:highlight>
                  <a:srgbClr val="FFFFFF"/>
                </a:highlight>
                <a:latin typeface="Consolas"/>
              </a:rPr>
              <a:t> (x)</a:t>
            </a:r>
          </a:p>
          <a:p>
            <a:pPr marL="0" indent="0">
              <a:buFont typeface="Wingdings"/>
              <a:buNone/>
            </a:pPr>
            <a:r>
              <a:rPr lang="en-US" sz="1600" b="1" dirty="0">
                <a:solidFill>
                  <a:srgbClr val="000000"/>
                </a:solidFill>
                <a:highlight>
                  <a:srgbClr val="FFFFFF"/>
                </a:highlight>
                <a:latin typeface="Consolas"/>
              </a:rPr>
              <a:t>{</a:t>
            </a:r>
          </a:p>
          <a:p>
            <a:pPr marL="0" indent="0">
              <a:buFont typeface="Wingdings"/>
              <a:buNone/>
            </a:pP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case</a:t>
            </a:r>
            <a:r>
              <a:rPr lang="en-US" sz="1600" b="1" dirty="0">
                <a:solidFill>
                  <a:srgbClr val="000000"/>
                </a:solidFill>
                <a:highlight>
                  <a:srgbClr val="FFFFFF"/>
                </a:highlight>
                <a:latin typeface="Consolas"/>
              </a:rPr>
              <a:t> </a:t>
            </a:r>
            <a:r>
              <a:rPr lang="en-US" sz="1600" b="1" dirty="0">
                <a:solidFill>
                  <a:srgbClr val="A31515"/>
                </a:solidFill>
                <a:highlight>
                  <a:srgbClr val="FFFFFF"/>
                </a:highlight>
                <a:latin typeface="Consolas"/>
              </a:rPr>
              <a:t>'a'</a:t>
            </a:r>
            <a:r>
              <a:rPr lang="en-US" sz="1600" b="1" dirty="0">
                <a:solidFill>
                  <a:srgbClr val="000000"/>
                </a:solidFill>
                <a:highlight>
                  <a:srgbClr val="FFFFFF"/>
                </a:highlight>
                <a:latin typeface="Consolas"/>
              </a:rPr>
              <a:t>:</a:t>
            </a:r>
          </a:p>
          <a:p>
            <a:pPr marL="0" indent="0">
              <a:buFont typeface="Wingdings"/>
              <a:buNone/>
            </a:pPr>
            <a:r>
              <a:rPr lang="en-US" sz="1600" b="1" dirty="0">
                <a:solidFill>
                  <a:srgbClr val="008000"/>
                </a:solidFill>
                <a:highlight>
                  <a:srgbClr val="FFFFFF"/>
                </a:highlight>
                <a:latin typeface="Consolas"/>
              </a:rPr>
              <a:t>	/* no break. It   	will fall through 	to the next case b*/</a:t>
            </a:r>
            <a:endParaRPr lang="en-US" sz="1600" b="1" dirty="0">
              <a:solidFill>
                <a:srgbClr val="000000"/>
              </a:solidFill>
              <a:highlight>
                <a:srgbClr val="FFFFFF"/>
              </a:highlight>
              <a:latin typeface="Consolas"/>
            </a:endParaRPr>
          </a:p>
          <a:p>
            <a:pPr marL="0" indent="0">
              <a:buFont typeface="Wingdings"/>
              <a:buNone/>
            </a:pP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case</a:t>
            </a:r>
            <a:r>
              <a:rPr lang="en-US" sz="1600" b="1" dirty="0">
                <a:solidFill>
                  <a:srgbClr val="000000"/>
                </a:solidFill>
                <a:highlight>
                  <a:srgbClr val="FFFFFF"/>
                </a:highlight>
                <a:latin typeface="Consolas"/>
              </a:rPr>
              <a:t> </a:t>
            </a:r>
            <a:r>
              <a:rPr lang="en-US" sz="1600" b="1" dirty="0">
                <a:solidFill>
                  <a:srgbClr val="A31515"/>
                </a:solidFill>
                <a:highlight>
                  <a:srgbClr val="FFFFFF"/>
                </a:highlight>
                <a:latin typeface="Consolas"/>
              </a:rPr>
              <a:t>'b</a:t>
            </a:r>
            <a:r>
              <a:rPr lang="en-US" sz="1600" b="1" dirty="0">
                <a:solidFill>
                  <a:srgbClr val="008000"/>
                </a:solidFill>
                <a:highlight>
                  <a:srgbClr val="FFFFFF"/>
                </a:highlight>
                <a:latin typeface="Consolas"/>
              </a:rPr>
              <a:t>':</a:t>
            </a:r>
          </a:p>
          <a:p>
            <a:pPr marL="0" indent="0">
              <a:buFont typeface="Wingdings"/>
              <a:buNone/>
            </a:pP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//Some Logic</a:t>
            </a:r>
            <a:endParaRPr lang="en-US" sz="1600" b="1" dirty="0">
              <a:solidFill>
                <a:srgbClr val="000000"/>
              </a:solidFill>
              <a:highlight>
                <a:srgbClr val="FFFFFF"/>
              </a:highlight>
              <a:latin typeface="Consolas"/>
            </a:endParaRPr>
          </a:p>
          <a:p>
            <a:pPr marL="0" indent="0">
              <a:buFont typeface="Wingdings"/>
              <a:buNone/>
            </a:pP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break</a:t>
            </a:r>
            <a:r>
              <a:rPr lang="en-US" sz="1600" b="1" dirty="0">
                <a:solidFill>
                  <a:srgbClr val="000000"/>
                </a:solidFill>
                <a:highlight>
                  <a:srgbClr val="FFFFFF"/>
                </a:highlight>
                <a:latin typeface="Consolas"/>
              </a:rPr>
              <a:t>;</a:t>
            </a:r>
          </a:p>
          <a:p>
            <a:pPr marL="0" indent="0">
              <a:buFont typeface="Wingdings"/>
              <a:buNone/>
            </a:pPr>
            <a:r>
              <a:rPr lang="en-US" sz="1600" b="1" dirty="0">
                <a:solidFill>
                  <a:srgbClr val="000000"/>
                </a:solidFill>
                <a:highlight>
                  <a:srgbClr val="FFFFFF"/>
                </a:highlight>
                <a:latin typeface="Consolas"/>
              </a:rPr>
              <a:t>}</a:t>
            </a:r>
            <a:endParaRPr lang="en-US" sz="1400" b="1" dirty="0"/>
          </a:p>
        </p:txBody>
      </p:sp>
      <p:sp>
        <p:nvSpPr>
          <p:cNvPr id="5" name="Content Placeholder 2"/>
          <p:cNvSpPr txBox="1">
            <a:spLocks/>
          </p:cNvSpPr>
          <p:nvPr/>
        </p:nvSpPr>
        <p:spPr>
          <a:xfrm>
            <a:off x="5410200" y="3200400"/>
            <a:ext cx="3089148" cy="3505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1400" b="1" dirty="0">
                <a:solidFill>
                  <a:srgbClr val="0000FF"/>
                </a:solidFill>
                <a:highlight>
                  <a:srgbClr val="FFFFFF"/>
                </a:highlight>
                <a:latin typeface="Consolas"/>
              </a:rPr>
              <a:t>char</a:t>
            </a:r>
            <a:r>
              <a:rPr lang="en-US" sz="1400" b="1" dirty="0">
                <a:solidFill>
                  <a:srgbClr val="000000"/>
                </a:solidFill>
                <a:highlight>
                  <a:srgbClr val="FFFFFF"/>
                </a:highlight>
                <a:latin typeface="Consolas"/>
              </a:rPr>
              <a:t> x;</a:t>
            </a:r>
          </a:p>
          <a:p>
            <a:pPr marL="0" indent="0">
              <a:buFont typeface="Wingdings"/>
              <a:buNone/>
            </a:pPr>
            <a:r>
              <a:rPr lang="en-US" sz="1400" b="1" dirty="0">
                <a:solidFill>
                  <a:srgbClr val="0000FF"/>
                </a:solidFill>
                <a:highlight>
                  <a:srgbClr val="FFFFFF"/>
                </a:highlight>
                <a:latin typeface="Consolas"/>
              </a:rPr>
              <a:t>switch</a:t>
            </a:r>
            <a:r>
              <a:rPr lang="en-US" sz="1400" b="1" dirty="0">
                <a:solidFill>
                  <a:srgbClr val="000000"/>
                </a:solidFill>
                <a:highlight>
                  <a:srgbClr val="FFFFFF"/>
                </a:highlight>
                <a:latin typeface="Consolas"/>
              </a:rPr>
              <a:t> (x)</a:t>
            </a:r>
          </a:p>
          <a:p>
            <a:pPr marL="0" indent="0">
              <a:buFont typeface="Wingdings"/>
              <a:buNone/>
            </a:pPr>
            <a:r>
              <a:rPr lang="en-US" sz="1400" b="1" dirty="0">
                <a:solidFill>
                  <a:srgbClr val="000000"/>
                </a:solidFill>
                <a:highlight>
                  <a:srgbClr val="FFFFFF"/>
                </a:highlight>
                <a:latin typeface="Consolas"/>
              </a:rPr>
              <a:t>{</a:t>
            </a:r>
          </a:p>
          <a:p>
            <a:pPr marL="0" indent="0">
              <a:buFont typeface="Wingdings"/>
              <a:buNone/>
            </a:pPr>
            <a:r>
              <a:rPr lang="en-US" sz="1400" b="1" dirty="0">
                <a:solidFill>
                  <a:srgbClr val="00B050"/>
                </a:solidFill>
                <a:highlight>
                  <a:srgbClr val="FFFFFF"/>
                </a:highlight>
                <a:latin typeface="Consolas"/>
              </a:rPr>
              <a:t>// case grouping</a:t>
            </a:r>
          </a:p>
          <a:p>
            <a:pPr marL="0" indent="0">
              <a:buFont typeface="Wingdings"/>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case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'a'</a:t>
            </a:r>
            <a:r>
              <a:rPr lang="en-US" sz="1400" b="1" dirty="0">
                <a:solidFill>
                  <a:srgbClr val="000000"/>
                </a:solidFill>
                <a:highlight>
                  <a:srgbClr val="FFFFFF"/>
                </a:highlight>
                <a:latin typeface="Consolas"/>
              </a:rPr>
              <a:t>:</a:t>
            </a:r>
          </a:p>
          <a:p>
            <a:pPr marL="0" indent="0">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case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‘A'</a:t>
            </a:r>
            <a:r>
              <a:rPr lang="en-US" sz="1400" b="1" dirty="0">
                <a:solidFill>
                  <a:srgbClr val="000000"/>
                </a:solidFill>
                <a:highlight>
                  <a:srgbClr val="FFFFFF"/>
                </a:highlight>
                <a:latin typeface="Consolas"/>
              </a:rPr>
              <a:t>:</a:t>
            </a:r>
          </a:p>
          <a:p>
            <a:pPr marL="0" indent="0">
              <a:buFont typeface="Wingdings"/>
              <a:buNone/>
            </a:pPr>
            <a:r>
              <a:rPr lang="en-US" sz="1400" b="1" dirty="0">
                <a:solidFill>
                  <a:srgbClr val="000000"/>
                </a:solidFill>
                <a:highlight>
                  <a:srgbClr val="FFFFFF"/>
                </a:highlight>
                <a:latin typeface="Consolas"/>
              </a:rPr>
              <a:t>       </a:t>
            </a:r>
            <a:r>
              <a:rPr lang="en-US" sz="1400" b="1" dirty="0">
                <a:solidFill>
                  <a:srgbClr val="008000"/>
                </a:solidFill>
                <a:highlight>
                  <a:srgbClr val="FFFFFF"/>
                </a:highlight>
                <a:latin typeface="Consolas"/>
              </a:rPr>
              <a:t>//Some Logic</a:t>
            </a:r>
            <a:endParaRPr lang="en-US" sz="1400" b="1" dirty="0">
              <a:solidFill>
                <a:srgbClr val="000000"/>
              </a:solidFill>
              <a:highlight>
                <a:srgbClr val="FFFFFF"/>
              </a:highlight>
              <a:latin typeface="Consolas"/>
            </a:endParaRPr>
          </a:p>
          <a:p>
            <a:pPr marL="0" indent="0">
              <a:buFont typeface="Wingdings"/>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case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'b</a:t>
            </a:r>
            <a:r>
              <a:rPr lang="en-US" sz="1400" b="1" dirty="0">
                <a:solidFill>
                  <a:srgbClr val="008000"/>
                </a:solidFill>
                <a:highlight>
                  <a:srgbClr val="FFFFFF"/>
                </a:highlight>
                <a:latin typeface="Consolas"/>
              </a:rPr>
              <a:t>'</a:t>
            </a:r>
          </a:p>
          <a:p>
            <a:pPr marL="0" indent="0">
              <a:buFont typeface="Wingdings"/>
              <a:buNone/>
            </a:pPr>
            <a:r>
              <a:rPr lang="en-US" sz="1400" b="1" dirty="0">
                <a:solidFill>
                  <a:srgbClr val="000000"/>
                </a:solidFill>
                <a:highlight>
                  <a:srgbClr val="FFFFFF"/>
                </a:highlight>
                <a:latin typeface="Consolas"/>
              </a:rPr>
              <a:t>       </a:t>
            </a:r>
            <a:r>
              <a:rPr lang="en-US" sz="1400" b="1" dirty="0">
                <a:solidFill>
                  <a:srgbClr val="008000"/>
                </a:solidFill>
                <a:highlight>
                  <a:srgbClr val="FFFFFF"/>
                </a:highlight>
                <a:latin typeface="Consolas"/>
              </a:rPr>
              <a:t>//Some Logic</a:t>
            </a:r>
            <a:endParaRPr lang="en-US" sz="1400" b="1" dirty="0">
              <a:solidFill>
                <a:srgbClr val="000000"/>
              </a:solidFill>
              <a:highlight>
                <a:srgbClr val="FFFFFF"/>
              </a:highlight>
              <a:latin typeface="Consolas"/>
            </a:endParaRPr>
          </a:p>
          <a:p>
            <a:pPr marL="0" indent="0">
              <a:buFont typeface="Wingdings"/>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break</a:t>
            </a:r>
            <a:r>
              <a:rPr lang="en-US" sz="1400" b="1" dirty="0">
                <a:solidFill>
                  <a:srgbClr val="000000"/>
                </a:solidFill>
                <a:highlight>
                  <a:srgbClr val="FFFFFF"/>
                </a:highlight>
                <a:latin typeface="Consolas"/>
              </a:rPr>
              <a:t>;</a:t>
            </a:r>
          </a:p>
          <a:p>
            <a:pPr marL="0" indent="0">
              <a:buFont typeface="Wingdings"/>
              <a:buNone/>
            </a:pPr>
            <a:r>
              <a:rPr lang="en-US" sz="1400" b="1" dirty="0">
                <a:solidFill>
                  <a:srgbClr val="000000"/>
                </a:solidFill>
                <a:highlight>
                  <a:srgbClr val="FFFFFF"/>
                </a:highlight>
                <a:latin typeface="Consolas"/>
              </a:rPr>
              <a:t>}</a:t>
            </a:r>
            <a:endParaRPr lang="en-US" sz="1200" b="1" dirty="0"/>
          </a:p>
        </p:txBody>
      </p:sp>
      <p:sp>
        <p:nvSpPr>
          <p:cNvPr id="3" name="Rectangle 2"/>
          <p:cNvSpPr/>
          <p:nvPr/>
        </p:nvSpPr>
        <p:spPr>
          <a:xfrm>
            <a:off x="693963" y="1600200"/>
            <a:ext cx="8072085" cy="1323439"/>
          </a:xfrm>
          <a:prstGeom prst="rect">
            <a:avLst/>
          </a:prstGeom>
          <a:blipFill>
            <a:blip r:embed="rId2"/>
            <a:tile tx="0" ty="0" sx="100000" sy="100000" flip="none" algn="tl"/>
          </a:blipFill>
        </p:spPr>
        <p:txBody>
          <a:bodyPr wrap="square">
            <a:spAutoFit/>
          </a:bodyPr>
          <a:lstStyle/>
          <a:p>
            <a:pPr algn="just"/>
            <a:r>
              <a:rPr lang="en-US" sz="1600" dirty="0">
                <a:solidFill>
                  <a:srgbClr val="000000"/>
                </a:solidFill>
                <a:latin typeface="Times New Roman" panose="02020603050405020304" pitchFamily="18" charset="0"/>
              </a:rPr>
              <a:t>The statement </a:t>
            </a:r>
            <a:r>
              <a:rPr lang="en-US" sz="1600" b="1" dirty="0">
                <a:solidFill>
                  <a:srgbClr val="000000"/>
                </a:solidFill>
                <a:latin typeface="Courier New" panose="02070309020205020404" pitchFamily="49" charset="0"/>
              </a:rPr>
              <a:t>break </a:t>
            </a:r>
            <a:r>
              <a:rPr lang="en-US" sz="1600" dirty="0">
                <a:solidFill>
                  <a:srgbClr val="000000"/>
                </a:solidFill>
                <a:latin typeface="Times New Roman" panose="02020603050405020304" pitchFamily="18" charset="0"/>
              </a:rPr>
              <a:t>should be included at the end of each case statement. In general, whenever a statement is encountered in C, it interrupts the normal flow of control. In the </a:t>
            </a:r>
            <a:r>
              <a:rPr lang="en-US" sz="1600" b="1" dirty="0">
                <a:solidFill>
                  <a:srgbClr val="000000"/>
                </a:solidFill>
                <a:latin typeface="Courier New" panose="02070309020205020404" pitchFamily="49" charset="0"/>
              </a:rPr>
              <a:t>switch </a:t>
            </a:r>
            <a:r>
              <a:rPr lang="en-US" sz="1600" dirty="0">
                <a:solidFill>
                  <a:srgbClr val="000000"/>
                </a:solidFill>
                <a:latin typeface="Times New Roman" panose="02020603050405020304" pitchFamily="18" charset="0"/>
              </a:rPr>
              <a:t>statement, it causes an exit from the switch. If the break statement does not exists a fall through to the  next case happens. The </a:t>
            </a:r>
            <a:r>
              <a:rPr lang="en-US" sz="1600" b="1" dirty="0">
                <a:solidFill>
                  <a:srgbClr val="000000"/>
                </a:solidFill>
                <a:latin typeface="Courier New" panose="02070309020205020404" pitchFamily="49" charset="0"/>
              </a:rPr>
              <a:t>default </a:t>
            </a:r>
            <a:r>
              <a:rPr lang="en-US" sz="1600" dirty="0">
                <a:solidFill>
                  <a:srgbClr val="000000"/>
                </a:solidFill>
                <a:latin typeface="Times New Roman" panose="02020603050405020304" pitchFamily="18" charset="0"/>
              </a:rPr>
              <a:t>clause is optional. The right brace at the end marks the end of </a:t>
            </a:r>
            <a:r>
              <a:rPr lang="en-US" sz="1600" b="1" dirty="0">
                <a:solidFill>
                  <a:srgbClr val="000000"/>
                </a:solidFill>
                <a:latin typeface="Courier New" panose="02070309020205020404" pitchFamily="49" charset="0"/>
              </a:rPr>
              <a:t>switch </a:t>
            </a:r>
            <a:r>
              <a:rPr lang="en-US" sz="1600" dirty="0">
                <a:solidFill>
                  <a:srgbClr val="000000"/>
                </a:solidFill>
                <a:latin typeface="Times New Roman" panose="02020603050405020304" pitchFamily="18" charset="0"/>
              </a:rPr>
              <a:t>statement</a:t>
            </a:r>
            <a:endParaRPr lang="en-US"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4978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For Loop</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133600"/>
            <a:ext cx="2247900" cy="4105275"/>
          </a:xfrm>
          <a:prstGeom prst="rect">
            <a:avLst/>
          </a:prstGeom>
        </p:spPr>
      </p:pic>
      <p:sp>
        <p:nvSpPr>
          <p:cNvPr id="8" name="Rectangle 7"/>
          <p:cNvSpPr/>
          <p:nvPr/>
        </p:nvSpPr>
        <p:spPr>
          <a:xfrm>
            <a:off x="381000" y="3962400"/>
            <a:ext cx="6248400" cy="2616101"/>
          </a:xfrm>
          <a:prstGeom prst="rect">
            <a:avLst/>
          </a:prstGeom>
          <a:blipFill>
            <a:blip r:embed="rId4"/>
            <a:tile tx="0" ty="0" sx="100000" sy="100000" flip="none" algn="tl"/>
          </a:blipFill>
        </p:spPr>
        <p:txBody>
          <a:bodyPr wrap="square">
            <a:spAutoFit/>
          </a:bodyPr>
          <a:lstStyle/>
          <a:p>
            <a:r>
              <a:rPr lang="en-US" sz="2000" dirty="0">
                <a:solidFill>
                  <a:srgbClr val="000000"/>
                </a:solidFill>
                <a:latin typeface="Times New Roman" panose="02020603050405020304" pitchFamily="18" charset="0"/>
              </a:rPr>
              <a:t>The operation of the for loop is as follows</a:t>
            </a:r>
          </a:p>
          <a:p>
            <a:r>
              <a:rPr lang="en-US" b="1" dirty="0">
                <a:solidFill>
                  <a:srgbClr val="000000"/>
                </a:solidFill>
                <a:latin typeface="Times New Roman" panose="02020603050405020304" pitchFamily="18" charset="0"/>
              </a:rPr>
              <a:t>1-  The initialization expression (declaration) is evaluated.</a:t>
            </a:r>
            <a:endParaRPr lang="en-US" dirty="0">
              <a:solidFill>
                <a:srgbClr val="000000"/>
              </a:solidFill>
              <a:latin typeface="Times New Roman" panose="02020603050405020304" pitchFamily="18" charset="0"/>
            </a:endParaRPr>
          </a:p>
          <a:p>
            <a:pPr algn="just"/>
            <a:r>
              <a:rPr lang="en-US" b="1" dirty="0">
                <a:solidFill>
                  <a:srgbClr val="000000"/>
                </a:solidFill>
                <a:latin typeface="Times New Roman" panose="02020603050405020304" pitchFamily="18" charset="0"/>
              </a:rPr>
              <a:t>2-  The test condition is evaluated. If it is TRUE, the body of the loop is executed. If it is FALSE, exit the for loop.</a:t>
            </a:r>
            <a:endParaRPr lang="en-US" dirty="0">
              <a:solidFill>
                <a:srgbClr val="000000"/>
              </a:solidFill>
              <a:latin typeface="Times New Roman" panose="02020603050405020304" pitchFamily="18" charset="0"/>
            </a:endParaRPr>
          </a:p>
          <a:p>
            <a:pPr algn="just"/>
            <a:r>
              <a:rPr lang="en-US" b="1" dirty="0">
                <a:solidFill>
                  <a:srgbClr val="000000"/>
                </a:solidFill>
                <a:latin typeface="Times New Roman" panose="02020603050405020304" pitchFamily="18" charset="0"/>
              </a:rPr>
              <a:t>3-  Assume test condition is TRUE. Execute the program statements making up the body of the loop.</a:t>
            </a:r>
            <a:endParaRPr lang="en-US" dirty="0">
              <a:solidFill>
                <a:srgbClr val="000000"/>
              </a:solidFill>
              <a:latin typeface="Times New Roman" panose="02020603050405020304" pitchFamily="18" charset="0"/>
            </a:endParaRPr>
          </a:p>
          <a:p>
            <a:pPr algn="just"/>
            <a:r>
              <a:rPr lang="en-US" b="1" dirty="0">
                <a:solidFill>
                  <a:srgbClr val="000000"/>
                </a:solidFill>
                <a:latin typeface="Times New Roman" panose="02020603050405020304" pitchFamily="18" charset="0"/>
              </a:rPr>
              <a:t>4-  Evaluate the increment expression and return to step 2.</a:t>
            </a:r>
            <a:endParaRPr lang="en-US" dirty="0">
              <a:solidFill>
                <a:srgbClr val="000000"/>
              </a:solidFill>
              <a:latin typeface="Times New Roman" panose="02020603050405020304" pitchFamily="18" charset="0"/>
            </a:endParaRPr>
          </a:p>
          <a:p>
            <a:pPr algn="just"/>
            <a:r>
              <a:rPr lang="en-US" b="1" dirty="0">
                <a:solidFill>
                  <a:srgbClr val="000000"/>
                </a:solidFill>
                <a:latin typeface="Times New Roman" panose="02020603050405020304" pitchFamily="18" charset="0"/>
              </a:rPr>
              <a:t>5-  When test condition is FALSE, exit loop and move on to next line of code.</a:t>
            </a:r>
            <a:endParaRPr lang="en-US" dirty="0"/>
          </a:p>
        </p:txBody>
      </p:sp>
      <p:sp>
        <p:nvSpPr>
          <p:cNvPr id="9" name="Rectangle 8"/>
          <p:cNvSpPr/>
          <p:nvPr/>
        </p:nvSpPr>
        <p:spPr>
          <a:xfrm>
            <a:off x="381000" y="1600200"/>
            <a:ext cx="6248400" cy="2308324"/>
          </a:xfrm>
          <a:prstGeom prst="rect">
            <a:avLst/>
          </a:prstGeom>
          <a:blipFill>
            <a:blip r:embed="rId4"/>
            <a:tile tx="0" ty="0" sx="100000" sy="100000" flip="none" algn="tl"/>
          </a:blipFill>
        </p:spPr>
        <p:txBody>
          <a:bodyPr wrap="square">
            <a:spAutoFit/>
          </a:bodyPr>
          <a:lstStyle/>
          <a:p>
            <a:pPr algn="just"/>
            <a:r>
              <a:rPr lang="en-US" dirty="0"/>
              <a:t>The for loop is used to execute statements number of times according to a counter.</a:t>
            </a:r>
          </a:p>
          <a:p>
            <a:pPr algn="just"/>
            <a:r>
              <a:rPr lang="en-US" dirty="0"/>
              <a:t> </a:t>
            </a:r>
            <a:br>
              <a:rPr lang="en-US" dirty="0"/>
            </a:br>
            <a:r>
              <a:rPr lang="en-US" dirty="0"/>
              <a:t>for example the following code will print hello world 5 times.</a:t>
            </a:r>
          </a:p>
          <a:p>
            <a:r>
              <a:rPr lang="en-US" dirty="0"/>
              <a:t>for( counter=0; counter&lt;5; counter++)</a:t>
            </a:r>
          </a:p>
          <a:p>
            <a:r>
              <a:rPr lang="en-US" dirty="0"/>
              <a:t>{</a:t>
            </a:r>
          </a:p>
          <a:p>
            <a:r>
              <a:rPr lang="en-US" dirty="0"/>
              <a:t>	</a:t>
            </a:r>
            <a:r>
              <a:rPr lang="en-US" dirty="0" err="1"/>
              <a:t>printf</a:t>
            </a:r>
            <a:r>
              <a:rPr lang="en-US" dirty="0"/>
              <a:t>(“hello world”);</a:t>
            </a:r>
          </a:p>
          <a:p>
            <a:r>
              <a:rPr lang="en-US" dirty="0"/>
              <a:t>}</a:t>
            </a:r>
          </a:p>
        </p:txBody>
      </p:sp>
    </p:spTree>
    <p:extLst>
      <p:ext uri="{BB962C8B-B14F-4D97-AF65-F5344CB8AC3E}">
        <p14:creationId xmlns:p14="http://schemas.microsoft.com/office/powerpoint/2010/main" val="403101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For Loop</a:t>
            </a:r>
          </a:p>
        </p:txBody>
      </p:sp>
      <p:sp>
        <p:nvSpPr>
          <p:cNvPr id="3" name="Content Placeholder 2"/>
          <p:cNvSpPr>
            <a:spLocks noGrp="1"/>
          </p:cNvSpPr>
          <p:nvPr>
            <p:ph sz="quarter" idx="1"/>
          </p:nvPr>
        </p:nvSpPr>
        <p:spPr>
          <a:xfrm>
            <a:off x="1131397" y="2247896"/>
            <a:ext cx="3897803" cy="1524000"/>
          </a:xfrm>
          <a:ln w="25400">
            <a:noFill/>
          </a:ln>
        </p:spPr>
        <p:txBody>
          <a:bodyPr>
            <a:noAutofit/>
          </a:bodyPr>
          <a:lstStyle/>
          <a:p>
            <a:pPr marL="0" indent="0">
              <a:buNone/>
            </a:pPr>
            <a:r>
              <a:rPr lang="en-US" sz="1800" b="1" dirty="0">
                <a:solidFill>
                  <a:srgbClr val="0000FF"/>
                </a:solidFill>
                <a:highlight>
                  <a:srgbClr val="FFFFFF"/>
                </a:highlight>
                <a:latin typeface="Consolas"/>
              </a:rPr>
              <a:t>for</a:t>
            </a:r>
            <a:r>
              <a:rPr lang="en-US" sz="1800" b="1" dirty="0">
                <a:solidFill>
                  <a:srgbClr val="000000"/>
                </a:solidFill>
                <a:highlight>
                  <a:srgbClr val="FFFFFF"/>
                </a:highlight>
                <a:latin typeface="Consolas"/>
              </a:rPr>
              <a:t> (      ;       ;      )</a:t>
            </a:r>
          </a:p>
          <a:p>
            <a:pPr marL="0" indent="0">
              <a:buNone/>
            </a:pPr>
            <a:r>
              <a:rPr lang="en-US" sz="1800" b="1" dirty="0">
                <a:solidFill>
                  <a:srgbClr val="000000"/>
                </a:solidFill>
                <a:highlight>
                  <a:srgbClr val="FFFFFF"/>
                </a:highlight>
                <a:latin typeface="Consolas"/>
              </a:rPr>
              <a:t>{</a:t>
            </a:r>
          </a:p>
          <a:p>
            <a:pPr marL="0" indent="0">
              <a:buNone/>
            </a:pPr>
            <a:r>
              <a:rPr lang="en-US" sz="1800" b="1" dirty="0">
                <a:solidFill>
                  <a:srgbClr val="000000"/>
                </a:solidFill>
                <a:highlight>
                  <a:srgbClr val="FFFFFF"/>
                </a:highlight>
                <a:latin typeface="Consolas"/>
              </a:rPr>
              <a:t> </a:t>
            </a:r>
          </a:p>
          <a:p>
            <a:pPr marL="0" indent="0">
              <a:buNone/>
            </a:pPr>
            <a:endParaRPr lang="en-US" sz="1800" b="1" dirty="0">
              <a:solidFill>
                <a:srgbClr val="000000"/>
              </a:solidFill>
              <a:highlight>
                <a:srgbClr val="FFFFFF"/>
              </a:highlight>
              <a:latin typeface="Consolas"/>
            </a:endParaRPr>
          </a:p>
          <a:p>
            <a:pPr marL="0" indent="0">
              <a:buNone/>
            </a:pPr>
            <a:r>
              <a:rPr lang="en-US" sz="1800" b="1" dirty="0">
                <a:solidFill>
                  <a:srgbClr val="000000"/>
                </a:solidFill>
                <a:highlight>
                  <a:srgbClr val="FFFFFF"/>
                </a:highlight>
                <a:latin typeface="Consolas"/>
              </a:rPr>
              <a:t>    </a:t>
            </a:r>
          </a:p>
          <a:p>
            <a:pPr marL="0" indent="0">
              <a:buNone/>
            </a:pPr>
            <a:r>
              <a:rPr lang="en-US" sz="1800" b="1" dirty="0">
                <a:solidFill>
                  <a:srgbClr val="000000"/>
                </a:solidFill>
                <a:highlight>
                  <a:srgbClr val="FFFFFF"/>
                </a:highlight>
                <a:latin typeface="Consolas"/>
              </a:rPr>
              <a:t>	</a:t>
            </a:r>
            <a:r>
              <a:rPr lang="en-US" sz="1800" b="1" dirty="0">
                <a:solidFill>
                  <a:srgbClr val="008000"/>
                </a:solidFill>
                <a:highlight>
                  <a:srgbClr val="FFFFFF"/>
                </a:highlight>
                <a:latin typeface="Consolas"/>
              </a:rPr>
              <a:t>//Some Logic</a:t>
            </a:r>
            <a:endParaRPr lang="en-US" sz="1800" b="1" dirty="0">
              <a:solidFill>
                <a:srgbClr val="000000"/>
              </a:solidFill>
              <a:highlight>
                <a:srgbClr val="FFFFFF"/>
              </a:highlight>
              <a:latin typeface="Consolas"/>
            </a:endParaRPr>
          </a:p>
          <a:p>
            <a:pPr marL="0" indent="0">
              <a:buNone/>
            </a:pPr>
            <a:r>
              <a:rPr lang="en-US" sz="1800" b="1" dirty="0">
                <a:solidFill>
                  <a:srgbClr val="000000"/>
                </a:solidFill>
                <a:highlight>
                  <a:srgbClr val="FFFFFF"/>
                </a:highlight>
                <a:latin typeface="Consolas"/>
              </a:rPr>
              <a:t>}</a:t>
            </a:r>
          </a:p>
          <a:p>
            <a:pPr marL="0" indent="0">
              <a:buNone/>
            </a:pPr>
            <a:r>
              <a:rPr lang="en-US" sz="1800" b="1" dirty="0">
                <a:solidFill>
                  <a:srgbClr val="000000"/>
                </a:solidFill>
                <a:highlight>
                  <a:srgbClr val="FFFFFF"/>
                </a:highlight>
                <a:latin typeface="Consolas"/>
              </a:rPr>
              <a:t>// some logic</a:t>
            </a:r>
          </a:p>
        </p:txBody>
      </p:sp>
      <p:sp>
        <p:nvSpPr>
          <p:cNvPr id="7" name="Oval 6"/>
          <p:cNvSpPr/>
          <p:nvPr/>
        </p:nvSpPr>
        <p:spPr>
          <a:xfrm>
            <a:off x="1970794" y="2269671"/>
            <a:ext cx="5334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2996446" y="2231569"/>
            <a:ext cx="5334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3909975" y="2269671"/>
            <a:ext cx="5334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Curved Down Arrow 9"/>
          <p:cNvSpPr/>
          <p:nvPr/>
        </p:nvSpPr>
        <p:spPr>
          <a:xfrm>
            <a:off x="2237494" y="1905000"/>
            <a:ext cx="1025652" cy="326569"/>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Up Arrow 12"/>
          <p:cNvSpPr/>
          <p:nvPr/>
        </p:nvSpPr>
        <p:spPr>
          <a:xfrm rot="10585895">
            <a:off x="3264156" y="1877324"/>
            <a:ext cx="1014388" cy="361128"/>
          </a:xfrm>
          <a:prstGeom prst="curved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wn Arrow 13"/>
          <p:cNvSpPr/>
          <p:nvPr/>
        </p:nvSpPr>
        <p:spPr>
          <a:xfrm>
            <a:off x="3120550" y="2650671"/>
            <a:ext cx="266700" cy="930729"/>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241548" y="2895600"/>
            <a:ext cx="1025652" cy="369332"/>
          </a:xfrm>
          <a:prstGeom prst="rect">
            <a:avLst/>
          </a:prstGeom>
          <a:noFill/>
        </p:spPr>
        <p:txBody>
          <a:bodyPr wrap="square" rtlCol="0">
            <a:spAutoFit/>
          </a:bodyPr>
          <a:lstStyle/>
          <a:p>
            <a:r>
              <a:rPr lang="en-US" dirty="0">
                <a:solidFill>
                  <a:srgbClr val="92D050"/>
                </a:solidFill>
              </a:rPr>
              <a:t>TRUE</a:t>
            </a:r>
          </a:p>
        </p:txBody>
      </p:sp>
      <p:sp>
        <p:nvSpPr>
          <p:cNvPr id="24" name="Oval 23"/>
          <p:cNvSpPr/>
          <p:nvPr/>
        </p:nvSpPr>
        <p:spPr>
          <a:xfrm>
            <a:off x="2996446" y="3651562"/>
            <a:ext cx="5334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5" name="Oval 24"/>
          <p:cNvSpPr/>
          <p:nvPr/>
        </p:nvSpPr>
        <p:spPr>
          <a:xfrm>
            <a:off x="587111" y="5181600"/>
            <a:ext cx="5334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2" name="TextBox 31"/>
          <p:cNvSpPr txBox="1"/>
          <p:nvPr/>
        </p:nvSpPr>
        <p:spPr>
          <a:xfrm>
            <a:off x="152400" y="4308115"/>
            <a:ext cx="1025652" cy="369332"/>
          </a:xfrm>
          <a:prstGeom prst="rect">
            <a:avLst/>
          </a:prstGeom>
          <a:noFill/>
        </p:spPr>
        <p:txBody>
          <a:bodyPr wrap="square" rtlCol="0">
            <a:spAutoFit/>
          </a:bodyPr>
          <a:lstStyle/>
          <a:p>
            <a:r>
              <a:rPr lang="en-US" dirty="0">
                <a:solidFill>
                  <a:srgbClr val="FF0000"/>
                </a:solidFill>
              </a:rPr>
              <a:t>False</a:t>
            </a:r>
          </a:p>
        </p:txBody>
      </p:sp>
      <p:sp>
        <p:nvSpPr>
          <p:cNvPr id="34" name="Bent-Up Arrow 33"/>
          <p:cNvSpPr/>
          <p:nvPr/>
        </p:nvSpPr>
        <p:spPr>
          <a:xfrm>
            <a:off x="3650844" y="2743200"/>
            <a:ext cx="792531" cy="1045023"/>
          </a:xfrm>
          <a:prstGeom prst="bentUpArrow">
            <a:avLst>
              <a:gd name="adj1" fmla="val 13929"/>
              <a:gd name="adj2" fmla="val 25000"/>
              <a:gd name="adj3" fmla="val 25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endCxn id="25" idx="1"/>
          </p:cNvCxnSpPr>
          <p:nvPr/>
        </p:nvCxnSpPr>
        <p:spPr>
          <a:xfrm rot="5400000">
            <a:off x="504953" y="2734744"/>
            <a:ext cx="2651766" cy="2331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25359" y="1609495"/>
            <a:ext cx="4062375" cy="2308324"/>
          </a:xfrm>
          <a:prstGeom prst="rect">
            <a:avLst/>
          </a:prstGeom>
          <a:blipFill>
            <a:blip r:embed="rId3"/>
            <a:tile tx="0" ty="0" sx="100000" sy="100000" flip="none" algn="tl"/>
          </a:blipFill>
        </p:spPr>
        <p:txBody>
          <a:bodyPr wrap="square">
            <a:spAutoFit/>
          </a:bodyPr>
          <a:lstStyle/>
          <a:p>
            <a:pPr algn="just"/>
            <a:r>
              <a:rPr lang="en-US" dirty="0"/>
              <a:t>The for loop is used to execute statements number of times according to a counter for example the following code will print hello world 5 times.</a:t>
            </a:r>
          </a:p>
          <a:p>
            <a:r>
              <a:rPr lang="en-US" dirty="0"/>
              <a:t>for( counter=0; counter&lt;5; counter++)</a:t>
            </a:r>
          </a:p>
          <a:p>
            <a:r>
              <a:rPr lang="en-US" dirty="0"/>
              <a:t>{</a:t>
            </a:r>
          </a:p>
          <a:p>
            <a:r>
              <a:rPr lang="en-US" dirty="0"/>
              <a:t>	</a:t>
            </a:r>
            <a:r>
              <a:rPr lang="en-US" dirty="0" err="1"/>
              <a:t>printf</a:t>
            </a:r>
            <a:r>
              <a:rPr lang="en-US" dirty="0"/>
              <a:t>(“hello world”);</a:t>
            </a:r>
          </a:p>
          <a:p>
            <a:r>
              <a:rPr lang="en-US" dirty="0"/>
              <a:t>}</a:t>
            </a:r>
          </a:p>
        </p:txBody>
      </p:sp>
    </p:spTree>
    <p:extLst>
      <p:ext uri="{BB962C8B-B14F-4D97-AF65-F5344CB8AC3E}">
        <p14:creationId xmlns:p14="http://schemas.microsoft.com/office/powerpoint/2010/main" val="3418470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While Loop &amp; Do While Loop</a:t>
            </a:r>
          </a:p>
        </p:txBody>
      </p:sp>
      <p:sp>
        <p:nvSpPr>
          <p:cNvPr id="3" name="Content Placeholder 2"/>
          <p:cNvSpPr>
            <a:spLocks noGrp="1"/>
          </p:cNvSpPr>
          <p:nvPr>
            <p:ph sz="quarter" idx="1"/>
          </p:nvPr>
        </p:nvSpPr>
        <p:spPr>
          <a:xfrm>
            <a:off x="381000" y="1981200"/>
            <a:ext cx="4038600" cy="47244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000" b="1" dirty="0">
                <a:solidFill>
                  <a:srgbClr val="0000FF"/>
                </a:solidFill>
                <a:highlight>
                  <a:srgbClr val="FFFFFF"/>
                </a:highlight>
                <a:latin typeface="Consolas"/>
              </a:rPr>
              <a:t>while</a:t>
            </a:r>
            <a:r>
              <a:rPr lang="en-US" sz="2000" b="1" dirty="0">
                <a:solidFill>
                  <a:srgbClr val="000000"/>
                </a:solidFill>
                <a:highlight>
                  <a:srgbClr val="FFFFFF"/>
                </a:highlight>
                <a:latin typeface="Consolas"/>
              </a:rPr>
              <a:t> (</a:t>
            </a:r>
            <a:r>
              <a:rPr lang="en-US" sz="2000" b="1" dirty="0">
                <a:solidFill>
                  <a:srgbClr val="0000FF"/>
                </a:solidFill>
                <a:highlight>
                  <a:srgbClr val="FFFFFF"/>
                </a:highlight>
                <a:latin typeface="Consolas"/>
              </a:rPr>
              <a:t>condition</a:t>
            </a:r>
            <a:r>
              <a:rPr lang="en-US" sz="2000" b="1" dirty="0">
                <a:solidFill>
                  <a:srgbClr val="000000"/>
                </a:solidFill>
                <a:highlight>
                  <a:srgbClr val="FFFFFF"/>
                </a:highlight>
                <a:latin typeface="Consolas"/>
              </a:rPr>
              <a:t>)</a:t>
            </a:r>
          </a:p>
          <a:p>
            <a:pPr marL="0" indent="0">
              <a:buNone/>
            </a:pPr>
            <a:r>
              <a:rPr lang="en-US" sz="2000" b="1" dirty="0">
                <a:solidFill>
                  <a:srgbClr val="000000"/>
                </a:solidFill>
                <a:highlight>
                  <a:srgbClr val="FFFFFF"/>
                </a:highlight>
                <a:latin typeface="Consolas"/>
              </a:rPr>
              <a:t>{</a:t>
            </a:r>
          </a:p>
          <a:p>
            <a:pPr marL="0" indent="0">
              <a:buNone/>
            </a:pPr>
            <a:r>
              <a:rPr lang="en-US" sz="2000" b="1" dirty="0">
                <a:solidFill>
                  <a:srgbClr val="000000"/>
                </a:solidFill>
                <a:highlight>
                  <a:srgbClr val="FFFFFF"/>
                </a:highlight>
                <a:latin typeface="Consolas"/>
              </a:rPr>
              <a:t>    </a:t>
            </a:r>
            <a:r>
              <a:rPr lang="en-US" sz="2000" b="1" dirty="0">
                <a:solidFill>
                  <a:srgbClr val="008000"/>
                </a:solidFill>
                <a:highlight>
                  <a:srgbClr val="FFFFFF"/>
                </a:highlight>
                <a:latin typeface="Consolas"/>
              </a:rPr>
              <a:t>//Some Logic</a:t>
            </a:r>
            <a:endParaRPr lang="en-US" sz="2000" b="1" dirty="0">
              <a:solidFill>
                <a:srgbClr val="000000"/>
              </a:solidFill>
              <a:highlight>
                <a:srgbClr val="FFFFFF"/>
              </a:highlight>
              <a:latin typeface="Consolas"/>
            </a:endParaRPr>
          </a:p>
          <a:p>
            <a:pPr marL="0" indent="0">
              <a:buNone/>
            </a:pPr>
            <a:r>
              <a:rPr lang="en-US" sz="2000" b="1" dirty="0">
                <a:solidFill>
                  <a:srgbClr val="000000"/>
                </a:solidFill>
                <a:highlight>
                  <a:srgbClr val="FFFFFF"/>
                </a:highlight>
                <a:latin typeface="Consolas"/>
              </a:rPr>
              <a:t>}</a:t>
            </a:r>
          </a:p>
          <a:p>
            <a:pPr marL="0" indent="0">
              <a:buNone/>
            </a:pPr>
            <a:endParaRPr lang="en-US" sz="2000" b="1" dirty="0">
              <a:solidFill>
                <a:srgbClr val="000000"/>
              </a:solidFill>
              <a:highlight>
                <a:srgbClr val="FFFFFF"/>
              </a:highlight>
              <a:latin typeface="Consola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3776662"/>
            <a:ext cx="2857500" cy="2733675"/>
          </a:xfrm>
          <a:prstGeom prst="rect">
            <a:avLst/>
          </a:prstGeom>
        </p:spPr>
      </p:pic>
      <p:sp>
        <p:nvSpPr>
          <p:cNvPr id="4" name="Rectangle 3"/>
          <p:cNvSpPr/>
          <p:nvPr/>
        </p:nvSpPr>
        <p:spPr>
          <a:xfrm>
            <a:off x="5366657" y="1865790"/>
            <a:ext cx="3399391"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solidFill>
                  <a:srgbClr val="0000FF"/>
                </a:solidFill>
                <a:highlight>
                  <a:srgbClr val="FFFFFF"/>
                </a:highlight>
                <a:latin typeface="Consolas"/>
              </a:rPr>
              <a:t>do</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//Some Logic</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while</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condition</a:t>
            </a:r>
            <a:r>
              <a:rPr lang="en-US" b="1" dirty="0">
                <a:solidFill>
                  <a:srgbClr val="000000"/>
                </a:solidFill>
                <a:highlight>
                  <a:srgbClr val="FFFFFF"/>
                </a:highlight>
                <a:latin typeface="Consolas"/>
              </a:rPr>
              <a:t>);</a:t>
            </a: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a:p>
            <a:endParaRPr lang="en-US" sz="1600" b="1" dirty="0">
              <a:solidFill>
                <a:srgbClr val="000000"/>
              </a:solidFill>
              <a:highlight>
                <a:srgbClr val="FFFFFF"/>
              </a:highlight>
              <a:latin typeface="Consola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3891643"/>
            <a:ext cx="2724150" cy="2819400"/>
          </a:xfrm>
          <a:prstGeom prst="rect">
            <a:avLst/>
          </a:prstGeom>
        </p:spPr>
      </p:pic>
    </p:spTree>
    <p:extLst>
      <p:ext uri="{BB962C8B-B14F-4D97-AF65-F5344CB8AC3E}">
        <p14:creationId xmlns:p14="http://schemas.microsoft.com/office/powerpoint/2010/main" val="140274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990600"/>
          </a:xfrm>
        </p:spPr>
        <p:txBody>
          <a:bodyPr>
            <a:normAutofit/>
          </a:bodyPr>
          <a:lstStyle/>
          <a:p>
            <a:pPr lvl="1" algn="l" rtl="0">
              <a:spcBef>
                <a:spcPct val="0"/>
              </a:spcBef>
            </a:pPr>
            <a:r>
              <a:rPr lang="en-US" sz="4400" kern="1200" dirty="0">
                <a:solidFill>
                  <a:schemeClr val="tx2"/>
                </a:solidFill>
                <a:latin typeface="+mj-lt"/>
                <a:ea typeface="+mj-ea"/>
                <a:cs typeface="+mj-cs"/>
              </a:rPr>
              <a:t>Lab.</a:t>
            </a:r>
          </a:p>
        </p:txBody>
      </p:sp>
      <p:sp>
        <p:nvSpPr>
          <p:cNvPr id="3" name="Content Placeholder 2"/>
          <p:cNvSpPr>
            <a:spLocks noGrp="1"/>
          </p:cNvSpPr>
          <p:nvPr>
            <p:ph sz="quarter" idx="1"/>
          </p:nvPr>
        </p:nvSpPr>
        <p:spPr>
          <a:xfrm>
            <a:off x="76200" y="1600200"/>
            <a:ext cx="9144000" cy="50292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000" b="1" dirty="0">
                <a:solidFill>
                  <a:srgbClr val="0000FF"/>
                </a:solidFill>
                <a:highlight>
                  <a:srgbClr val="FFFFFF"/>
                </a:highlight>
                <a:latin typeface="Consolas"/>
              </a:rPr>
              <a:t>1- simple menu with three choices ( new , display , exit ).</a:t>
            </a:r>
          </a:p>
          <a:p>
            <a:pPr marL="0" indent="0">
              <a:buNone/>
            </a:pPr>
            <a:r>
              <a:rPr lang="en-US" sz="2000" b="1" dirty="0">
                <a:solidFill>
                  <a:srgbClr val="00B050"/>
                </a:solidFill>
                <a:highlight>
                  <a:srgbClr val="FFFFFF"/>
                </a:highlight>
                <a:latin typeface="Consolas"/>
              </a:rPr>
              <a:t>Inputs</a:t>
            </a:r>
            <a:r>
              <a:rPr lang="en-US" sz="2000" b="1" dirty="0">
                <a:solidFill>
                  <a:srgbClr val="0000FF"/>
                </a:solidFill>
                <a:highlight>
                  <a:srgbClr val="FFFFFF"/>
                </a:highlight>
                <a:latin typeface="Consolas"/>
              </a:rPr>
              <a:t>: </a:t>
            </a:r>
            <a:r>
              <a:rPr lang="en-US" sz="2000" b="1" dirty="0" err="1">
                <a:solidFill>
                  <a:srgbClr val="0000FF"/>
                </a:solidFill>
                <a:highlight>
                  <a:srgbClr val="FFFFFF"/>
                </a:highlight>
                <a:latin typeface="Consolas"/>
              </a:rPr>
              <a:t>n,d</a:t>
            </a:r>
            <a:r>
              <a:rPr lang="en-US" sz="2000" b="1" dirty="0">
                <a:solidFill>
                  <a:srgbClr val="0000FF"/>
                </a:solidFill>
                <a:highlight>
                  <a:srgbClr val="FFFFFF"/>
                </a:highlight>
                <a:latin typeface="Consolas"/>
              </a:rPr>
              <a:t> or e Characters</a:t>
            </a:r>
          </a:p>
          <a:p>
            <a:pPr marL="0" indent="0">
              <a:buNone/>
            </a:pPr>
            <a:r>
              <a:rPr lang="en-US" sz="2000" b="1" dirty="0">
                <a:solidFill>
                  <a:srgbClr val="00B050"/>
                </a:solidFill>
                <a:highlight>
                  <a:srgbClr val="FFFFFF"/>
                </a:highlight>
                <a:latin typeface="Consolas"/>
              </a:rPr>
              <a:t>Output</a:t>
            </a:r>
            <a:r>
              <a:rPr lang="en-US" sz="2000" b="1" dirty="0">
                <a:solidFill>
                  <a:srgbClr val="0000FF"/>
                </a:solidFill>
                <a:highlight>
                  <a:srgbClr val="FFFFFF"/>
                </a:highlight>
                <a:latin typeface="Consolas"/>
              </a:rPr>
              <a:t>: </a:t>
            </a:r>
          </a:p>
          <a:p>
            <a:pPr marL="0" indent="0">
              <a:buNone/>
            </a:pPr>
            <a:r>
              <a:rPr lang="en-US" sz="1800" b="1" dirty="0">
                <a:solidFill>
                  <a:srgbClr val="0000FF"/>
                </a:solidFill>
                <a:highlight>
                  <a:srgbClr val="FFFFFF"/>
                </a:highlight>
                <a:latin typeface="Consolas"/>
              </a:rPr>
              <a:t>- if user enters </a:t>
            </a:r>
            <a:r>
              <a:rPr lang="en-US" sz="1800" b="1" dirty="0">
                <a:solidFill>
                  <a:srgbClr val="FF0000"/>
                </a:solidFill>
                <a:highlight>
                  <a:srgbClr val="FFFFFF"/>
                </a:highlight>
                <a:latin typeface="Consolas"/>
              </a:rPr>
              <a:t>n</a:t>
            </a:r>
            <a:r>
              <a:rPr lang="en-US" sz="1800" b="1" dirty="0">
                <a:solidFill>
                  <a:srgbClr val="0000FF"/>
                </a:solidFill>
                <a:highlight>
                  <a:srgbClr val="FFFFFF"/>
                </a:highlight>
                <a:latin typeface="Consolas"/>
              </a:rPr>
              <a:t> PRINT </a:t>
            </a:r>
            <a:r>
              <a:rPr lang="en-US" sz="1800" b="1" dirty="0">
                <a:solidFill>
                  <a:srgbClr val="FF0000"/>
                </a:solidFill>
                <a:highlight>
                  <a:srgbClr val="FFFFFF"/>
                </a:highlight>
                <a:latin typeface="Consolas"/>
              </a:rPr>
              <a:t>New</a:t>
            </a:r>
            <a:r>
              <a:rPr lang="en-US" sz="1800" b="1" dirty="0">
                <a:solidFill>
                  <a:srgbClr val="0000FF"/>
                </a:solidFill>
                <a:highlight>
                  <a:srgbClr val="FFFFFF"/>
                </a:highlight>
                <a:latin typeface="Consolas"/>
              </a:rPr>
              <a:t> and </a:t>
            </a:r>
            <a:r>
              <a:rPr lang="en-US" sz="1800" b="1" dirty="0">
                <a:solidFill>
                  <a:srgbClr val="FF0000"/>
                </a:solidFill>
                <a:highlight>
                  <a:srgbClr val="FFFFFF"/>
                </a:highlight>
                <a:latin typeface="Consolas"/>
              </a:rPr>
              <a:t>continue</a:t>
            </a:r>
            <a:r>
              <a:rPr lang="en-US" sz="1800" b="1" dirty="0">
                <a:solidFill>
                  <a:srgbClr val="0000FF"/>
                </a:solidFill>
                <a:highlight>
                  <a:srgbClr val="FFFFFF"/>
                </a:highlight>
                <a:latin typeface="Consolas"/>
              </a:rPr>
              <a:t> accepting new character, </a:t>
            </a:r>
          </a:p>
          <a:p>
            <a:pPr marL="0" indent="0">
              <a:buNone/>
            </a:pPr>
            <a:r>
              <a:rPr lang="en-US" sz="1800" b="1" dirty="0">
                <a:solidFill>
                  <a:srgbClr val="0000FF"/>
                </a:solidFill>
                <a:highlight>
                  <a:srgbClr val="FFFFFF"/>
                </a:highlight>
                <a:latin typeface="Consolas"/>
              </a:rPr>
              <a:t>- if he enters </a:t>
            </a:r>
            <a:r>
              <a:rPr lang="en-US" sz="1800" b="1" dirty="0">
                <a:solidFill>
                  <a:srgbClr val="FF0000"/>
                </a:solidFill>
                <a:highlight>
                  <a:srgbClr val="FFFFFF"/>
                </a:highlight>
                <a:latin typeface="Consolas"/>
              </a:rPr>
              <a:t>d</a:t>
            </a:r>
            <a:r>
              <a:rPr lang="en-US" sz="1800" b="1" dirty="0">
                <a:solidFill>
                  <a:srgbClr val="0000FF"/>
                </a:solidFill>
                <a:highlight>
                  <a:srgbClr val="FFFFFF"/>
                </a:highlight>
                <a:latin typeface="Consolas"/>
              </a:rPr>
              <a:t> PRINT </a:t>
            </a:r>
            <a:r>
              <a:rPr lang="en-US" sz="1800" b="1" dirty="0">
                <a:solidFill>
                  <a:srgbClr val="FF0000"/>
                </a:solidFill>
                <a:highlight>
                  <a:srgbClr val="FFFFFF"/>
                </a:highlight>
                <a:latin typeface="Consolas"/>
              </a:rPr>
              <a:t>Display</a:t>
            </a:r>
            <a:r>
              <a:rPr lang="en-US" sz="1800" b="1" dirty="0">
                <a:solidFill>
                  <a:srgbClr val="0000FF"/>
                </a:solidFill>
                <a:highlight>
                  <a:srgbClr val="FFFFFF"/>
                </a:highlight>
                <a:latin typeface="Consolas"/>
              </a:rPr>
              <a:t> and </a:t>
            </a:r>
            <a:r>
              <a:rPr lang="en-US" sz="1800" b="1" dirty="0">
                <a:solidFill>
                  <a:srgbClr val="FF0000"/>
                </a:solidFill>
                <a:highlight>
                  <a:srgbClr val="FFFFFF"/>
                </a:highlight>
                <a:latin typeface="Consolas"/>
              </a:rPr>
              <a:t>continue</a:t>
            </a:r>
            <a:r>
              <a:rPr lang="en-US" sz="1800" b="1" dirty="0">
                <a:solidFill>
                  <a:srgbClr val="0000FF"/>
                </a:solidFill>
                <a:highlight>
                  <a:srgbClr val="FFFFFF"/>
                </a:highlight>
                <a:latin typeface="Consolas"/>
              </a:rPr>
              <a:t> accepting new character, </a:t>
            </a:r>
          </a:p>
          <a:p>
            <a:pPr marL="0" indent="0">
              <a:buNone/>
            </a:pPr>
            <a:r>
              <a:rPr lang="en-US" sz="1800" b="1" dirty="0">
                <a:solidFill>
                  <a:srgbClr val="0000FF"/>
                </a:solidFill>
                <a:highlight>
                  <a:srgbClr val="FFFFFF"/>
                </a:highlight>
                <a:latin typeface="Consolas"/>
              </a:rPr>
              <a:t>- if he enters </a:t>
            </a:r>
            <a:r>
              <a:rPr lang="en-US" sz="1800" b="1" dirty="0">
                <a:solidFill>
                  <a:srgbClr val="FF0000"/>
                </a:solidFill>
                <a:highlight>
                  <a:srgbClr val="FFFFFF"/>
                </a:highlight>
                <a:latin typeface="Consolas"/>
              </a:rPr>
              <a:t>e</a:t>
            </a:r>
            <a:r>
              <a:rPr lang="en-US" sz="1800" b="1" dirty="0">
                <a:solidFill>
                  <a:srgbClr val="0000FF"/>
                </a:solidFill>
                <a:highlight>
                  <a:srgbClr val="FFFFFF"/>
                </a:highlight>
                <a:latin typeface="Consolas"/>
              </a:rPr>
              <a:t> print </a:t>
            </a:r>
            <a:r>
              <a:rPr lang="en-US" sz="1800" b="1" dirty="0">
                <a:solidFill>
                  <a:srgbClr val="FF0000"/>
                </a:solidFill>
                <a:highlight>
                  <a:srgbClr val="FFFFFF"/>
                </a:highlight>
                <a:latin typeface="Consolas"/>
              </a:rPr>
              <a:t>EXIT</a:t>
            </a:r>
            <a:r>
              <a:rPr lang="en-US" sz="1800" b="1" dirty="0">
                <a:solidFill>
                  <a:srgbClr val="0000FF"/>
                </a:solidFill>
                <a:highlight>
                  <a:srgbClr val="FFFFFF"/>
                </a:highlight>
                <a:latin typeface="Consolas"/>
              </a:rPr>
              <a:t> and </a:t>
            </a:r>
            <a:r>
              <a:rPr lang="en-US" sz="1800" b="1" dirty="0">
                <a:solidFill>
                  <a:srgbClr val="FF0000"/>
                </a:solidFill>
                <a:highlight>
                  <a:srgbClr val="FFFFFF"/>
                </a:highlight>
                <a:latin typeface="Consolas"/>
              </a:rPr>
              <a:t>exit</a:t>
            </a:r>
            <a:r>
              <a:rPr lang="en-US" sz="1800" b="1" dirty="0">
                <a:solidFill>
                  <a:srgbClr val="0000FF"/>
                </a:solidFill>
                <a:highlight>
                  <a:srgbClr val="FFFFFF"/>
                </a:highlight>
                <a:latin typeface="Consolas"/>
              </a:rPr>
              <a:t> from program</a:t>
            </a:r>
          </a:p>
          <a:p>
            <a:pPr marL="0" indent="0">
              <a:buNone/>
            </a:pPr>
            <a:r>
              <a:rPr lang="en-US" sz="2000" b="1" dirty="0">
                <a:solidFill>
                  <a:srgbClr val="0000FF"/>
                </a:solidFill>
                <a:highlight>
                  <a:srgbClr val="FFFFFF"/>
                </a:highlight>
                <a:latin typeface="Consolas"/>
              </a:rPr>
              <a:t>2-print grade of a student.</a:t>
            </a:r>
          </a:p>
          <a:p>
            <a:pPr marL="0" indent="0">
              <a:buNone/>
            </a:pPr>
            <a:r>
              <a:rPr lang="en-US" sz="2000" b="1" dirty="0">
                <a:solidFill>
                  <a:srgbClr val="00B050"/>
                </a:solidFill>
                <a:highlight>
                  <a:srgbClr val="FFFFFF"/>
                </a:highlight>
                <a:latin typeface="Consolas"/>
              </a:rPr>
              <a:t>Input</a:t>
            </a:r>
            <a:r>
              <a:rPr lang="en-US" sz="2000" b="1" dirty="0">
                <a:solidFill>
                  <a:srgbClr val="0000FF"/>
                </a:solidFill>
                <a:highlight>
                  <a:srgbClr val="FFFFFF"/>
                </a:highlight>
                <a:latin typeface="Consolas"/>
              </a:rPr>
              <a:t>: degree between (0 &amp; 100)</a:t>
            </a:r>
          </a:p>
          <a:p>
            <a:pPr marL="0" indent="0">
              <a:buNone/>
            </a:pPr>
            <a:r>
              <a:rPr lang="en-US" sz="2000" b="1" dirty="0">
                <a:solidFill>
                  <a:srgbClr val="00B050"/>
                </a:solidFill>
                <a:highlight>
                  <a:srgbClr val="FFFFFF"/>
                </a:highlight>
                <a:latin typeface="Consolas"/>
              </a:rPr>
              <a:t>Output</a:t>
            </a:r>
            <a:r>
              <a:rPr lang="en-US" sz="2000" b="1" dirty="0">
                <a:solidFill>
                  <a:srgbClr val="0000FF"/>
                </a:solidFill>
                <a:highlight>
                  <a:srgbClr val="FFFFFF"/>
                </a:highlight>
                <a:latin typeface="Consolas"/>
              </a:rPr>
              <a:t>: </a:t>
            </a:r>
          </a:p>
          <a:p>
            <a:pPr marL="0" indent="0">
              <a:buNone/>
            </a:pPr>
            <a:r>
              <a:rPr lang="en-US" sz="1600" b="1" dirty="0">
                <a:solidFill>
                  <a:srgbClr val="0000FF"/>
                </a:solidFill>
                <a:highlight>
                  <a:srgbClr val="FFFFFF"/>
                </a:highlight>
                <a:latin typeface="Consolas"/>
              </a:rPr>
              <a:t>- if degree between 90 and 100 print Excellent.</a:t>
            </a:r>
          </a:p>
          <a:p>
            <a:pPr marL="0" indent="0">
              <a:buNone/>
            </a:pPr>
            <a:r>
              <a:rPr lang="en-US" sz="1600" b="1" dirty="0">
                <a:solidFill>
                  <a:srgbClr val="0000FF"/>
                </a:solidFill>
                <a:highlight>
                  <a:srgbClr val="FFFFFF"/>
                </a:highlight>
                <a:latin typeface="Consolas"/>
              </a:rPr>
              <a:t>- if degree between 80 and 90 print </a:t>
            </a:r>
            <a:r>
              <a:rPr lang="en-US" sz="1600" b="1" dirty="0" err="1">
                <a:solidFill>
                  <a:srgbClr val="0000FF"/>
                </a:solidFill>
                <a:highlight>
                  <a:srgbClr val="FFFFFF"/>
                </a:highlight>
                <a:latin typeface="Consolas"/>
              </a:rPr>
              <a:t>verygood</a:t>
            </a:r>
            <a:r>
              <a:rPr lang="en-US" sz="1600" b="1" dirty="0">
                <a:solidFill>
                  <a:srgbClr val="0000FF"/>
                </a:solidFill>
                <a:highlight>
                  <a:srgbClr val="FFFFFF"/>
                </a:highlight>
                <a:latin typeface="Consolas"/>
              </a:rPr>
              <a:t>.</a:t>
            </a:r>
          </a:p>
          <a:p>
            <a:pPr marL="0" indent="0">
              <a:buNone/>
            </a:pPr>
            <a:r>
              <a:rPr lang="en-US" sz="1600" b="1" dirty="0">
                <a:solidFill>
                  <a:srgbClr val="0000FF"/>
                </a:solidFill>
                <a:highlight>
                  <a:srgbClr val="FFFFFF"/>
                </a:highlight>
                <a:latin typeface="Consolas"/>
              </a:rPr>
              <a:t>- if degree between 70 and 80 print good.</a:t>
            </a:r>
          </a:p>
          <a:p>
            <a:pPr marL="0" indent="0">
              <a:buNone/>
            </a:pPr>
            <a:r>
              <a:rPr lang="en-US" sz="1600" b="1" dirty="0">
                <a:solidFill>
                  <a:srgbClr val="0000FF"/>
                </a:solidFill>
                <a:highlight>
                  <a:srgbClr val="FFFFFF"/>
                </a:highlight>
                <a:latin typeface="Consolas"/>
              </a:rPr>
              <a:t>- if degree between 60 and 70 print Acceptable.</a:t>
            </a:r>
          </a:p>
          <a:p>
            <a:pPr marL="0" indent="0">
              <a:buNone/>
            </a:pPr>
            <a:r>
              <a:rPr lang="en-US" sz="1600" b="1" dirty="0">
                <a:solidFill>
                  <a:srgbClr val="0000FF"/>
                </a:solidFill>
                <a:highlight>
                  <a:srgbClr val="FFFFFF"/>
                </a:highlight>
                <a:latin typeface="Consolas"/>
              </a:rPr>
              <a:t>- if degree between 0 and 60 print Fail.</a:t>
            </a:r>
          </a:p>
          <a:p>
            <a:pPr marL="0" indent="0">
              <a:buNone/>
            </a:pPr>
            <a:endParaRPr lang="en-US" sz="2000" b="1" dirty="0">
              <a:solidFill>
                <a:srgbClr val="0000FF"/>
              </a:solidFill>
              <a:highlight>
                <a:srgbClr val="FFFFFF"/>
              </a:highlight>
              <a:latin typeface="Consolas"/>
            </a:endParaRPr>
          </a:p>
          <a:p>
            <a:pPr marL="0" indent="0">
              <a:buNone/>
            </a:pPr>
            <a:endParaRPr lang="en-US" sz="2000" b="1" dirty="0">
              <a:solidFill>
                <a:srgbClr val="0000FF"/>
              </a:solidFill>
              <a:highlight>
                <a:srgbClr val="FFFFFF"/>
              </a:highlight>
              <a:latin typeface="Consolas"/>
            </a:endParaRPr>
          </a:p>
          <a:p>
            <a:pPr marL="0" indent="0">
              <a:buNone/>
            </a:pPr>
            <a:r>
              <a:rPr lang="en-US" sz="2000" b="1" dirty="0">
                <a:solidFill>
                  <a:srgbClr val="0000FF"/>
                </a:solidFill>
                <a:highlight>
                  <a:srgbClr val="FFFFFF"/>
                </a:highlight>
                <a:latin typeface="Consolas"/>
              </a:rPr>
              <a:t>3- receive numbers from the user and exit when sum exceeds 100.</a:t>
            </a:r>
          </a:p>
          <a:p>
            <a:pPr marL="0" indent="0">
              <a:buNone/>
            </a:pPr>
            <a:r>
              <a:rPr lang="en-US" sz="2000" b="1" dirty="0">
                <a:solidFill>
                  <a:srgbClr val="0000FF"/>
                </a:solidFill>
                <a:highlight>
                  <a:srgbClr val="FFFFFF"/>
                </a:highlight>
                <a:latin typeface="Consolas"/>
              </a:rPr>
              <a:t>4- magic box. </a:t>
            </a:r>
            <a:endParaRPr lang="en-US" sz="2000" b="1" dirty="0">
              <a:solidFill>
                <a:srgbClr val="000000"/>
              </a:solidFill>
              <a:highlight>
                <a:srgbClr val="FFFFFF"/>
              </a:highlight>
              <a:latin typeface="Consolas"/>
            </a:endParaRPr>
          </a:p>
          <a:p>
            <a:pPr marL="0" indent="0">
              <a:buNone/>
            </a:pPr>
            <a:endParaRPr lang="en-US" sz="2000" b="1" dirty="0">
              <a:solidFill>
                <a:srgbClr val="000000"/>
              </a:solidFill>
              <a:highlight>
                <a:srgbClr val="FFFFFF"/>
              </a:highlight>
              <a:latin typeface="Consolas"/>
            </a:endParaRPr>
          </a:p>
        </p:txBody>
      </p:sp>
    </p:spTree>
    <p:extLst>
      <p:ext uri="{BB962C8B-B14F-4D97-AF65-F5344CB8AC3E}">
        <p14:creationId xmlns:p14="http://schemas.microsoft.com/office/powerpoint/2010/main" val="1670416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990600"/>
          </a:xfrm>
        </p:spPr>
        <p:txBody>
          <a:bodyPr>
            <a:normAutofit/>
          </a:bodyPr>
          <a:lstStyle/>
          <a:p>
            <a:pPr lvl="1" algn="l" rtl="0">
              <a:spcBef>
                <a:spcPct val="0"/>
              </a:spcBef>
            </a:pPr>
            <a:r>
              <a:rPr lang="en-US" sz="4400" kern="1200" dirty="0">
                <a:solidFill>
                  <a:schemeClr val="tx2"/>
                </a:solidFill>
                <a:latin typeface="+mj-lt"/>
                <a:ea typeface="+mj-ea"/>
                <a:cs typeface="+mj-cs"/>
              </a:rPr>
              <a:t>Lab.</a:t>
            </a:r>
          </a:p>
        </p:txBody>
      </p:sp>
      <p:sp>
        <p:nvSpPr>
          <p:cNvPr id="3" name="Content Placeholder 2"/>
          <p:cNvSpPr>
            <a:spLocks noGrp="1"/>
          </p:cNvSpPr>
          <p:nvPr>
            <p:ph sz="quarter" idx="1"/>
          </p:nvPr>
        </p:nvSpPr>
        <p:spPr>
          <a:xfrm>
            <a:off x="76200" y="1600200"/>
            <a:ext cx="9144000" cy="50292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endParaRPr lang="en-US" sz="2000" b="1" dirty="0">
              <a:solidFill>
                <a:srgbClr val="0000FF"/>
              </a:solidFill>
              <a:highlight>
                <a:srgbClr val="FFFFFF"/>
              </a:highlight>
              <a:latin typeface="Consolas"/>
            </a:endParaRPr>
          </a:p>
          <a:p>
            <a:pPr marL="0" indent="0">
              <a:buNone/>
            </a:pPr>
            <a:r>
              <a:rPr lang="en-US" sz="2000" b="1" dirty="0">
                <a:solidFill>
                  <a:srgbClr val="0000FF"/>
                </a:solidFill>
                <a:highlight>
                  <a:srgbClr val="FFFFFF"/>
                </a:highlight>
                <a:latin typeface="Consolas"/>
              </a:rPr>
              <a:t>3- receive numbers from the user and exit when sum exceeds 100.</a:t>
            </a:r>
          </a:p>
          <a:p>
            <a:pPr marL="0" indent="0">
              <a:buNone/>
            </a:pPr>
            <a:r>
              <a:rPr lang="en-US" sz="2000" b="1" dirty="0">
                <a:solidFill>
                  <a:srgbClr val="00B050"/>
                </a:solidFill>
                <a:highlight>
                  <a:srgbClr val="FFFFFF"/>
                </a:highlight>
                <a:latin typeface="Consolas"/>
              </a:rPr>
              <a:t>Inputs</a:t>
            </a:r>
            <a:r>
              <a:rPr lang="en-US" sz="2000" b="1" dirty="0">
                <a:solidFill>
                  <a:srgbClr val="0000FF"/>
                </a:solidFill>
                <a:highlight>
                  <a:srgbClr val="FFFFFF"/>
                </a:highlight>
                <a:latin typeface="Consolas"/>
              </a:rPr>
              <a:t>: continue inserting numbers until there sum exceeds 100</a:t>
            </a:r>
          </a:p>
          <a:p>
            <a:pPr marL="0" indent="0">
              <a:buNone/>
            </a:pPr>
            <a:r>
              <a:rPr lang="en-US" sz="2000" b="1" dirty="0">
                <a:solidFill>
                  <a:srgbClr val="00B050"/>
                </a:solidFill>
                <a:highlight>
                  <a:srgbClr val="FFFFFF"/>
                </a:highlight>
                <a:latin typeface="Consolas"/>
              </a:rPr>
              <a:t>Output</a:t>
            </a:r>
            <a:r>
              <a:rPr lang="en-US" sz="2000" b="1" dirty="0">
                <a:solidFill>
                  <a:srgbClr val="0000FF"/>
                </a:solidFill>
                <a:highlight>
                  <a:srgbClr val="FFFFFF"/>
                </a:highlight>
                <a:latin typeface="Consolas"/>
              </a:rPr>
              <a:t>: sum</a:t>
            </a:r>
          </a:p>
          <a:p>
            <a:pPr marL="0" indent="0">
              <a:buNone/>
            </a:pPr>
            <a:r>
              <a:rPr lang="en-US" sz="2000" b="1" dirty="0">
                <a:solidFill>
                  <a:srgbClr val="0000FF"/>
                </a:solidFill>
                <a:highlight>
                  <a:srgbClr val="FFFFFF"/>
                </a:highlight>
                <a:latin typeface="Consolas"/>
              </a:rPr>
              <a:t>4- magic box ( to be explained )</a:t>
            </a:r>
          </a:p>
          <a:p>
            <a:pPr marL="0" indent="0">
              <a:buNone/>
            </a:pPr>
            <a:endParaRPr lang="en-US" sz="2000" b="1" dirty="0">
              <a:solidFill>
                <a:srgbClr val="000000"/>
              </a:solidFill>
              <a:highlight>
                <a:srgbClr val="FFFFFF"/>
              </a:highlight>
              <a:latin typeface="Consolas"/>
            </a:endParaRPr>
          </a:p>
        </p:txBody>
      </p:sp>
    </p:spTree>
    <p:extLst>
      <p:ext uri="{BB962C8B-B14F-4D97-AF65-F5344CB8AC3E}">
        <p14:creationId xmlns:p14="http://schemas.microsoft.com/office/powerpoint/2010/main" val="2239218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990600"/>
          </a:xfrm>
        </p:spPr>
        <p:txBody>
          <a:bodyPr>
            <a:normAutofit/>
          </a:bodyPr>
          <a:lstStyle/>
          <a:p>
            <a:pPr lvl="1" algn="l" rtl="0">
              <a:spcBef>
                <a:spcPct val="0"/>
              </a:spcBef>
            </a:pPr>
            <a:r>
              <a:rPr lang="en-US" sz="4400" kern="1200" dirty="0">
                <a:solidFill>
                  <a:schemeClr val="tx2"/>
                </a:solidFill>
                <a:latin typeface="+mj-lt"/>
                <a:ea typeface="+mj-ea"/>
                <a:cs typeface="+mj-cs"/>
              </a:rPr>
              <a:t>Home.</a:t>
            </a:r>
          </a:p>
        </p:txBody>
      </p:sp>
      <p:sp>
        <p:nvSpPr>
          <p:cNvPr id="3" name="Content Placeholder 2"/>
          <p:cNvSpPr>
            <a:spLocks noGrp="1"/>
          </p:cNvSpPr>
          <p:nvPr>
            <p:ph sz="quarter" idx="1"/>
          </p:nvPr>
        </p:nvSpPr>
        <p:spPr>
          <a:xfrm>
            <a:off x="76200" y="1600200"/>
            <a:ext cx="9144000" cy="50292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000" b="1" dirty="0">
                <a:solidFill>
                  <a:srgbClr val="0000FF"/>
                </a:solidFill>
                <a:highlight>
                  <a:srgbClr val="FFFFFF"/>
                </a:highlight>
                <a:latin typeface="Consolas"/>
              </a:rPr>
              <a:t>1- prime number</a:t>
            </a:r>
          </a:p>
          <a:p>
            <a:pPr marL="0" indent="0">
              <a:buNone/>
            </a:pPr>
            <a:r>
              <a:rPr lang="en-US" sz="2000" b="1" dirty="0">
                <a:solidFill>
                  <a:srgbClr val="00B050"/>
                </a:solidFill>
                <a:highlight>
                  <a:srgbClr val="FFFFFF"/>
                </a:highlight>
                <a:latin typeface="Consolas"/>
              </a:rPr>
              <a:t>Input</a:t>
            </a:r>
            <a:r>
              <a:rPr lang="en-US" sz="2000" b="1" dirty="0">
                <a:solidFill>
                  <a:srgbClr val="0000FF"/>
                </a:solidFill>
                <a:highlight>
                  <a:srgbClr val="FFFFFF"/>
                </a:highlight>
                <a:latin typeface="Consolas"/>
              </a:rPr>
              <a:t> : number n</a:t>
            </a:r>
          </a:p>
          <a:p>
            <a:pPr marL="0" indent="0">
              <a:buNone/>
            </a:pPr>
            <a:r>
              <a:rPr lang="en-US" sz="2000" b="1" dirty="0">
                <a:solidFill>
                  <a:srgbClr val="00B050"/>
                </a:solidFill>
                <a:highlight>
                  <a:srgbClr val="FFFFFF"/>
                </a:highlight>
                <a:latin typeface="Consolas"/>
              </a:rPr>
              <a:t>Output</a:t>
            </a:r>
            <a:r>
              <a:rPr lang="en-US" sz="2000" b="1" dirty="0">
                <a:solidFill>
                  <a:srgbClr val="0000FF"/>
                </a:solidFill>
                <a:highlight>
                  <a:srgbClr val="FFFFFF"/>
                </a:highlight>
                <a:latin typeface="Consolas"/>
              </a:rPr>
              <a:t>: print if it is prime or not</a:t>
            </a:r>
          </a:p>
          <a:p>
            <a:pPr marL="0" indent="0">
              <a:buNone/>
            </a:pPr>
            <a:r>
              <a:rPr lang="en-US" sz="2000" b="1" dirty="0">
                <a:solidFill>
                  <a:srgbClr val="0000FF"/>
                </a:solidFill>
                <a:highlight>
                  <a:srgbClr val="FFFFFF"/>
                </a:highlight>
                <a:latin typeface="Consolas"/>
              </a:rPr>
              <a:t>Example:</a:t>
            </a:r>
          </a:p>
          <a:p>
            <a:pPr marL="0" indent="0">
              <a:buNone/>
            </a:pPr>
            <a:r>
              <a:rPr lang="en-US" sz="2000" b="1" dirty="0" err="1">
                <a:solidFill>
                  <a:srgbClr val="00B050"/>
                </a:solidFill>
                <a:highlight>
                  <a:srgbClr val="FFFFFF"/>
                </a:highlight>
                <a:latin typeface="Consolas"/>
              </a:rPr>
              <a:t>i</a:t>
            </a:r>
            <a:r>
              <a:rPr lang="en-US" sz="2000" b="1" dirty="0">
                <a:solidFill>
                  <a:srgbClr val="00B050"/>
                </a:solidFill>
                <a:highlight>
                  <a:srgbClr val="FFFFFF"/>
                </a:highlight>
                <a:latin typeface="Consolas"/>
              </a:rPr>
              <a:t>/p</a:t>
            </a:r>
            <a:r>
              <a:rPr lang="en-US" sz="2000" b="1" dirty="0">
                <a:solidFill>
                  <a:srgbClr val="0000FF"/>
                </a:solidFill>
                <a:highlight>
                  <a:srgbClr val="FFFFFF"/>
                </a:highlight>
                <a:latin typeface="Consolas"/>
              </a:rPr>
              <a:t>: 7 – </a:t>
            </a:r>
            <a:r>
              <a:rPr lang="en-US" sz="2000" b="1" dirty="0">
                <a:solidFill>
                  <a:srgbClr val="00B050"/>
                </a:solidFill>
                <a:highlight>
                  <a:srgbClr val="FFFFFF"/>
                </a:highlight>
                <a:latin typeface="Consolas"/>
              </a:rPr>
              <a:t>o/p</a:t>
            </a:r>
            <a:r>
              <a:rPr lang="en-US" sz="2000" b="1" dirty="0">
                <a:solidFill>
                  <a:srgbClr val="0000FF"/>
                </a:solidFill>
                <a:highlight>
                  <a:srgbClr val="FFFFFF"/>
                </a:highlight>
                <a:latin typeface="Consolas"/>
              </a:rPr>
              <a:t> =&gt; prime.</a:t>
            </a:r>
          </a:p>
          <a:p>
            <a:pPr marL="0" indent="0">
              <a:buNone/>
            </a:pPr>
            <a:r>
              <a:rPr lang="en-US" sz="2000" b="1" dirty="0" err="1">
                <a:solidFill>
                  <a:srgbClr val="00B050"/>
                </a:solidFill>
                <a:highlight>
                  <a:srgbClr val="FFFFFF"/>
                </a:highlight>
                <a:latin typeface="Consolas"/>
              </a:rPr>
              <a:t>i</a:t>
            </a:r>
            <a:r>
              <a:rPr lang="en-US" sz="2000" b="1" dirty="0">
                <a:solidFill>
                  <a:srgbClr val="00B050"/>
                </a:solidFill>
                <a:highlight>
                  <a:srgbClr val="FFFFFF"/>
                </a:highlight>
                <a:latin typeface="Consolas"/>
              </a:rPr>
              <a:t>/p</a:t>
            </a:r>
            <a:r>
              <a:rPr lang="en-US" sz="2000" b="1" dirty="0">
                <a:solidFill>
                  <a:srgbClr val="0000FF"/>
                </a:solidFill>
                <a:highlight>
                  <a:srgbClr val="FFFFFF"/>
                </a:highlight>
                <a:latin typeface="Consolas"/>
              </a:rPr>
              <a:t>: 8 – </a:t>
            </a:r>
            <a:r>
              <a:rPr lang="en-US" sz="2000" b="1" dirty="0">
                <a:solidFill>
                  <a:srgbClr val="00B050"/>
                </a:solidFill>
                <a:highlight>
                  <a:srgbClr val="FFFFFF"/>
                </a:highlight>
                <a:latin typeface="Consolas"/>
              </a:rPr>
              <a:t>o/p</a:t>
            </a:r>
            <a:r>
              <a:rPr lang="en-US" sz="2000" b="1" dirty="0">
                <a:solidFill>
                  <a:srgbClr val="0000FF"/>
                </a:solidFill>
                <a:highlight>
                  <a:srgbClr val="FFFFFF"/>
                </a:highlight>
                <a:latin typeface="Consolas"/>
              </a:rPr>
              <a:t> =&gt; not prime.</a:t>
            </a:r>
          </a:p>
          <a:p>
            <a:pPr marL="0" indent="0">
              <a:buNone/>
            </a:pPr>
            <a:r>
              <a:rPr lang="en-US" sz="2000" b="1" dirty="0">
                <a:solidFill>
                  <a:srgbClr val="0000FF"/>
                </a:solidFill>
                <a:highlight>
                  <a:srgbClr val="FFFFFF"/>
                </a:highlight>
                <a:latin typeface="Consolas"/>
              </a:rPr>
              <a:t>2- print prime numbers until specific number</a:t>
            </a:r>
          </a:p>
          <a:p>
            <a:pPr marL="0" indent="0">
              <a:buNone/>
            </a:pPr>
            <a:r>
              <a:rPr lang="en-US" sz="2000" b="1" dirty="0">
                <a:solidFill>
                  <a:srgbClr val="00B050"/>
                </a:solidFill>
                <a:highlight>
                  <a:srgbClr val="FFFFFF"/>
                </a:highlight>
                <a:latin typeface="Consolas"/>
              </a:rPr>
              <a:t>Input</a:t>
            </a:r>
            <a:r>
              <a:rPr lang="en-US" sz="2000" b="1" dirty="0">
                <a:solidFill>
                  <a:srgbClr val="0000FF"/>
                </a:solidFill>
                <a:highlight>
                  <a:srgbClr val="FFFFFF"/>
                </a:highlight>
                <a:latin typeface="Consolas"/>
              </a:rPr>
              <a:t> : number n</a:t>
            </a:r>
          </a:p>
          <a:p>
            <a:pPr marL="0" indent="0">
              <a:buNone/>
            </a:pPr>
            <a:r>
              <a:rPr lang="en-US" sz="2000" b="1" dirty="0">
                <a:solidFill>
                  <a:srgbClr val="00B050"/>
                </a:solidFill>
                <a:highlight>
                  <a:srgbClr val="FFFFFF"/>
                </a:highlight>
                <a:latin typeface="Consolas"/>
              </a:rPr>
              <a:t>Output</a:t>
            </a:r>
            <a:r>
              <a:rPr lang="en-US" sz="2000" b="1" dirty="0">
                <a:solidFill>
                  <a:srgbClr val="0000FF"/>
                </a:solidFill>
                <a:highlight>
                  <a:srgbClr val="FFFFFF"/>
                </a:highlight>
                <a:latin typeface="Consolas"/>
              </a:rPr>
              <a:t>: print all prime numbers until n.</a:t>
            </a:r>
          </a:p>
          <a:p>
            <a:pPr marL="0" indent="0">
              <a:buNone/>
            </a:pPr>
            <a:r>
              <a:rPr lang="en-US" sz="2000" b="1" dirty="0">
                <a:solidFill>
                  <a:srgbClr val="0000FF"/>
                </a:solidFill>
                <a:highlight>
                  <a:srgbClr val="FFFFFF"/>
                </a:highlight>
                <a:latin typeface="Consolas"/>
              </a:rPr>
              <a:t>Example:</a:t>
            </a:r>
          </a:p>
          <a:p>
            <a:pPr marL="0" indent="0">
              <a:buNone/>
            </a:pPr>
            <a:r>
              <a:rPr lang="en-US" sz="2000" b="1" dirty="0" err="1">
                <a:solidFill>
                  <a:srgbClr val="00B050"/>
                </a:solidFill>
                <a:highlight>
                  <a:srgbClr val="FFFFFF"/>
                </a:highlight>
                <a:latin typeface="Consolas"/>
              </a:rPr>
              <a:t>i</a:t>
            </a:r>
            <a:r>
              <a:rPr lang="en-US" sz="2000" b="1" dirty="0">
                <a:solidFill>
                  <a:srgbClr val="00B050"/>
                </a:solidFill>
                <a:highlight>
                  <a:srgbClr val="FFFFFF"/>
                </a:highlight>
                <a:latin typeface="Consolas"/>
              </a:rPr>
              <a:t>/p</a:t>
            </a:r>
            <a:r>
              <a:rPr lang="en-US" sz="2000" b="1" dirty="0">
                <a:solidFill>
                  <a:srgbClr val="0000FF"/>
                </a:solidFill>
                <a:highlight>
                  <a:srgbClr val="FFFFFF"/>
                </a:highlight>
                <a:latin typeface="Consolas"/>
              </a:rPr>
              <a:t> : 7 – </a:t>
            </a:r>
            <a:r>
              <a:rPr lang="en-US" sz="2000" b="1" dirty="0">
                <a:solidFill>
                  <a:srgbClr val="00B050"/>
                </a:solidFill>
                <a:highlight>
                  <a:srgbClr val="FFFFFF"/>
                </a:highlight>
                <a:latin typeface="Consolas"/>
              </a:rPr>
              <a:t>o/p</a:t>
            </a:r>
            <a:r>
              <a:rPr lang="en-US" sz="2000" b="1" dirty="0">
                <a:solidFill>
                  <a:srgbClr val="0000FF"/>
                </a:solidFill>
                <a:highlight>
                  <a:srgbClr val="FFFFFF"/>
                </a:highlight>
                <a:latin typeface="Consolas"/>
              </a:rPr>
              <a:t>  =&gt; 2, 3 , 5 , 7</a:t>
            </a:r>
          </a:p>
          <a:p>
            <a:pPr marL="0" indent="0">
              <a:buNone/>
            </a:pPr>
            <a:r>
              <a:rPr lang="en-US" sz="2000" b="1" dirty="0" err="1">
                <a:solidFill>
                  <a:srgbClr val="00B050"/>
                </a:solidFill>
                <a:highlight>
                  <a:srgbClr val="FFFFFF"/>
                </a:highlight>
                <a:latin typeface="Consolas"/>
              </a:rPr>
              <a:t>i</a:t>
            </a:r>
            <a:r>
              <a:rPr lang="en-US" sz="2000" b="1" dirty="0">
                <a:solidFill>
                  <a:srgbClr val="00B050"/>
                </a:solidFill>
                <a:highlight>
                  <a:srgbClr val="FFFFFF"/>
                </a:highlight>
                <a:latin typeface="Consolas"/>
              </a:rPr>
              <a:t>/p</a:t>
            </a:r>
            <a:r>
              <a:rPr lang="en-US" sz="2000" b="1" dirty="0">
                <a:solidFill>
                  <a:srgbClr val="0000FF"/>
                </a:solidFill>
                <a:highlight>
                  <a:srgbClr val="FFFFFF"/>
                </a:highlight>
                <a:latin typeface="Consolas"/>
              </a:rPr>
              <a:t> : 20 – </a:t>
            </a:r>
            <a:r>
              <a:rPr lang="en-US" sz="2000" b="1" dirty="0">
                <a:solidFill>
                  <a:srgbClr val="00B050"/>
                </a:solidFill>
                <a:highlight>
                  <a:srgbClr val="FFFFFF"/>
                </a:highlight>
                <a:latin typeface="Consolas"/>
              </a:rPr>
              <a:t>o/p</a:t>
            </a:r>
            <a:r>
              <a:rPr lang="en-US" sz="2000" b="1" dirty="0">
                <a:solidFill>
                  <a:srgbClr val="0000FF"/>
                </a:solidFill>
                <a:highlight>
                  <a:srgbClr val="FFFFFF"/>
                </a:highlight>
                <a:latin typeface="Consolas"/>
              </a:rPr>
              <a:t> =&gt; 2, 3 , 5 , 7 , 11 , 13 , 17 , 19</a:t>
            </a:r>
          </a:p>
          <a:p>
            <a:pPr marL="0" indent="0">
              <a:buNone/>
            </a:pPr>
            <a:endParaRPr lang="en-US" sz="2000" b="1" dirty="0">
              <a:solidFill>
                <a:srgbClr val="0000FF"/>
              </a:solidFill>
              <a:highlight>
                <a:srgbClr val="FFFFFF"/>
              </a:highlight>
              <a:latin typeface="Consolas"/>
            </a:endParaRPr>
          </a:p>
          <a:p>
            <a:pPr marL="0" indent="0">
              <a:buNone/>
            </a:pPr>
            <a:endParaRPr lang="en-US" sz="2000" b="1" dirty="0">
              <a:solidFill>
                <a:srgbClr val="000000"/>
              </a:solidFill>
              <a:highlight>
                <a:srgbClr val="FFFFFF"/>
              </a:highlight>
              <a:latin typeface="Consolas"/>
            </a:endParaRPr>
          </a:p>
        </p:txBody>
      </p:sp>
    </p:spTree>
    <p:extLst>
      <p:ext uri="{BB962C8B-B14F-4D97-AF65-F5344CB8AC3E}">
        <p14:creationId xmlns:p14="http://schemas.microsoft.com/office/powerpoint/2010/main" val="305239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Operators</a:t>
            </a:r>
          </a:p>
        </p:txBody>
      </p:sp>
      <p:sp>
        <p:nvSpPr>
          <p:cNvPr id="2" name="Text Placeholder 1"/>
          <p:cNvSpPr>
            <a:spLocks noGrp="1"/>
          </p:cNvSpPr>
          <p:nvPr>
            <p:ph sz="quarter" idx="14"/>
          </p:nvPr>
        </p:nvSpPr>
        <p:spPr/>
        <p:txBody>
          <a:bodyPr/>
          <a:lstStyle/>
          <a:p>
            <a:pPr marL="0" lvl="1" indent="0">
              <a:spcBef>
                <a:spcPts val="700"/>
              </a:spcBef>
              <a:buClr>
                <a:schemeClr val="accent2"/>
              </a:buClr>
              <a:buSzPct val="60000"/>
            </a:pPr>
            <a:r>
              <a:rPr lang="en-US" sz="2400" dirty="0"/>
              <a:t> Arithmetic Operators</a:t>
            </a:r>
          </a:p>
          <a:p>
            <a:pPr marL="0" lvl="1" indent="0">
              <a:spcBef>
                <a:spcPts val="700"/>
              </a:spcBef>
              <a:buClr>
                <a:schemeClr val="accent2"/>
              </a:buClr>
              <a:buSzPct val="60000"/>
            </a:pPr>
            <a:r>
              <a:rPr lang="en-US" sz="2400" dirty="0"/>
              <a:t> Assignment Operators</a:t>
            </a:r>
          </a:p>
          <a:p>
            <a:pPr marL="0" lvl="1" indent="0">
              <a:spcBef>
                <a:spcPts val="700"/>
              </a:spcBef>
              <a:buClr>
                <a:schemeClr val="accent2"/>
              </a:buClr>
              <a:buSzPct val="60000"/>
            </a:pPr>
            <a:r>
              <a:rPr lang="en-US" sz="2400" dirty="0"/>
              <a:t> Relational Operators</a:t>
            </a:r>
          </a:p>
          <a:p>
            <a:pPr marL="0" lvl="1" indent="0">
              <a:spcBef>
                <a:spcPts val="700"/>
              </a:spcBef>
              <a:buClr>
                <a:schemeClr val="accent2"/>
              </a:buClr>
              <a:buSzPct val="60000"/>
            </a:pPr>
            <a:r>
              <a:rPr lang="en-US" sz="2400" dirty="0"/>
              <a:t> Logical Operators</a:t>
            </a:r>
          </a:p>
          <a:p>
            <a:pPr marL="0" lvl="1" indent="0">
              <a:spcBef>
                <a:spcPts val="700"/>
              </a:spcBef>
              <a:buClr>
                <a:schemeClr val="accent2"/>
              </a:buClr>
              <a:buSzPct val="60000"/>
            </a:pPr>
            <a:r>
              <a:rPr lang="en-US" sz="2400" b="1" dirty="0"/>
              <a:t> </a:t>
            </a:r>
            <a:r>
              <a:rPr lang="en-US" sz="2400" dirty="0"/>
              <a:t>Bitwise Operators</a:t>
            </a:r>
          </a:p>
          <a:p>
            <a:pPr marL="0" lvl="1" indent="0">
              <a:spcBef>
                <a:spcPts val="700"/>
              </a:spcBef>
              <a:buClr>
                <a:schemeClr val="accent2"/>
              </a:buClr>
              <a:buSzPct val="60000"/>
            </a:pPr>
            <a:r>
              <a:rPr lang="en-US" dirty="0"/>
              <a:t> </a:t>
            </a:r>
            <a:r>
              <a:rPr lang="en-US" sz="2400" dirty="0"/>
              <a:t>Ternary Operator</a:t>
            </a:r>
          </a:p>
          <a:p>
            <a:pPr marL="0" lvl="1" indent="0">
              <a:spcBef>
                <a:spcPts val="700"/>
              </a:spcBef>
              <a:buClr>
                <a:schemeClr val="accent2"/>
              </a:buClr>
              <a:buSzPct val="60000"/>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43200"/>
            <a:ext cx="4191000" cy="3688080"/>
          </a:xfrm>
          <a:prstGeom prst="rect">
            <a:avLst/>
          </a:prstGeom>
        </p:spPr>
      </p:pic>
    </p:spTree>
    <p:extLst>
      <p:ext uri="{BB962C8B-B14F-4D97-AF65-F5344CB8AC3E}">
        <p14:creationId xmlns:p14="http://schemas.microsoft.com/office/powerpoint/2010/main" val="357812163"/>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33984"/>
            <a:ext cx="8057866" cy="5398770"/>
          </a:xfrm>
          <a:prstGeom prst="rect">
            <a:avLst/>
          </a:prstGeom>
        </p:spPr>
      </p:pic>
    </p:spTree>
    <p:extLst>
      <p:ext uri="{BB962C8B-B14F-4D97-AF65-F5344CB8AC3E}">
        <p14:creationId xmlns:p14="http://schemas.microsoft.com/office/powerpoint/2010/main" val="3057463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5" name="Content Placeholder 4"/>
          <p:cNvSpPr>
            <a:spLocks noGrp="1"/>
          </p:cNvSpPr>
          <p:nvPr>
            <p:ph sz="quarter" idx="1"/>
          </p:nvPr>
        </p:nvSpPr>
        <p:spPr>
          <a:xfrm>
            <a:off x="612648" y="1600200"/>
            <a:ext cx="8378952" cy="5105400"/>
          </a:xfrm>
        </p:spPr>
        <p:txBody>
          <a:bodyPr>
            <a:normAutofit fontScale="55000" lnSpcReduction="20000"/>
          </a:bodyPr>
          <a:lstStyle/>
          <a:p>
            <a:r>
              <a:rPr lang="en-US" sz="3000" b="1" dirty="0"/>
              <a:t>Unary Operators </a:t>
            </a:r>
            <a:r>
              <a:rPr lang="en-US" sz="3000" b="1" dirty="0">
                <a:solidFill>
                  <a:srgbClr val="FF0000"/>
                </a:solidFill>
              </a:rPr>
              <a:t>++ , --.</a:t>
            </a:r>
            <a:endParaRPr lang="en-US" sz="3000" dirty="0">
              <a:solidFill>
                <a:srgbClr val="FF0000"/>
              </a:solidFill>
            </a:endParaRPr>
          </a:p>
          <a:p>
            <a:pPr lvl="1"/>
            <a:r>
              <a:rPr lang="en-US" dirty="0">
                <a:solidFill>
                  <a:srgbClr val="FF0000"/>
                </a:solidFill>
              </a:rPr>
              <a:t>++</a:t>
            </a:r>
            <a:r>
              <a:rPr lang="en-US" dirty="0"/>
              <a:t> </a:t>
            </a:r>
            <a:r>
              <a:rPr lang="en-US" dirty="0">
                <a:solidFill>
                  <a:srgbClr val="FF0000"/>
                </a:solidFill>
              </a:rPr>
              <a:t> </a:t>
            </a:r>
            <a:r>
              <a:rPr lang="en-US" dirty="0"/>
              <a:t>add one to it’s operand and </a:t>
            </a:r>
            <a:r>
              <a:rPr lang="en-US" dirty="0">
                <a:solidFill>
                  <a:srgbClr val="FF0000"/>
                </a:solidFill>
              </a:rPr>
              <a:t>– </a:t>
            </a:r>
            <a:r>
              <a:rPr lang="en-US" dirty="0"/>
              <a:t>subtract one from it’s operand</a:t>
            </a:r>
          </a:p>
          <a:p>
            <a:pPr marL="365760" lvl="1" indent="0">
              <a:buNone/>
            </a:pPr>
            <a:r>
              <a:rPr lang="en-US" dirty="0"/>
              <a:t>	</a:t>
            </a:r>
            <a:r>
              <a:rPr lang="en-US" dirty="0" err="1"/>
              <a:t>int</a:t>
            </a:r>
            <a:r>
              <a:rPr lang="en-US" dirty="0"/>
              <a:t> d=10;</a:t>
            </a:r>
          </a:p>
          <a:p>
            <a:pPr marL="365760" lvl="1" indent="0">
              <a:buNone/>
            </a:pPr>
            <a:r>
              <a:rPr lang="en-US" dirty="0"/>
              <a:t>	d++; /* value of d will be 11 */</a:t>
            </a:r>
          </a:p>
          <a:p>
            <a:pPr lvl="1"/>
            <a:r>
              <a:rPr lang="en-US" dirty="0"/>
              <a:t>Postfix : x++ ;  uses the original value of x in the equation, and then increments it afterword's.</a:t>
            </a:r>
          </a:p>
          <a:p>
            <a:pPr lvl="1"/>
            <a:r>
              <a:rPr lang="en-US" dirty="0"/>
              <a:t>Prefix: ++x ; increments x first, and then uses the new value of x   inside the equation.</a:t>
            </a:r>
          </a:p>
          <a:p>
            <a:pPr lvl="1"/>
            <a:r>
              <a:rPr lang="en-US" dirty="0"/>
              <a:t>Example: x=10;  y = x++ ;  res: y=10 and x=11 as y=x;  then x=x+1;</a:t>
            </a:r>
          </a:p>
          <a:p>
            <a:pPr lvl="1"/>
            <a:r>
              <a:rPr lang="en-US" dirty="0"/>
              <a:t> Example: x=10; y = ++x ; res y=11 and x=11 as x=x+1; then y=x;</a:t>
            </a:r>
          </a:p>
          <a:p>
            <a:r>
              <a:rPr lang="en-US" sz="3000" b="1" dirty="0"/>
              <a:t>Binary Operators </a:t>
            </a:r>
            <a:r>
              <a:rPr lang="en-US" sz="3000" b="1" dirty="0">
                <a:solidFill>
                  <a:srgbClr val="FF0000"/>
                </a:solidFill>
              </a:rPr>
              <a:t>+ , - , * , / , % (remainder).</a:t>
            </a:r>
          </a:p>
          <a:p>
            <a:pPr marL="0" indent="0">
              <a:buNone/>
            </a:pPr>
            <a:r>
              <a:rPr lang="en-US" b="1" dirty="0"/>
              <a:t>Operates on two operands as sum =num1 + num2; the two operands are num1 and </a:t>
            </a:r>
            <a:r>
              <a:rPr lang="en-US" b="1" dirty="0" err="1"/>
              <a:t>num</a:t>
            </a:r>
            <a:r>
              <a:rPr lang="en-US" b="1" dirty="0"/>
              <a:t> 2</a:t>
            </a:r>
          </a:p>
          <a:p>
            <a:pPr lvl="1"/>
            <a:r>
              <a:rPr lang="en-US" dirty="0"/>
              <a:t>If the two operands of / are </a:t>
            </a:r>
            <a:r>
              <a:rPr lang="en-US" dirty="0" err="1"/>
              <a:t>int</a:t>
            </a:r>
            <a:r>
              <a:rPr lang="en-US" dirty="0"/>
              <a:t> the result is </a:t>
            </a:r>
            <a:r>
              <a:rPr lang="en-US" dirty="0" err="1"/>
              <a:t>int</a:t>
            </a:r>
            <a:r>
              <a:rPr lang="en-US" dirty="0"/>
              <a:t> so the fraction part will be eliminated.</a:t>
            </a:r>
          </a:p>
          <a:p>
            <a:pPr lvl="1"/>
            <a:r>
              <a:rPr lang="en-US" dirty="0"/>
              <a:t>% modulus operator only operate with </a:t>
            </a:r>
            <a:r>
              <a:rPr lang="en-US" dirty="0" err="1"/>
              <a:t>int</a:t>
            </a:r>
            <a:r>
              <a:rPr lang="en-US" dirty="0"/>
              <a:t> operands and returns the remainder of division.</a:t>
            </a:r>
          </a:p>
          <a:p>
            <a:pPr lvl="1"/>
            <a:r>
              <a:rPr lang="en-US" dirty="0"/>
              <a:t>If the two operands </a:t>
            </a:r>
            <a:r>
              <a:rPr lang="ar-SA" dirty="0"/>
              <a:t> </a:t>
            </a:r>
            <a:r>
              <a:rPr lang="en-US" dirty="0"/>
              <a:t>are </a:t>
            </a:r>
            <a:r>
              <a:rPr lang="en-US" dirty="0" err="1"/>
              <a:t>int</a:t>
            </a:r>
            <a:r>
              <a:rPr lang="en-US" dirty="0"/>
              <a:t> the result is int.</a:t>
            </a:r>
          </a:p>
          <a:p>
            <a:pPr lvl="1"/>
            <a:r>
              <a:rPr lang="en-US" dirty="0"/>
              <a:t>If the two operands are  float the result is float.</a:t>
            </a:r>
          </a:p>
          <a:p>
            <a:pPr lvl="1"/>
            <a:r>
              <a:rPr lang="en-US" dirty="0"/>
              <a:t>If  one operand is  </a:t>
            </a:r>
            <a:r>
              <a:rPr lang="en-US" dirty="0" err="1"/>
              <a:t>int</a:t>
            </a:r>
            <a:r>
              <a:rPr lang="en-US" dirty="0"/>
              <a:t> and the other is float the result is float.</a:t>
            </a:r>
          </a:p>
          <a:p>
            <a:pPr lvl="1"/>
            <a:r>
              <a:rPr lang="en-US" dirty="0"/>
              <a:t>+ , - have less precedence than *,/,%.</a:t>
            </a:r>
          </a:p>
          <a:p>
            <a:pPr lvl="1"/>
            <a:r>
              <a:rPr lang="en-US" dirty="0"/>
              <a:t>+,-,*,/,% are left associativity</a:t>
            </a:r>
          </a:p>
          <a:p>
            <a:pPr lvl="1"/>
            <a:r>
              <a:rPr lang="en-US" dirty="0"/>
              <a:t>++ ,-- have higher precedence than +,-,*,/,%.</a:t>
            </a:r>
          </a:p>
          <a:p>
            <a:endParaRPr lang="en-US" dirty="0"/>
          </a:p>
        </p:txBody>
      </p:sp>
    </p:spTree>
    <p:extLst>
      <p:ext uri="{BB962C8B-B14F-4D97-AF65-F5344CB8AC3E}">
        <p14:creationId xmlns:p14="http://schemas.microsoft.com/office/powerpoint/2010/main" val="295592151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5" name="Content Placeholder 4"/>
          <p:cNvSpPr>
            <a:spLocks noGrp="1"/>
          </p:cNvSpPr>
          <p:nvPr>
            <p:ph sz="quarter" idx="1"/>
          </p:nvPr>
        </p:nvSpPr>
        <p:spPr>
          <a:xfrm>
            <a:off x="612648" y="1600200"/>
            <a:ext cx="8153400" cy="4953000"/>
          </a:xfrm>
        </p:spPr>
        <p:txBody>
          <a:bodyPr>
            <a:normAutofit fontScale="55000" lnSpcReduction="20000"/>
          </a:bodyPr>
          <a:lstStyle/>
          <a:p>
            <a:pPr lvl="1"/>
            <a:r>
              <a:rPr lang="en-US" sz="2800" b="1" dirty="0"/>
              <a:t>Assignment Operators.</a:t>
            </a:r>
            <a:r>
              <a:rPr lang="en-US" sz="2800" dirty="0"/>
              <a:t> </a:t>
            </a:r>
            <a:r>
              <a:rPr lang="en-US" sz="2400" b="1" dirty="0">
                <a:solidFill>
                  <a:srgbClr val="FF0000"/>
                </a:solidFill>
              </a:rPr>
              <a:t>=   +=   -=   *=   /=   %=   &amp;=   |=   ^=   &lt;&lt;=   &gt;&gt;=</a:t>
            </a:r>
          </a:p>
          <a:p>
            <a:pPr lvl="2"/>
            <a:r>
              <a:rPr lang="en-US" sz="2400" dirty="0"/>
              <a:t>x=y; means assign the value of y to x, so the value of x and y will be the same.</a:t>
            </a:r>
          </a:p>
          <a:p>
            <a:pPr lvl="2"/>
            <a:r>
              <a:rPr lang="en-US" sz="2400" dirty="0" err="1"/>
              <a:t>lvalue</a:t>
            </a:r>
            <a:r>
              <a:rPr lang="en-US" sz="2400" dirty="0"/>
              <a:t>=</a:t>
            </a:r>
            <a:r>
              <a:rPr lang="en-US" sz="2400" dirty="0" err="1"/>
              <a:t>rvalue</a:t>
            </a:r>
            <a:r>
              <a:rPr lang="en-US" sz="2400" dirty="0"/>
              <a:t> assigns the right value ( can be constant or variable ) to the left value ( must be variable ), </a:t>
            </a:r>
          </a:p>
          <a:p>
            <a:pPr lvl="2"/>
            <a:r>
              <a:rPr lang="en-US" sz="2400" dirty="0"/>
              <a:t>x+=y means x=</a:t>
            </a:r>
            <a:r>
              <a:rPr lang="en-US" sz="2400" dirty="0" err="1"/>
              <a:t>x+y</a:t>
            </a:r>
            <a:r>
              <a:rPr lang="en-US" sz="2400" dirty="0"/>
              <a:t>, x*=y+1 means x=x*(y+1); and so on.</a:t>
            </a:r>
          </a:p>
          <a:p>
            <a:pPr lvl="1"/>
            <a:r>
              <a:rPr lang="en-US" sz="3100" b="1" dirty="0"/>
              <a:t>Relational Operators.</a:t>
            </a:r>
            <a:r>
              <a:rPr lang="en-US" sz="3100" dirty="0"/>
              <a:t> </a:t>
            </a:r>
            <a:r>
              <a:rPr lang="en-US" sz="2400" dirty="0">
                <a:solidFill>
                  <a:srgbClr val="FF0000"/>
                </a:solidFill>
              </a:rPr>
              <a:t>==   !=   &lt;   &gt;   &lt;=   &gt;=</a:t>
            </a:r>
          </a:p>
          <a:p>
            <a:pPr lvl="2"/>
            <a:r>
              <a:rPr lang="en-US" sz="2400" dirty="0"/>
              <a:t>x==y means ask if x equal to y or not , the result is true or false. </a:t>
            </a:r>
          </a:p>
          <a:p>
            <a:pPr lvl="2"/>
            <a:r>
              <a:rPr lang="en-US" sz="2400" dirty="0"/>
              <a:t>False in c means 0 other values treated as true so  values such as  1, 10 , -2 , -10 will be treated as true.</a:t>
            </a:r>
          </a:p>
          <a:p>
            <a:pPr lvl="1"/>
            <a:r>
              <a:rPr lang="en-US" sz="3100" b="1" dirty="0"/>
              <a:t>Logical Operators</a:t>
            </a:r>
            <a:r>
              <a:rPr lang="en-US" sz="3100" b="1" dirty="0">
                <a:solidFill>
                  <a:srgbClr val="FF0000"/>
                </a:solidFill>
              </a:rPr>
              <a:t>.</a:t>
            </a:r>
            <a:r>
              <a:rPr lang="en-US" sz="3100" dirty="0">
                <a:solidFill>
                  <a:srgbClr val="FF0000"/>
                </a:solidFill>
              </a:rPr>
              <a:t>  </a:t>
            </a:r>
            <a:r>
              <a:rPr lang="en-US" sz="2400" dirty="0">
                <a:solidFill>
                  <a:srgbClr val="FF0000"/>
                </a:solidFill>
              </a:rPr>
              <a:t>!   &amp;&amp;   || </a:t>
            </a:r>
          </a:p>
          <a:p>
            <a:pPr lvl="2"/>
            <a:r>
              <a:rPr lang="en-US" sz="2400" dirty="0"/>
              <a:t>Compare to relational expressions such as (a&gt;b) &amp;&amp; (b&gt;c)</a:t>
            </a:r>
          </a:p>
          <a:p>
            <a:pPr lvl="2"/>
            <a:r>
              <a:rPr lang="en-US" sz="2400" dirty="0"/>
              <a:t>&amp;&amp; the result will be true only if the two operands are true otherwise the result is false.</a:t>
            </a:r>
          </a:p>
          <a:p>
            <a:pPr lvl="2"/>
            <a:r>
              <a:rPr lang="en-US" sz="2400" dirty="0"/>
              <a:t>|| the result is false only if the two operands are false otherwise the result is true.</a:t>
            </a:r>
          </a:p>
          <a:p>
            <a:pPr lvl="1"/>
            <a:r>
              <a:rPr lang="en-US" sz="3100" b="1" dirty="0"/>
              <a:t>Bitwise Operators.</a:t>
            </a:r>
            <a:endParaRPr lang="en-US" sz="3100" dirty="0"/>
          </a:p>
          <a:p>
            <a:pPr lvl="2"/>
            <a:r>
              <a:rPr lang="en-US" sz="2400" dirty="0"/>
              <a:t>&amp; , | , ^</a:t>
            </a:r>
          </a:p>
          <a:p>
            <a:pPr lvl="2"/>
            <a:r>
              <a:rPr lang="en-US" sz="2400" dirty="0"/>
              <a:t>&lt;&lt; Left Shift</a:t>
            </a:r>
          </a:p>
          <a:p>
            <a:pPr lvl="2"/>
            <a:r>
              <a:rPr lang="en-US" sz="2400" dirty="0"/>
              <a:t>&gt;&gt; Right Shift</a:t>
            </a:r>
          </a:p>
          <a:p>
            <a:pPr lvl="2"/>
            <a:r>
              <a:rPr lang="en-US" sz="2400" dirty="0"/>
              <a:t>~ Complement.</a:t>
            </a:r>
          </a:p>
          <a:p>
            <a:pPr lvl="1"/>
            <a:r>
              <a:rPr lang="en-US" sz="2800" b="1" dirty="0"/>
              <a:t>Ternary Operator (Conditional Operator).</a:t>
            </a:r>
            <a:endParaRPr lang="en-US" sz="2800" dirty="0"/>
          </a:p>
          <a:p>
            <a:pPr lvl="2"/>
            <a:r>
              <a:rPr lang="en-US" sz="2400" dirty="0"/>
              <a:t>Variable = condition </a:t>
            </a:r>
            <a:r>
              <a:rPr lang="en-US" sz="2400" b="1" dirty="0"/>
              <a:t>?</a:t>
            </a:r>
            <a:r>
              <a:rPr lang="en-US" sz="2400" dirty="0"/>
              <a:t> value when true </a:t>
            </a:r>
            <a:r>
              <a:rPr lang="en-US" sz="2400" b="1" dirty="0"/>
              <a:t>:</a:t>
            </a:r>
            <a:r>
              <a:rPr lang="en-US" sz="2400" dirty="0"/>
              <a:t> value when false ;</a:t>
            </a:r>
          </a:p>
          <a:p>
            <a:endParaRPr lang="en-US" dirty="0"/>
          </a:p>
        </p:txBody>
      </p:sp>
    </p:spTree>
    <p:extLst>
      <p:ext uri="{BB962C8B-B14F-4D97-AF65-F5344CB8AC3E}">
        <p14:creationId xmlns:p14="http://schemas.microsoft.com/office/powerpoint/2010/main" val="4113251927"/>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a:t>
            </a:r>
          </a:p>
        </p:txBody>
      </p:sp>
      <p:sp>
        <p:nvSpPr>
          <p:cNvPr id="5" name="Content Placeholder 4"/>
          <p:cNvSpPr>
            <a:spLocks noGrp="1"/>
          </p:cNvSpPr>
          <p:nvPr>
            <p:ph sz="quarter" idx="1"/>
          </p:nvPr>
        </p:nvSpPr>
        <p:spPr>
          <a:xfrm>
            <a:off x="228600" y="3941802"/>
            <a:ext cx="3872266" cy="2743200"/>
          </a:xfrm>
          <a:blipFill>
            <a:blip r:embed="rId2"/>
            <a:tile tx="0" ty="0" sx="100000" sy="100000" flip="none" algn="tl"/>
          </a:blipFill>
        </p:spPr>
        <p:txBody>
          <a:bodyPr>
            <a:normAutofit fontScale="55000" lnSpcReduction="20000"/>
          </a:bodyPr>
          <a:lstStyle/>
          <a:p>
            <a:endParaRPr lang="en-US" dirty="0"/>
          </a:p>
          <a:p>
            <a:r>
              <a:rPr lang="en-US" dirty="0"/>
              <a:t>Unary  ++,--</a:t>
            </a:r>
          </a:p>
          <a:p>
            <a:r>
              <a:rPr lang="en-US" dirty="0"/>
              <a:t>Multiplicative  * , / , %</a:t>
            </a:r>
          </a:p>
          <a:p>
            <a:r>
              <a:rPr lang="en-US" dirty="0"/>
              <a:t>Additive  + , -</a:t>
            </a:r>
          </a:p>
          <a:p>
            <a:r>
              <a:rPr lang="en-US" dirty="0"/>
              <a:t>Relational &gt; &gt;=,&lt; , &lt;=</a:t>
            </a:r>
          </a:p>
          <a:p>
            <a:r>
              <a:rPr lang="en-US" dirty="0"/>
              <a:t>Equality ==, !=</a:t>
            </a:r>
          </a:p>
          <a:p>
            <a:r>
              <a:rPr lang="en-US" dirty="0"/>
              <a:t>Logical AND &amp;&amp;</a:t>
            </a:r>
          </a:p>
          <a:p>
            <a:r>
              <a:rPr lang="en-US" dirty="0"/>
              <a:t>Logical OR  ||</a:t>
            </a:r>
          </a:p>
          <a:p>
            <a:r>
              <a:rPr lang="en-US" dirty="0"/>
              <a:t>Assignment  =</a:t>
            </a:r>
          </a:p>
          <a:p>
            <a:endParaRPr lang="en-US" dirty="0"/>
          </a:p>
        </p:txBody>
      </p:sp>
      <p:sp>
        <p:nvSpPr>
          <p:cNvPr id="3" name="Down Arrow 2"/>
          <p:cNvSpPr/>
          <p:nvPr/>
        </p:nvSpPr>
        <p:spPr>
          <a:xfrm>
            <a:off x="2895600" y="4284702"/>
            <a:ext cx="762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71800" y="4284702"/>
            <a:ext cx="1447800" cy="369332"/>
          </a:xfrm>
          <a:prstGeom prst="rect">
            <a:avLst/>
          </a:prstGeom>
          <a:noFill/>
        </p:spPr>
        <p:txBody>
          <a:bodyPr wrap="square" rtlCol="0">
            <a:spAutoFit/>
          </a:bodyPr>
          <a:lstStyle/>
          <a:p>
            <a:r>
              <a:rPr lang="en-US" dirty="0"/>
              <a:t>highest</a:t>
            </a:r>
          </a:p>
        </p:txBody>
      </p:sp>
      <p:sp>
        <p:nvSpPr>
          <p:cNvPr id="6" name="TextBox 5"/>
          <p:cNvSpPr txBox="1"/>
          <p:nvPr/>
        </p:nvSpPr>
        <p:spPr>
          <a:xfrm>
            <a:off x="3010770" y="5972770"/>
            <a:ext cx="1447800" cy="369332"/>
          </a:xfrm>
          <a:prstGeom prst="rect">
            <a:avLst/>
          </a:prstGeom>
          <a:noFill/>
        </p:spPr>
        <p:txBody>
          <a:bodyPr wrap="square" rtlCol="0">
            <a:spAutoFit/>
          </a:bodyPr>
          <a:lstStyle/>
          <a:p>
            <a:r>
              <a:rPr lang="en-US" dirty="0"/>
              <a:t>Lowest</a:t>
            </a:r>
          </a:p>
        </p:txBody>
      </p:sp>
      <p:sp>
        <p:nvSpPr>
          <p:cNvPr id="7" name="Rectangle 6"/>
          <p:cNvSpPr/>
          <p:nvPr/>
        </p:nvSpPr>
        <p:spPr>
          <a:xfrm>
            <a:off x="612648" y="1511405"/>
            <a:ext cx="8153400" cy="1569660"/>
          </a:xfrm>
          <a:prstGeom prst="rect">
            <a:avLst/>
          </a:prstGeom>
        </p:spPr>
        <p:txBody>
          <a:bodyPr wrap="square">
            <a:spAutoFit/>
          </a:bodyPr>
          <a:lstStyle/>
          <a:p>
            <a:endParaRPr lang="en-US" sz="1200" dirty="0">
              <a:solidFill>
                <a:srgbClr val="000000"/>
              </a:solidFill>
              <a:latin typeface="Times New Roman" panose="02020603050405020304" pitchFamily="18" charset="0"/>
            </a:endParaRPr>
          </a:p>
          <a:p>
            <a:endParaRPr lang="en-US" sz="1200"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The precedence of operators determines the order in which operations are performed in an expression. Operators with higher precedence are executed first. If two operators in an expression have the same precedence, associativity determines the direction in which the expression will be evaluated.</a:t>
            </a:r>
          </a:p>
        </p:txBody>
      </p:sp>
    </p:spTree>
    <p:extLst>
      <p:ext uri="{BB962C8B-B14F-4D97-AF65-F5344CB8AC3E}">
        <p14:creationId xmlns:p14="http://schemas.microsoft.com/office/powerpoint/2010/main" val="324612822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352800"/>
          </a:xfrm>
        </p:spPr>
        <p:txBody>
          <a:bodyPr>
            <a:normAutofit/>
          </a:bodyPr>
          <a:lstStyle/>
          <a:p>
            <a:r>
              <a:rPr lang="en-US" dirty="0"/>
              <a:t>Conditional Statements</a:t>
            </a:r>
          </a:p>
          <a:p>
            <a:pPr marL="1097280" lvl="1" indent="-457200">
              <a:buFont typeface="Arial" pitchFamily="34" charset="0"/>
              <a:buChar char="•"/>
            </a:pPr>
            <a:r>
              <a:rPr lang="en-US" dirty="0"/>
              <a:t>Switch Case statement</a:t>
            </a:r>
          </a:p>
          <a:p>
            <a:pPr marL="1097280" lvl="1" indent="-457200">
              <a:buFont typeface="Arial" pitchFamily="34" charset="0"/>
              <a:buChar char="•"/>
            </a:pPr>
            <a:r>
              <a:rPr lang="en-US" dirty="0"/>
              <a:t>If Else</a:t>
            </a:r>
          </a:p>
          <a:p>
            <a:r>
              <a:rPr lang="en-US" dirty="0"/>
              <a:t>Loop Statements</a:t>
            </a:r>
          </a:p>
          <a:p>
            <a:pPr marL="1097280" lvl="1" indent="-457200">
              <a:buFont typeface="Arial" pitchFamily="34" charset="0"/>
              <a:buChar char="•"/>
            </a:pPr>
            <a:r>
              <a:rPr lang="en-US" dirty="0"/>
              <a:t>For loop</a:t>
            </a:r>
          </a:p>
          <a:p>
            <a:pPr marL="1097280" lvl="1" indent="-457200">
              <a:buFont typeface="Arial" pitchFamily="34" charset="0"/>
              <a:buChar char="•"/>
            </a:pPr>
            <a:r>
              <a:rPr lang="en-US" dirty="0"/>
              <a:t>While loop</a:t>
            </a:r>
          </a:p>
          <a:p>
            <a:pPr marL="1097280" lvl="1" indent="-457200">
              <a:buFont typeface="Arial" pitchFamily="34" charset="0"/>
              <a:buChar char="•"/>
            </a:pPr>
            <a:r>
              <a:rPr lang="en-US" dirty="0"/>
              <a:t>Do While loop</a:t>
            </a:r>
          </a:p>
          <a:p>
            <a:pPr marL="1097280" lvl="1" indent="-457200">
              <a:buFont typeface="Arial" pitchFamily="34" charset="0"/>
              <a:buChar char="•"/>
            </a:pPr>
            <a:endParaRPr lang="en-US" dirty="0"/>
          </a:p>
          <a:p>
            <a:pPr marL="1097280" lvl="1" indent="-457200">
              <a:buFont typeface="Arial" pitchFamily="34" charset="0"/>
              <a:buChar char="•"/>
            </a:pPr>
            <a:endParaRPr lang="en-US" dirty="0"/>
          </a:p>
        </p:txBody>
      </p:sp>
      <p:sp>
        <p:nvSpPr>
          <p:cNvPr id="3" name="Title 2"/>
          <p:cNvSpPr>
            <a:spLocks noGrp="1"/>
          </p:cNvSpPr>
          <p:nvPr>
            <p:ph type="title"/>
          </p:nvPr>
        </p:nvSpPr>
        <p:spPr/>
        <p:txBody>
          <a:bodyPr/>
          <a:lstStyle/>
          <a:p>
            <a:r>
              <a:rPr lang="en-US" dirty="0"/>
              <a:t>Control Statements</a:t>
            </a:r>
          </a:p>
        </p:txBody>
      </p:sp>
    </p:spTree>
    <p:extLst>
      <p:ext uri="{BB962C8B-B14F-4D97-AF65-F5344CB8AC3E}">
        <p14:creationId xmlns:p14="http://schemas.microsoft.com/office/powerpoint/2010/main" val="1005835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Statements</a:t>
            </a:r>
          </a:p>
        </p:txBody>
      </p:sp>
      <p:sp>
        <p:nvSpPr>
          <p:cNvPr id="3" name="Content Placeholder 2"/>
          <p:cNvSpPr>
            <a:spLocks noGrp="1"/>
          </p:cNvSpPr>
          <p:nvPr>
            <p:ph sz="quarter" idx="1"/>
          </p:nvPr>
        </p:nvSpPr>
        <p:spPr>
          <a:xfrm>
            <a:off x="153924" y="1676399"/>
            <a:ext cx="8612124" cy="1828801"/>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buNone/>
            </a:pPr>
            <a:r>
              <a:rPr lang="en-US" dirty="0"/>
              <a:t>These statements are used to have a program execute different statements depending on certain conditions. It makes a program “smarter” by allowing different choices to be made by the program. </a:t>
            </a:r>
          </a:p>
        </p:txBody>
      </p:sp>
      <p:sp>
        <p:nvSpPr>
          <p:cNvPr id="5" name="Content Placeholder 2"/>
          <p:cNvSpPr txBox="1">
            <a:spLocks/>
          </p:cNvSpPr>
          <p:nvPr/>
        </p:nvSpPr>
        <p:spPr>
          <a:xfrm>
            <a:off x="153924" y="3810000"/>
            <a:ext cx="8612124" cy="2623278"/>
          </a:xfrm>
          <a:prstGeom prst="rect">
            <a:avLst/>
          </a:prstGeo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lgn="just">
              <a:buFont typeface="Wingdings"/>
              <a:buNone/>
            </a:pPr>
            <a:r>
              <a:rPr lang="en-US" dirty="0"/>
              <a:t>In C, there are three conditional statements.</a:t>
            </a:r>
          </a:p>
          <a:p>
            <a:pPr algn="just"/>
            <a:r>
              <a:rPr lang="en-US" b="1" dirty="0"/>
              <a:t>if </a:t>
            </a:r>
            <a:r>
              <a:rPr lang="en-US" dirty="0"/>
              <a:t>execute a statement or not</a:t>
            </a:r>
          </a:p>
          <a:p>
            <a:pPr algn="just"/>
            <a:r>
              <a:rPr lang="en-US" b="1" dirty="0"/>
              <a:t>if-else </a:t>
            </a:r>
            <a:r>
              <a:rPr lang="en-US" dirty="0"/>
              <a:t>choose to execute one of two/more statements</a:t>
            </a:r>
          </a:p>
          <a:p>
            <a:pPr algn="just"/>
            <a:r>
              <a:rPr lang="en-US" b="1" dirty="0"/>
              <a:t>Switch </a:t>
            </a:r>
            <a:r>
              <a:rPr lang="en-US" dirty="0"/>
              <a:t>choose to execute one of a number of statements</a:t>
            </a:r>
            <a:endParaRPr lang="en-US" b="1" dirty="0"/>
          </a:p>
        </p:txBody>
      </p:sp>
    </p:spTree>
    <p:extLst>
      <p:ext uri="{BB962C8B-B14F-4D97-AF65-F5344CB8AC3E}">
        <p14:creationId xmlns:p14="http://schemas.microsoft.com/office/powerpoint/2010/main" val="302261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If Statement</a:t>
            </a:r>
            <a:endParaRPr lang="en-US" dirty="0"/>
          </a:p>
        </p:txBody>
      </p:sp>
      <p:sp>
        <p:nvSpPr>
          <p:cNvPr id="3" name="Content Placeholder 2"/>
          <p:cNvSpPr>
            <a:spLocks noGrp="1"/>
          </p:cNvSpPr>
          <p:nvPr>
            <p:ph sz="quarter" idx="1"/>
          </p:nvPr>
        </p:nvSpPr>
        <p:spPr>
          <a:xfrm>
            <a:off x="5715000" y="1649186"/>
            <a:ext cx="3088228" cy="4980214"/>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600" b="1" dirty="0">
                <a:solidFill>
                  <a:srgbClr val="0000FF"/>
                </a:solidFill>
                <a:highlight>
                  <a:srgbClr val="FFFFFF"/>
                </a:highlight>
                <a:latin typeface="Consolas"/>
              </a:rPr>
              <a:t>if</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condition</a:t>
            </a: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Some Logic If Code*/</a:t>
            </a:r>
            <a:endParaRPr lang="en-US" sz="1600" b="1" dirty="0">
              <a:solidFill>
                <a:srgbClr val="000000"/>
              </a:solidFill>
              <a:highlight>
                <a:srgbClr val="FFFFFF"/>
              </a:highlight>
              <a:latin typeface="Consolas"/>
            </a:endParaRP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 other program code*/</a:t>
            </a:r>
          </a:p>
        </p:txBody>
      </p:sp>
      <p:pic>
        <p:nvPicPr>
          <p:cNvPr id="5" name="Picture 4"/>
          <p:cNvPicPr>
            <a:picLocks noChangeAspect="1"/>
          </p:cNvPicPr>
          <p:nvPr/>
        </p:nvPicPr>
        <p:blipFill>
          <a:blip r:embed="rId2"/>
          <a:stretch>
            <a:fillRect/>
          </a:stretch>
        </p:blipFill>
        <p:spPr>
          <a:xfrm>
            <a:off x="6400801" y="3267075"/>
            <a:ext cx="2133600" cy="2981325"/>
          </a:xfrm>
          <a:prstGeom prst="rect">
            <a:avLst/>
          </a:prstGeom>
        </p:spPr>
      </p:pic>
      <p:sp>
        <p:nvSpPr>
          <p:cNvPr id="9" name="Rounded Rectangle 8"/>
          <p:cNvSpPr/>
          <p:nvPr/>
        </p:nvSpPr>
        <p:spPr>
          <a:xfrm>
            <a:off x="6553200" y="6192611"/>
            <a:ext cx="1143000" cy="381000"/>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Other program code</a:t>
            </a:r>
          </a:p>
        </p:txBody>
      </p:sp>
      <p:sp>
        <p:nvSpPr>
          <p:cNvPr id="10" name="Rectangle 9"/>
          <p:cNvSpPr/>
          <p:nvPr/>
        </p:nvSpPr>
        <p:spPr>
          <a:xfrm>
            <a:off x="381000" y="1649186"/>
            <a:ext cx="5065173" cy="2308324"/>
          </a:xfrm>
          <a:prstGeom prst="rect">
            <a:avLst/>
          </a:prstGeom>
          <a:blipFill>
            <a:blip r:embed="rId3"/>
            <a:tile tx="0" ty="0" sx="100000" sy="100000" flip="none" algn="tl"/>
          </a:blipFill>
        </p:spPr>
        <p:txBody>
          <a:bodyPr wrap="square">
            <a:spAutoFit/>
          </a:bodyPr>
          <a:lstStyle/>
          <a:p>
            <a:pPr algn="just"/>
            <a:r>
              <a:rPr lang="en-US" dirty="0"/>
              <a:t>The if statement allows branching (decision making) depending upon a condition. </a:t>
            </a:r>
            <a:r>
              <a:rPr lang="en-US" b="1" dirty="0"/>
              <a:t>Program code is executed or skipped</a:t>
            </a:r>
            <a:r>
              <a:rPr lang="en-US" dirty="0"/>
              <a:t>. The basic syntax is</a:t>
            </a:r>
          </a:p>
          <a:p>
            <a:r>
              <a:rPr lang="en-US" dirty="0">
                <a:solidFill>
                  <a:srgbClr val="FF0000"/>
                </a:solidFill>
              </a:rPr>
              <a:t>if ( control expression ){</a:t>
            </a:r>
          </a:p>
          <a:p>
            <a:r>
              <a:rPr lang="en-US" dirty="0">
                <a:solidFill>
                  <a:srgbClr val="FF0000"/>
                </a:solidFill>
              </a:rPr>
              <a:t>	program statement; </a:t>
            </a:r>
          </a:p>
          <a:p>
            <a:r>
              <a:rPr lang="en-US" dirty="0">
                <a:solidFill>
                  <a:srgbClr val="FF0000"/>
                </a:solidFill>
              </a:rPr>
              <a:t>}</a:t>
            </a:r>
            <a:endParaRPr lang="en-US" dirty="0"/>
          </a:p>
          <a:p>
            <a:pPr algn="just"/>
            <a:r>
              <a:rPr lang="en-US" dirty="0"/>
              <a:t>If the control expression is TRUE, the body of the if is executed. If it is FALSE, the body of the if is skipped.</a:t>
            </a:r>
          </a:p>
        </p:txBody>
      </p:sp>
      <p:sp>
        <p:nvSpPr>
          <p:cNvPr id="11" name="Rectangle 10"/>
          <p:cNvSpPr/>
          <p:nvPr/>
        </p:nvSpPr>
        <p:spPr>
          <a:xfrm>
            <a:off x="380999" y="4265287"/>
            <a:ext cx="5065173" cy="2031325"/>
          </a:xfrm>
          <a:prstGeom prst="rect">
            <a:avLst/>
          </a:prstGeom>
          <a:blipFill>
            <a:blip r:embed="rId3"/>
            <a:tile tx="0" ty="0" sx="100000" sy="100000" flip="none" algn="tl"/>
          </a:blipFill>
        </p:spPr>
        <p:txBody>
          <a:bodyPr wrap="square">
            <a:spAutoFit/>
          </a:bodyPr>
          <a:lstStyle/>
          <a:p>
            <a:r>
              <a:rPr lang="en-US" dirty="0"/>
              <a:t>To avoid dividing by zero</a:t>
            </a:r>
          </a:p>
          <a:p>
            <a:r>
              <a:rPr lang="en-US" dirty="0">
                <a:solidFill>
                  <a:srgbClr val="FF0000"/>
                </a:solidFill>
              </a:rPr>
              <a:t>if( y!=0 )</a:t>
            </a:r>
          </a:p>
          <a:p>
            <a:r>
              <a:rPr lang="en-US" dirty="0">
                <a:solidFill>
                  <a:srgbClr val="FF0000"/>
                </a:solidFill>
              </a:rPr>
              <a:t>	z=x/y;</a:t>
            </a:r>
          </a:p>
          <a:p>
            <a:pPr algn="just"/>
            <a:r>
              <a:rPr lang="en-US" dirty="0"/>
              <a:t>The statement z=x/y is executed only if y does not equal zero. If y=0 the z=x/y statement will not be executed.</a:t>
            </a:r>
          </a:p>
          <a:p>
            <a:endParaRPr lang="en-US" dirty="0"/>
          </a:p>
        </p:txBody>
      </p:sp>
    </p:spTree>
    <p:extLst>
      <p:ext uri="{BB962C8B-B14F-4D97-AF65-F5344CB8AC3E}">
        <p14:creationId xmlns:p14="http://schemas.microsoft.com/office/powerpoint/2010/main" val="256019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2"/>
                </a:solidFill>
                <a:latin typeface="+mj-lt"/>
                <a:ea typeface="+mj-ea"/>
                <a:cs typeface="+mj-cs"/>
              </a:rPr>
              <a:t>If-else Statement</a:t>
            </a:r>
            <a:endParaRPr lang="en-US" dirty="0"/>
          </a:p>
        </p:txBody>
      </p:sp>
      <p:sp>
        <p:nvSpPr>
          <p:cNvPr id="3" name="Content Placeholder 2"/>
          <p:cNvSpPr>
            <a:spLocks noGrp="1"/>
          </p:cNvSpPr>
          <p:nvPr>
            <p:ph sz="quarter" idx="1"/>
          </p:nvPr>
        </p:nvSpPr>
        <p:spPr>
          <a:xfrm>
            <a:off x="5715000" y="1649186"/>
            <a:ext cx="3088228" cy="4980214"/>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600" b="1" dirty="0">
                <a:solidFill>
                  <a:srgbClr val="0000FF"/>
                </a:solidFill>
                <a:highlight>
                  <a:srgbClr val="FFFFFF"/>
                </a:highlight>
                <a:latin typeface="Consolas"/>
              </a:rPr>
              <a:t>if</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condition</a:t>
            </a: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/*Some Logic If Code*/</a:t>
            </a:r>
          </a:p>
          <a:p>
            <a:pPr marL="0" indent="0">
              <a:buNone/>
            </a:pPr>
            <a:r>
              <a:rPr lang="en-US" sz="1600" b="1" dirty="0">
                <a:solidFill>
                  <a:srgbClr val="000000"/>
                </a:solidFill>
                <a:highlight>
                  <a:srgbClr val="FFFFFF"/>
                </a:highlight>
                <a:latin typeface="Consolas"/>
              </a:rPr>
              <a:t>}</a:t>
            </a:r>
          </a:p>
          <a:p>
            <a:pPr marL="0" indent="0">
              <a:buNone/>
            </a:pPr>
            <a:r>
              <a:rPr lang="en-US" sz="1600" b="1" dirty="0">
                <a:solidFill>
                  <a:srgbClr val="0000FF"/>
                </a:solidFill>
                <a:highlight>
                  <a:srgbClr val="FFFFFF"/>
                </a:highlight>
                <a:latin typeface="Consolas"/>
              </a:rPr>
              <a:t>else</a:t>
            </a:r>
            <a:r>
              <a:rPr lang="en-US" sz="1600" b="1" dirty="0">
                <a:solidFill>
                  <a:schemeClr val="tx1"/>
                </a:solidFill>
                <a:highlight>
                  <a:srgbClr val="FFFFFF"/>
                </a:highlight>
                <a:latin typeface="Consolas"/>
              </a:rPr>
              <a:t>{</a:t>
            </a:r>
          </a:p>
          <a:p>
            <a:pPr marL="0" indent="0">
              <a:buNone/>
            </a:pPr>
            <a:r>
              <a:rPr lang="en-US" sz="1600" b="1" dirty="0">
                <a:solidFill>
                  <a:srgbClr val="008000"/>
                </a:solidFill>
                <a:highlight>
                  <a:srgbClr val="FFFFFF"/>
                </a:highlight>
                <a:latin typeface="Consolas"/>
              </a:rPr>
              <a:t>  /* else code */</a:t>
            </a:r>
          </a:p>
          <a:p>
            <a:pPr marL="0" indent="0">
              <a:buNone/>
            </a:pPr>
            <a:r>
              <a:rPr lang="en-US" sz="1600" b="1" dirty="0">
                <a:solidFill>
                  <a:schemeClr val="tx1"/>
                </a:solidFill>
                <a:highlight>
                  <a:srgbClr val="FFFFFF"/>
                </a:highlight>
                <a:latin typeface="Consolas"/>
              </a:rPr>
              <a:t>}</a:t>
            </a:r>
          </a:p>
          <a:p>
            <a:pPr marL="0" indent="0">
              <a:buNone/>
            </a:pPr>
            <a:r>
              <a:rPr lang="en-US" sz="1600" b="1" dirty="0">
                <a:solidFill>
                  <a:srgbClr val="000000"/>
                </a:solidFill>
                <a:highlight>
                  <a:srgbClr val="FFFFFF"/>
                </a:highlight>
                <a:latin typeface="Consolas"/>
              </a:rPr>
              <a:t>/* other program code*/</a:t>
            </a:r>
          </a:p>
        </p:txBody>
      </p:sp>
      <p:sp>
        <p:nvSpPr>
          <p:cNvPr id="9" name="Rounded Rectangle 8"/>
          <p:cNvSpPr/>
          <p:nvPr/>
        </p:nvSpPr>
        <p:spPr>
          <a:xfrm>
            <a:off x="6531429" y="6192611"/>
            <a:ext cx="914400" cy="276998"/>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Other program code</a:t>
            </a:r>
          </a:p>
        </p:txBody>
      </p:sp>
      <p:sp>
        <p:nvSpPr>
          <p:cNvPr id="10" name="Rectangle 9"/>
          <p:cNvSpPr/>
          <p:nvPr/>
        </p:nvSpPr>
        <p:spPr>
          <a:xfrm>
            <a:off x="381000" y="1649186"/>
            <a:ext cx="5065173" cy="2308324"/>
          </a:xfrm>
          <a:prstGeom prst="rect">
            <a:avLst/>
          </a:prstGeom>
          <a:blipFill>
            <a:blip r:embed="rId2"/>
            <a:tile tx="0" ty="0" sx="100000" sy="100000" flip="none" algn="tl"/>
          </a:blipFill>
        </p:spPr>
        <p:txBody>
          <a:bodyPr wrap="square">
            <a:spAutoFit/>
          </a:bodyPr>
          <a:lstStyle/>
          <a:p>
            <a:r>
              <a:rPr lang="en-US" b="1" dirty="0"/>
              <a:t>Used to decide between two action</a:t>
            </a:r>
            <a:r>
              <a:rPr lang="en-US" dirty="0"/>
              <a:t>. The syntax of the </a:t>
            </a:r>
            <a:r>
              <a:rPr lang="en-US" b="1" dirty="0"/>
              <a:t>if-else </a:t>
            </a:r>
            <a:r>
              <a:rPr lang="en-US" dirty="0"/>
              <a:t>statement is</a:t>
            </a:r>
          </a:p>
          <a:p>
            <a:r>
              <a:rPr lang="en-US" b="1" dirty="0">
                <a:solidFill>
                  <a:srgbClr val="FF0000"/>
                </a:solidFill>
              </a:rPr>
              <a:t>if (</a:t>
            </a:r>
            <a:r>
              <a:rPr lang="en-US" b="1" i="1" dirty="0">
                <a:solidFill>
                  <a:srgbClr val="FF0000"/>
                </a:solidFill>
              </a:rPr>
              <a:t>expression</a:t>
            </a:r>
            <a:r>
              <a:rPr lang="en-US" b="1" dirty="0">
                <a:solidFill>
                  <a:srgbClr val="FF0000"/>
                </a:solidFill>
              </a:rPr>
              <a:t>)</a:t>
            </a:r>
            <a:endParaRPr lang="en-US" dirty="0">
              <a:solidFill>
                <a:srgbClr val="FF0000"/>
              </a:solidFill>
            </a:endParaRPr>
          </a:p>
          <a:p>
            <a:r>
              <a:rPr lang="en-US" b="1" i="1" dirty="0">
                <a:solidFill>
                  <a:srgbClr val="FF0000"/>
                </a:solidFill>
              </a:rPr>
              <a:t>	statement1</a:t>
            </a:r>
            <a:r>
              <a:rPr lang="en-US" b="1" dirty="0">
                <a:solidFill>
                  <a:srgbClr val="FF0000"/>
                </a:solidFill>
              </a:rPr>
              <a:t>;</a:t>
            </a:r>
            <a:endParaRPr lang="en-US" dirty="0">
              <a:solidFill>
                <a:srgbClr val="FF0000"/>
              </a:solidFill>
            </a:endParaRPr>
          </a:p>
          <a:p>
            <a:r>
              <a:rPr lang="en-US" b="1" dirty="0">
                <a:solidFill>
                  <a:srgbClr val="FF0000"/>
                </a:solidFill>
              </a:rPr>
              <a:t>else</a:t>
            </a:r>
            <a:endParaRPr lang="en-US" dirty="0">
              <a:solidFill>
                <a:srgbClr val="FF0000"/>
              </a:solidFill>
            </a:endParaRPr>
          </a:p>
          <a:p>
            <a:r>
              <a:rPr lang="en-US" b="1" i="1" dirty="0">
                <a:solidFill>
                  <a:srgbClr val="FF0000"/>
                </a:solidFill>
              </a:rPr>
              <a:t>	statement2</a:t>
            </a:r>
            <a:r>
              <a:rPr lang="en-US" b="1" dirty="0">
                <a:solidFill>
                  <a:srgbClr val="FF0000"/>
                </a:solidFill>
              </a:rPr>
              <a:t>;</a:t>
            </a:r>
          </a:p>
          <a:p>
            <a:r>
              <a:rPr lang="en-US" b="1" dirty="0"/>
              <a:t>The statement 1 is executed if expression is true otherwise statement2 is executed</a:t>
            </a:r>
            <a:endParaRPr lang="en-US" dirty="0"/>
          </a:p>
        </p:txBody>
      </p:sp>
      <p:sp>
        <p:nvSpPr>
          <p:cNvPr id="11" name="Rectangle 10"/>
          <p:cNvSpPr/>
          <p:nvPr/>
        </p:nvSpPr>
        <p:spPr>
          <a:xfrm>
            <a:off x="380999" y="4038600"/>
            <a:ext cx="5065173" cy="2585323"/>
          </a:xfrm>
          <a:prstGeom prst="rect">
            <a:avLst/>
          </a:prstGeom>
          <a:blipFill>
            <a:blip r:embed="rId2"/>
            <a:tile tx="0" ty="0" sx="100000" sy="100000" flip="none" algn="tl"/>
          </a:blipFill>
        </p:spPr>
        <p:txBody>
          <a:bodyPr wrap="square">
            <a:spAutoFit/>
          </a:bodyPr>
          <a:lstStyle/>
          <a:p>
            <a:r>
              <a:rPr lang="en-US" dirty="0"/>
              <a:t>To decide if a student succeeded or fail</a:t>
            </a:r>
          </a:p>
          <a:p>
            <a:r>
              <a:rPr lang="en-US" dirty="0">
                <a:solidFill>
                  <a:srgbClr val="FF0000"/>
                </a:solidFill>
              </a:rPr>
              <a:t>if( degree&gt;=60)</a:t>
            </a:r>
          </a:p>
          <a:p>
            <a:r>
              <a:rPr lang="en-US" dirty="0">
                <a:solidFill>
                  <a:srgbClr val="FF0000"/>
                </a:solidFill>
              </a:rPr>
              <a:t>	</a:t>
            </a:r>
            <a:r>
              <a:rPr lang="en-US" dirty="0" err="1">
                <a:solidFill>
                  <a:srgbClr val="FF0000"/>
                </a:solidFill>
              </a:rPr>
              <a:t>printf</a:t>
            </a:r>
            <a:r>
              <a:rPr lang="en-US" dirty="0">
                <a:solidFill>
                  <a:srgbClr val="FF0000"/>
                </a:solidFill>
              </a:rPr>
              <a:t>(“succeeded”);</a:t>
            </a:r>
          </a:p>
          <a:p>
            <a:r>
              <a:rPr lang="en-US" dirty="0">
                <a:solidFill>
                  <a:srgbClr val="FF0000"/>
                </a:solidFill>
              </a:rPr>
              <a:t>else</a:t>
            </a:r>
          </a:p>
          <a:p>
            <a:r>
              <a:rPr lang="en-US" dirty="0">
                <a:solidFill>
                  <a:srgbClr val="FF0000"/>
                </a:solidFill>
              </a:rPr>
              <a:t>	</a:t>
            </a:r>
            <a:r>
              <a:rPr lang="en-US" dirty="0" err="1">
                <a:solidFill>
                  <a:srgbClr val="FF0000"/>
                </a:solidFill>
              </a:rPr>
              <a:t>printf</a:t>
            </a:r>
            <a:r>
              <a:rPr lang="en-US" dirty="0">
                <a:solidFill>
                  <a:srgbClr val="FF0000"/>
                </a:solidFill>
              </a:rPr>
              <a:t>(“fails”);</a:t>
            </a:r>
          </a:p>
          <a:p>
            <a:pPr algn="just"/>
            <a:r>
              <a:rPr lang="en-US" dirty="0"/>
              <a:t>The succeeded word will be printed only if the degree of student is greater than or equal to 60. if the student degree less than 60 the fail word will be printed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986" y="4419600"/>
            <a:ext cx="1861724" cy="1773011"/>
          </a:xfrm>
          <a:prstGeom prst="rect">
            <a:avLst/>
          </a:prstGeom>
        </p:spPr>
      </p:pic>
    </p:spTree>
    <p:extLst>
      <p:ext uri="{BB962C8B-B14F-4D97-AF65-F5344CB8AC3E}">
        <p14:creationId xmlns:p14="http://schemas.microsoft.com/office/powerpoint/2010/main" val="32785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business Templat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business Templat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Ebusiness Template</Template>
  <TotalTime>5813</TotalTime>
  <Words>2149</Words>
  <Application>Microsoft Office PowerPoint</Application>
  <PresentationFormat>On-screen Show (4:3)</PresentationFormat>
  <Paragraphs>302</Paragraphs>
  <Slides>20</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Courier New</vt:lpstr>
      <vt:lpstr>Times New Roman</vt:lpstr>
      <vt:lpstr>Tw Cen MT</vt:lpstr>
      <vt:lpstr>Wingdings</vt:lpstr>
      <vt:lpstr>Wingdings 2</vt:lpstr>
      <vt:lpstr>Ebusiness Template</vt:lpstr>
      <vt:lpstr>1_Ebusiness Template</vt:lpstr>
      <vt:lpstr>C Programming Language</vt:lpstr>
      <vt:lpstr>Operators</vt:lpstr>
      <vt:lpstr>Arithmetic Operators</vt:lpstr>
      <vt:lpstr>Operators</vt:lpstr>
      <vt:lpstr>Operator precedence</vt:lpstr>
      <vt:lpstr>Control Statements</vt:lpstr>
      <vt:lpstr>Conditional Statements</vt:lpstr>
      <vt:lpstr>If Statement</vt:lpstr>
      <vt:lpstr>If-else Statement</vt:lpstr>
      <vt:lpstr>If-else if  Statement</vt:lpstr>
      <vt:lpstr>Switch-case statement</vt:lpstr>
      <vt:lpstr>Switch-Case statement</vt:lpstr>
      <vt:lpstr>Switch-Case statement</vt:lpstr>
      <vt:lpstr>For Loop</vt:lpstr>
      <vt:lpstr>For Loop</vt:lpstr>
      <vt:lpstr>While Loop &amp; Do While Loop</vt:lpstr>
      <vt:lpstr>Lab.</vt:lpstr>
      <vt:lpstr>Lab.</vt:lpstr>
      <vt:lpstr>Home.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creator>MazaGangy</dc:creator>
  <cp:lastModifiedBy>aylotfy</cp:lastModifiedBy>
  <cp:revision>191</cp:revision>
  <dcterms:created xsi:type="dcterms:W3CDTF">2011-07-16T17:36:21Z</dcterms:created>
  <dcterms:modified xsi:type="dcterms:W3CDTF">2023-10-08T09:37:45Z</dcterms:modified>
</cp:coreProperties>
</file>