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6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r.Amgd\Desktop\Data%20Analysis\Advanced\projects\SQL%20Project\Q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r.Amgd\Desktop\Data%20Analysis\Advanced\projects\SQL%20Project\Q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r.Amgd\Desktop\Data%20Analysis\Advanced\projects\SQL%20Project\Q3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r.Amgd\Desktop\Data%20Analysis\Advanced\projects\SQL%20Project\Q4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The Best Customer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59573219503764"/>
          <c:y val="0.15558510638297873"/>
          <c:w val="0.84596712930026163"/>
          <c:h val="0.6312943262411348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'Q1'!$B$2:$B$11</c:f>
              <c:strCache>
                <c:ptCount val="10"/>
                <c:pt idx="0">
                  <c:v>Helena</c:v>
                </c:pt>
                <c:pt idx="1">
                  <c:v>Richard</c:v>
                </c:pt>
                <c:pt idx="2">
                  <c:v>Luis</c:v>
                </c:pt>
                <c:pt idx="3">
                  <c:v>Ladislav</c:v>
                </c:pt>
                <c:pt idx="4">
                  <c:v>Hugh</c:v>
                </c:pt>
                <c:pt idx="5">
                  <c:v>Julia</c:v>
                </c:pt>
                <c:pt idx="6">
                  <c:v>Frank</c:v>
                </c:pt>
                <c:pt idx="7">
                  <c:v>Fynn</c:v>
                </c:pt>
                <c:pt idx="8">
                  <c:v>Astrid</c:v>
                </c:pt>
                <c:pt idx="9">
                  <c:v>Victor</c:v>
                </c:pt>
              </c:strCache>
            </c:strRef>
          </c:cat>
          <c:val>
            <c:numRef>
              <c:f>'Q1'!$D$2:$D$11</c:f>
              <c:numCache>
                <c:formatCode>General</c:formatCode>
                <c:ptCount val="10"/>
                <c:pt idx="0">
                  <c:v>49.62</c:v>
                </c:pt>
                <c:pt idx="1">
                  <c:v>47.62</c:v>
                </c:pt>
                <c:pt idx="2">
                  <c:v>46.62</c:v>
                </c:pt>
                <c:pt idx="3">
                  <c:v>45.62</c:v>
                </c:pt>
                <c:pt idx="4">
                  <c:v>45.62</c:v>
                </c:pt>
                <c:pt idx="5">
                  <c:v>43.62</c:v>
                </c:pt>
                <c:pt idx="6">
                  <c:v>43.62</c:v>
                </c:pt>
                <c:pt idx="7">
                  <c:v>43.62</c:v>
                </c:pt>
                <c:pt idx="8">
                  <c:v>42.62</c:v>
                </c:pt>
                <c:pt idx="9">
                  <c:v>42.62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63293048"/>
        <c:axId val="163290696"/>
      </c:barChart>
      <c:catAx>
        <c:axId val="1632930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Customer Name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290696"/>
        <c:crosses val="autoZero"/>
        <c:auto val="1"/>
        <c:lblAlgn val="ctr"/>
        <c:lblOffset val="100"/>
        <c:noMultiLvlLbl val="0"/>
      </c:catAx>
      <c:valAx>
        <c:axId val="163290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Total invoice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293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>
      <a:gsLst>
        <a:gs pos="0">
          <a:schemeClr val="accent1">
            <a:lumMod val="5000"/>
            <a:lumOff val="95000"/>
          </a:schemeClr>
        </a:gs>
        <a:gs pos="74000">
          <a:schemeClr val="accent1">
            <a:lumMod val="45000"/>
            <a:lumOff val="55000"/>
          </a:schemeClr>
        </a:gs>
        <a:gs pos="83000">
          <a:schemeClr val="accent1">
            <a:lumMod val="45000"/>
            <a:lumOff val="55000"/>
          </a:schemeClr>
        </a:gs>
        <a:gs pos="100000">
          <a:schemeClr val="accent1">
            <a:lumMod val="30000"/>
            <a:lumOff val="70000"/>
          </a:schemeClr>
        </a:gs>
      </a:gsLst>
      <a:lin ang="5400000" scaled="1"/>
    </a:gra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ln>
            <a:noFill/>
          </a:ln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 Ten</a:t>
            </a:r>
            <a:r>
              <a:rPr lang="en-US" baseline="0"/>
              <a:t> </a:t>
            </a:r>
            <a:r>
              <a:rPr lang="en-US"/>
              <a:t>Rock Music Artist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stacked"/>
        <c:varyColors val="0"/>
        <c:ser>
          <c:idx val="0"/>
          <c:order val="0"/>
          <c:tx>
            <c:strRef>
              <c:f>'Q2'!$C$1</c:f>
              <c:strCache>
                <c:ptCount val="1"/>
                <c:pt idx="0">
                  <c:v>songs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'Q2'!$B$2:$B$11</c:f>
              <c:strCache>
                <c:ptCount val="10"/>
                <c:pt idx="0">
                  <c:v>Led Zeppelin</c:v>
                </c:pt>
                <c:pt idx="1">
                  <c:v>U2</c:v>
                </c:pt>
                <c:pt idx="2">
                  <c:v>Deep Purple</c:v>
                </c:pt>
                <c:pt idx="3">
                  <c:v>Iron Maiden</c:v>
                </c:pt>
                <c:pt idx="4">
                  <c:v>Pearl Jam</c:v>
                </c:pt>
                <c:pt idx="5">
                  <c:v>Van Halen</c:v>
                </c:pt>
                <c:pt idx="6">
                  <c:v>Queen</c:v>
                </c:pt>
                <c:pt idx="7">
                  <c:v>The Rolling Stones</c:v>
                </c:pt>
                <c:pt idx="8">
                  <c:v>Creedence Clearwater Revival</c:v>
                </c:pt>
                <c:pt idx="9">
                  <c:v>Kiss</c:v>
                </c:pt>
              </c:strCache>
            </c:strRef>
          </c:cat>
          <c:val>
            <c:numRef>
              <c:f>'Q2'!$C$2:$C$11</c:f>
              <c:numCache>
                <c:formatCode>General</c:formatCode>
                <c:ptCount val="10"/>
                <c:pt idx="0">
                  <c:v>114</c:v>
                </c:pt>
                <c:pt idx="1">
                  <c:v>112</c:v>
                </c:pt>
                <c:pt idx="2">
                  <c:v>92</c:v>
                </c:pt>
                <c:pt idx="3">
                  <c:v>81</c:v>
                </c:pt>
                <c:pt idx="4">
                  <c:v>54</c:v>
                </c:pt>
                <c:pt idx="5">
                  <c:v>52</c:v>
                </c:pt>
                <c:pt idx="6">
                  <c:v>45</c:v>
                </c:pt>
                <c:pt idx="7">
                  <c:v>41</c:v>
                </c:pt>
                <c:pt idx="8">
                  <c:v>40</c:v>
                </c:pt>
                <c:pt idx="9">
                  <c:v>35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204797112"/>
        <c:axId val="204796328"/>
        <c:axId val="0"/>
      </c:bar3DChart>
      <c:catAx>
        <c:axId val="20479711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/>
                  <a:t>Artist</a:t>
                </a:r>
                <a:r>
                  <a:rPr lang="en-US" sz="1400" b="1" baseline="0"/>
                  <a:t> Name</a:t>
                </a:r>
                <a:endParaRPr lang="en-US" sz="1400" b="1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796328"/>
        <c:crosses val="autoZero"/>
        <c:auto val="1"/>
        <c:lblAlgn val="ctr"/>
        <c:lblOffset val="100"/>
        <c:noMultiLvlLbl val="0"/>
      </c:catAx>
      <c:valAx>
        <c:axId val="2047963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/>
                  <a:t>No.</a:t>
                </a:r>
                <a:r>
                  <a:rPr lang="en-US" sz="1400" b="1" baseline="0"/>
                  <a:t> of Songs</a:t>
                </a:r>
                <a:endParaRPr lang="en-US" sz="1400" b="1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797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Top Ten </a:t>
            </a:r>
            <a:r>
              <a:rPr lang="en-US" dirty="0" smtClean="0"/>
              <a:t>Artist </a:t>
            </a:r>
            <a:r>
              <a:rPr lang="en-US" baseline="0" dirty="0" smtClean="0"/>
              <a:t>Due </a:t>
            </a:r>
            <a:r>
              <a:rPr lang="en-US" baseline="0" dirty="0"/>
              <a:t>To </a:t>
            </a:r>
            <a:r>
              <a:rPr lang="en-US" baseline="0" dirty="0" smtClean="0"/>
              <a:t>Invoice Lines</a:t>
            </a:r>
            <a:endParaRPr lang="en-US" dirty="0"/>
          </a:p>
        </c:rich>
      </c:tx>
      <c:layout>
        <c:manualLayout>
          <c:xMode val="edge"/>
          <c:yMode val="edge"/>
          <c:x val="0.23804155730533683"/>
          <c:y val="5.617977528089887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4461154855643044"/>
          <c:y val="0.14475484313199885"/>
          <c:w val="0.82483289588801401"/>
          <c:h val="0.46014655768771134"/>
        </c:manualLayout>
      </c:layout>
      <c:bar3DChart>
        <c:barDir val="col"/>
        <c:grouping val="standard"/>
        <c:varyColors val="0"/>
        <c:ser>
          <c:idx val="0"/>
          <c:order val="0"/>
          <c:tx>
            <c:strRef>
              <c:f>'Q3'!$B$1</c:f>
              <c:strCache>
                <c:ptCount val="1"/>
                <c:pt idx="0">
                  <c:v>AmountSpent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cat>
            <c:strRef>
              <c:f>'Q3'!$A$2:$A$11</c:f>
              <c:strCache>
                <c:ptCount val="10"/>
                <c:pt idx="0">
                  <c:v>Iron Maiden</c:v>
                </c:pt>
                <c:pt idx="1">
                  <c:v>U2</c:v>
                </c:pt>
                <c:pt idx="2">
                  <c:v>Metallica</c:v>
                </c:pt>
                <c:pt idx="3">
                  <c:v>Led Zeppelin</c:v>
                </c:pt>
                <c:pt idx="4">
                  <c:v>Lost</c:v>
                </c:pt>
                <c:pt idx="5">
                  <c:v>The Office</c:v>
                </c:pt>
                <c:pt idx="6">
                  <c:v>Os Paralamas Do Sucesso</c:v>
                </c:pt>
                <c:pt idx="7">
                  <c:v>Deep Purple</c:v>
                </c:pt>
                <c:pt idx="8">
                  <c:v>Faith No More</c:v>
                </c:pt>
                <c:pt idx="9">
                  <c:v>Eric Clapton</c:v>
                </c:pt>
              </c:strCache>
            </c:strRef>
          </c:cat>
          <c:val>
            <c:numRef>
              <c:f>'Q3'!$B$2:$B$11</c:f>
              <c:numCache>
                <c:formatCode>General</c:formatCode>
                <c:ptCount val="10"/>
                <c:pt idx="0">
                  <c:v>138.6</c:v>
                </c:pt>
                <c:pt idx="1">
                  <c:v>105.93</c:v>
                </c:pt>
                <c:pt idx="2">
                  <c:v>90.089999999999904</c:v>
                </c:pt>
                <c:pt idx="3">
                  <c:v>86.129999999999896</c:v>
                </c:pt>
                <c:pt idx="4">
                  <c:v>81.59</c:v>
                </c:pt>
                <c:pt idx="5">
                  <c:v>49.75</c:v>
                </c:pt>
                <c:pt idx="6">
                  <c:v>44.55</c:v>
                </c:pt>
                <c:pt idx="7">
                  <c:v>43.56</c:v>
                </c:pt>
                <c:pt idx="8">
                  <c:v>41.58</c:v>
                </c:pt>
                <c:pt idx="9">
                  <c:v>39.6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04801032"/>
        <c:axId val="204795152"/>
        <c:axId val="205272376"/>
      </c:bar3DChart>
      <c:catAx>
        <c:axId val="2048010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 smtClean="0"/>
                  <a:t>Artist Name</a:t>
                </a:r>
                <a:endParaRPr lang="en-US" sz="1400" dirty="0"/>
              </a:p>
            </c:rich>
          </c:tx>
          <c:layout>
            <c:manualLayout>
              <c:xMode val="edge"/>
              <c:yMode val="edge"/>
              <c:x val="0.36504286964129479"/>
              <c:y val="0.8396128209718498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795152"/>
        <c:crosses val="autoZero"/>
        <c:auto val="1"/>
        <c:lblAlgn val="ctr"/>
        <c:lblOffset val="100"/>
        <c:noMultiLvlLbl val="0"/>
      </c:catAx>
      <c:valAx>
        <c:axId val="204795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Amount Spent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801032"/>
        <c:crosses val="autoZero"/>
        <c:crossBetween val="between"/>
      </c:valAx>
      <c:serAx>
        <c:axId val="205272376"/>
        <c:scaling>
          <c:orientation val="minMax"/>
        </c:scaling>
        <c:delete val="1"/>
        <c:axPos val="b"/>
        <c:majorTickMark val="none"/>
        <c:minorTickMark val="none"/>
        <c:tickLblPos val="nextTo"/>
        <c:crossAx val="204795152"/>
        <c:crosses val="autoZero"/>
      </c:ser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[Q4.xlsx]Sheet1!PivotTable3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Sum of Purchases by Country_Name</a:t>
            </a:r>
          </a:p>
        </c:rich>
      </c:tx>
      <c:layout>
        <c:manualLayout>
          <c:xMode val="edge"/>
          <c:yMode val="edge"/>
          <c:x val="0.23485763466558551"/>
          <c:y val="7.768299795858850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6"/>
          <c:spPr>
            <a:solidFill>
              <a:schemeClr val="lt1"/>
            </a:solidFill>
            <a:ln w="15875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956227016338405"/>
          <c:y val="0.22365522018081074"/>
          <c:w val="0.86559581475079839"/>
          <c:h val="0.4772415427238261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Sheet1!$A$2:$A$25</c:f>
              <c:strCache>
                <c:ptCount val="24"/>
                <c:pt idx="0">
                  <c:v>Argentina</c:v>
                </c:pt>
                <c:pt idx="1">
                  <c:v>Australia</c:v>
                </c:pt>
                <c:pt idx="2">
                  <c:v>Austria</c:v>
                </c:pt>
                <c:pt idx="3">
                  <c:v>Belgium</c:v>
                </c:pt>
                <c:pt idx="4">
                  <c:v>Brazil</c:v>
                </c:pt>
                <c:pt idx="5">
                  <c:v>Canada</c:v>
                </c:pt>
                <c:pt idx="6">
                  <c:v>Chile</c:v>
                </c:pt>
                <c:pt idx="7">
                  <c:v>Czech Republic</c:v>
                </c:pt>
                <c:pt idx="8">
                  <c:v>Denmark</c:v>
                </c:pt>
                <c:pt idx="9">
                  <c:v>Finland</c:v>
                </c:pt>
                <c:pt idx="10">
                  <c:v>France</c:v>
                </c:pt>
                <c:pt idx="11">
                  <c:v>Germany</c:v>
                </c:pt>
                <c:pt idx="12">
                  <c:v>Hungary</c:v>
                </c:pt>
                <c:pt idx="13">
                  <c:v>India</c:v>
                </c:pt>
                <c:pt idx="14">
                  <c:v>Ireland</c:v>
                </c:pt>
                <c:pt idx="15">
                  <c:v>Italy</c:v>
                </c:pt>
                <c:pt idx="16">
                  <c:v>Netherlands</c:v>
                </c:pt>
                <c:pt idx="17">
                  <c:v>Norway</c:v>
                </c:pt>
                <c:pt idx="18">
                  <c:v>Poland</c:v>
                </c:pt>
                <c:pt idx="19">
                  <c:v>Portugal</c:v>
                </c:pt>
                <c:pt idx="20">
                  <c:v>Spain</c:v>
                </c:pt>
                <c:pt idx="21">
                  <c:v>Sweden</c:v>
                </c:pt>
                <c:pt idx="22">
                  <c:v>United Kingdom</c:v>
                </c:pt>
                <c:pt idx="23">
                  <c:v>USA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18</c:v>
                </c:pt>
                <c:pt idx="1">
                  <c:v>22</c:v>
                </c:pt>
                <c:pt idx="2">
                  <c:v>15</c:v>
                </c:pt>
                <c:pt idx="3">
                  <c:v>21</c:v>
                </c:pt>
                <c:pt idx="4">
                  <c:v>81</c:v>
                </c:pt>
                <c:pt idx="5">
                  <c:v>107</c:v>
                </c:pt>
                <c:pt idx="6">
                  <c:v>9</c:v>
                </c:pt>
                <c:pt idx="7">
                  <c:v>25</c:v>
                </c:pt>
                <c:pt idx="8">
                  <c:v>21</c:v>
                </c:pt>
                <c:pt idx="9">
                  <c:v>18</c:v>
                </c:pt>
                <c:pt idx="10">
                  <c:v>65</c:v>
                </c:pt>
                <c:pt idx="11">
                  <c:v>62</c:v>
                </c:pt>
                <c:pt idx="12">
                  <c:v>11</c:v>
                </c:pt>
                <c:pt idx="13">
                  <c:v>25</c:v>
                </c:pt>
                <c:pt idx="14">
                  <c:v>12</c:v>
                </c:pt>
                <c:pt idx="15">
                  <c:v>18</c:v>
                </c:pt>
                <c:pt idx="16">
                  <c:v>18</c:v>
                </c:pt>
                <c:pt idx="17">
                  <c:v>17</c:v>
                </c:pt>
                <c:pt idx="18">
                  <c:v>22</c:v>
                </c:pt>
                <c:pt idx="19">
                  <c:v>31</c:v>
                </c:pt>
                <c:pt idx="20">
                  <c:v>22</c:v>
                </c:pt>
                <c:pt idx="21">
                  <c:v>12</c:v>
                </c:pt>
                <c:pt idx="22">
                  <c:v>37</c:v>
                </c:pt>
                <c:pt idx="23">
                  <c:v>157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204798680"/>
        <c:axId val="204797896"/>
      </c:barChart>
      <c:catAx>
        <c:axId val="2047986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Country</a:t>
                </a:r>
                <a:r>
                  <a:rPr lang="en-US" sz="1400" baseline="0"/>
                  <a:t> Name</a:t>
                </a:r>
                <a:endParaRPr lang="en-US" sz="14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797896"/>
        <c:crosses val="autoZero"/>
        <c:auto val="1"/>
        <c:lblAlgn val="ctr"/>
        <c:lblOffset val="100"/>
        <c:noMultiLvlLbl val="0"/>
      </c:catAx>
      <c:valAx>
        <c:axId val="204797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Sum of Purchases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798680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2024448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68f83b5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68f83b5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8033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d6d4cc2e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d6d4cc2e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0622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d6d4cc2e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d6d4cc2e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2694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d6d4cc2e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d6d4cc2e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8372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This chart explains the top ten customers according to their total invoice and the best customer is Helena.</a:t>
            </a:r>
            <a:endParaRPr lang="en-US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Q1: Who is the best customer?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" name="Chart 4" title="The best customer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784558"/>
              </p:ext>
            </p:extLst>
          </p:nvPr>
        </p:nvGraphicFramePr>
        <p:xfrm>
          <a:off x="354300" y="1418450"/>
          <a:ext cx="4550700" cy="307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dirty="0"/>
              <a:t>Now that we know that our customers love rock music, we can decide which musicians to invite to play at the concert.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US" dirty="0"/>
              <a:t>According to this chart Led Zeppelin, U2, and Deep Purple is the best choice.</a:t>
            </a:r>
          </a:p>
        </p:txBody>
      </p:sp>
      <p:sp>
        <p:nvSpPr>
          <p:cNvPr id="62" name="Google Shape;62;p14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Q2: Who is writing the most rock music?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5184478"/>
              </p:ext>
            </p:extLst>
          </p:nvPr>
        </p:nvGraphicFramePr>
        <p:xfrm>
          <a:off x="354300" y="1418450"/>
          <a:ext cx="4599837" cy="307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ccording to invoice lines the top artist is Iron Maiden.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456659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Q3: which artist has earned the most according to the </a:t>
            </a:r>
            <a:r>
              <a:rPr lang="en-US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Invoice Lines?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0451423"/>
              </p:ext>
            </p:extLst>
          </p:nvPr>
        </p:nvGraphicFramePr>
        <p:xfrm>
          <a:off x="435359" y="1323833"/>
          <a:ext cx="4572000" cy="31672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According to analysis the most popular Genre for most countries is 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Rock.</a:t>
            </a:r>
            <a:endParaRPr lang="en-US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According to chart USA, Canada and Brazil are the top countries in purchases 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process.</a:t>
            </a:r>
            <a:endParaRPr lang="en-US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Q4: what is the most popular music Genre for each country?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826810"/>
              </p:ext>
            </p:extLst>
          </p:nvPr>
        </p:nvGraphicFramePr>
        <p:xfrm>
          <a:off x="354300" y="1418450"/>
          <a:ext cx="4654428" cy="307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188</Words>
  <Application>Microsoft Office PowerPoint</Application>
  <PresentationFormat>On-screen Show (16:9)</PresentationFormat>
  <Paragraphs>23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Open Sans</vt:lpstr>
      <vt:lpstr>Arial</vt:lpstr>
      <vt:lpstr>Simple Light</vt:lpstr>
      <vt:lpstr>Q1: Who is the best customer?</vt:lpstr>
      <vt:lpstr>Q2: Who is writing the most rock music?</vt:lpstr>
      <vt:lpstr>Q3: which artist has earned the most according to the Invoice Lines?</vt:lpstr>
      <vt:lpstr>Q4: what is the most popular music Genre for each country?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amgad kamal</dc:creator>
  <cp:lastModifiedBy>amgad kamal</cp:lastModifiedBy>
  <cp:revision>6</cp:revision>
  <dcterms:modified xsi:type="dcterms:W3CDTF">2022-01-22T20:55:18Z</dcterms:modified>
</cp:coreProperties>
</file>