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22:41:42.367"/>
    </inkml:context>
    <inkml:brush xml:id="br0">
      <inkml:brushProperty name="width" value="0.4" units="cm"/>
      <inkml:brushProperty name="height" value="0.8" units="cm"/>
      <inkml:brushProperty name="color" value="#5567A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22:42:09.968"/>
    </inkml:context>
    <inkml:brush xml:id="br0">
      <inkml:brushProperty name="width" value="0.4" units="cm"/>
      <inkml:brushProperty name="height" value="0.8" units="cm"/>
      <inkml:brushProperty name="color" value="#5567A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22:42:13.106"/>
    </inkml:context>
    <inkml:brush xml:id="br0">
      <inkml:brushProperty name="width" value="0.4" units="cm"/>
      <inkml:brushProperty name="height" value="0.8" units="cm"/>
      <inkml:brushProperty name="color" value="#5567A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1,'569'0,"-1133"0,1184 0,-609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22:42:21.363"/>
    </inkml:context>
    <inkml:brush xml:id="br0">
      <inkml:brushProperty name="width" value="0.4" units="cm"/>
      <inkml:brushProperty name="height" value="0.8" units="cm"/>
      <inkml:brushProperty name="color" value="#5567AB"/>
      <inkml:brushProperty name="tip" value="rectangle"/>
      <inkml:brushProperty name="rasterOp" value="maskPen"/>
      <inkml:brushProperty name="ignorePressure" value="1"/>
    </inkml:brush>
  </inkml:definitions>
  <inkml:trace contextRef="#ctx0" brushRef="#br0">915 1,'-915'0,"5118"0,-4186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22:42:26.565"/>
    </inkml:context>
    <inkml:brush xml:id="br0">
      <inkml:brushProperty name="width" value="0.4" units="cm"/>
      <inkml:brushProperty name="height" value="0.8" units="cm"/>
      <inkml:brushProperty name="color" value="#5567A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1,'4254'0,"-4237"0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22:42:27.431"/>
    </inkml:context>
    <inkml:brush xml:id="br0">
      <inkml:brushProperty name="width" value="0.4" units="cm"/>
      <inkml:brushProperty name="height" value="0.8" units="cm"/>
      <inkml:brushProperty name="color" value="#5567A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CACB-3496-BFD9-F3CA-A1DDF8682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5DF0F-5E58-77F4-E07F-A7C8CCE29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E524E-C927-6C8E-FF1E-4D2903F4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B48D-4F9E-432E-B2A6-38139937213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06C1-57F9-D6E0-4969-5E5EFBE2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C28C-C2CC-92E1-8657-E647D453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6AFA-47A1-9FFD-DD2BE610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0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3E58-5E00-087F-21B5-AE2D8E4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108C3-6A4C-E470-5746-4A94EF2C0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6571B-6D4D-C5F0-14B9-8D9F3CC5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B48D-4F9E-432E-B2A6-38139937213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67BBD-5979-5ED8-4323-5296E892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DD0C-75E9-4BE2-4060-84793279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6AFA-47A1-9FFD-DD2BE610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6C14A-B0A1-C360-4DB5-417EB1E0B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4795F-815D-801C-ADB1-781245310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AEB0-1464-5844-4E01-D837F1D0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B48D-4F9E-432E-B2A6-38139937213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4717-86F5-CE78-3518-CD2A780B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AB34-A07A-ED8A-EDA9-7E047D7E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6AFA-47A1-9FFD-DD2BE610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157E-745F-855D-36E1-456A65EA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262E-38E9-ED12-5100-71F8B598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815E-40F0-5676-E818-58B5F551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B48D-4F9E-432E-B2A6-38139937213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D1991-8C78-37EB-82D9-5E3B9FEC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D885-8DEA-9D9B-6DD3-4B1C8B79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6AFA-47A1-9FFD-DD2BE610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C775-1335-33F9-C15C-50C7BC3B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FE13-FCF8-D394-F157-4E6D5D00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4916-3733-C190-3D67-3D84861D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B48D-4F9E-432E-B2A6-38139937213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51D4-DFB6-C52A-B421-99C79C7A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18B5-2D7E-1D83-8692-034E9696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6AFA-47A1-9FFD-DD2BE610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7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E8A6-DBC6-A602-52BB-B50071AB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F1EE-D3C9-4AA5-659C-7BE71692E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B8DF6-AAE9-2659-9AC3-DB55BB4C0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D05D5-FC16-36E8-0669-368D0B68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B48D-4F9E-432E-B2A6-38139937213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EA075-39B5-E493-655D-BEBD3D39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3617F-59EE-51E4-39DB-78AC53C9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6AFA-47A1-9FFD-DD2BE610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ED61-6995-2FDC-B7A8-635753A2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A4E4B-8897-6870-5C18-A8109500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88937-BB18-AEEF-42EE-0A4F6A0BF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D0732-2B55-872A-4AF9-AECCA6CD5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7882B-A4C7-EE25-3E8A-9531300AB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95067-20FB-C2C8-29D7-54C395D9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B48D-4F9E-432E-B2A6-38139937213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C8682-BD37-AA53-6BB7-63D7B967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FAE75-38EE-2E3D-0C41-1A2C5445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6AFA-47A1-9FFD-DD2BE610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6E82-76B4-6BC9-EE33-650FCA4B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D94DA-8380-9956-B8D6-E4FBD8C4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B48D-4F9E-432E-B2A6-38139937213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D85BB-BA5C-212A-3219-01944E54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F4B4B-F4E5-3EC9-B447-A9FBFB6C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6AFA-47A1-9FFD-DD2BE610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4B1A9-9766-A46F-CD05-C8A56E0E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B48D-4F9E-432E-B2A6-38139937213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4FE9F-4282-07B8-500B-A64CD549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388A9-63AD-EF2B-2D82-0A9D15AC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6AFA-47A1-9FFD-DD2BE610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7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91A6-E608-4AE2-D5BA-086E6EB6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9B1E-B9E6-91F0-3401-82EF38CF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20767-3731-B38A-2992-827232BF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4363D-52BF-0590-B581-9346A16C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B48D-4F9E-432E-B2A6-38139937213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3709C-D8A1-FB93-E01D-9397172C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8D815-78D4-2933-B678-199F17C4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6AFA-47A1-9FFD-DD2BE610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6B8F-EA22-39F1-AF62-F5A2EE94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22A1-5960-7494-3596-4B41D230C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7E8F3-63FC-E417-CA1D-B0F9E8093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B2B15-01F4-12BC-1BFC-02EC665F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B48D-4F9E-432E-B2A6-38139937213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E68DC-94D2-6BED-1211-C6EEAF3A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ECFCF-8DDC-DB55-5391-92562B30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6AFA-47A1-9FFD-DD2BE610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7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8C659-7A3A-F138-2B80-15080DBF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07A8-53BB-5DA3-6270-ECB0B4B5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A9C9-735F-8B8C-E698-087D6B400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B48D-4F9E-432E-B2A6-38139937213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621F-8B20-91D4-43BD-FBEECE80C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C492-6EFF-100F-1667-702942573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68A8-6AFA-47A1-9FFD-DD2BE610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C1B406-D643-4021-A6F0-2DD54669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1F6522-8579-43DA-854A-E28CBE13D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320D87-73DD-4D15-A224-C8D8EEC9A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8418DD-1013-4BBE-9E02-1D4D1233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281D6D-7CDF-4C97-B54C-5FE6177B5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64A9F5-F5A7-4276-A229-C498B4A8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44C9B9-09AE-4D78-BBB5-972FB6088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174ED-8D64-40A7-0515-784E859C8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0936"/>
            <a:ext cx="6341652" cy="2819399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Functional Requirements: </a:t>
            </a:r>
          </a:p>
        </p:txBody>
      </p:sp>
      <p:pic>
        <p:nvPicPr>
          <p:cNvPr id="5" name="Picture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02B782B5-D9EB-94E4-554D-6B90F46DA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3" t="10173" r="9571" b="12111"/>
          <a:stretch/>
        </p:blipFill>
        <p:spPr>
          <a:xfrm>
            <a:off x="7954319" y="1598995"/>
            <a:ext cx="3677700" cy="4917069"/>
          </a:xfrm>
          <a:prstGeom prst="rect">
            <a:avLst/>
          </a:prstGeom>
          <a:effectLst>
            <a:softEdge rad="88900"/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734301" y="849622"/>
            <a:ext cx="304800" cy="429768"/>
            <a:chOff x="215328" y="-46937"/>
            <a:chExt cx="304800" cy="277384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54A2A6C-30C8-0C79-F134-9C80D13FD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3681462"/>
            <a:ext cx="6341652" cy="245306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For the functional requirements design we used the </a:t>
            </a:r>
            <a:r>
              <a:rPr lang="en-US" sz="2000" b="1">
                <a:solidFill>
                  <a:schemeClr val="bg1"/>
                </a:solidFill>
              </a:rPr>
              <a:t>MOSCOW</a:t>
            </a:r>
            <a:r>
              <a:rPr lang="en-US" sz="2000">
                <a:solidFill>
                  <a:schemeClr val="bg1"/>
                </a:solidFill>
              </a:rPr>
              <a:t> method to categorize the requirements from a </a:t>
            </a:r>
            <a:r>
              <a:rPr lang="en-US" sz="2000" i="1">
                <a:solidFill>
                  <a:schemeClr val="bg1"/>
                </a:solidFill>
              </a:rPr>
              <a:t>must-have to a could-have the desired features.</a:t>
            </a:r>
            <a:r>
              <a:rPr lang="en-US" sz="2000">
                <a:solidFill>
                  <a:schemeClr val="bg1"/>
                </a:solidFill>
              </a:rPr>
              <a:t> This way the development team can focus on developing the </a:t>
            </a:r>
            <a:r>
              <a:rPr lang="en-US" sz="2000" i="1">
                <a:solidFill>
                  <a:schemeClr val="bg1"/>
                </a:solidFill>
              </a:rPr>
              <a:t>must-have</a:t>
            </a:r>
            <a:r>
              <a:rPr lang="en-US" sz="2000">
                <a:solidFill>
                  <a:schemeClr val="bg1"/>
                </a:solidFill>
              </a:rPr>
              <a:t> features first. Then, If time and budget permits it, the team could focus on developing the </a:t>
            </a:r>
            <a:r>
              <a:rPr lang="en-US" sz="2000" i="1">
                <a:solidFill>
                  <a:schemeClr val="bg1"/>
                </a:solidFill>
              </a:rPr>
              <a:t>could-have features</a:t>
            </a:r>
            <a:r>
              <a:rPr lang="en-US" sz="2000">
                <a:solidFill>
                  <a:schemeClr val="bg1"/>
                </a:solidFill>
              </a:rPr>
              <a:t>. </a:t>
            </a:r>
            <a:r>
              <a:rPr lang="en-US" sz="2000" b="1">
                <a:solidFill>
                  <a:schemeClr val="bg1"/>
                </a:solidFill>
              </a:rPr>
              <a:t>MOSCOW</a:t>
            </a:r>
            <a:r>
              <a:rPr lang="en-US" sz="2000">
                <a:solidFill>
                  <a:schemeClr val="bg1"/>
                </a:solidFill>
              </a:rPr>
              <a:t> is a very helpful design for functional requirements. 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73064AE-A80B-1AF4-1593-C3091476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52" y="2494569"/>
            <a:ext cx="3326074" cy="38424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9C6B664-9150-CEE5-A01B-12B06081129B}"/>
                  </a:ext>
                </a:extLst>
              </p14:cNvPr>
              <p14:cNvContentPartPr/>
              <p14:nvPr/>
            </p14:nvContentPartPr>
            <p14:xfrm>
              <a:off x="7423024" y="5236019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9C6B664-9150-CEE5-A01B-12B0608112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1384" y="5092379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D6DD7D-7F26-5441-9FAB-1BBD8FFAFBD1}"/>
                  </a:ext>
                </a:extLst>
              </p14:cNvPr>
              <p14:cNvContentPartPr/>
              <p14:nvPr/>
            </p14:nvContentPartPr>
            <p14:xfrm>
              <a:off x="8165704" y="1856339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D6DD7D-7F26-5441-9FAB-1BBD8FFAFB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3704" y="1712699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B3456C6-0C68-A7B8-5694-C25E19999AD7}"/>
                  </a:ext>
                </a:extLst>
              </p14:cNvPr>
              <p14:cNvContentPartPr/>
              <p14:nvPr/>
            </p14:nvContentPartPr>
            <p14:xfrm>
              <a:off x="8080384" y="1856339"/>
              <a:ext cx="22932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B3456C6-0C68-A7B8-5694-C25E19999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8744" y="1712699"/>
                <a:ext cx="3729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8C9D16-51E9-3389-F5A0-771BCC06E4FD}"/>
                  </a:ext>
                </a:extLst>
              </p14:cNvPr>
              <p14:cNvContentPartPr/>
              <p14:nvPr/>
            </p14:nvContentPartPr>
            <p14:xfrm>
              <a:off x="8056264" y="1856339"/>
              <a:ext cx="15195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8C9D16-51E9-3389-F5A0-771BCC06E4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84264" y="1712699"/>
                <a:ext cx="16632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5D8802B-96F0-30EE-39DF-E0CF582F3604}"/>
                  </a:ext>
                </a:extLst>
              </p14:cNvPr>
              <p14:cNvContentPartPr/>
              <p14:nvPr/>
            </p14:nvContentPartPr>
            <p14:xfrm>
              <a:off x="10001344" y="1856339"/>
              <a:ext cx="153792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5D8802B-96F0-30EE-39DF-E0CF582F36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29704" y="1712699"/>
                <a:ext cx="16815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4D519AD-5B07-CF8B-05CF-81E2D226207A}"/>
                  </a:ext>
                </a:extLst>
              </p14:cNvPr>
              <p14:cNvContentPartPr/>
              <p14:nvPr/>
            </p14:nvContentPartPr>
            <p14:xfrm>
              <a:off x="10830784" y="1120139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4D519AD-5B07-CF8B-05CF-81E2D22620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9144" y="976139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49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Functional Requirements: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Requirements: </dc:title>
  <dc:creator>Xavier Roca Hernandez</dc:creator>
  <cp:lastModifiedBy>Xavier Roca Hernandez</cp:lastModifiedBy>
  <cp:revision>1</cp:revision>
  <dcterms:created xsi:type="dcterms:W3CDTF">2022-11-12T22:08:29Z</dcterms:created>
  <dcterms:modified xsi:type="dcterms:W3CDTF">2022-11-12T22:43:03Z</dcterms:modified>
</cp:coreProperties>
</file>