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308" r:id="rId2"/>
    <p:sldId id="309" r:id="rId3"/>
    <p:sldId id="310" r:id="rId4"/>
    <p:sldId id="311" r:id="rId5"/>
    <p:sldId id="31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9"/>
  </p:normalViewPr>
  <p:slideViewPr>
    <p:cSldViewPr snapToGrid="0" snapToObjects="1">
      <p:cViewPr varScale="1">
        <p:scale>
          <a:sx n="102" d="100"/>
          <a:sy n="102"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A1598-CFFE-DA4F-B49B-2DD8FE0F9CCD}" type="datetimeFigureOut">
              <a:rPr lang="en-US" smtClean="0"/>
              <a:t>9/9/19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A72DA-6B04-6B4E-80CF-3EC87C2B6887}" type="slidenum">
              <a:rPr lang="en-US" smtClean="0"/>
              <a:t>‹#›</a:t>
            </a:fld>
            <a:endParaRPr lang="en-US"/>
          </a:p>
        </p:txBody>
      </p:sp>
    </p:spTree>
    <p:extLst>
      <p:ext uri="{BB962C8B-B14F-4D97-AF65-F5344CB8AC3E}">
        <p14:creationId xmlns:p14="http://schemas.microsoft.com/office/powerpoint/2010/main" val="298353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Today</a:t>
            </a:r>
            <a:r>
              <a:rPr lang="en-US" baseline="0" dirty="0"/>
              <a:t> we’ll talk about the history behind interfaces and the major milestones in the world of user interfaces that happened in the past.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what are the lessons we can learn from the things that happened in the past. We’ll watch a lot of videos and I have to say we’re very lucky to have them available. You will see that they are in black and white. They’re not HD but I find them fascinating. Alright, sit back and relax, but not too much, I don</a:t>
            </a:r>
            <a:r>
              <a:rPr lang="mr-IN" baseline="0" dirty="0"/>
              <a:t>’</a:t>
            </a:r>
            <a:r>
              <a:rPr lang="en-US" baseline="0" dirty="0"/>
              <a:t>t want you to sleep because I don’t think you can learn during your sleep. While you’re watching the videos think about how they expected users to use them back then. How did they think about users, would users be able to discover those features or how they will do so. Did they focus on performance? In general try to think as the creator</a:t>
            </a:r>
            <a:endParaRPr lang="en-US" dirty="0"/>
          </a:p>
        </p:txBody>
      </p:sp>
      <p:sp>
        <p:nvSpPr>
          <p:cNvPr id="4" name="Slide Number Placeholder 3"/>
          <p:cNvSpPr>
            <a:spLocks noGrp="1"/>
          </p:cNvSpPr>
          <p:nvPr>
            <p:ph type="sldNum" sz="quarter" idx="10"/>
          </p:nvPr>
        </p:nvSpPr>
        <p:spPr/>
        <p:txBody>
          <a:bodyPr/>
          <a:lstStyle/>
          <a:p>
            <a:fld id="{11154524-54A0-470A-BD8B-3A3DA0A13B9D}" type="slidenum">
              <a:rPr lang="en-US" smtClean="0"/>
              <a:t>1</a:t>
            </a:fld>
            <a:endParaRPr lang="en-US"/>
          </a:p>
        </p:txBody>
      </p:sp>
    </p:spTree>
    <p:extLst>
      <p:ext uri="{BB962C8B-B14F-4D97-AF65-F5344CB8AC3E}">
        <p14:creationId xmlns:p14="http://schemas.microsoft.com/office/powerpoint/2010/main" val="290964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0438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0494"/>
            <a:ext cx="9144000" cy="2387600"/>
          </a:xfrm>
        </p:spPr>
        <p:txBody>
          <a:bodyPr anchor="b"/>
          <a:lstStyle>
            <a:lvl1pPr algn="ctr">
              <a:defRPr sz="5400">
                <a:solidFill>
                  <a:schemeClr val="bg1"/>
                </a:solidFill>
                <a:latin typeface="AvenirNext LT Pro Regular" panose="020B05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2600169"/>
            <a:ext cx="9144000" cy="1655762"/>
          </a:xfrm>
        </p:spPr>
        <p:txBody>
          <a:bodyPr/>
          <a:lstStyle>
            <a:lvl1pPr marL="0" indent="0" algn="ctr">
              <a:buNone/>
              <a:defRPr sz="2160">
                <a:solidFill>
                  <a:schemeClr val="bg1"/>
                </a:solidFill>
                <a:latin typeface="AvenirNext LT Pro Regular" panose="020B0504020202020204" pitchFamily="34" charset="0"/>
              </a:defRPr>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1230046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40069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172263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011" y="71562"/>
            <a:ext cx="10515600" cy="1325563"/>
          </a:xfrm>
        </p:spPr>
        <p:txBody>
          <a:bodyPr/>
          <a:lstStyle>
            <a:lvl1pPr>
              <a:defRPr>
                <a:solidFill>
                  <a:srgbClr val="20438F"/>
                </a:solidFill>
                <a:latin typeface="AvenirNext LT Pro Regular" panose="020B05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34011" y="1634794"/>
            <a:ext cx="10515600" cy="4351338"/>
          </a:xfrm>
        </p:spPr>
        <p:txBody>
          <a:bodyPr/>
          <a:lstStyle>
            <a:lvl1pPr marL="0" indent="0">
              <a:buFontTx/>
              <a:buNone/>
              <a:defRPr>
                <a:latin typeface="AvenirNext LT Pro Regular" panose="020B0504020202020204" pitchFamily="34" charset="0"/>
              </a:defRPr>
            </a:lvl1pPr>
            <a:lvl2pPr marL="411480" indent="0">
              <a:buFontTx/>
              <a:buNone/>
              <a:defRPr>
                <a:latin typeface="AvenirNext LT Pro Regular" panose="020B0504020202020204" pitchFamily="34" charset="0"/>
              </a:defRPr>
            </a:lvl2pPr>
            <a:lvl3pPr marL="822960" indent="0">
              <a:buFontTx/>
              <a:buNone/>
              <a:defRPr>
                <a:latin typeface="AvenirNext LT Pro Regular" panose="020B0504020202020204" pitchFamily="34" charset="0"/>
              </a:defRPr>
            </a:lvl3pPr>
            <a:lvl4pPr marL="1234440" indent="0">
              <a:buFontTx/>
              <a:buNone/>
              <a:defRPr>
                <a:latin typeface="AvenirNext LT Pro Regular" panose="020B0504020202020204" pitchFamily="34" charset="0"/>
              </a:defRPr>
            </a:lvl4pPr>
            <a:lvl5pPr marL="1645920" indent="0">
              <a:buFontTx/>
              <a:buNone/>
              <a:defRPr>
                <a:latin typeface="AvenirNext LT Pro Regular" panose="020B05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75744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9860BD-0C94-894A-8491-F0FB4F6C9DE8}"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76282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860BD-0C94-894A-8491-F0FB4F6C9DE8}"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39430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p>
        </p:txBody>
      </p:sp>
      <p:sp>
        <p:nvSpPr>
          <p:cNvPr id="6" name="Content Placeholder 5"/>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860BD-0C94-894A-8491-F0FB4F6C9DE8}" type="datetimeFigureOut">
              <a:rPr lang="en-US" smtClean="0"/>
              <a:t>9/9/19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96860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860BD-0C94-894A-8491-F0FB4F6C9DE8}" type="datetimeFigureOut">
              <a:rPr lang="en-US" smtClean="0"/>
              <a:t>9/9/19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5453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860BD-0C94-894A-8491-F0FB4F6C9DE8}" type="datetimeFigureOut">
              <a:rPr lang="en-US" smtClean="0"/>
              <a:t>9/9/19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54405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9860BD-0C94-894A-8491-F0FB4F6C9DE8}"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59966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9860BD-0C94-894A-8491-F0FB4F6C9DE8}"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108616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F59860BD-0C94-894A-8491-F0FB4F6C9DE8}" type="datetimeFigureOut">
              <a:rPr lang="en-US" smtClean="0"/>
              <a:t>9/9/19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2900110D-2094-F64B-A796-9532F5B8FB44}" type="slidenum">
              <a:rPr lang="en-US" smtClean="0"/>
              <a:t>‹#›</a:t>
            </a:fld>
            <a:endParaRPr lang="en-US"/>
          </a:p>
        </p:txBody>
      </p:sp>
    </p:spTree>
    <p:extLst>
      <p:ext uri="{BB962C8B-B14F-4D97-AF65-F5344CB8AC3E}">
        <p14:creationId xmlns:p14="http://schemas.microsoft.com/office/powerpoint/2010/main" val="1117295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151866"/>
            <a:ext cx="8229600" cy="1164739"/>
          </a:xfrm>
        </p:spPr>
        <p:txBody>
          <a:bodyPr>
            <a:normAutofit/>
          </a:bodyPr>
          <a:lstStyle/>
          <a:p>
            <a:r>
              <a:rPr lang="en-US" sz="4800" dirty="0">
                <a:solidFill>
                  <a:schemeClr val="bg1"/>
                </a:solidFill>
                <a:latin typeface="AvenirNext LT Pro Regular" panose="020B0504020202020204" pitchFamily="34" charset="0"/>
              </a:rPr>
              <a:t>CS 62</a:t>
            </a:r>
          </a:p>
        </p:txBody>
      </p:sp>
      <p:sp>
        <p:nvSpPr>
          <p:cNvPr id="3" name="Subtitle 2"/>
          <p:cNvSpPr>
            <a:spLocks noGrp="1"/>
          </p:cNvSpPr>
          <p:nvPr>
            <p:ph type="subTitle" idx="1"/>
          </p:nvPr>
        </p:nvSpPr>
        <p:spPr>
          <a:xfrm>
            <a:off x="1981200" y="4408680"/>
            <a:ext cx="8229600" cy="1655762"/>
          </a:xfrm>
        </p:spPr>
        <p:txBody>
          <a:bodyPr>
            <a:normAutofit/>
          </a:bodyPr>
          <a:lstStyle/>
          <a:p>
            <a:r>
              <a:rPr lang="en-US" dirty="0"/>
              <a:t>Data Structures and Advanced Programming</a:t>
            </a:r>
          </a:p>
        </p:txBody>
      </p:sp>
      <p:sp>
        <p:nvSpPr>
          <p:cNvPr id="4" name="Subtitle 2"/>
          <p:cNvSpPr txBox="1">
            <a:spLocks/>
          </p:cNvSpPr>
          <p:nvPr/>
        </p:nvSpPr>
        <p:spPr>
          <a:xfrm>
            <a:off x="2015995" y="5812258"/>
            <a:ext cx="8229600" cy="997597"/>
          </a:xfrm>
          <a:prstGeom prst="rect">
            <a:avLst/>
          </a:prstGeom>
        </p:spPr>
        <p:txBody>
          <a:bodyPr vert="horz" lIns="109728" tIns="54864" rIns="109728" bIns="54864"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2400" dirty="0">
                <a:solidFill>
                  <a:srgbClr val="F4B183"/>
                </a:solidFill>
                <a:latin typeface="AvenirNext LT Pro Regular" panose="020B0504020202020204" pitchFamily="34" charset="0"/>
              </a:rPr>
              <a:t>Alexandra Papoutsaki</a:t>
            </a:r>
          </a:p>
          <a:p>
            <a:r>
              <a:rPr lang="en-US" sz="2400" dirty="0">
                <a:solidFill>
                  <a:srgbClr val="F4B183"/>
                </a:solidFill>
                <a:latin typeface="AvenirNext LT Pro Regular" panose="020B0504020202020204" pitchFamily="34" charset="0"/>
              </a:rPr>
              <a:t>Mark </a:t>
            </a:r>
            <a:r>
              <a:rPr lang="en-US" sz="2400" dirty="0" err="1">
                <a:solidFill>
                  <a:srgbClr val="F4B183"/>
                </a:solidFill>
                <a:latin typeface="AvenirNext LT Pro Regular" panose="020B0504020202020204" pitchFamily="34" charset="0"/>
              </a:rPr>
              <a:t>Kampe</a:t>
            </a:r>
            <a:endParaRPr lang="en-US" sz="2400" dirty="0">
              <a:solidFill>
                <a:srgbClr val="F4B183"/>
              </a:solidFill>
              <a:latin typeface="AvenirNext LT Pro Regular" panose="020B0504020202020204" pitchFamily="34" charset="0"/>
            </a:endParaRPr>
          </a:p>
        </p:txBody>
      </p:sp>
      <p:sp>
        <p:nvSpPr>
          <p:cNvPr id="5" name="Title 1"/>
          <p:cNvSpPr txBox="1">
            <a:spLocks/>
          </p:cNvSpPr>
          <p:nvPr/>
        </p:nvSpPr>
        <p:spPr>
          <a:xfrm>
            <a:off x="1981200" y="125492"/>
            <a:ext cx="8229600" cy="2387600"/>
          </a:xfrm>
          <a:prstGeom prst="rect">
            <a:avLst/>
          </a:prstGeom>
        </p:spPr>
        <p:txBody>
          <a:bodyPr vert="horz" lIns="109728" tIns="54864" rIns="109728" bIns="54864" rtlCol="0" anchor="b">
            <a:normAutofit/>
          </a:bodyPr>
          <a:lstStyle>
            <a:lvl1pPr algn="ctr" defTabSz="685800" rtl="0" eaLnBrk="1" latinLnBrk="0" hangingPunct="1">
              <a:lnSpc>
                <a:spcPct val="90000"/>
              </a:lnSpc>
              <a:spcBef>
                <a:spcPct val="0"/>
              </a:spcBef>
              <a:buNone/>
              <a:defRPr sz="4500" kern="1200">
                <a:solidFill>
                  <a:schemeClr val="bg1"/>
                </a:solidFill>
                <a:latin typeface="AvenirNext LT Pro Regular" panose="020B0504020202020204" pitchFamily="34" charset="0"/>
                <a:ea typeface="+mj-ea"/>
                <a:cs typeface="+mj-cs"/>
              </a:defRPr>
            </a:lvl1pPr>
          </a:lstStyle>
          <a:p>
            <a:r>
              <a:rPr lang="en-US" sz="7920" dirty="0">
                <a:latin typeface="AvenirNext LT Pro UltLight" panose="020B0303020202020204" pitchFamily="34" charset="0"/>
              </a:rPr>
              <a:t>Academic Honesty</a:t>
            </a:r>
          </a:p>
        </p:txBody>
      </p:sp>
      <p:sp>
        <p:nvSpPr>
          <p:cNvPr id="6" name="Title 1"/>
          <p:cNvSpPr txBox="1">
            <a:spLocks/>
          </p:cNvSpPr>
          <p:nvPr/>
        </p:nvSpPr>
        <p:spPr>
          <a:xfrm>
            <a:off x="1700271" y="427530"/>
            <a:ext cx="8791459" cy="668868"/>
          </a:xfrm>
          <a:prstGeom prst="rect">
            <a:avLst/>
          </a:prstGeom>
        </p:spPr>
        <p:txBody>
          <a:bodyPr vert="horz" lIns="109728" tIns="54864" rIns="109728" bIns="54864" rtlCol="0" anchor="b">
            <a:normAutofit/>
          </a:bodyPr>
          <a:lstStyle>
            <a:lvl1pPr algn="ctr" defTabSz="685800" rtl="0" eaLnBrk="1" latinLnBrk="0" hangingPunct="1">
              <a:lnSpc>
                <a:spcPct val="90000"/>
              </a:lnSpc>
              <a:spcBef>
                <a:spcPct val="0"/>
              </a:spcBef>
              <a:buNone/>
              <a:defRPr sz="4500" kern="1200">
                <a:solidFill>
                  <a:schemeClr val="bg1"/>
                </a:solidFill>
                <a:latin typeface="AvenirNext LT Pro Regular" panose="020B0504020202020204" pitchFamily="34" charset="0"/>
                <a:ea typeface="+mj-ea"/>
                <a:cs typeface="+mj-cs"/>
              </a:defRPr>
            </a:lvl1pPr>
          </a:lstStyle>
          <a:p>
            <a:pPr algn="r"/>
            <a:endParaRPr lang="en-US" sz="3840" dirty="0">
              <a:solidFill>
                <a:srgbClr val="F4B183"/>
              </a:solidFill>
            </a:endParaRPr>
          </a:p>
        </p:txBody>
      </p:sp>
    </p:spTree>
    <p:extLst>
      <p:ext uri="{BB962C8B-B14F-4D97-AF65-F5344CB8AC3E}">
        <p14:creationId xmlns:p14="http://schemas.microsoft.com/office/powerpoint/2010/main" val="207548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1</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Majo</a:t>
            </a:r>
            <a:r>
              <a:rPr lang="en-US" dirty="0"/>
              <a:t> has completed her assignment for the week. Eric, her</a:t>
            </a:r>
          </a:p>
          <a:p>
            <a:r>
              <a:rPr lang="en-US" dirty="0"/>
              <a:t>boyfriend, is still working on his Sunday night. He sees that </a:t>
            </a:r>
            <a:r>
              <a:rPr lang="en-US" dirty="0" err="1"/>
              <a:t>Majo</a:t>
            </a:r>
            <a:endParaRPr lang="en-US" dirty="0"/>
          </a:p>
          <a:p>
            <a:r>
              <a:rPr lang="en-US" dirty="0"/>
              <a:t>has left her laptop open and quickly looks at her code for a few pointers.</a:t>
            </a:r>
          </a:p>
          <a:p>
            <a:endParaRPr lang="en-US" dirty="0"/>
          </a:p>
        </p:txBody>
      </p:sp>
    </p:spTree>
    <p:extLst>
      <p:ext uri="{BB962C8B-B14F-4D97-AF65-F5344CB8AC3E}">
        <p14:creationId xmlns:p14="http://schemas.microsoft.com/office/powerpoint/2010/main" val="14481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2</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Gryte</a:t>
            </a:r>
            <a:r>
              <a:rPr lang="en-US" dirty="0"/>
              <a:t> is struggling with the lab and searches for some help online. She</a:t>
            </a:r>
          </a:p>
          <a:p>
            <a:r>
              <a:rPr lang="en-US" dirty="0"/>
              <a:t>sees that a former student has posted their code on </a:t>
            </a:r>
            <a:r>
              <a:rPr lang="en-US" dirty="0" err="1"/>
              <a:t>github</a:t>
            </a:r>
            <a:r>
              <a:rPr lang="en-US" dirty="0"/>
              <a:t>.</a:t>
            </a:r>
          </a:p>
        </p:txBody>
      </p:sp>
    </p:spTree>
    <p:extLst>
      <p:ext uri="{BB962C8B-B14F-4D97-AF65-F5344CB8AC3E}">
        <p14:creationId xmlns:p14="http://schemas.microsoft.com/office/powerpoint/2010/main" val="418782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3</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Eyal</a:t>
            </a:r>
            <a:r>
              <a:rPr lang="en-US" dirty="0"/>
              <a:t> and Jing are working on an individual assignment next to each</a:t>
            </a:r>
          </a:p>
          <a:p>
            <a:r>
              <a:rPr lang="en-US" dirty="0"/>
              <a:t>other. While working they discuss how to approach the assignment</a:t>
            </a:r>
          </a:p>
          <a:p>
            <a:r>
              <a:rPr lang="en-US" dirty="0"/>
              <a:t>and fix various bugs they encounter. They never look at each other’s</a:t>
            </a:r>
          </a:p>
          <a:p>
            <a:r>
              <a:rPr lang="en-US" dirty="0"/>
              <a:t>code.</a:t>
            </a:r>
          </a:p>
        </p:txBody>
      </p:sp>
    </p:spTree>
    <p:extLst>
      <p:ext uri="{BB962C8B-B14F-4D97-AF65-F5344CB8AC3E}">
        <p14:creationId xmlns:p14="http://schemas.microsoft.com/office/powerpoint/2010/main" val="241760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4</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Archita’s</a:t>
            </a:r>
            <a:r>
              <a:rPr lang="en-US" dirty="0"/>
              <a:t> roommate, Marilyn, was the TA of the class during the past</a:t>
            </a:r>
          </a:p>
          <a:p>
            <a:r>
              <a:rPr lang="en-US" dirty="0"/>
              <a:t>semester. </a:t>
            </a:r>
            <a:r>
              <a:rPr lang="en-US" dirty="0" err="1"/>
              <a:t>Archita</a:t>
            </a:r>
            <a:r>
              <a:rPr lang="en-US" dirty="0"/>
              <a:t> asks Marilyn for help with an assignment instead of</a:t>
            </a:r>
          </a:p>
          <a:p>
            <a:r>
              <a:rPr lang="en-US" dirty="0"/>
              <a:t>going to the mentor sessions.</a:t>
            </a:r>
          </a:p>
        </p:txBody>
      </p:sp>
    </p:spTree>
    <p:extLst>
      <p:ext uri="{BB962C8B-B14F-4D97-AF65-F5344CB8AC3E}">
        <p14:creationId xmlns:p14="http://schemas.microsoft.com/office/powerpoint/2010/main" val="762288047"/>
      </p:ext>
    </p:extLst>
  </p:cSld>
  <p:clrMapOvr>
    <a:masterClrMapping/>
  </p:clrMapOvr>
</p:sld>
</file>

<file path=ppt/theme/theme1.xml><?xml version="1.0" encoding="utf-8"?>
<a:theme xmlns:a="http://schemas.openxmlformats.org/drawingml/2006/main" name="UIUX">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UX" id="{623042CD-7FDD-9E43-8A8A-A07C84BE0BFC}" vid="{4F99A312-A041-1249-8265-3FA0624B28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UIUX</Template>
  <TotalTime>106</TotalTime>
  <Words>323</Words>
  <Application>Microsoft Macintosh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AvenirNext LT Pro Regular</vt:lpstr>
      <vt:lpstr>AvenirNext LT Pro UltLight</vt:lpstr>
      <vt:lpstr>Calibri</vt:lpstr>
      <vt:lpstr>Calibri Light</vt:lpstr>
      <vt:lpstr>Mangal</vt:lpstr>
      <vt:lpstr>UIUX</vt:lpstr>
      <vt:lpstr>CS 62</vt:lpstr>
      <vt:lpstr>Vignette 1</vt:lpstr>
      <vt:lpstr>Vignette 2</vt:lpstr>
      <vt:lpstr>Vignette 3</vt:lpstr>
      <vt:lpstr>Vignette 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51A</dc:title>
  <dc:creator>Alexandra  Papoutsaki</dc:creator>
  <cp:lastModifiedBy>Alexandra Papoutsaki</cp:lastModifiedBy>
  <cp:revision>11</cp:revision>
  <dcterms:created xsi:type="dcterms:W3CDTF">2019-01-25T17:11:37Z</dcterms:created>
  <dcterms:modified xsi:type="dcterms:W3CDTF">2019-09-09T21:14:23Z</dcterms:modified>
</cp:coreProperties>
</file>