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6da3f2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6da3f2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6da3f2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6da3f2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6da3f2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6da3f2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6da3f2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6da3f2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6da3f2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6da3f2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6da3f2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6da3f2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6da3f2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6da3f2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6da3f2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6da3f2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6da3f24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6da3f2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6da3f24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6da3f2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6da3f2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6da3f2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(Java programs in Eclipse)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more data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bug may have been exercised long before the exception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we we know what calls were made 10,000,000 instructions ago?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we know what object states and locals were present a that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event logging: if we aren’t sure what happened, and how far we got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a message whenever we reach an important piece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know what did (and did not) happen, and the order of these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Breakpoints: if suspected code is seldom called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 a debugger to stop program execution whenever we reach a certain instruction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it stops, we can examine the stack and in-memory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do single-step and other limited executions to observe step-by-step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data logging: if the calls are too frequent for break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every important operation, parameters, and results … “the Truth will be in there”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and Data Logging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What events and data to log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little … not capturing enough key events (or associated data) to shed light on problem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think about what the key events are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think about what other data you would need to follow the processing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much … the important information is buried beneath 100K lines of garbage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you do the logging under only certain conditions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are there post-processing tools you can use to find the interesting information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How to log it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amounts of data to console (i.e.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System.err</a:t>
            </a:r>
            <a:r>
              <a:rPr lang="en"/>
              <a:t>)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amounts of data to a file (less clutter, enables post-processing)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huge amounts of short-term data to in-memory circular buffers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software often uses (run-time controllable) logging frameworks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752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Break-Points and Single Stepping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890725"/>
            <a:ext cx="6445030" cy="41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obviously incorrect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exceptions and other run-time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obvious </a:t>
            </a:r>
            <a:r>
              <a:rPr i="1" lang="en"/>
              <a:t>mis-behaviors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causes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incorrect or misunderstood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we forgot to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cases we forgot to handle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unexpected interactions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the problem is clear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straight forward calculation or algorithm yields an unexpected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operation fails because of incorrect/invalid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an out-of-bounds, conversion or zero-divide exception in your own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exception trace will indicate the offending line of code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/>
              <a:t>an error returned or exception thrown by an invoked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the stack trace down to the causing caller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ignore earlier methods that were just start-up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ignore later methods that merely passed on a bad parameter they received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the suspected offending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obvious which calculation/variable/parameter caused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must recognize why or how the value was invalid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must figure out where that invalid/incorrect value came from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Run-Time Exceptions: out of bounds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11200" y="1511300"/>
            <a:ext cx="6616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Exception in thread "main" </a:t>
            </a:r>
            <a:r>
              <a:rPr lang="en">
                <a:solidFill>
                  <a:srgbClr val="1155CC"/>
                </a:solidFill>
              </a:rPr>
              <a:t>java.lang.ArrayIndexOutOfBoundsException</a:t>
            </a:r>
            <a:r>
              <a:rPr lang="en">
                <a:solidFill>
                  <a:srgbClr val="FF0000"/>
                </a:solidFill>
              </a:rPr>
              <a:t>: 12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at silverdollar.TextCoinStrip.gameIsOver(</a:t>
            </a:r>
            <a:r>
              <a:rPr lang="en">
                <a:solidFill>
                  <a:srgbClr val="1155CC"/>
                </a:solidFill>
                <a:highlight>
                  <a:srgbClr val="FFFF00"/>
                </a:highlight>
              </a:rPr>
              <a:t>TextCoinStrip.java:122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at silverdollar.TextCoinStrip.play(</a:t>
            </a:r>
            <a:r>
              <a:rPr lang="en">
                <a:solidFill>
                  <a:srgbClr val="1155CC"/>
                </a:solidFill>
              </a:rPr>
              <a:t>TextCoinStrip.java:144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at silverdollar.TextCoinStrip.main(</a:t>
            </a:r>
            <a:r>
              <a:rPr lang="en">
                <a:solidFill>
                  <a:srgbClr val="1155CC"/>
                </a:solidFill>
              </a:rPr>
              <a:t>TextCoinStrip.java:165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800100" y="2857500"/>
            <a:ext cx="69216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exception was thrown </a:t>
            </a:r>
            <a:r>
              <a:rPr lang="en" sz="1800" u="sng"/>
              <a:t>at</a:t>
            </a:r>
            <a:r>
              <a:rPr lang="en" sz="1800"/>
              <a:t> the offending line of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Eclipse provides you with direct links to: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description of the exception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offending line of source code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Down-stream</a:t>
            </a:r>
            <a:r>
              <a:rPr lang="en"/>
              <a:t> Exceptions from invalid parameters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838200" y="1308100"/>
            <a:ext cx="71628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Exception in thread "main" </a:t>
            </a:r>
            <a:r>
              <a:rPr lang="en">
                <a:solidFill>
                  <a:srgbClr val="1155CC"/>
                </a:solidFill>
              </a:rPr>
              <a:t>java.lang.IndexOutOfBoundsException</a:t>
            </a:r>
            <a:r>
              <a:rPr lang="en">
                <a:solidFill>
                  <a:srgbClr val="FF0000"/>
                </a:solidFill>
              </a:rPr>
              <a:t>: Index: 12, Size: 12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at java.util.ArrayList.rangeCheck(</a:t>
            </a:r>
            <a:r>
              <a:rPr lang="en">
                <a:solidFill>
                  <a:srgbClr val="1155CC"/>
                </a:solidFill>
              </a:rPr>
              <a:t>ArrayList.java:653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at java.util.ArrayList.get(</a:t>
            </a:r>
            <a:r>
              <a:rPr lang="en">
                <a:solidFill>
                  <a:srgbClr val="1155CC"/>
                </a:solidFill>
              </a:rPr>
              <a:t>ArrayList.java:429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	at silverdollar.TextCoinStrip.gameIsOver(</a:t>
            </a:r>
            <a:r>
              <a:rPr lang="en">
                <a:solidFill>
                  <a:srgbClr val="1155CC"/>
                </a:solidFill>
                <a:highlight>
                  <a:srgbClr val="FFFF00"/>
                </a:highlight>
              </a:rPr>
              <a:t>TextCoinStrip.java:119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)          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at silverdollar.TextCoinStrip.play(</a:t>
            </a:r>
            <a:r>
              <a:rPr lang="en">
                <a:solidFill>
                  <a:srgbClr val="1155CC"/>
                </a:solidFill>
              </a:rPr>
              <a:t>TextCoinStrip.java:141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at silverdollar.TextCoinStrip.main(</a:t>
            </a:r>
            <a:r>
              <a:rPr lang="en">
                <a:solidFill>
                  <a:srgbClr val="1155CC"/>
                </a:solidFill>
              </a:rPr>
              <a:t>TextCoinStrip.java:162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800100" y="3009900"/>
            <a:ext cx="69216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exception was thrown </a:t>
            </a:r>
            <a:r>
              <a:rPr lang="en" sz="1800" u="sng"/>
              <a:t>down-stream</a:t>
            </a:r>
            <a:r>
              <a:rPr lang="en" sz="1800"/>
              <a:t> from the bug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must infer which method most likely contains the bug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Eclipse provides you with direct links to: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description of the exception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line of code in the call-stack at the time of fault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analysis of a stack trace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Faults and incorrect results often well down-stream of the 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A had an incorrectly initialized/computed value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passed that value as a parameter to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used that value to request service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threw an 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of the evidence may still be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parameters to and locals in each called method are still on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recent values for objects on which they operate are still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Eclipse Debug Mode (use the      rather than the      icon: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Debug</a:t>
            </a:r>
            <a:r>
              <a:rPr lang="en"/>
              <a:t> pane allows you to select any desired stack 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/>
              <a:t> pane displays all locals and instance variables and their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(optional)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Expressions</a:t>
            </a:r>
            <a:r>
              <a:rPr lang="en"/>
              <a:t> pane enables you to display functions of program data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95">
            <a:off x="3906850" y="3384551"/>
            <a:ext cx="258750" cy="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600" y="3382175"/>
            <a:ext cx="263525" cy="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Debug Perspective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903425"/>
            <a:ext cx="6580100" cy="20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000" y="3022600"/>
            <a:ext cx="50713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the cause is not so clear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be clear what value caused the error or 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may not be intrinsically invalid, but merely inconsistent w/other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pieces of related data - one may have changed but the other didn’t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from or used with a service that we do not fully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not be clear how offending value came to be there at that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was initialized/calculated long ago, and its inputs are no longer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has been changed by many subsequent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may come from other (parallel/external)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approaching such 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that we understand how to use service and interpret its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when and how incorrect/inconsistent values came into existence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may not even be an exception … merely unexpected results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Scientific Method (of Debugging)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444500" y="2509050"/>
            <a:ext cx="11049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879600" y="2509050"/>
            <a:ext cx="1269900" cy="57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hypothesis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403600" y="2509050"/>
            <a:ext cx="1269900" cy="57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experiment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5003700" y="2308800"/>
            <a:ext cx="1778100" cy="9732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confirms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442200" y="2509050"/>
            <a:ext cx="12699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PROBLEM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692300" y="3642150"/>
            <a:ext cx="1524000" cy="57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tests &amp; instrumentation</a:t>
            </a:r>
            <a:endParaRPr/>
          </a:p>
        </p:txBody>
      </p:sp>
      <p:cxnSp>
        <p:nvCxnSpPr>
          <p:cNvPr id="114" name="Google Shape;114;p21"/>
          <p:cNvCxnSpPr>
            <a:stCxn id="108" idx="3"/>
            <a:endCxn id="109" idx="1"/>
          </p:cNvCxnSpPr>
          <p:nvPr/>
        </p:nvCxnSpPr>
        <p:spPr>
          <a:xfrm>
            <a:off x="1549400" y="279540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>
            <a:endCxn id="110" idx="1"/>
          </p:cNvCxnSpPr>
          <p:nvPr/>
        </p:nvCxnSpPr>
        <p:spPr>
          <a:xfrm>
            <a:off x="3149500" y="2795400"/>
            <a:ext cx="2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>
            <a:stCxn id="110" idx="3"/>
            <a:endCxn id="111" idx="1"/>
          </p:cNvCxnSpPr>
          <p:nvPr/>
        </p:nvCxnSpPr>
        <p:spPr>
          <a:xfrm>
            <a:off x="4673500" y="279540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1"/>
          <p:cNvCxnSpPr>
            <a:stCxn id="111" idx="2"/>
            <a:endCxn id="113" idx="3"/>
          </p:cNvCxnSpPr>
          <p:nvPr/>
        </p:nvCxnSpPr>
        <p:spPr>
          <a:xfrm rot="5400000">
            <a:off x="4731300" y="2767050"/>
            <a:ext cx="646500" cy="167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>
            <a:stCxn id="113" idx="1"/>
            <a:endCxn id="108" idx="2"/>
          </p:cNvCxnSpPr>
          <p:nvPr/>
        </p:nvCxnSpPr>
        <p:spPr>
          <a:xfrm rot="10800000">
            <a:off x="997000" y="3081900"/>
            <a:ext cx="1695300" cy="84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>
            <a:off x="6781900" y="2458250"/>
            <a:ext cx="578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851400" y="3613800"/>
            <a:ext cx="1612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(inadequate data)</a:t>
            </a:r>
            <a:endParaRPr/>
          </a:p>
        </p:txBody>
      </p:sp>
      <p:cxnSp>
        <p:nvCxnSpPr>
          <p:cNvPr id="121" name="Google Shape;121;p21"/>
          <p:cNvCxnSpPr>
            <a:stCxn id="111" idx="3"/>
            <a:endCxn id="112" idx="1"/>
          </p:cNvCxnSpPr>
          <p:nvPr/>
        </p:nvCxnSpPr>
        <p:spPr>
          <a:xfrm>
            <a:off x="6781800" y="2795400"/>
            <a:ext cx="6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1" idx="0"/>
            <a:endCxn id="109" idx="0"/>
          </p:cNvCxnSpPr>
          <p:nvPr/>
        </p:nvCxnSpPr>
        <p:spPr>
          <a:xfrm rot="5400000">
            <a:off x="4103400" y="719850"/>
            <a:ext cx="200400" cy="3378300"/>
          </a:xfrm>
          <a:prstGeom prst="bentConnector3">
            <a:avLst>
              <a:gd fmla="val -2838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5461000" y="1708800"/>
            <a:ext cx="578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