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27.xml"/>
  <Override ContentType="application/vnd.openxmlformats-officedocument.presentationml.slide+xml" PartName="/ppt/slides/slide28.xml"/>
  <Override ContentType="application/vnd.openxmlformats-officedocument.presentationml.slide+xml" PartName="/ppt/slides/slide29.xml"/>
  <Override ContentType="application/vnd.openxmlformats-officedocument.presentationml.slide+xml" PartName="/ppt/slides/slide30.xml"/>
  <Override ContentType="application/vnd.openxmlformats-officedocument.presentationml.slide+xml" PartName="/ppt/slides/slide31.xml"/>
  <Override ContentType="application/vnd.openxmlformats-officedocument.presentationml.slide+xml" PartName="/ppt/slides/slide32.xml"/>
  <Override ContentType="application/vnd.openxmlformats-officedocument.presentationml.slide+xml" PartName="/ppt/slides/slide33.xml"/>
  <Override ContentType="application/vnd.openxmlformats-officedocument.presentationml.slide+xml" PartName="/ppt/slides/slide34.xml"/>
  <Override ContentType="application/vnd.openxmlformats-officedocument.presentationml.slide+xml" PartName="/ppt/slides/slide35.xml"/>
  <Override ContentType="application/vnd.openxmlformats-officedocument.presentationml.slide+xml" PartName="/ppt/slides/slide3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3"/>
    <p:sldId id="257" r:id="rId24"/>
    <p:sldId id="258" r:id="rId25"/>
    <p:sldId id="259" r:id="rId26"/>
    <p:sldId id="260" r:id="rId27"/>
    <p:sldId id="261" r:id="rId28"/>
    <p:sldId id="262" r:id="rId29"/>
    <p:sldId id="263" r:id="rId30"/>
    <p:sldId id="264" r:id="rId31"/>
    <p:sldId id="265" r:id="rId32"/>
    <p:sldId id="266" r:id="rId33"/>
    <p:sldId id="267" r:id="rId34"/>
    <p:sldId id="268" r:id="rId35"/>
    <p:sldId id="269" r:id="rId36"/>
    <p:sldId id="270" r:id="rId37"/>
    <p:sldId id="271" r:id="rId38"/>
    <p:sldId id="272" r:id="rId39"/>
    <p:sldId id="273" r:id="rId40"/>
    <p:sldId id="274" r:id="rId41"/>
    <p:sldId id="275" r:id="rId42"/>
    <p:sldId id="276" r:id="rId43"/>
    <p:sldId id="277" r:id="rId44"/>
    <p:sldId id="278" r:id="rId45"/>
    <p:sldId id="279" r:id="rId46"/>
    <p:sldId id="280" r:id="rId47"/>
    <p:sldId id="281" r:id="rId48"/>
    <p:sldId id="282" r:id="rId49"/>
    <p:sldId id="283" r:id="rId50"/>
    <p:sldId id="284" r:id="rId51"/>
    <p:sldId id="285" r:id="rId52"/>
    <p:sldId id="286" r:id="rId53"/>
    <p:sldId id="287" r:id="rId54"/>
    <p:sldId id="288" r:id="rId55"/>
    <p:sldId id="289" r:id="rId56"/>
    <p:sldId id="290" r:id="rId57"/>
    <p:sldId id="291" r:id="rId58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Canva Sans" charset="1" panose="020B0503030501040103"/>
      <p:regular r:id="rId10"/>
    </p:embeddedFont>
    <p:embeddedFont>
      <p:font typeface="Canva Sans Bold" charset="1" panose="020B0803030501040103"/>
      <p:regular r:id="rId11"/>
    </p:embeddedFont>
    <p:embeddedFont>
      <p:font typeface="Canva Sans Italics" charset="1" panose="020B0503030501040103"/>
      <p:regular r:id="rId12"/>
    </p:embeddedFont>
    <p:embeddedFont>
      <p:font typeface="Canva Sans Bold Italics" charset="1" panose="020B0803030501040103"/>
      <p:regular r:id="rId13"/>
    </p:embeddedFont>
    <p:embeddedFont>
      <p:font typeface="Canva Sans Medium" charset="1" panose="020B0603030501040103"/>
      <p:regular r:id="rId14"/>
    </p:embeddedFont>
    <p:embeddedFont>
      <p:font typeface="Canva Sans Medium Italics" charset="1" panose="020B0603030501040103"/>
      <p:regular r:id="rId15"/>
    </p:embeddedFont>
    <p:embeddedFont>
      <p:font typeface="Heebo" charset="1" panose="00000500000000000000"/>
      <p:regular r:id="rId16"/>
    </p:embeddedFont>
    <p:embeddedFont>
      <p:font typeface="Heebo Bold" charset="1" panose="00000800000000000000"/>
      <p:regular r:id="rId17"/>
    </p:embeddedFont>
    <p:embeddedFont>
      <p:font typeface="Heebo Thin" charset="1" panose="00000300000000000000"/>
      <p:regular r:id="rId18"/>
    </p:embeddedFont>
    <p:embeddedFont>
      <p:font typeface="Heebo Light" charset="1" panose="00000400000000000000"/>
      <p:regular r:id="rId19"/>
    </p:embeddedFont>
    <p:embeddedFont>
      <p:font typeface="Heebo Medium" charset="1" panose="00000600000000000000"/>
      <p:regular r:id="rId20"/>
    </p:embeddedFont>
    <p:embeddedFont>
      <p:font typeface="Heebo Ultra-Bold" charset="1" panose="00000900000000000000"/>
      <p:regular r:id="rId21"/>
    </p:embeddedFont>
    <p:embeddedFont>
      <p:font typeface="Heebo Heavy" charset="1" panose="00000A00000000000000"/>
      <p:regular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slides/slide1.xml" Type="http://schemas.openxmlformats.org/officeDocument/2006/relationships/slide"/><Relationship Id="rId24" Target="slides/slide2.xml" Type="http://schemas.openxmlformats.org/officeDocument/2006/relationships/slide"/><Relationship Id="rId25" Target="slides/slide3.xml" Type="http://schemas.openxmlformats.org/officeDocument/2006/relationships/slide"/><Relationship Id="rId26" Target="slides/slide4.xml" Type="http://schemas.openxmlformats.org/officeDocument/2006/relationships/slide"/><Relationship Id="rId27" Target="slides/slide5.xml" Type="http://schemas.openxmlformats.org/officeDocument/2006/relationships/slide"/><Relationship Id="rId28" Target="slides/slide6.xml" Type="http://schemas.openxmlformats.org/officeDocument/2006/relationships/slide"/><Relationship Id="rId29" Target="slides/slide7.xml" Type="http://schemas.openxmlformats.org/officeDocument/2006/relationships/slide"/><Relationship Id="rId3" Target="viewProps.xml" Type="http://schemas.openxmlformats.org/officeDocument/2006/relationships/viewProps"/><Relationship Id="rId30" Target="slides/slide8.xml" Type="http://schemas.openxmlformats.org/officeDocument/2006/relationships/slide"/><Relationship Id="rId31" Target="slides/slide9.xml" Type="http://schemas.openxmlformats.org/officeDocument/2006/relationships/slide"/><Relationship Id="rId32" Target="slides/slide10.xml" Type="http://schemas.openxmlformats.org/officeDocument/2006/relationships/slide"/><Relationship Id="rId33" Target="slides/slide11.xml" Type="http://schemas.openxmlformats.org/officeDocument/2006/relationships/slide"/><Relationship Id="rId34" Target="slides/slide12.xml" Type="http://schemas.openxmlformats.org/officeDocument/2006/relationships/slide"/><Relationship Id="rId35" Target="slides/slide13.xml" Type="http://schemas.openxmlformats.org/officeDocument/2006/relationships/slide"/><Relationship Id="rId36" Target="slides/slide14.xml" Type="http://schemas.openxmlformats.org/officeDocument/2006/relationships/slide"/><Relationship Id="rId37" Target="slides/slide15.xml" Type="http://schemas.openxmlformats.org/officeDocument/2006/relationships/slide"/><Relationship Id="rId38" Target="slides/slide16.xml" Type="http://schemas.openxmlformats.org/officeDocument/2006/relationships/slide"/><Relationship Id="rId39" Target="slides/slide17.xml" Type="http://schemas.openxmlformats.org/officeDocument/2006/relationships/slide"/><Relationship Id="rId4" Target="theme/theme1.xml" Type="http://schemas.openxmlformats.org/officeDocument/2006/relationships/theme"/><Relationship Id="rId40" Target="slides/slide18.xml" Type="http://schemas.openxmlformats.org/officeDocument/2006/relationships/slide"/><Relationship Id="rId41" Target="slides/slide19.xml" Type="http://schemas.openxmlformats.org/officeDocument/2006/relationships/slide"/><Relationship Id="rId42" Target="slides/slide20.xml" Type="http://schemas.openxmlformats.org/officeDocument/2006/relationships/slide"/><Relationship Id="rId43" Target="slides/slide21.xml" Type="http://schemas.openxmlformats.org/officeDocument/2006/relationships/slide"/><Relationship Id="rId44" Target="slides/slide22.xml" Type="http://schemas.openxmlformats.org/officeDocument/2006/relationships/slide"/><Relationship Id="rId45" Target="slides/slide23.xml" Type="http://schemas.openxmlformats.org/officeDocument/2006/relationships/slide"/><Relationship Id="rId46" Target="slides/slide24.xml" Type="http://schemas.openxmlformats.org/officeDocument/2006/relationships/slide"/><Relationship Id="rId47" Target="slides/slide25.xml" Type="http://schemas.openxmlformats.org/officeDocument/2006/relationships/slide"/><Relationship Id="rId48" Target="slides/slide26.xml" Type="http://schemas.openxmlformats.org/officeDocument/2006/relationships/slide"/><Relationship Id="rId49" Target="slides/slide27.xml" Type="http://schemas.openxmlformats.org/officeDocument/2006/relationships/slide"/><Relationship Id="rId5" Target="tableStyles.xml" Type="http://schemas.openxmlformats.org/officeDocument/2006/relationships/tableStyles"/><Relationship Id="rId50" Target="slides/slide28.xml" Type="http://schemas.openxmlformats.org/officeDocument/2006/relationships/slide"/><Relationship Id="rId51" Target="slides/slide29.xml" Type="http://schemas.openxmlformats.org/officeDocument/2006/relationships/slide"/><Relationship Id="rId52" Target="slides/slide30.xml" Type="http://schemas.openxmlformats.org/officeDocument/2006/relationships/slide"/><Relationship Id="rId53" Target="slides/slide31.xml" Type="http://schemas.openxmlformats.org/officeDocument/2006/relationships/slide"/><Relationship Id="rId54" Target="slides/slide32.xml" Type="http://schemas.openxmlformats.org/officeDocument/2006/relationships/slide"/><Relationship Id="rId55" Target="slides/slide33.xml" Type="http://schemas.openxmlformats.org/officeDocument/2006/relationships/slide"/><Relationship Id="rId56" Target="slides/slide34.xml" Type="http://schemas.openxmlformats.org/officeDocument/2006/relationships/slide"/><Relationship Id="rId57" Target="slides/slide35.xml" Type="http://schemas.openxmlformats.org/officeDocument/2006/relationships/slide"/><Relationship Id="rId58" Target="slides/slide36.xml" Type="http://schemas.openxmlformats.org/officeDocument/2006/relationships/slide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13.pn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/Relationships>
</file>

<file path=ppt/slides/_rels/slide2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/Relationships>
</file>

<file path=ppt/slides/_rels/slide2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png" Type="http://schemas.openxmlformats.org/officeDocument/2006/relationships/image"/><Relationship Id="rId3" Target="../media/image19.png" Type="http://schemas.openxmlformats.org/officeDocument/2006/relationships/image"/></Relationships>
</file>

<file path=ppt/slides/_rels/slide2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0.png" Type="http://schemas.openxmlformats.org/officeDocument/2006/relationships/image"/><Relationship Id="rId3" Target="../media/image21.png" Type="http://schemas.openxmlformats.org/officeDocument/2006/relationships/image"/></Relationships>
</file>

<file path=ppt/slides/_rels/slide2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2.png" Type="http://schemas.openxmlformats.org/officeDocument/2006/relationships/image"/></Relationships>
</file>

<file path=ppt/slides/_rels/slide2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3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4.png" Type="http://schemas.openxmlformats.org/officeDocument/2006/relationships/image"/><Relationship Id="rId3" Target="../media/image25.png" Type="http://schemas.openxmlformats.org/officeDocument/2006/relationships/image"/></Relationships>
</file>

<file path=ppt/slides/_rels/slide3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6.png" Type="http://schemas.openxmlformats.org/officeDocument/2006/relationships/image"/></Relationships>
</file>

<file path=ppt/slides/_rels/slide3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7.png" Type="http://schemas.openxmlformats.org/officeDocument/2006/relationships/image"/></Relationships>
</file>

<file path=ppt/slides/_rels/slide3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8.png" Type="http://schemas.openxmlformats.org/officeDocument/2006/relationships/image"/><Relationship Id="rId3" Target="../media/image29.png" Type="http://schemas.openxmlformats.org/officeDocument/2006/relationships/image"/></Relationships>
</file>

<file path=ppt/slides/_rels/slide3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7.png" Type="http://schemas.openxmlformats.org/officeDocument/2006/relationships/image"/></Relationships>
</file>

<file path=ppt/slides/_rels/slide3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0.png" Type="http://schemas.openxmlformats.org/officeDocument/2006/relationships/image"/></Relationships>
</file>

<file path=ppt/slides/_rels/slide3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144000" y="0"/>
            <a:ext cx="9144000" cy="10287000"/>
            <a:chOff x="0" y="0"/>
            <a:chExt cx="12192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2192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2192000">
                  <a:moveTo>
                    <a:pt x="0" y="0"/>
                  </a:moveTo>
                  <a:lnTo>
                    <a:pt x="12192000" y="0"/>
                  </a:lnTo>
                  <a:lnTo>
                    <a:pt x="12192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3F3F3"/>
            </a:solidFill>
          </p:spPr>
        </p:sp>
      </p:grpSp>
      <p:sp>
        <p:nvSpPr>
          <p:cNvPr name="TextBox 4" id="4"/>
          <p:cNvSpPr txBox="true"/>
          <p:nvPr/>
        </p:nvSpPr>
        <p:spPr>
          <a:xfrm rot="0">
            <a:off x="655379" y="1123564"/>
            <a:ext cx="8115300" cy="5143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199"/>
              </a:lnSpc>
            </a:pPr>
            <a:r>
              <a:rPr lang="en-US" sz="8499">
                <a:solidFill>
                  <a:srgbClr val="242423"/>
                </a:solidFill>
                <a:latin typeface="Heebo Bold"/>
              </a:rPr>
              <a:t>T-20 World Cup 2022 Data Analysis</a:t>
            </a:r>
          </a:p>
          <a:p>
            <a:pPr algn="l">
              <a:lnSpc>
                <a:spcPts val="10200"/>
              </a:lnSpc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655320" y="7806690"/>
            <a:ext cx="5760085" cy="6946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sz="3500">
                <a:solidFill>
                  <a:srgbClr val="242423"/>
                </a:solidFill>
                <a:latin typeface="Canva Sans"/>
              </a:rPr>
              <a:t>AMGHAR HIND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06826" y="1890914"/>
            <a:ext cx="10280222" cy="7710166"/>
          </a:xfrm>
          <a:custGeom>
            <a:avLst/>
            <a:gdLst/>
            <a:ahLst/>
            <a:cxnLst/>
            <a:rect r="r" b="b" t="t" l="l"/>
            <a:pathLst>
              <a:path h="7710166" w="10280222">
                <a:moveTo>
                  <a:pt x="0" y="0"/>
                </a:moveTo>
                <a:lnTo>
                  <a:pt x="10280222" y="0"/>
                </a:lnTo>
                <a:lnTo>
                  <a:pt x="10280222" y="7710166"/>
                </a:lnTo>
                <a:lnTo>
                  <a:pt x="0" y="771016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510348" y="1333500"/>
            <a:ext cx="10836777" cy="1114827"/>
          </a:xfrm>
          <a:custGeom>
            <a:avLst/>
            <a:gdLst/>
            <a:ahLst/>
            <a:cxnLst/>
            <a:rect r="r" b="b" t="t" l="l"/>
            <a:pathLst>
              <a:path h="1114827" w="10836777">
                <a:moveTo>
                  <a:pt x="0" y="0"/>
                </a:moveTo>
                <a:lnTo>
                  <a:pt x="10836777" y="0"/>
                </a:lnTo>
                <a:lnTo>
                  <a:pt x="10836777" y="1114827"/>
                </a:lnTo>
                <a:lnTo>
                  <a:pt x="0" y="111482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704850"/>
            <a:ext cx="11318425" cy="628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00"/>
              </a:lnSpc>
            </a:pPr>
            <a:r>
              <a:rPr lang="en-US" sz="4000">
                <a:solidFill>
                  <a:srgbClr val="242423"/>
                </a:solidFill>
                <a:latin typeface="Heebo"/>
              </a:rPr>
              <a:t>MISSING VALUES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9475841" y="3371850"/>
            <a:ext cx="9144000" cy="20822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25"/>
              </a:lnSpc>
              <a:spcBef>
                <a:spcPct val="0"/>
              </a:spcBef>
            </a:pPr>
            <a:r>
              <a:rPr lang="en-US" sz="3437">
                <a:solidFill>
                  <a:srgbClr val="242423"/>
                </a:solidFill>
                <a:latin typeface="Heebo"/>
              </a:rPr>
              <a:t>there is a lot of null data in : wicket_id  ,wkt_batsman_name    ,wkt_bowler_name      ,wkt_batsman_runs     ,wkt_batsman_balls ,wkt_text             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2363333"/>
            <a:ext cx="13751441" cy="4440369"/>
          </a:xfrm>
          <a:custGeom>
            <a:avLst/>
            <a:gdLst/>
            <a:ahLst/>
            <a:cxnLst/>
            <a:rect r="r" b="b" t="t" l="l"/>
            <a:pathLst>
              <a:path h="4440369" w="13751441">
                <a:moveTo>
                  <a:pt x="0" y="0"/>
                </a:moveTo>
                <a:lnTo>
                  <a:pt x="13751441" y="0"/>
                </a:lnTo>
                <a:lnTo>
                  <a:pt x="13751441" y="4440369"/>
                </a:lnTo>
                <a:lnTo>
                  <a:pt x="0" y="444036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120" r="0" b="-317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1009650"/>
            <a:ext cx="11318425" cy="628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00"/>
              </a:lnSpc>
            </a:pPr>
            <a:r>
              <a:rPr lang="en-US" sz="4000">
                <a:solidFill>
                  <a:srgbClr val="242423"/>
                </a:solidFill>
                <a:latin typeface="Heebo"/>
              </a:rPr>
              <a:t>INFORMATION ABOUT THE DATASET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97671"/>
            <a:chOff x="0" y="0"/>
            <a:chExt cx="24384000" cy="146356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463545"/>
            </a:xfrm>
            <a:custGeom>
              <a:avLst/>
              <a:gdLst/>
              <a:ahLst/>
              <a:cxnLst/>
              <a:rect r="r" b="b" t="t" l="l"/>
              <a:pathLst>
                <a:path h="1463545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463545"/>
                  </a:lnTo>
                  <a:lnTo>
                    <a:pt x="0" y="1463545"/>
                  </a:lnTo>
                  <a:close/>
                </a:path>
              </a:pathLst>
            </a:custGeom>
            <a:solidFill>
              <a:srgbClr val="F3F3F3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329858" y="1552519"/>
            <a:ext cx="10454456" cy="1540661"/>
          </a:xfrm>
          <a:custGeom>
            <a:avLst/>
            <a:gdLst/>
            <a:ahLst/>
            <a:cxnLst/>
            <a:rect r="r" b="b" t="t" l="l"/>
            <a:pathLst>
              <a:path h="1540661" w="10454456">
                <a:moveTo>
                  <a:pt x="0" y="0"/>
                </a:moveTo>
                <a:lnTo>
                  <a:pt x="10454456" y="0"/>
                </a:lnTo>
                <a:lnTo>
                  <a:pt x="10454456" y="1540660"/>
                </a:lnTo>
                <a:lnTo>
                  <a:pt x="0" y="154066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-11904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0317746" y="1552519"/>
            <a:ext cx="8260615" cy="8459506"/>
          </a:xfrm>
          <a:custGeom>
            <a:avLst/>
            <a:gdLst/>
            <a:ahLst/>
            <a:cxnLst/>
            <a:rect r="r" b="b" t="t" l="l"/>
            <a:pathLst>
              <a:path h="8459506" w="8260615">
                <a:moveTo>
                  <a:pt x="0" y="0"/>
                </a:moveTo>
                <a:lnTo>
                  <a:pt x="8260615" y="0"/>
                </a:lnTo>
                <a:lnTo>
                  <a:pt x="8260615" y="8459506"/>
                </a:lnTo>
                <a:lnTo>
                  <a:pt x="0" y="845950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28700" y="167836"/>
            <a:ext cx="11249039" cy="762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000"/>
              </a:lnSpc>
            </a:pPr>
            <a:r>
              <a:rPr lang="en-US" sz="4999">
                <a:solidFill>
                  <a:srgbClr val="242423"/>
                </a:solidFill>
                <a:latin typeface="Heebo"/>
              </a:rPr>
              <a:t>Data Exploration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97671"/>
            <a:chOff x="0" y="0"/>
            <a:chExt cx="24384000" cy="146356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463545"/>
            </a:xfrm>
            <a:custGeom>
              <a:avLst/>
              <a:gdLst/>
              <a:ahLst/>
              <a:cxnLst/>
              <a:rect r="r" b="b" t="t" l="l"/>
              <a:pathLst>
                <a:path h="1463545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463545"/>
                  </a:lnTo>
                  <a:lnTo>
                    <a:pt x="0" y="1463545"/>
                  </a:lnTo>
                  <a:close/>
                </a:path>
              </a:pathLst>
            </a:custGeom>
            <a:solidFill>
              <a:srgbClr val="F3F3F3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028700" y="1669253"/>
            <a:ext cx="16335235" cy="7589047"/>
          </a:xfrm>
          <a:custGeom>
            <a:avLst/>
            <a:gdLst/>
            <a:ahLst/>
            <a:cxnLst/>
            <a:rect r="r" b="b" t="t" l="l"/>
            <a:pathLst>
              <a:path h="7589047" w="16335235">
                <a:moveTo>
                  <a:pt x="0" y="0"/>
                </a:moveTo>
                <a:lnTo>
                  <a:pt x="16335235" y="0"/>
                </a:lnTo>
                <a:lnTo>
                  <a:pt x="16335235" y="7589047"/>
                </a:lnTo>
                <a:lnTo>
                  <a:pt x="0" y="758904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28700" y="167836"/>
            <a:ext cx="11249039" cy="762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000"/>
              </a:lnSpc>
            </a:pPr>
            <a:r>
              <a:rPr lang="en-US" sz="4999">
                <a:solidFill>
                  <a:srgbClr val="242423"/>
                </a:solidFill>
                <a:latin typeface="Heebo"/>
              </a:rPr>
              <a:t>Data Exploration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97671"/>
            <a:chOff x="0" y="0"/>
            <a:chExt cx="24384000" cy="146356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463545"/>
            </a:xfrm>
            <a:custGeom>
              <a:avLst/>
              <a:gdLst/>
              <a:ahLst/>
              <a:cxnLst/>
              <a:rect r="r" b="b" t="t" l="l"/>
              <a:pathLst>
                <a:path h="1463545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463545"/>
                  </a:lnTo>
                  <a:lnTo>
                    <a:pt x="0" y="1463545"/>
                  </a:lnTo>
                  <a:close/>
                </a:path>
              </a:pathLst>
            </a:custGeom>
            <a:solidFill>
              <a:srgbClr val="F3F3F3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028700" y="2037859"/>
            <a:ext cx="15458854" cy="6922751"/>
          </a:xfrm>
          <a:custGeom>
            <a:avLst/>
            <a:gdLst/>
            <a:ahLst/>
            <a:cxnLst/>
            <a:rect r="r" b="b" t="t" l="l"/>
            <a:pathLst>
              <a:path h="6922751" w="15458854">
                <a:moveTo>
                  <a:pt x="0" y="0"/>
                </a:moveTo>
                <a:lnTo>
                  <a:pt x="15458854" y="0"/>
                </a:lnTo>
                <a:lnTo>
                  <a:pt x="15458854" y="6922750"/>
                </a:lnTo>
                <a:lnTo>
                  <a:pt x="0" y="692275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28700" y="167836"/>
            <a:ext cx="11249039" cy="762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000"/>
              </a:lnSpc>
            </a:pPr>
            <a:r>
              <a:rPr lang="en-US" sz="4999">
                <a:solidFill>
                  <a:srgbClr val="242423"/>
                </a:solidFill>
                <a:latin typeface="Heebo"/>
              </a:rPr>
              <a:t>Data Exploration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97671"/>
            <a:chOff x="0" y="0"/>
            <a:chExt cx="24384000" cy="146356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463545"/>
            </a:xfrm>
            <a:custGeom>
              <a:avLst/>
              <a:gdLst/>
              <a:ahLst/>
              <a:cxnLst/>
              <a:rect r="r" b="b" t="t" l="l"/>
              <a:pathLst>
                <a:path h="1463545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463545"/>
                  </a:lnTo>
                  <a:lnTo>
                    <a:pt x="0" y="1463545"/>
                  </a:lnTo>
                  <a:close/>
                </a:path>
              </a:pathLst>
            </a:custGeom>
            <a:solidFill>
              <a:srgbClr val="F3F3F3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028700" y="1630270"/>
            <a:ext cx="14021303" cy="7981357"/>
          </a:xfrm>
          <a:custGeom>
            <a:avLst/>
            <a:gdLst/>
            <a:ahLst/>
            <a:cxnLst/>
            <a:rect r="r" b="b" t="t" l="l"/>
            <a:pathLst>
              <a:path h="7981357" w="14021303">
                <a:moveTo>
                  <a:pt x="0" y="0"/>
                </a:moveTo>
                <a:lnTo>
                  <a:pt x="14021303" y="0"/>
                </a:lnTo>
                <a:lnTo>
                  <a:pt x="14021303" y="7981357"/>
                </a:lnTo>
                <a:lnTo>
                  <a:pt x="0" y="798135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28700" y="167836"/>
            <a:ext cx="11249039" cy="762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000"/>
              </a:lnSpc>
            </a:pPr>
            <a:r>
              <a:rPr lang="en-US" sz="4999">
                <a:solidFill>
                  <a:srgbClr val="242423"/>
                </a:solidFill>
                <a:latin typeface="Heebo"/>
              </a:rPr>
              <a:t>Data Exploration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97671"/>
            <a:chOff x="0" y="0"/>
            <a:chExt cx="24384000" cy="146356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463545"/>
            </a:xfrm>
            <a:custGeom>
              <a:avLst/>
              <a:gdLst/>
              <a:ahLst/>
              <a:cxnLst/>
              <a:rect r="r" b="b" t="t" l="l"/>
              <a:pathLst>
                <a:path h="1463545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463545"/>
                  </a:lnTo>
                  <a:lnTo>
                    <a:pt x="0" y="1463545"/>
                  </a:lnTo>
                  <a:close/>
                </a:path>
              </a:pathLst>
            </a:custGeom>
            <a:solidFill>
              <a:srgbClr val="F3F3F3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028700" y="2719267"/>
            <a:ext cx="14659468" cy="2092120"/>
          </a:xfrm>
          <a:custGeom>
            <a:avLst/>
            <a:gdLst/>
            <a:ahLst/>
            <a:cxnLst/>
            <a:rect r="r" b="b" t="t" l="l"/>
            <a:pathLst>
              <a:path h="2092120" w="14659468">
                <a:moveTo>
                  <a:pt x="0" y="0"/>
                </a:moveTo>
                <a:lnTo>
                  <a:pt x="14659468" y="0"/>
                </a:lnTo>
                <a:lnTo>
                  <a:pt x="14659468" y="2092119"/>
                </a:lnTo>
                <a:lnTo>
                  <a:pt x="0" y="209211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28700" y="167836"/>
            <a:ext cx="11249039" cy="762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000"/>
              </a:lnSpc>
            </a:pPr>
            <a:r>
              <a:rPr lang="en-US" sz="4999">
                <a:solidFill>
                  <a:srgbClr val="242423"/>
                </a:solidFill>
                <a:latin typeface="Heebo"/>
              </a:rPr>
              <a:t>Data Exploration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97671"/>
            <a:chOff x="0" y="0"/>
            <a:chExt cx="24384000" cy="146356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463545"/>
            </a:xfrm>
            <a:custGeom>
              <a:avLst/>
              <a:gdLst/>
              <a:ahLst/>
              <a:cxnLst/>
              <a:rect r="r" b="b" t="t" l="l"/>
              <a:pathLst>
                <a:path h="1463545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463545"/>
                  </a:lnTo>
                  <a:lnTo>
                    <a:pt x="0" y="1463545"/>
                  </a:lnTo>
                  <a:close/>
                </a:path>
              </a:pathLst>
            </a:custGeom>
            <a:solidFill>
              <a:srgbClr val="F3F3F3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028700" y="1668287"/>
            <a:ext cx="13678143" cy="1185758"/>
          </a:xfrm>
          <a:custGeom>
            <a:avLst/>
            <a:gdLst/>
            <a:ahLst/>
            <a:cxnLst/>
            <a:rect r="r" b="b" t="t" l="l"/>
            <a:pathLst>
              <a:path h="1185758" w="13678143">
                <a:moveTo>
                  <a:pt x="0" y="0"/>
                </a:moveTo>
                <a:lnTo>
                  <a:pt x="13678143" y="0"/>
                </a:lnTo>
                <a:lnTo>
                  <a:pt x="13678143" y="1185758"/>
                </a:lnTo>
                <a:lnTo>
                  <a:pt x="0" y="118575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028700" y="2854045"/>
            <a:ext cx="10602437" cy="7099752"/>
          </a:xfrm>
          <a:custGeom>
            <a:avLst/>
            <a:gdLst/>
            <a:ahLst/>
            <a:cxnLst/>
            <a:rect r="r" b="b" t="t" l="l"/>
            <a:pathLst>
              <a:path h="7099752" w="10602437">
                <a:moveTo>
                  <a:pt x="0" y="0"/>
                </a:moveTo>
                <a:lnTo>
                  <a:pt x="10602437" y="0"/>
                </a:lnTo>
                <a:lnTo>
                  <a:pt x="10602437" y="7099752"/>
                </a:lnTo>
                <a:lnTo>
                  <a:pt x="0" y="709975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28700" y="167836"/>
            <a:ext cx="11249039" cy="762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000"/>
              </a:lnSpc>
            </a:pPr>
            <a:r>
              <a:rPr lang="en-US" sz="4999">
                <a:solidFill>
                  <a:srgbClr val="242423"/>
                </a:solidFill>
                <a:latin typeface="Heebo"/>
              </a:rPr>
              <a:t>Data Exploration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97671"/>
            <a:chOff x="0" y="0"/>
            <a:chExt cx="24384000" cy="146356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463545"/>
            </a:xfrm>
            <a:custGeom>
              <a:avLst/>
              <a:gdLst/>
              <a:ahLst/>
              <a:cxnLst/>
              <a:rect r="r" b="b" t="t" l="l"/>
              <a:pathLst>
                <a:path h="1463545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463545"/>
                  </a:lnTo>
                  <a:lnTo>
                    <a:pt x="0" y="1463545"/>
                  </a:lnTo>
                  <a:close/>
                </a:path>
              </a:pathLst>
            </a:custGeom>
            <a:solidFill>
              <a:srgbClr val="F3F3F3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028700" y="2046298"/>
            <a:ext cx="14966446" cy="5432936"/>
          </a:xfrm>
          <a:custGeom>
            <a:avLst/>
            <a:gdLst/>
            <a:ahLst/>
            <a:cxnLst/>
            <a:rect r="r" b="b" t="t" l="l"/>
            <a:pathLst>
              <a:path h="5432936" w="14966446">
                <a:moveTo>
                  <a:pt x="0" y="0"/>
                </a:moveTo>
                <a:lnTo>
                  <a:pt x="14966446" y="0"/>
                </a:lnTo>
                <a:lnTo>
                  <a:pt x="14966446" y="5432936"/>
                </a:lnTo>
                <a:lnTo>
                  <a:pt x="0" y="543293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28700" y="167836"/>
            <a:ext cx="11249039" cy="762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000"/>
              </a:lnSpc>
            </a:pPr>
            <a:r>
              <a:rPr lang="en-US" sz="4999">
                <a:solidFill>
                  <a:srgbClr val="242423"/>
                </a:solidFill>
                <a:latin typeface="Heebo"/>
              </a:rPr>
              <a:t>Data Exploration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97671"/>
            <a:chOff x="0" y="0"/>
            <a:chExt cx="24384000" cy="146356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463545"/>
            </a:xfrm>
            <a:custGeom>
              <a:avLst/>
              <a:gdLst/>
              <a:ahLst/>
              <a:cxnLst/>
              <a:rect r="r" b="b" t="t" l="l"/>
              <a:pathLst>
                <a:path h="1463545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463545"/>
                  </a:lnTo>
                  <a:lnTo>
                    <a:pt x="0" y="1463545"/>
                  </a:lnTo>
                  <a:close/>
                </a:path>
              </a:pathLst>
            </a:custGeom>
            <a:solidFill>
              <a:srgbClr val="F3F3F3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362582" y="2244140"/>
            <a:ext cx="15422302" cy="7014160"/>
          </a:xfrm>
          <a:custGeom>
            <a:avLst/>
            <a:gdLst/>
            <a:ahLst/>
            <a:cxnLst/>
            <a:rect r="r" b="b" t="t" l="l"/>
            <a:pathLst>
              <a:path h="7014160" w="15422302">
                <a:moveTo>
                  <a:pt x="0" y="0"/>
                </a:moveTo>
                <a:lnTo>
                  <a:pt x="15422302" y="0"/>
                </a:lnTo>
                <a:lnTo>
                  <a:pt x="15422302" y="7014160"/>
                </a:lnTo>
                <a:lnTo>
                  <a:pt x="0" y="701416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28700" y="167836"/>
            <a:ext cx="11249039" cy="762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000"/>
              </a:lnSpc>
            </a:pPr>
            <a:r>
              <a:rPr lang="en-US" sz="4999">
                <a:solidFill>
                  <a:srgbClr val="242423"/>
                </a:solidFill>
                <a:latin typeface="Heebo"/>
              </a:rPr>
              <a:t>Data Exploration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28700"/>
            <a:ext cx="16230600" cy="8229600"/>
            <a:chOff x="0" y="0"/>
            <a:chExt cx="21640800" cy="1097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1640800" cy="10972800"/>
            </a:xfrm>
            <a:custGeom>
              <a:avLst/>
              <a:gdLst/>
              <a:ahLst/>
              <a:cxnLst/>
              <a:rect r="r" b="b" t="t" l="l"/>
              <a:pathLst>
                <a:path h="10972800" w="21640800">
                  <a:moveTo>
                    <a:pt x="0" y="0"/>
                  </a:moveTo>
                  <a:lnTo>
                    <a:pt x="21640800" y="0"/>
                  </a:lnTo>
                  <a:lnTo>
                    <a:pt x="21640800" y="10972800"/>
                  </a:lnTo>
                  <a:lnTo>
                    <a:pt x="0" y="10972800"/>
                  </a:lnTo>
                  <a:close/>
                </a:path>
              </a:pathLst>
            </a:custGeom>
            <a:solidFill>
              <a:srgbClr val="F3F3F3"/>
            </a:solidFill>
          </p:spPr>
        </p:sp>
      </p:grpSp>
      <p:sp>
        <p:nvSpPr>
          <p:cNvPr name="TextBox 4" id="4"/>
          <p:cNvSpPr txBox="true"/>
          <p:nvPr/>
        </p:nvSpPr>
        <p:spPr>
          <a:xfrm rot="0">
            <a:off x="1674974" y="3687323"/>
            <a:ext cx="14938052" cy="1943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80"/>
              </a:lnSpc>
            </a:pPr>
            <a:r>
              <a:rPr lang="en-US" sz="6400">
                <a:solidFill>
                  <a:srgbClr val="242423"/>
                </a:solidFill>
                <a:latin typeface="Heebo"/>
              </a:rPr>
              <a:t>Welcome to the T-20 World Cup 2022 Data Science project.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97671"/>
            <a:chOff x="0" y="0"/>
            <a:chExt cx="24384000" cy="146356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463545"/>
            </a:xfrm>
            <a:custGeom>
              <a:avLst/>
              <a:gdLst/>
              <a:ahLst/>
              <a:cxnLst/>
              <a:rect r="r" b="b" t="t" l="l"/>
              <a:pathLst>
                <a:path h="1463545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463545"/>
                  </a:lnTo>
                  <a:lnTo>
                    <a:pt x="0" y="1463545"/>
                  </a:lnTo>
                  <a:close/>
                </a:path>
              </a:pathLst>
            </a:custGeom>
            <a:solidFill>
              <a:srgbClr val="F3F3F3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028700" y="1929114"/>
            <a:ext cx="16230600" cy="3870218"/>
          </a:xfrm>
          <a:custGeom>
            <a:avLst/>
            <a:gdLst/>
            <a:ahLst/>
            <a:cxnLst/>
            <a:rect r="r" b="b" t="t" l="l"/>
            <a:pathLst>
              <a:path h="3870218" w="16230600">
                <a:moveTo>
                  <a:pt x="0" y="0"/>
                </a:moveTo>
                <a:lnTo>
                  <a:pt x="16230600" y="0"/>
                </a:lnTo>
                <a:lnTo>
                  <a:pt x="16230600" y="3870218"/>
                </a:lnTo>
                <a:lnTo>
                  <a:pt x="0" y="387021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28700" y="167836"/>
            <a:ext cx="11249039" cy="762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000"/>
              </a:lnSpc>
            </a:pPr>
            <a:r>
              <a:rPr lang="en-US" sz="4999">
                <a:solidFill>
                  <a:srgbClr val="242423"/>
                </a:solidFill>
                <a:latin typeface="Heebo"/>
              </a:rPr>
              <a:t>Data Exploration</a:t>
            </a: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97671"/>
            <a:chOff x="0" y="0"/>
            <a:chExt cx="24384000" cy="146356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463545"/>
            </a:xfrm>
            <a:custGeom>
              <a:avLst/>
              <a:gdLst/>
              <a:ahLst/>
              <a:cxnLst/>
              <a:rect r="r" b="b" t="t" l="l"/>
              <a:pathLst>
                <a:path h="1463545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463545"/>
                  </a:lnTo>
                  <a:lnTo>
                    <a:pt x="0" y="1463545"/>
                  </a:lnTo>
                  <a:close/>
                </a:path>
              </a:pathLst>
            </a:custGeom>
            <a:solidFill>
              <a:srgbClr val="F3F3F3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2832995" y="2089686"/>
            <a:ext cx="10994741" cy="7168614"/>
          </a:xfrm>
          <a:custGeom>
            <a:avLst/>
            <a:gdLst/>
            <a:ahLst/>
            <a:cxnLst/>
            <a:rect r="r" b="b" t="t" l="l"/>
            <a:pathLst>
              <a:path h="7168614" w="10994741">
                <a:moveTo>
                  <a:pt x="0" y="0"/>
                </a:moveTo>
                <a:lnTo>
                  <a:pt x="10994741" y="0"/>
                </a:lnTo>
                <a:lnTo>
                  <a:pt x="10994741" y="7168614"/>
                </a:lnTo>
                <a:lnTo>
                  <a:pt x="0" y="716861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28700" y="167836"/>
            <a:ext cx="11249039" cy="762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000"/>
              </a:lnSpc>
            </a:pPr>
            <a:r>
              <a:rPr lang="en-US" sz="4999">
                <a:solidFill>
                  <a:srgbClr val="242423"/>
                </a:solidFill>
                <a:latin typeface="Heebo"/>
              </a:rPr>
              <a:t>Data Exploration</a:t>
            </a:r>
          </a:p>
        </p:txBody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97671"/>
            <a:chOff x="0" y="0"/>
            <a:chExt cx="24384000" cy="146356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463545"/>
            </a:xfrm>
            <a:custGeom>
              <a:avLst/>
              <a:gdLst/>
              <a:ahLst/>
              <a:cxnLst/>
              <a:rect r="r" b="b" t="t" l="l"/>
              <a:pathLst>
                <a:path h="1463545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463545"/>
                  </a:lnTo>
                  <a:lnTo>
                    <a:pt x="0" y="1463545"/>
                  </a:lnTo>
                  <a:close/>
                </a:path>
              </a:pathLst>
            </a:custGeom>
            <a:solidFill>
              <a:srgbClr val="F3F3F3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417566" y="1458039"/>
            <a:ext cx="14239362" cy="3216633"/>
          </a:xfrm>
          <a:custGeom>
            <a:avLst/>
            <a:gdLst/>
            <a:ahLst/>
            <a:cxnLst/>
            <a:rect r="r" b="b" t="t" l="l"/>
            <a:pathLst>
              <a:path h="3216633" w="14239362">
                <a:moveTo>
                  <a:pt x="0" y="0"/>
                </a:moveTo>
                <a:lnTo>
                  <a:pt x="14239363" y="0"/>
                </a:lnTo>
                <a:lnTo>
                  <a:pt x="14239363" y="3216633"/>
                </a:lnTo>
                <a:lnTo>
                  <a:pt x="0" y="321663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576103" y="4702578"/>
            <a:ext cx="11760570" cy="5256382"/>
          </a:xfrm>
          <a:custGeom>
            <a:avLst/>
            <a:gdLst/>
            <a:ahLst/>
            <a:cxnLst/>
            <a:rect r="r" b="b" t="t" l="l"/>
            <a:pathLst>
              <a:path h="5256382" w="11760570">
                <a:moveTo>
                  <a:pt x="0" y="0"/>
                </a:moveTo>
                <a:lnTo>
                  <a:pt x="11760570" y="0"/>
                </a:lnTo>
                <a:lnTo>
                  <a:pt x="11760570" y="5256381"/>
                </a:lnTo>
                <a:lnTo>
                  <a:pt x="0" y="525638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28700" y="167836"/>
            <a:ext cx="11249039" cy="762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000"/>
              </a:lnSpc>
            </a:pPr>
            <a:r>
              <a:rPr lang="en-US" sz="4999">
                <a:solidFill>
                  <a:srgbClr val="242423"/>
                </a:solidFill>
                <a:latin typeface="Heebo"/>
              </a:rPr>
              <a:t>Data Exploration</a:t>
            </a:r>
          </a:p>
        </p:txBody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2375535"/>
            <a:ext cx="13474786" cy="2006883"/>
          </a:xfrm>
          <a:custGeom>
            <a:avLst/>
            <a:gdLst/>
            <a:ahLst/>
            <a:cxnLst/>
            <a:rect r="r" b="b" t="t" l="l"/>
            <a:pathLst>
              <a:path h="2006883" w="13474786">
                <a:moveTo>
                  <a:pt x="0" y="0"/>
                </a:moveTo>
                <a:lnTo>
                  <a:pt x="13474786" y="0"/>
                </a:lnTo>
                <a:lnTo>
                  <a:pt x="13474786" y="2006883"/>
                </a:lnTo>
                <a:lnTo>
                  <a:pt x="0" y="200688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639872" y="4472969"/>
            <a:ext cx="9715663" cy="5814031"/>
          </a:xfrm>
          <a:custGeom>
            <a:avLst/>
            <a:gdLst/>
            <a:ahLst/>
            <a:cxnLst/>
            <a:rect r="r" b="b" t="t" l="l"/>
            <a:pathLst>
              <a:path h="5814031" w="9715663">
                <a:moveTo>
                  <a:pt x="0" y="0"/>
                </a:moveTo>
                <a:lnTo>
                  <a:pt x="9715664" y="0"/>
                </a:lnTo>
                <a:lnTo>
                  <a:pt x="9715664" y="5814031"/>
                </a:lnTo>
                <a:lnTo>
                  <a:pt x="0" y="581403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1252026"/>
            <a:ext cx="16828329" cy="590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80"/>
              </a:lnSpc>
            </a:pPr>
            <a:r>
              <a:rPr lang="en-US" sz="3900">
                <a:solidFill>
                  <a:srgbClr val="242423"/>
                </a:solidFill>
                <a:latin typeface="Heebo"/>
              </a:rPr>
              <a:t>CORRELATION ANALYSIS</a:t>
            </a:r>
          </a:p>
        </p:txBody>
      </p:sp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08984" y="2485414"/>
            <a:ext cx="11699000" cy="1665918"/>
          </a:xfrm>
          <a:custGeom>
            <a:avLst/>
            <a:gdLst/>
            <a:ahLst/>
            <a:cxnLst/>
            <a:rect r="r" b="b" t="t" l="l"/>
            <a:pathLst>
              <a:path h="1665918" w="11699000">
                <a:moveTo>
                  <a:pt x="0" y="0"/>
                </a:moveTo>
                <a:lnTo>
                  <a:pt x="11699000" y="0"/>
                </a:lnTo>
                <a:lnTo>
                  <a:pt x="11699000" y="1665918"/>
                </a:lnTo>
                <a:lnTo>
                  <a:pt x="0" y="166591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208984" y="1282532"/>
            <a:ext cx="16828329" cy="590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80"/>
              </a:lnSpc>
            </a:pPr>
            <a:r>
              <a:rPr lang="en-US" sz="3900">
                <a:solidFill>
                  <a:srgbClr val="242423"/>
                </a:solidFill>
                <a:latin typeface="Heebo"/>
              </a:rPr>
              <a:t>CORRELATION ANALYSIS</a:t>
            </a:r>
          </a:p>
        </p:txBody>
      </p:sp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814720" y="0"/>
            <a:ext cx="1473280" cy="10287000"/>
            <a:chOff x="0" y="0"/>
            <a:chExt cx="1964374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964405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964405">
                  <a:moveTo>
                    <a:pt x="0" y="0"/>
                  </a:moveTo>
                  <a:lnTo>
                    <a:pt x="1964405" y="0"/>
                  </a:lnTo>
                  <a:lnTo>
                    <a:pt x="1964405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3F3F3"/>
            </a:solidFill>
          </p:spPr>
        </p:sp>
      </p:grpSp>
      <p:sp>
        <p:nvSpPr>
          <p:cNvPr name="TextBox 4" id="4"/>
          <p:cNvSpPr txBox="true"/>
          <p:nvPr/>
        </p:nvSpPr>
        <p:spPr>
          <a:xfrm rot="0">
            <a:off x="838550" y="962025"/>
            <a:ext cx="15259305" cy="7940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53961" indent="-251320" lvl="2">
              <a:lnSpc>
                <a:spcPts val="4620"/>
              </a:lnSpc>
              <a:buFont typeface="Arial"/>
              <a:buChar char="⚬"/>
            </a:pPr>
            <a:r>
              <a:rPr lang="en-US" sz="3300" spc="-29">
                <a:solidFill>
                  <a:srgbClr val="242423"/>
                </a:solidFill>
                <a:latin typeface="Heebo Bold"/>
              </a:rPr>
              <a:t>Objectif:</a:t>
            </a:r>
            <a:r>
              <a:rPr lang="en-US" sz="3300" spc="-29">
                <a:solidFill>
                  <a:srgbClr val="242423"/>
                </a:solidFill>
                <a:latin typeface="Heebo"/>
              </a:rPr>
              <a:t> </a:t>
            </a:r>
            <a:r>
              <a:rPr lang="en-US" sz="3300" spc="-29">
                <a:solidFill>
                  <a:srgbClr val="242423"/>
                </a:solidFill>
                <a:latin typeface="Heebo"/>
              </a:rPr>
              <a:t> machine learning workflow for classification tasks, specifically applied to the T-20 cricket match outcome prediction. Let's break down the steps:</a:t>
            </a:r>
          </a:p>
          <a:p>
            <a:pPr algn="l">
              <a:lnSpc>
                <a:spcPts val="4620"/>
              </a:lnSpc>
            </a:pPr>
            <a:r>
              <a:rPr lang="en-US" sz="3300" spc="-29">
                <a:solidFill>
                  <a:srgbClr val="242423"/>
                </a:solidFill>
                <a:latin typeface="Heebo"/>
              </a:rPr>
              <a:t>Data Preparation:</a:t>
            </a:r>
          </a:p>
          <a:p>
            <a:pPr algn="l">
              <a:lnSpc>
                <a:spcPts val="4620"/>
              </a:lnSpc>
            </a:pPr>
            <a:r>
              <a:rPr lang="en-US" sz="3300" spc="-29">
                <a:solidFill>
                  <a:srgbClr val="242423"/>
                </a:solidFill>
                <a:latin typeface="Heebo"/>
              </a:rPr>
              <a:t>Selected Features: Relevant features for prediction, including match-related information (home team, away team, current innings, innings ID, ball, etc.), player statistics (runs scored, balls faced, overs bowled, wickets taken, etc.), and derived features (batting average, bowling economy).</a:t>
            </a:r>
          </a:p>
          <a:p>
            <a:pPr algn="l">
              <a:lnSpc>
                <a:spcPts val="4620"/>
              </a:lnSpc>
            </a:pPr>
            <a:r>
              <a:rPr lang="en-US" sz="3300" spc="-29">
                <a:solidFill>
                  <a:srgbClr val="242423"/>
                </a:solidFill>
                <a:latin typeface="Heebo"/>
              </a:rPr>
              <a:t>Data Selection: Only selected features are retained in the dataset data.</a:t>
            </a:r>
          </a:p>
          <a:p>
            <a:pPr algn="l">
              <a:lnSpc>
                <a:spcPts val="4620"/>
              </a:lnSpc>
            </a:pPr>
            <a:r>
              <a:rPr lang="en-US" sz="3300" spc="-29">
                <a:solidFill>
                  <a:srgbClr val="242423"/>
                </a:solidFill>
                <a:latin typeface="Heebo"/>
              </a:rPr>
              <a:t>Preprocessing:</a:t>
            </a:r>
          </a:p>
          <a:p>
            <a:pPr algn="l">
              <a:lnSpc>
                <a:spcPts val="4620"/>
              </a:lnSpc>
            </a:pPr>
            <a:r>
              <a:rPr lang="en-US" sz="3300" spc="-29">
                <a:solidFill>
                  <a:srgbClr val="242423"/>
                </a:solidFill>
                <a:latin typeface="Heebo"/>
              </a:rPr>
              <a:t>Separation of Features: Categorical and numerical features are separated based on their data types.</a:t>
            </a:r>
          </a:p>
          <a:p>
            <a:pPr algn="l" marL="754380" indent="-251460" lvl="2">
              <a:lnSpc>
                <a:spcPts val="4620"/>
              </a:lnSpc>
              <a:buFont typeface="Arial"/>
              <a:buChar char="⚬"/>
            </a:pPr>
          </a:p>
          <a:p>
            <a:pPr algn="l" marL="502920" indent="-167640" lvl="2">
              <a:lnSpc>
                <a:spcPts val="3079"/>
              </a:lnSpc>
            </a:pPr>
            <a:r>
              <a:rPr lang="en-US" sz="2200" spc="-20">
                <a:solidFill>
                  <a:srgbClr val="242423"/>
                </a:solidFill>
                <a:latin typeface="Heebo"/>
              </a:rPr>
              <a:t>.</a:t>
            </a:r>
          </a:p>
        </p:txBody>
      </p:sp>
    </p:spTree>
  </p:cSld>
  <p:clrMapOvr>
    <a:masterClrMapping/>
  </p:clrMapOvr>
</p:sld>
</file>

<file path=ppt/slides/slide2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814720" y="0"/>
            <a:ext cx="1473280" cy="10287000"/>
            <a:chOff x="0" y="0"/>
            <a:chExt cx="1964374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964405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964405">
                  <a:moveTo>
                    <a:pt x="0" y="0"/>
                  </a:moveTo>
                  <a:lnTo>
                    <a:pt x="1964405" y="0"/>
                  </a:lnTo>
                  <a:lnTo>
                    <a:pt x="1964405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3F3F3"/>
            </a:solidFill>
          </p:spPr>
        </p:sp>
      </p:grpSp>
      <p:sp>
        <p:nvSpPr>
          <p:cNvPr name="TextBox 4" id="4"/>
          <p:cNvSpPr txBox="true"/>
          <p:nvPr/>
        </p:nvSpPr>
        <p:spPr>
          <a:xfrm rot="0">
            <a:off x="838550" y="962025"/>
            <a:ext cx="15674107" cy="8521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20"/>
              </a:lnSpc>
            </a:pPr>
            <a:r>
              <a:rPr lang="en-US" sz="3300" spc="-29">
                <a:solidFill>
                  <a:srgbClr val="242423"/>
                </a:solidFill>
                <a:latin typeface="Heebo"/>
              </a:rPr>
              <a:t>Preprocessing Steps: For numerical features, missing values are imputed with the median and then scaled using StandardScaler. For categorical features, missing values are imputed with the most frequent value, followed by one-hot encoding using OneHotEncoder.</a:t>
            </a:r>
          </a:p>
          <a:p>
            <a:pPr algn="l">
              <a:lnSpc>
                <a:spcPts val="4620"/>
              </a:lnSpc>
            </a:pPr>
            <a:r>
              <a:rPr lang="en-US" sz="3300" spc="-29">
                <a:solidFill>
                  <a:srgbClr val="242423"/>
                </a:solidFill>
                <a:latin typeface="Heebo"/>
              </a:rPr>
              <a:t>ColumnTransformer: All preprocessing steps are combined into a single ColumnTransformer.</a:t>
            </a:r>
          </a:p>
          <a:p>
            <a:pPr algn="l">
              <a:lnSpc>
                <a:spcPts val="4620"/>
              </a:lnSpc>
            </a:pPr>
            <a:r>
              <a:rPr lang="en-US" sz="3300" spc="-29">
                <a:solidFill>
                  <a:srgbClr val="242423"/>
                </a:solidFill>
                <a:latin typeface="Heebo"/>
              </a:rPr>
              <a:t>Modeling:</a:t>
            </a:r>
          </a:p>
          <a:p>
            <a:pPr algn="l">
              <a:lnSpc>
                <a:spcPts val="4620"/>
              </a:lnSpc>
            </a:pPr>
            <a:r>
              <a:rPr lang="en-US" sz="3300" spc="-29">
                <a:solidFill>
                  <a:srgbClr val="242423"/>
                </a:solidFill>
                <a:latin typeface="Heebo"/>
              </a:rPr>
              <a:t>Pipeline Creation: A pipeline is created with preprocessing and model training steps.</a:t>
            </a:r>
          </a:p>
          <a:p>
            <a:pPr algn="l">
              <a:lnSpc>
                <a:spcPts val="4620"/>
              </a:lnSpc>
            </a:pPr>
            <a:r>
              <a:rPr lang="en-US" sz="3300" spc="-29">
                <a:solidFill>
                  <a:srgbClr val="242423"/>
                </a:solidFill>
                <a:latin typeface="Heebo"/>
              </a:rPr>
              <a:t>Data Transformation: The data is transformed using the pipeline to preprocess it.</a:t>
            </a:r>
          </a:p>
          <a:p>
            <a:pPr algn="l">
              <a:lnSpc>
                <a:spcPts val="4620"/>
              </a:lnSpc>
            </a:pPr>
            <a:r>
              <a:rPr lang="en-US" sz="3300" spc="-29">
                <a:solidFill>
                  <a:srgbClr val="242423"/>
                </a:solidFill>
                <a:latin typeface="Heebo"/>
              </a:rPr>
              <a:t>Data Splitting: The preprocessed data is split into training and testing sets.</a:t>
            </a:r>
          </a:p>
          <a:p>
            <a:pPr algn="l">
              <a:lnSpc>
                <a:spcPts val="4620"/>
              </a:lnSpc>
            </a:pPr>
            <a:r>
              <a:rPr lang="en-US" sz="3300" spc="-32">
                <a:solidFill>
                  <a:srgbClr val="242423"/>
                </a:solidFill>
                <a:latin typeface="Heebo"/>
              </a:rPr>
              <a:t>Model Evaluation: Several classification models (Random Forest, Logistic Regression, SVM) are evaluated using cross-validation to find the best-performing model based on mean accuracy.</a:t>
            </a:r>
          </a:p>
          <a:p>
            <a:pPr algn="l" marL="502920" indent="-167640" lvl="2">
              <a:lnSpc>
                <a:spcPts val="3079"/>
              </a:lnSpc>
            </a:pPr>
            <a:r>
              <a:rPr lang="en-US" sz="2200" spc="-20">
                <a:solidFill>
                  <a:srgbClr val="242423"/>
                </a:solidFill>
                <a:latin typeface="Heebo"/>
              </a:rPr>
              <a:t>.</a:t>
            </a:r>
          </a:p>
        </p:txBody>
      </p:sp>
    </p:spTree>
  </p:cSld>
  <p:clrMapOvr>
    <a:masterClrMapping/>
  </p:clrMapOvr>
</p:sld>
</file>

<file path=ppt/slides/slide2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814720" y="0"/>
            <a:ext cx="1473280" cy="10287000"/>
            <a:chOff x="0" y="0"/>
            <a:chExt cx="1964374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964405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964405">
                  <a:moveTo>
                    <a:pt x="0" y="0"/>
                  </a:moveTo>
                  <a:lnTo>
                    <a:pt x="1964405" y="0"/>
                  </a:lnTo>
                  <a:lnTo>
                    <a:pt x="1964405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3F3F3"/>
            </a:solidFill>
          </p:spPr>
        </p:sp>
      </p:grpSp>
      <p:sp>
        <p:nvSpPr>
          <p:cNvPr name="TextBox 4" id="4"/>
          <p:cNvSpPr txBox="true"/>
          <p:nvPr/>
        </p:nvSpPr>
        <p:spPr>
          <a:xfrm rot="0">
            <a:off x="838550" y="962025"/>
            <a:ext cx="15383746" cy="5616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20"/>
              </a:lnSpc>
            </a:pPr>
            <a:r>
              <a:rPr lang="en-US" sz="3300" spc="-29">
                <a:solidFill>
                  <a:srgbClr val="242423"/>
                </a:solidFill>
                <a:latin typeface="Heebo Semi-Bold"/>
              </a:rPr>
              <a:t>Model Evaluation</a:t>
            </a:r>
            <a:r>
              <a:rPr lang="en-US" sz="3300" spc="-29">
                <a:solidFill>
                  <a:srgbClr val="242423"/>
                </a:solidFill>
                <a:latin typeface="Heebo"/>
              </a:rPr>
              <a:t>:</a:t>
            </a:r>
          </a:p>
          <a:p>
            <a:pPr algn="l">
              <a:lnSpc>
                <a:spcPts val="4620"/>
              </a:lnSpc>
            </a:pPr>
            <a:r>
              <a:rPr lang="en-US" sz="3300" spc="-29">
                <a:solidFill>
                  <a:srgbClr val="242423"/>
                </a:solidFill>
                <a:latin typeface="Heebo"/>
              </a:rPr>
              <a:t>Model Selection: The best-performing model is selected based on cross-validation results.</a:t>
            </a:r>
          </a:p>
          <a:p>
            <a:pPr algn="l">
              <a:lnSpc>
                <a:spcPts val="4620"/>
              </a:lnSpc>
            </a:pPr>
            <a:r>
              <a:rPr lang="en-US" sz="3300" spc="-29">
                <a:solidFill>
                  <a:srgbClr val="242423"/>
                </a:solidFill>
                <a:latin typeface="Heebo"/>
              </a:rPr>
              <a:t>Model Training: The selected model (SVM) is trained on the training set.</a:t>
            </a:r>
          </a:p>
          <a:p>
            <a:pPr algn="l">
              <a:lnSpc>
                <a:spcPts val="4620"/>
              </a:lnSpc>
            </a:pPr>
            <a:r>
              <a:rPr lang="en-US" sz="3300" spc="-29">
                <a:solidFill>
                  <a:srgbClr val="242423"/>
                </a:solidFill>
                <a:latin typeface="Heebo"/>
              </a:rPr>
              <a:t>Model Testing: The trained model is tested on the testing set to evaluate its performance.</a:t>
            </a:r>
          </a:p>
          <a:p>
            <a:pPr algn="l">
              <a:lnSpc>
                <a:spcPts val="4620"/>
              </a:lnSpc>
            </a:pPr>
            <a:r>
              <a:rPr lang="en-US" sz="3300" spc="-29">
                <a:solidFill>
                  <a:srgbClr val="242423"/>
                </a:solidFill>
                <a:latin typeface="Heebo"/>
              </a:rPr>
              <a:t>Hyperparameter Tuning: Grid search is used to tune hyperparameters for the SVM model to further improve performance.</a:t>
            </a:r>
          </a:p>
          <a:p>
            <a:pPr algn="l">
              <a:lnSpc>
                <a:spcPts val="4620"/>
              </a:lnSpc>
            </a:pPr>
          </a:p>
          <a:p>
            <a:pPr algn="l">
              <a:lnSpc>
                <a:spcPts val="3079"/>
              </a:lnSpc>
            </a:pPr>
            <a:r>
              <a:rPr lang="en-US" sz="2200" spc="-20">
                <a:solidFill>
                  <a:srgbClr val="242423"/>
                </a:solidFill>
                <a:latin typeface="Heebo"/>
              </a:rPr>
              <a:t>.</a:t>
            </a:r>
          </a:p>
        </p:txBody>
      </p:sp>
    </p:spTree>
  </p:cSld>
  <p:clrMapOvr>
    <a:masterClrMapping/>
  </p:clrMapOvr>
</p:sld>
</file>

<file path=ppt/slides/slide2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1090457" y="0"/>
            <a:ext cx="7197543" cy="10287000"/>
            <a:chOff x="0" y="0"/>
            <a:chExt cx="9596724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9596755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9596755">
                  <a:moveTo>
                    <a:pt x="0" y="0"/>
                  </a:moveTo>
                  <a:lnTo>
                    <a:pt x="9596755" y="0"/>
                  </a:lnTo>
                  <a:lnTo>
                    <a:pt x="9596755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3F3F3"/>
            </a:solidFill>
          </p:spPr>
        </p:sp>
      </p:grpSp>
      <p:sp>
        <p:nvSpPr>
          <p:cNvPr name="TextBox 4" id="4"/>
          <p:cNvSpPr txBox="true"/>
          <p:nvPr/>
        </p:nvSpPr>
        <p:spPr>
          <a:xfrm rot="0">
            <a:off x="1028700" y="2422128"/>
            <a:ext cx="8305450" cy="753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000"/>
              </a:lnSpc>
            </a:pPr>
            <a:r>
              <a:rPr lang="en-US" sz="4999">
                <a:solidFill>
                  <a:srgbClr val="242423"/>
                </a:solidFill>
                <a:latin typeface="Heebo"/>
              </a:rPr>
              <a:t>FEATURE ENGINEERING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4042747"/>
            <a:ext cx="8305450" cy="3940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54380" indent="-251460" lvl="2">
              <a:lnSpc>
                <a:spcPts val="4620"/>
              </a:lnSpc>
              <a:buFont typeface="Arial"/>
              <a:buChar char="⚬"/>
            </a:pPr>
            <a:r>
              <a:rPr lang="en-US" sz="3300" spc="-32">
                <a:solidFill>
                  <a:srgbClr val="242423"/>
                </a:solidFill>
                <a:latin typeface="Heebo"/>
              </a:rPr>
              <a:t>Preprocessing steps for feature transformation and scaling</a:t>
            </a:r>
          </a:p>
          <a:p>
            <a:pPr algn="l" marL="754380" indent="-251460" lvl="2">
              <a:lnSpc>
                <a:spcPts val="4620"/>
              </a:lnSpc>
              <a:buFont typeface="Arial"/>
              <a:buChar char="⚬"/>
            </a:pPr>
            <a:r>
              <a:rPr lang="en-US" sz="3300" spc="-32">
                <a:solidFill>
                  <a:srgbClr val="242423"/>
                </a:solidFill>
                <a:latin typeface="Heebo"/>
              </a:rPr>
              <a:t>Code snippet demonstrating the use of pipelines and transformers</a:t>
            </a:r>
          </a:p>
          <a:p>
            <a:pPr algn="l" marL="754380" indent="-251460" lvl="2">
              <a:lnSpc>
                <a:spcPts val="4620"/>
              </a:lnSpc>
              <a:buFont typeface="Arial"/>
              <a:buChar char="⚬"/>
            </a:pPr>
            <a:r>
              <a:rPr lang="en-US" sz="3300" spc="-32">
                <a:solidFill>
                  <a:srgbClr val="242423"/>
                </a:solidFill>
                <a:latin typeface="Heebo"/>
              </a:rPr>
              <a:t>Splitting the dataset into training and validation sets</a:t>
            </a:r>
          </a:p>
          <a:p>
            <a:pPr algn="l" marL="502920" indent="-167640" lvl="2">
              <a:lnSpc>
                <a:spcPts val="3079"/>
              </a:lnSpc>
            </a:pPr>
            <a:r>
              <a:rPr lang="en-US" sz="2200" spc="-20">
                <a:solidFill>
                  <a:srgbClr val="242423"/>
                </a:solidFill>
                <a:latin typeface="Heebo"/>
              </a:rPr>
              <a:t>.</a:t>
            </a:r>
          </a:p>
        </p:txBody>
      </p:sp>
    </p:spTree>
  </p:cSld>
  <p:clrMapOvr>
    <a:masterClrMapping/>
  </p:clrMapOvr>
</p:sld>
</file>

<file path=ppt/slides/slide2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29835" y="1751066"/>
            <a:ext cx="15046041" cy="6602433"/>
          </a:xfrm>
          <a:custGeom>
            <a:avLst/>
            <a:gdLst/>
            <a:ahLst/>
            <a:cxnLst/>
            <a:rect r="r" b="b" t="t" l="l"/>
            <a:pathLst>
              <a:path h="6602433" w="15046041">
                <a:moveTo>
                  <a:pt x="0" y="0"/>
                </a:moveTo>
                <a:lnTo>
                  <a:pt x="15046041" y="0"/>
                </a:lnTo>
                <a:lnTo>
                  <a:pt x="15046041" y="6602433"/>
                </a:lnTo>
                <a:lnTo>
                  <a:pt x="0" y="660243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729835" y="465191"/>
            <a:ext cx="16828329" cy="1285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39"/>
              </a:lnSpc>
            </a:pPr>
            <a:r>
              <a:rPr lang="en-US" sz="4199">
                <a:solidFill>
                  <a:srgbClr val="242423"/>
                </a:solidFill>
                <a:latin typeface="Heebo"/>
              </a:rPr>
              <a:t>Features selection</a:t>
            </a:r>
          </a:p>
          <a:p>
            <a:pPr algn="l">
              <a:lnSpc>
                <a:spcPts val="5039"/>
              </a:lnSpc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5144839" cy="10287000"/>
            <a:chOff x="0" y="0"/>
            <a:chExt cx="6859785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85977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859778">
                  <a:moveTo>
                    <a:pt x="0" y="0"/>
                  </a:moveTo>
                  <a:lnTo>
                    <a:pt x="6859778" y="0"/>
                  </a:lnTo>
                  <a:lnTo>
                    <a:pt x="6859778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3F3F3"/>
            </a:solidFill>
          </p:spPr>
        </p:sp>
      </p:grpSp>
      <p:sp>
        <p:nvSpPr>
          <p:cNvPr name="TextBox 4" id="4"/>
          <p:cNvSpPr txBox="true"/>
          <p:nvPr/>
        </p:nvSpPr>
        <p:spPr>
          <a:xfrm rot="0">
            <a:off x="6356478" y="1633537"/>
            <a:ext cx="11931522" cy="3190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70"/>
              </a:lnSpc>
            </a:pPr>
          </a:p>
          <a:p>
            <a:pPr algn="l">
              <a:lnSpc>
                <a:spcPts val="5069"/>
              </a:lnSpc>
            </a:pPr>
            <a:r>
              <a:rPr lang="en-US" sz="4224" spc="-8">
                <a:solidFill>
                  <a:srgbClr val="242423"/>
                </a:solidFill>
                <a:latin typeface="Heebo Bold"/>
              </a:rPr>
              <a:t>File Description :</a:t>
            </a:r>
          </a:p>
          <a:p>
            <a:pPr algn="l" marL="966311" indent="-322104" lvl="2">
              <a:lnSpc>
                <a:spcPts val="5070"/>
              </a:lnSpc>
            </a:pPr>
          </a:p>
          <a:p>
            <a:pPr algn="l">
              <a:lnSpc>
                <a:spcPts val="5070"/>
              </a:lnSpc>
            </a:pPr>
            <a:r>
              <a:rPr lang="en-US" sz="4225" spc="-12">
                <a:solidFill>
                  <a:srgbClr val="242423"/>
                </a:solidFill>
                <a:latin typeface="Heebo"/>
              </a:rPr>
              <a:t>T-20 World cup 2022.csv </a:t>
            </a:r>
          </a:p>
          <a:p>
            <a:pPr algn="l">
              <a:lnSpc>
                <a:spcPts val="5070"/>
              </a:lnSpc>
            </a:pPr>
          </a:p>
        </p:txBody>
      </p:sp>
    </p:spTree>
  </p:cSld>
  <p:clrMapOvr>
    <a:masterClrMapping/>
  </p:clrMapOvr>
</p:sld>
</file>

<file path=ppt/slides/slide3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29835" y="1642125"/>
            <a:ext cx="12692741" cy="4265059"/>
          </a:xfrm>
          <a:custGeom>
            <a:avLst/>
            <a:gdLst/>
            <a:ahLst/>
            <a:cxnLst/>
            <a:rect r="r" b="b" t="t" l="l"/>
            <a:pathLst>
              <a:path h="4265059" w="12692741">
                <a:moveTo>
                  <a:pt x="0" y="0"/>
                </a:moveTo>
                <a:lnTo>
                  <a:pt x="12692741" y="0"/>
                </a:lnTo>
                <a:lnTo>
                  <a:pt x="12692741" y="4265059"/>
                </a:lnTo>
                <a:lnTo>
                  <a:pt x="0" y="426505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729835" y="6236302"/>
            <a:ext cx="12715940" cy="3021998"/>
          </a:xfrm>
          <a:custGeom>
            <a:avLst/>
            <a:gdLst/>
            <a:ahLst/>
            <a:cxnLst/>
            <a:rect r="r" b="b" t="t" l="l"/>
            <a:pathLst>
              <a:path h="3021998" w="12715940">
                <a:moveTo>
                  <a:pt x="0" y="0"/>
                </a:moveTo>
                <a:lnTo>
                  <a:pt x="12715940" y="0"/>
                </a:lnTo>
                <a:lnTo>
                  <a:pt x="12715940" y="3021998"/>
                </a:lnTo>
                <a:lnTo>
                  <a:pt x="0" y="302199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729835" y="474716"/>
            <a:ext cx="16828329" cy="590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80"/>
              </a:lnSpc>
            </a:pPr>
            <a:r>
              <a:rPr lang="en-US" sz="3900">
                <a:solidFill>
                  <a:srgbClr val="242423"/>
                </a:solidFill>
                <a:latin typeface="Heebo"/>
              </a:rPr>
              <a:t>DATA PREPROCESSING PIPELINE</a:t>
            </a:r>
          </a:p>
        </p:txBody>
      </p:sp>
    </p:spTree>
  </p:cSld>
  <p:clrMapOvr>
    <a:masterClrMapping/>
  </p:clrMapOvr>
</p:sld>
</file>

<file path=ppt/slides/slide3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2412405"/>
            <a:ext cx="16828329" cy="2828900"/>
          </a:xfrm>
          <a:custGeom>
            <a:avLst/>
            <a:gdLst/>
            <a:ahLst/>
            <a:cxnLst/>
            <a:rect r="r" b="b" t="t" l="l"/>
            <a:pathLst>
              <a:path h="2828900" w="16828329">
                <a:moveTo>
                  <a:pt x="0" y="0"/>
                </a:moveTo>
                <a:lnTo>
                  <a:pt x="16828329" y="0"/>
                </a:lnTo>
                <a:lnTo>
                  <a:pt x="16828329" y="2828900"/>
                </a:lnTo>
                <a:lnTo>
                  <a:pt x="0" y="28289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1231305"/>
            <a:ext cx="16828329" cy="1181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80"/>
              </a:lnSpc>
            </a:pPr>
            <a:r>
              <a:rPr lang="en-US" sz="3900">
                <a:solidFill>
                  <a:srgbClr val="242423"/>
                </a:solidFill>
                <a:latin typeface="Heebo"/>
              </a:rPr>
              <a:t>SPLITTING THE DATASET INTO TRAINING AND VALIDATION SETS</a:t>
            </a:r>
          </a:p>
          <a:p>
            <a:pPr algn="l">
              <a:lnSpc>
                <a:spcPts val="4680"/>
              </a:lnSpc>
            </a:pPr>
          </a:p>
        </p:txBody>
      </p:sp>
    </p:spTree>
  </p:cSld>
  <p:clrMapOvr>
    <a:masterClrMapping/>
  </p:clrMapOvr>
</p:sld>
</file>

<file path=ppt/slides/slide3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29835" y="1742332"/>
            <a:ext cx="13865135" cy="7685588"/>
          </a:xfrm>
          <a:custGeom>
            <a:avLst/>
            <a:gdLst/>
            <a:ahLst/>
            <a:cxnLst/>
            <a:rect r="r" b="b" t="t" l="l"/>
            <a:pathLst>
              <a:path h="7685588" w="13865135">
                <a:moveTo>
                  <a:pt x="0" y="0"/>
                </a:moveTo>
                <a:lnTo>
                  <a:pt x="13865135" y="0"/>
                </a:lnTo>
                <a:lnTo>
                  <a:pt x="13865135" y="7685588"/>
                </a:lnTo>
                <a:lnTo>
                  <a:pt x="0" y="768558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729835" y="474716"/>
            <a:ext cx="16828329" cy="590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80"/>
              </a:lnSpc>
            </a:pPr>
            <a:r>
              <a:rPr lang="en-US" sz="3900">
                <a:solidFill>
                  <a:srgbClr val="242423"/>
                </a:solidFill>
                <a:latin typeface="Heebo"/>
              </a:rPr>
              <a:t>MODELING</a:t>
            </a:r>
          </a:p>
        </p:txBody>
      </p:sp>
    </p:spTree>
  </p:cSld>
  <p:clrMapOvr>
    <a:masterClrMapping/>
  </p:clrMapOvr>
</p:sld>
</file>

<file path=ppt/slides/slide3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29835" y="1595663"/>
            <a:ext cx="11994836" cy="1414238"/>
          </a:xfrm>
          <a:custGeom>
            <a:avLst/>
            <a:gdLst/>
            <a:ahLst/>
            <a:cxnLst/>
            <a:rect r="r" b="b" t="t" l="l"/>
            <a:pathLst>
              <a:path h="1414238" w="11994836">
                <a:moveTo>
                  <a:pt x="0" y="0"/>
                </a:moveTo>
                <a:lnTo>
                  <a:pt x="11994836" y="0"/>
                </a:lnTo>
                <a:lnTo>
                  <a:pt x="11994836" y="1414239"/>
                </a:lnTo>
                <a:lnTo>
                  <a:pt x="0" y="141423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729835" y="3009902"/>
            <a:ext cx="12035961" cy="6795359"/>
          </a:xfrm>
          <a:custGeom>
            <a:avLst/>
            <a:gdLst/>
            <a:ahLst/>
            <a:cxnLst/>
            <a:rect r="r" b="b" t="t" l="l"/>
            <a:pathLst>
              <a:path h="6795359" w="12035961">
                <a:moveTo>
                  <a:pt x="0" y="0"/>
                </a:moveTo>
                <a:lnTo>
                  <a:pt x="12035961" y="0"/>
                </a:lnTo>
                <a:lnTo>
                  <a:pt x="12035961" y="6795358"/>
                </a:lnTo>
                <a:lnTo>
                  <a:pt x="0" y="679535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729835" y="474716"/>
            <a:ext cx="16828329" cy="590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80"/>
              </a:lnSpc>
            </a:pPr>
            <a:r>
              <a:rPr lang="en-US" sz="3900">
                <a:solidFill>
                  <a:srgbClr val="242423"/>
                </a:solidFill>
                <a:latin typeface="Heebo"/>
              </a:rPr>
              <a:t>MODEL EVALUATION</a:t>
            </a:r>
          </a:p>
        </p:txBody>
      </p:sp>
    </p:spTree>
  </p:cSld>
  <p:clrMapOvr>
    <a:masterClrMapping/>
  </p:clrMapOvr>
</p:sld>
</file>

<file path=ppt/slides/slide3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1572712"/>
            <a:ext cx="13865135" cy="7685588"/>
          </a:xfrm>
          <a:custGeom>
            <a:avLst/>
            <a:gdLst/>
            <a:ahLst/>
            <a:cxnLst/>
            <a:rect r="r" b="b" t="t" l="l"/>
            <a:pathLst>
              <a:path h="7685588" w="13865135">
                <a:moveTo>
                  <a:pt x="0" y="0"/>
                </a:moveTo>
                <a:lnTo>
                  <a:pt x="13865135" y="0"/>
                </a:lnTo>
                <a:lnTo>
                  <a:pt x="13865135" y="7685588"/>
                </a:lnTo>
                <a:lnTo>
                  <a:pt x="0" y="768558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729835" y="474716"/>
            <a:ext cx="16828329" cy="590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80"/>
              </a:lnSpc>
            </a:pPr>
            <a:r>
              <a:rPr lang="en-US" sz="3900">
                <a:solidFill>
                  <a:srgbClr val="242423"/>
                </a:solidFill>
                <a:latin typeface="Heebo"/>
              </a:rPr>
              <a:t>MODEL EVALUATION</a:t>
            </a:r>
          </a:p>
        </p:txBody>
      </p:sp>
    </p:spTree>
  </p:cSld>
  <p:clrMapOvr>
    <a:masterClrMapping/>
  </p:clrMapOvr>
</p:sld>
</file>

<file path=ppt/slides/slide3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14350" y="1527445"/>
            <a:ext cx="17259300" cy="7232110"/>
          </a:xfrm>
          <a:custGeom>
            <a:avLst/>
            <a:gdLst/>
            <a:ahLst/>
            <a:cxnLst/>
            <a:rect r="r" b="b" t="t" l="l"/>
            <a:pathLst>
              <a:path h="7232110" w="17259300">
                <a:moveTo>
                  <a:pt x="0" y="0"/>
                </a:moveTo>
                <a:lnTo>
                  <a:pt x="17259300" y="0"/>
                </a:lnTo>
                <a:lnTo>
                  <a:pt x="17259300" y="7232110"/>
                </a:lnTo>
                <a:lnTo>
                  <a:pt x="0" y="723211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729835" y="474716"/>
            <a:ext cx="16828329" cy="590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80"/>
              </a:lnSpc>
            </a:pPr>
            <a:r>
              <a:rPr lang="en-US" sz="3900">
                <a:solidFill>
                  <a:srgbClr val="242423"/>
                </a:solidFill>
                <a:latin typeface="Heebo"/>
              </a:rPr>
              <a:t>MODEL EVALUATION</a:t>
            </a:r>
          </a:p>
        </p:txBody>
      </p:sp>
    </p:spTree>
  </p:cSld>
  <p:clrMapOvr>
    <a:masterClrMapping/>
  </p:clrMapOvr>
</p:sld>
</file>

<file path=ppt/slides/slide3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788720" y="0"/>
            <a:ext cx="9499280" cy="10287000"/>
            <a:chOff x="0" y="0"/>
            <a:chExt cx="12665707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266571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2665710">
                  <a:moveTo>
                    <a:pt x="0" y="0"/>
                  </a:moveTo>
                  <a:lnTo>
                    <a:pt x="12665710" y="0"/>
                  </a:lnTo>
                  <a:lnTo>
                    <a:pt x="1266571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3F3F3"/>
            </a:solidFill>
          </p:spPr>
        </p:sp>
      </p:grpSp>
      <p:sp>
        <p:nvSpPr>
          <p:cNvPr name="TextBox 4" id="4"/>
          <p:cNvSpPr txBox="true"/>
          <p:nvPr/>
        </p:nvSpPr>
        <p:spPr>
          <a:xfrm rot="0">
            <a:off x="1028700" y="4658108"/>
            <a:ext cx="5411523" cy="9707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80"/>
              </a:lnSpc>
            </a:pPr>
            <a:r>
              <a:rPr lang="en-US" sz="6400">
                <a:solidFill>
                  <a:srgbClr val="242423"/>
                </a:solidFill>
                <a:latin typeface="Heebo"/>
              </a:rPr>
              <a:t>Thank you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4013785"/>
            <a:chOff x="0" y="0"/>
            <a:chExt cx="24384000" cy="535171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5351653"/>
            </a:xfrm>
            <a:custGeom>
              <a:avLst/>
              <a:gdLst/>
              <a:ahLst/>
              <a:cxnLst/>
              <a:rect r="r" b="b" t="t" l="l"/>
              <a:pathLst>
                <a:path h="5351653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5351653"/>
                  </a:lnTo>
                  <a:lnTo>
                    <a:pt x="0" y="5351653"/>
                  </a:lnTo>
                  <a:close/>
                </a:path>
              </a:pathLst>
            </a:custGeom>
            <a:solidFill>
              <a:srgbClr val="F3F3F3"/>
            </a:solidFill>
          </p:spPr>
        </p:sp>
      </p:grpSp>
      <p:sp>
        <p:nvSpPr>
          <p:cNvPr name="TextBox 4" id="4"/>
          <p:cNvSpPr txBox="true"/>
          <p:nvPr/>
        </p:nvSpPr>
        <p:spPr>
          <a:xfrm rot="0">
            <a:off x="1028700" y="2036358"/>
            <a:ext cx="11249039" cy="753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000"/>
              </a:lnSpc>
            </a:pPr>
            <a:r>
              <a:rPr lang="en-US" sz="4999">
                <a:solidFill>
                  <a:srgbClr val="242423"/>
                </a:solidFill>
                <a:latin typeface="Heebo"/>
              </a:rPr>
              <a:t>IMPORT DATA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5303521"/>
            <a:ext cx="11554716" cy="30473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77240" indent="-259080" lvl="2">
              <a:lnSpc>
                <a:spcPts val="4759"/>
              </a:lnSpc>
              <a:buFont typeface="Arial"/>
              <a:buChar char="⚬"/>
            </a:pPr>
            <a:r>
              <a:rPr lang="en-US" sz="3400" spc="-33">
                <a:solidFill>
                  <a:srgbClr val="242423"/>
                </a:solidFill>
                <a:latin typeface="Heebo"/>
              </a:rPr>
              <a:t>Python code to import necessary libraries and dataset</a:t>
            </a:r>
          </a:p>
          <a:p>
            <a:pPr algn="l" marL="777240" indent="-259080" lvl="2">
              <a:lnSpc>
                <a:spcPts val="4759"/>
              </a:lnSpc>
              <a:buFont typeface="Arial"/>
              <a:buChar char="⚬"/>
            </a:pPr>
            <a:r>
              <a:rPr lang="en-US" sz="3400" spc="-33">
                <a:solidFill>
                  <a:srgbClr val="242423"/>
                </a:solidFill>
                <a:latin typeface="Heebo"/>
              </a:rPr>
              <a:t>Displaying the first few rows of the dataset</a:t>
            </a:r>
          </a:p>
          <a:p>
            <a:pPr algn="l" marL="777240" indent="-259080" lvl="2">
              <a:lnSpc>
                <a:spcPts val="4759"/>
              </a:lnSpc>
              <a:buFont typeface="Arial"/>
              <a:buChar char="⚬"/>
            </a:pPr>
            <a:r>
              <a:rPr lang="en-US" sz="3400" spc="-33">
                <a:solidFill>
                  <a:srgbClr val="242423"/>
                </a:solidFill>
                <a:latin typeface="Heebo"/>
              </a:rPr>
              <a:t>Information about the dataset's columns and missing values</a:t>
            </a:r>
          </a:p>
          <a:p>
            <a:pPr algn="l" marL="777240" indent="-259080" lvl="2">
              <a:lnSpc>
                <a:spcPts val="4759"/>
              </a:lnSpc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619025" cy="10287000"/>
            <a:chOff x="0" y="0"/>
            <a:chExt cx="21587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1586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158698">
                  <a:moveTo>
                    <a:pt x="0" y="0"/>
                  </a:moveTo>
                  <a:lnTo>
                    <a:pt x="2158698" y="0"/>
                  </a:lnTo>
                  <a:lnTo>
                    <a:pt x="2158698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3F3F3"/>
            </a:solidFill>
          </p:spPr>
        </p:sp>
      </p:grpSp>
      <p:sp>
        <p:nvSpPr>
          <p:cNvPr name="TextBox 4" id="4"/>
          <p:cNvSpPr txBox="true"/>
          <p:nvPr/>
        </p:nvSpPr>
        <p:spPr>
          <a:xfrm rot="0">
            <a:off x="1742167" y="400050"/>
            <a:ext cx="16545833" cy="8858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80"/>
              </a:lnSpc>
              <a:spcBef>
                <a:spcPct val="0"/>
              </a:spcBef>
            </a:pPr>
            <a:r>
              <a:rPr lang="en-US" sz="3900">
                <a:solidFill>
                  <a:srgbClr val="000000"/>
                </a:solidFill>
                <a:latin typeface="Heebo Bold"/>
              </a:rPr>
              <a:t>Column Meanings</a:t>
            </a:r>
          </a:p>
          <a:p>
            <a:pPr algn="l">
              <a:lnSpc>
                <a:spcPts val="4680"/>
              </a:lnSpc>
              <a:spcBef>
                <a:spcPct val="0"/>
              </a:spcBef>
            </a:pPr>
          </a:p>
          <a:p>
            <a:pPr algn="l">
              <a:lnSpc>
                <a:spcPts val="4680"/>
              </a:lnSpc>
              <a:spcBef>
                <a:spcPct val="0"/>
              </a:spcBef>
            </a:pPr>
            <a:r>
              <a:rPr lang="en-US" sz="3900">
                <a:solidFill>
                  <a:srgbClr val="000000"/>
                </a:solidFill>
                <a:latin typeface="Heebo"/>
              </a:rPr>
              <a:t>Match Details:</a:t>
            </a:r>
          </a:p>
          <a:p>
            <a:pPr algn="l">
              <a:lnSpc>
                <a:spcPts val="4680"/>
              </a:lnSpc>
              <a:spcBef>
                <a:spcPct val="0"/>
              </a:spcBef>
            </a:pPr>
          </a:p>
          <a:p>
            <a:pPr algn="l">
              <a:lnSpc>
                <a:spcPts val="4680"/>
              </a:lnSpc>
              <a:spcBef>
                <a:spcPct val="0"/>
              </a:spcBef>
            </a:pPr>
            <a:r>
              <a:rPr lang="en-US" sz="3900">
                <a:solidFill>
                  <a:srgbClr val="000000"/>
                </a:solidFill>
                <a:latin typeface="Heebo"/>
              </a:rPr>
              <a:t>    match_id: Unique identifier for each match.</a:t>
            </a:r>
          </a:p>
          <a:p>
            <a:pPr algn="l">
              <a:lnSpc>
                <a:spcPts val="4680"/>
              </a:lnSpc>
              <a:spcBef>
                <a:spcPct val="0"/>
              </a:spcBef>
            </a:pPr>
            <a:r>
              <a:rPr lang="en-US" sz="3900">
                <a:solidFill>
                  <a:srgbClr val="000000"/>
                </a:solidFill>
                <a:latin typeface="Heebo"/>
              </a:rPr>
              <a:t>    match_name: Name of the match (e.g., "ENG v PAK").</a:t>
            </a:r>
          </a:p>
          <a:p>
            <a:pPr algn="l">
              <a:lnSpc>
                <a:spcPts val="4680"/>
              </a:lnSpc>
              <a:spcBef>
                <a:spcPct val="0"/>
              </a:spcBef>
            </a:pPr>
            <a:r>
              <a:rPr lang="en-US" sz="3900">
                <a:solidFill>
                  <a:srgbClr val="000000"/>
                </a:solidFill>
                <a:latin typeface="Heebo"/>
              </a:rPr>
              <a:t>    home_team: Team playing at home.</a:t>
            </a:r>
          </a:p>
          <a:p>
            <a:pPr algn="l">
              <a:lnSpc>
                <a:spcPts val="4680"/>
              </a:lnSpc>
              <a:spcBef>
                <a:spcPct val="0"/>
              </a:spcBef>
            </a:pPr>
            <a:r>
              <a:rPr lang="en-US" sz="3900">
                <a:solidFill>
                  <a:srgbClr val="000000"/>
                </a:solidFill>
                <a:latin typeface="Heebo"/>
              </a:rPr>
              <a:t>    away_team: Team playing away.</a:t>
            </a:r>
          </a:p>
          <a:p>
            <a:pPr algn="l">
              <a:lnSpc>
                <a:spcPts val="4680"/>
              </a:lnSpc>
              <a:spcBef>
                <a:spcPct val="0"/>
              </a:spcBef>
            </a:pPr>
            <a:r>
              <a:rPr lang="en-US" sz="3900">
                <a:solidFill>
                  <a:srgbClr val="000000"/>
                </a:solidFill>
                <a:latin typeface="Heebo"/>
              </a:rPr>
              <a:t>    current_innings: Indicates which team is currently batting (e.g., "PAK").</a:t>
            </a:r>
          </a:p>
          <a:p>
            <a:pPr algn="l">
              <a:lnSpc>
                <a:spcPts val="4680"/>
              </a:lnSpc>
              <a:spcBef>
                <a:spcPct val="0"/>
              </a:spcBef>
            </a:pPr>
            <a:r>
              <a:rPr lang="en-US" sz="3900">
                <a:solidFill>
                  <a:srgbClr val="000000"/>
                </a:solidFill>
                <a:latin typeface="Heebo"/>
              </a:rPr>
              <a:t>    innings_id: Unique identifier for each innings within a match.</a:t>
            </a:r>
          </a:p>
          <a:p>
            <a:pPr algn="l">
              <a:lnSpc>
                <a:spcPts val="4680"/>
              </a:lnSpc>
              <a:spcBef>
                <a:spcPct val="0"/>
              </a:spcBef>
            </a:pPr>
            <a:r>
              <a:rPr lang="en-US" sz="3900">
                <a:solidFill>
                  <a:srgbClr val="000000"/>
                </a:solidFill>
                <a:latin typeface="Heebo"/>
              </a:rPr>
              <a:t>    over: Current over being played (1-20).</a:t>
            </a:r>
          </a:p>
          <a:p>
            <a:pPr algn="l">
              <a:lnSpc>
                <a:spcPts val="4680"/>
              </a:lnSpc>
              <a:spcBef>
                <a:spcPct val="0"/>
              </a:spcBef>
            </a:pPr>
            <a:r>
              <a:rPr lang="en-US" sz="3900">
                <a:solidFill>
                  <a:srgbClr val="000000"/>
                </a:solidFill>
                <a:latin typeface="Heebo"/>
              </a:rPr>
              <a:t>    ball: Ball number within the current over (1-6).</a:t>
            </a:r>
          </a:p>
          <a:p>
            <a:pPr algn="l">
              <a:lnSpc>
                <a:spcPts val="4680"/>
              </a:lnSpc>
              <a:spcBef>
                <a:spcPct val="0"/>
              </a:spcBef>
            </a:pPr>
          </a:p>
          <a:p>
            <a:pPr algn="l">
              <a:lnSpc>
                <a:spcPts val="4680"/>
              </a:lnSpc>
              <a:spcBef>
                <a:spcPct val="0"/>
              </a:spcBef>
            </a:pPr>
          </a:p>
          <a:p>
            <a:pPr algn="ctr">
              <a:lnSpc>
                <a:spcPts val="468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619025" cy="10287000"/>
            <a:chOff x="0" y="0"/>
            <a:chExt cx="21587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1586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158698">
                  <a:moveTo>
                    <a:pt x="0" y="0"/>
                  </a:moveTo>
                  <a:lnTo>
                    <a:pt x="2158698" y="0"/>
                  </a:lnTo>
                  <a:lnTo>
                    <a:pt x="2158698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3F3F3"/>
            </a:solidFill>
          </p:spPr>
        </p:sp>
      </p:grpSp>
      <p:sp>
        <p:nvSpPr>
          <p:cNvPr name="TextBox 4" id="4"/>
          <p:cNvSpPr txBox="true"/>
          <p:nvPr/>
        </p:nvSpPr>
        <p:spPr>
          <a:xfrm rot="0">
            <a:off x="1742167" y="400050"/>
            <a:ext cx="16545833" cy="8858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80"/>
              </a:lnSpc>
              <a:spcBef>
                <a:spcPct val="0"/>
              </a:spcBef>
            </a:pPr>
            <a:r>
              <a:rPr lang="en-US" sz="3900">
                <a:solidFill>
                  <a:srgbClr val="000000"/>
                </a:solidFill>
                <a:latin typeface="Heebo Bold"/>
              </a:rPr>
              <a:t>Column Meanings</a:t>
            </a:r>
          </a:p>
          <a:p>
            <a:pPr algn="l">
              <a:lnSpc>
                <a:spcPts val="4680"/>
              </a:lnSpc>
              <a:spcBef>
                <a:spcPct val="0"/>
              </a:spcBef>
            </a:pPr>
          </a:p>
          <a:p>
            <a:pPr algn="l">
              <a:lnSpc>
                <a:spcPts val="4680"/>
              </a:lnSpc>
              <a:spcBef>
                <a:spcPct val="0"/>
              </a:spcBef>
            </a:pPr>
            <a:r>
              <a:rPr lang="en-US" sz="3900">
                <a:solidFill>
                  <a:srgbClr val="000000"/>
                </a:solidFill>
                <a:latin typeface="Heebo"/>
              </a:rPr>
              <a:t>Player Performance:</a:t>
            </a:r>
          </a:p>
          <a:p>
            <a:pPr algn="l">
              <a:lnSpc>
                <a:spcPts val="4680"/>
              </a:lnSpc>
              <a:spcBef>
                <a:spcPct val="0"/>
              </a:spcBef>
            </a:pPr>
          </a:p>
          <a:p>
            <a:pPr algn="l">
              <a:lnSpc>
                <a:spcPts val="4680"/>
              </a:lnSpc>
              <a:spcBef>
                <a:spcPct val="0"/>
              </a:spcBef>
            </a:pPr>
            <a:r>
              <a:rPr lang="en-US" sz="3900">
                <a:solidFill>
                  <a:srgbClr val="000000"/>
                </a:solidFill>
                <a:latin typeface="Heebo"/>
              </a:rPr>
              <a:t> batsman1_id, batsman2_id: Unique identifiers for the two batsmen.</a:t>
            </a:r>
          </a:p>
          <a:p>
            <a:pPr algn="l">
              <a:lnSpc>
                <a:spcPts val="4680"/>
              </a:lnSpc>
              <a:spcBef>
                <a:spcPct val="0"/>
              </a:spcBef>
            </a:pPr>
            <a:r>
              <a:rPr lang="en-US" sz="3900">
                <a:solidFill>
                  <a:srgbClr val="000000"/>
                </a:solidFill>
                <a:latin typeface="Heebo"/>
              </a:rPr>
              <a:t> batsman1_name, batsman2_name: Names of the two batsmen.</a:t>
            </a:r>
          </a:p>
          <a:p>
            <a:pPr algn="l">
              <a:lnSpc>
                <a:spcPts val="4680"/>
              </a:lnSpc>
              <a:spcBef>
                <a:spcPct val="0"/>
              </a:spcBef>
            </a:pPr>
            <a:r>
              <a:rPr lang="en-US" sz="3900">
                <a:solidFill>
                  <a:srgbClr val="000000"/>
                </a:solidFill>
                <a:latin typeface="Heebo"/>
              </a:rPr>
              <a:t> batsman1_runs, batsman2_runs: Number of runs scored by each batsman.</a:t>
            </a:r>
          </a:p>
          <a:p>
            <a:pPr algn="l">
              <a:lnSpc>
                <a:spcPts val="4680"/>
              </a:lnSpc>
              <a:spcBef>
                <a:spcPct val="0"/>
              </a:spcBef>
            </a:pPr>
            <a:r>
              <a:rPr lang="en-US" sz="3900">
                <a:solidFill>
                  <a:srgbClr val="000000"/>
                </a:solidFill>
                <a:latin typeface="Heebo"/>
              </a:rPr>
              <a:t> batsman1_balls, batsman2_balls: Number of balls faced by each batsman.</a:t>
            </a:r>
          </a:p>
          <a:p>
            <a:pPr algn="l">
              <a:lnSpc>
                <a:spcPts val="4680"/>
              </a:lnSpc>
              <a:spcBef>
                <a:spcPct val="0"/>
              </a:spcBef>
            </a:pPr>
            <a:r>
              <a:rPr lang="en-US" sz="3900">
                <a:solidFill>
                  <a:srgbClr val="000000"/>
                </a:solidFill>
                <a:latin typeface="Heebo"/>
              </a:rPr>
              <a:t> bowler1_id, bowler2_id : Unique identifiers for the bowlers.</a:t>
            </a:r>
          </a:p>
          <a:p>
            <a:pPr algn="l">
              <a:lnSpc>
                <a:spcPts val="4680"/>
              </a:lnSpc>
              <a:spcBef>
                <a:spcPct val="0"/>
              </a:spcBef>
            </a:pPr>
            <a:r>
              <a:rPr lang="en-US" sz="3900">
                <a:solidFill>
                  <a:srgbClr val="000000"/>
                </a:solidFill>
                <a:latin typeface="Heebo"/>
              </a:rPr>
              <a:t> bowler1_name, bowler2_name : Names of the bowlers.</a:t>
            </a:r>
          </a:p>
          <a:p>
            <a:pPr algn="l">
              <a:lnSpc>
                <a:spcPts val="4680"/>
              </a:lnSpc>
              <a:spcBef>
                <a:spcPct val="0"/>
              </a:spcBef>
            </a:pPr>
            <a:r>
              <a:rPr lang="en-US" sz="3900">
                <a:solidFill>
                  <a:srgbClr val="000000"/>
                </a:solidFill>
                <a:latin typeface="Heebo"/>
              </a:rPr>
              <a:t> bowler1_overs, bowler2_overs : Number of overs bowled by each bowler.</a:t>
            </a:r>
          </a:p>
          <a:p>
            <a:pPr algn="l">
              <a:lnSpc>
                <a:spcPts val="4680"/>
              </a:lnSpc>
              <a:spcBef>
                <a:spcPct val="0"/>
              </a:spcBef>
            </a:pPr>
            <a:r>
              <a:rPr lang="en-US" sz="3900">
                <a:solidFill>
                  <a:srgbClr val="000000"/>
                </a:solidFill>
                <a:latin typeface="Heebo"/>
              </a:rPr>
              <a:t> bowler1_runs, bowler2_runs: Number of runs conceded by each bowler.</a:t>
            </a:r>
          </a:p>
          <a:p>
            <a:pPr algn="l">
              <a:lnSpc>
                <a:spcPts val="4680"/>
              </a:lnSpc>
              <a:spcBef>
                <a:spcPct val="0"/>
              </a:spcBef>
            </a:pPr>
            <a:r>
              <a:rPr lang="en-US" sz="3900">
                <a:solidFill>
                  <a:srgbClr val="000000"/>
                </a:solidFill>
                <a:latin typeface="Heebo"/>
              </a:rPr>
              <a:t> bowler1_wkts, bowler2_wkts: Number of wickets taken by each bowler.</a:t>
            </a:r>
          </a:p>
          <a:p>
            <a:pPr algn="l">
              <a:lnSpc>
                <a:spcPts val="4680"/>
              </a:lnSpc>
              <a:spcBef>
                <a:spcPct val="0"/>
              </a:spcBef>
            </a:pPr>
          </a:p>
          <a:p>
            <a:pPr algn="ctr">
              <a:lnSpc>
                <a:spcPts val="468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619025" cy="10287000"/>
            <a:chOff x="0" y="0"/>
            <a:chExt cx="21587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1586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158698">
                  <a:moveTo>
                    <a:pt x="0" y="0"/>
                  </a:moveTo>
                  <a:lnTo>
                    <a:pt x="2158698" y="0"/>
                  </a:lnTo>
                  <a:lnTo>
                    <a:pt x="2158698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3F3F3"/>
            </a:solidFill>
          </p:spPr>
        </p:sp>
      </p:grpSp>
      <p:sp>
        <p:nvSpPr>
          <p:cNvPr name="TextBox 4" id="4"/>
          <p:cNvSpPr txBox="true"/>
          <p:nvPr/>
        </p:nvSpPr>
        <p:spPr>
          <a:xfrm rot="0">
            <a:off x="1742167" y="400050"/>
            <a:ext cx="16545833" cy="10039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80"/>
              </a:lnSpc>
              <a:spcBef>
                <a:spcPct val="0"/>
              </a:spcBef>
            </a:pPr>
            <a:r>
              <a:rPr lang="en-US" sz="3900">
                <a:solidFill>
                  <a:srgbClr val="000000"/>
                </a:solidFill>
                <a:latin typeface="Heebo Bold"/>
              </a:rPr>
              <a:t>Column Meanings</a:t>
            </a:r>
          </a:p>
          <a:p>
            <a:pPr algn="l">
              <a:lnSpc>
                <a:spcPts val="4680"/>
              </a:lnSpc>
              <a:spcBef>
                <a:spcPct val="0"/>
              </a:spcBef>
            </a:pPr>
          </a:p>
          <a:p>
            <a:pPr algn="l">
              <a:lnSpc>
                <a:spcPts val="4680"/>
              </a:lnSpc>
              <a:spcBef>
                <a:spcPct val="0"/>
              </a:spcBef>
            </a:pPr>
            <a:r>
              <a:rPr lang="en-US" sz="3900">
                <a:solidFill>
                  <a:srgbClr val="000000"/>
                </a:solidFill>
                <a:latin typeface="Heebo"/>
              </a:rPr>
              <a:t>Match Events:</a:t>
            </a:r>
          </a:p>
          <a:p>
            <a:pPr algn="l">
              <a:lnSpc>
                <a:spcPts val="4680"/>
              </a:lnSpc>
              <a:spcBef>
                <a:spcPct val="0"/>
              </a:spcBef>
            </a:pPr>
          </a:p>
          <a:p>
            <a:pPr algn="l">
              <a:lnSpc>
                <a:spcPts val="4680"/>
              </a:lnSpc>
              <a:spcBef>
                <a:spcPct val="0"/>
              </a:spcBef>
            </a:pPr>
            <a:r>
              <a:rPr lang="en-US" sz="3900">
                <a:solidFill>
                  <a:srgbClr val="000000"/>
                </a:solidFill>
                <a:latin typeface="Heebo"/>
              </a:rPr>
              <a:t> runs: Number of runs scored in that particular ball.</a:t>
            </a:r>
          </a:p>
          <a:p>
            <a:pPr algn="l">
              <a:lnSpc>
                <a:spcPts val="4680"/>
              </a:lnSpc>
              <a:spcBef>
                <a:spcPct val="0"/>
              </a:spcBef>
            </a:pPr>
            <a:r>
              <a:rPr lang="en-US" sz="3900">
                <a:solidFill>
                  <a:srgbClr val="000000"/>
                </a:solidFill>
                <a:latin typeface="Heebo"/>
              </a:rPr>
              <a:t> isBoundary: Indicates if the ball resulted in a boundary (four or six runs).</a:t>
            </a:r>
          </a:p>
          <a:p>
            <a:pPr algn="l">
              <a:lnSpc>
                <a:spcPts val="4680"/>
              </a:lnSpc>
              <a:spcBef>
                <a:spcPct val="0"/>
              </a:spcBef>
            </a:pPr>
            <a:r>
              <a:rPr lang="en-US" sz="3900">
                <a:solidFill>
                  <a:srgbClr val="000000"/>
                </a:solidFill>
                <a:latin typeface="Heebo"/>
              </a:rPr>
              <a:t> isWide, isNoball: Indicates if the ball was a wide or a no-ball.</a:t>
            </a:r>
          </a:p>
          <a:p>
            <a:pPr algn="l">
              <a:lnSpc>
                <a:spcPts val="4680"/>
              </a:lnSpc>
              <a:spcBef>
                <a:spcPct val="0"/>
              </a:spcBef>
            </a:pPr>
            <a:r>
              <a:rPr lang="en-US" sz="3900">
                <a:solidFill>
                  <a:srgbClr val="000000"/>
                </a:solidFill>
                <a:latin typeface="Heebo"/>
              </a:rPr>
              <a:t> wicket_id (if applicable): Unique identifier for a wicket (dismissal) event.</a:t>
            </a:r>
          </a:p>
          <a:p>
            <a:pPr algn="l">
              <a:lnSpc>
                <a:spcPts val="4680"/>
              </a:lnSpc>
              <a:spcBef>
                <a:spcPct val="0"/>
              </a:spcBef>
            </a:pPr>
            <a:r>
              <a:rPr lang="en-US" sz="3900">
                <a:solidFill>
                  <a:srgbClr val="000000"/>
                </a:solidFill>
                <a:latin typeface="Heebo"/>
              </a:rPr>
              <a:t> wkt_batsman_name (if applicable): Name of the batsman dismissed.</a:t>
            </a:r>
          </a:p>
          <a:p>
            <a:pPr algn="l">
              <a:lnSpc>
                <a:spcPts val="4680"/>
              </a:lnSpc>
              <a:spcBef>
                <a:spcPct val="0"/>
              </a:spcBef>
            </a:pPr>
            <a:r>
              <a:rPr lang="en-US" sz="3900">
                <a:solidFill>
                  <a:srgbClr val="000000"/>
                </a:solidFill>
                <a:latin typeface="Heebo"/>
              </a:rPr>
              <a:t> wkt_bowler_name (if applicable): Name of the bowler who took the wicket.</a:t>
            </a:r>
          </a:p>
          <a:p>
            <a:pPr algn="l">
              <a:lnSpc>
                <a:spcPts val="4680"/>
              </a:lnSpc>
              <a:spcBef>
                <a:spcPct val="0"/>
              </a:spcBef>
            </a:pPr>
            <a:r>
              <a:rPr lang="en-US" sz="3900">
                <a:solidFill>
                  <a:srgbClr val="000000"/>
                </a:solidFill>
                <a:latin typeface="Heebo"/>
              </a:rPr>
              <a:t> wkt_batsman_runs (if applicable): Number of runs scored by the dismissed batsman.</a:t>
            </a:r>
          </a:p>
          <a:p>
            <a:pPr algn="l">
              <a:lnSpc>
                <a:spcPts val="4680"/>
              </a:lnSpc>
              <a:spcBef>
                <a:spcPct val="0"/>
              </a:spcBef>
            </a:pPr>
            <a:r>
              <a:rPr lang="en-US" sz="3900">
                <a:solidFill>
                  <a:srgbClr val="000000"/>
                </a:solidFill>
                <a:latin typeface="Heebo"/>
              </a:rPr>
              <a:t> wkt_batsman_balls (if applicable): Number of balls faced by the dismissed batsman.</a:t>
            </a:r>
          </a:p>
          <a:p>
            <a:pPr algn="l">
              <a:lnSpc>
                <a:spcPts val="4680"/>
              </a:lnSpc>
              <a:spcBef>
                <a:spcPct val="0"/>
              </a:spcBef>
            </a:pPr>
            <a:r>
              <a:rPr lang="en-US" sz="3900">
                <a:solidFill>
                  <a:srgbClr val="000000"/>
                </a:solidFill>
                <a:latin typeface="Heebo"/>
              </a:rPr>
              <a:t> wkt_text (if applicable): Description of the wicket-taking event.</a:t>
            </a:r>
          </a:p>
          <a:p>
            <a:pPr algn="l">
              <a:lnSpc>
                <a:spcPts val="4680"/>
              </a:lnSpc>
              <a:spcBef>
                <a:spcPct val="0"/>
              </a:spcBef>
            </a:pPr>
            <a:r>
              <a:rPr lang="en-US" sz="3900">
                <a:solidFill>
                  <a:srgbClr val="000000"/>
                </a:solidFill>
                <a:latin typeface="Heebo"/>
              </a:rPr>
              <a:t> isRetiredHurt: Indicates if a batsman retired hurt.</a:t>
            </a:r>
          </a:p>
          <a:p>
            <a:pPr algn="ctr">
              <a:lnSpc>
                <a:spcPts val="468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619025" cy="10287000"/>
            <a:chOff x="0" y="0"/>
            <a:chExt cx="21587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1586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158698">
                  <a:moveTo>
                    <a:pt x="0" y="0"/>
                  </a:moveTo>
                  <a:lnTo>
                    <a:pt x="2158698" y="0"/>
                  </a:lnTo>
                  <a:lnTo>
                    <a:pt x="2158698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3F3F3"/>
            </a:solidFill>
          </p:spPr>
        </p:sp>
      </p:grpSp>
      <p:sp>
        <p:nvSpPr>
          <p:cNvPr name="TextBox 4" id="4"/>
          <p:cNvSpPr txBox="true"/>
          <p:nvPr/>
        </p:nvSpPr>
        <p:spPr>
          <a:xfrm rot="0">
            <a:off x="1742167" y="400050"/>
            <a:ext cx="16545833" cy="4724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80"/>
              </a:lnSpc>
              <a:spcBef>
                <a:spcPct val="0"/>
              </a:spcBef>
            </a:pPr>
            <a:r>
              <a:rPr lang="en-US" sz="3900">
                <a:solidFill>
                  <a:srgbClr val="000000"/>
                </a:solidFill>
                <a:latin typeface="Heebo Bold"/>
              </a:rPr>
              <a:t>Column Meanings</a:t>
            </a:r>
          </a:p>
          <a:p>
            <a:pPr algn="l">
              <a:lnSpc>
                <a:spcPts val="4680"/>
              </a:lnSpc>
              <a:spcBef>
                <a:spcPct val="0"/>
              </a:spcBef>
            </a:pPr>
          </a:p>
          <a:p>
            <a:pPr algn="l">
              <a:lnSpc>
                <a:spcPts val="4680"/>
              </a:lnSpc>
              <a:spcBef>
                <a:spcPct val="0"/>
              </a:spcBef>
            </a:pPr>
            <a:r>
              <a:rPr lang="en-US" sz="3900">
                <a:solidFill>
                  <a:srgbClr val="000000"/>
                </a:solidFill>
                <a:latin typeface="Heebo"/>
              </a:rPr>
              <a:t>Commentary :</a:t>
            </a:r>
          </a:p>
          <a:p>
            <a:pPr algn="l">
              <a:lnSpc>
                <a:spcPts val="4680"/>
              </a:lnSpc>
              <a:spcBef>
                <a:spcPct val="0"/>
              </a:spcBef>
            </a:pPr>
          </a:p>
          <a:p>
            <a:pPr algn="l">
              <a:lnSpc>
                <a:spcPts val="4680"/>
              </a:lnSpc>
              <a:spcBef>
                <a:spcPct val="0"/>
              </a:spcBef>
            </a:pPr>
            <a:r>
              <a:rPr lang="en-US" sz="3900">
                <a:solidFill>
                  <a:srgbClr val="000000"/>
                </a:solidFill>
                <a:latin typeface="Heebo"/>
              </a:rPr>
              <a:t> text: Commentary text associated with the ball or event.</a:t>
            </a:r>
          </a:p>
          <a:p>
            <a:pPr algn="l">
              <a:lnSpc>
                <a:spcPts val="4680"/>
              </a:lnSpc>
              <a:spcBef>
                <a:spcPct val="0"/>
              </a:spcBef>
            </a:pPr>
            <a:r>
              <a:rPr lang="en-US" sz="3900">
                <a:solidFill>
                  <a:srgbClr val="000000"/>
                </a:solidFill>
                <a:latin typeface="Heebo"/>
              </a:rPr>
              <a:t> preText, postText: Commentary text before and after the ball or event .</a:t>
            </a:r>
          </a:p>
          <a:p>
            <a:pPr algn="l">
              <a:lnSpc>
                <a:spcPts val="4680"/>
              </a:lnSpc>
              <a:spcBef>
                <a:spcPct val="0"/>
              </a:spcBef>
            </a:pPr>
          </a:p>
          <a:p>
            <a:pPr algn="ctr">
              <a:lnSpc>
                <a:spcPts val="468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7365383"/>
            <a:ext cx="13002478" cy="2741023"/>
          </a:xfrm>
          <a:custGeom>
            <a:avLst/>
            <a:gdLst/>
            <a:ahLst/>
            <a:cxnLst/>
            <a:rect r="r" b="b" t="t" l="l"/>
            <a:pathLst>
              <a:path h="2741023" w="13002478">
                <a:moveTo>
                  <a:pt x="0" y="0"/>
                </a:moveTo>
                <a:lnTo>
                  <a:pt x="13002478" y="0"/>
                </a:lnTo>
                <a:lnTo>
                  <a:pt x="13002478" y="2741023"/>
                </a:lnTo>
                <a:lnTo>
                  <a:pt x="0" y="274102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-9987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28700" y="947378"/>
            <a:ext cx="12262564" cy="5272054"/>
          </a:xfrm>
          <a:custGeom>
            <a:avLst/>
            <a:gdLst/>
            <a:ahLst/>
            <a:cxnLst/>
            <a:rect r="r" b="b" t="t" l="l"/>
            <a:pathLst>
              <a:path h="5272054" w="12262564">
                <a:moveTo>
                  <a:pt x="0" y="0"/>
                </a:moveTo>
                <a:lnTo>
                  <a:pt x="12262564" y="0"/>
                </a:lnTo>
                <a:lnTo>
                  <a:pt x="12262564" y="5272054"/>
                </a:lnTo>
                <a:lnTo>
                  <a:pt x="0" y="527205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356828"/>
            <a:ext cx="11318425" cy="590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80"/>
              </a:lnSpc>
            </a:pPr>
            <a:r>
              <a:rPr lang="en-US" sz="3900">
                <a:solidFill>
                  <a:srgbClr val="242423"/>
                </a:solidFill>
                <a:latin typeface="Heebo"/>
              </a:rPr>
              <a:t> IMPORT NECESSARY LIBRARIES 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6498608"/>
            <a:ext cx="15558752" cy="590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80"/>
              </a:lnSpc>
            </a:pPr>
            <a:r>
              <a:rPr lang="en-US" sz="3900">
                <a:solidFill>
                  <a:srgbClr val="242423"/>
                </a:solidFill>
                <a:latin typeface="Heebo"/>
              </a:rPr>
              <a:t>DISPLAYING THE FIRST FEW ROWS OF THE DATASET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DAGELA6a1qg</dc:identifier>
  <dcterms:modified xsi:type="dcterms:W3CDTF">2011-08-01T06:04:30Z</dcterms:modified>
  <cp:revision>1</cp:revision>
  <dc:title>T-20 World Cup 2022 Data Analysis.pptx</dc:title>
</cp:coreProperties>
</file>