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8288000" cy="10287000"/>
  <p:notesSz cx="6858000" cy="9144000"/>
  <p:embeddedFontLst>
    <p:embeddedFont>
      <p:font typeface="Heebo Bold" panose="00000800000000000000"/>
      <p:bold r:id="rId50"/>
    </p:embeddedFont>
    <p:embeddedFont>
      <p:font typeface="Canva Sans" panose="020B0503030501040103"/>
      <p:regular r:id="rId51"/>
    </p:embeddedFont>
    <p:embeddedFont>
      <p:font typeface="Heebo" panose="00000500000000000000"/>
      <p:regular r:id="rId52"/>
    </p:embeddedFont>
    <p:embeddedFont>
      <p:font typeface="Calibri" panose="020F050202020403020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arget="../slideLayouts/slideLayout7.xml" Type="http://schemas.openxmlformats.org/officeDocument/2006/relationships/slideLayout"/><Relationship Id="rId3" Target="../media/image20.jpeg" Type="http://schemas.openxmlformats.org/officeDocument/2006/relationships/image"/><Relationship Id="rId2" Target="../media/image19.jpeg" Type="http://schemas.openxmlformats.org/officeDocument/2006/relationships/image"/><Relationship Id="rId1" Target="../media/image18.png" Type="http://schemas.openxmlformats.org/officeDocument/2006/relationships/image"/></Relationships>
</file>

<file path=ppt/slides/_rels/slide17.xml.rels><?xml version="1.0" encoding="UTF-8" standalone="yes" ?><Relationships xmlns="http://schemas.openxmlformats.org/package/2006/relationships"><Relationship Id="rId2" Target="../slideLayouts/slideLayout7.xml" Type="http://schemas.openxmlformats.org/officeDocument/2006/relationships/slideLayout"/><Relationship Id="rId1" Target="../media/image21.jpeg" Type="http://schemas.openxmlformats.org/officeDocument/2006/relationships/image"/></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F3F3F3"/>
          </a:solidFill>
        </p:spPr>
      </p:sp>
      <p:sp>
        <p:nvSpPr>
          <p:cNvPr id="4" name="TextBox 4"/>
          <p:cNvSpPr txBox="1"/>
          <p:nvPr/>
        </p:nvSpPr>
        <p:spPr>
          <a:xfrm>
            <a:off x="655379" y="1114039"/>
            <a:ext cx="8115300" cy="6444000"/>
          </a:xfrm>
          <a:prstGeom prst="rect">
            <a:avLst/>
          </a:prstGeom>
        </p:spPr>
        <p:txBody>
          <a:bodyPr lIns="0" tIns="0" rIns="0" bIns="0" rtlCol="0" anchor="t">
            <a:spAutoFit/>
          </a:bodyPr>
          <a:lstStyle/>
          <a:p>
            <a:pPr>
              <a:lnSpc>
                <a:spcPts val="10200"/>
              </a:lnSpc>
            </a:pPr>
            <a:r>
              <a:rPr lang="en-US" sz="8500">
                <a:solidFill>
                  <a:srgbClr val="242423"/>
                </a:solidFill>
                <a:latin typeface="Heebo Bold" panose="00000800000000000000"/>
              </a:rPr>
              <a:t>Mobile Price Classification Using Machine Learning</a:t>
            </a:r>
            <a:endParaRPr lang="en-US" sz="8500">
              <a:solidFill>
                <a:srgbClr val="242423"/>
              </a:solidFill>
              <a:latin typeface="Heebo Bold" panose="00000800000000000000"/>
            </a:endParaRPr>
          </a:p>
          <a:p>
            <a:pPr>
              <a:lnSpc>
                <a:spcPts val="10200"/>
              </a:lnSpc>
            </a:pPr>
          </a:p>
        </p:txBody>
      </p:sp>
      <p:sp>
        <p:nvSpPr>
          <p:cNvPr id="7" name="TextBox 7"/>
          <p:cNvSpPr txBox="1"/>
          <p:nvPr/>
        </p:nvSpPr>
        <p:spPr>
          <a:xfrm>
            <a:off x="655320" y="7873365"/>
            <a:ext cx="5760085" cy="628015"/>
          </a:xfrm>
          <a:prstGeom prst="rect">
            <a:avLst/>
          </a:prstGeom>
        </p:spPr>
        <p:txBody>
          <a:bodyPr wrap="square" lIns="0" tIns="0" rIns="0" bIns="0" rtlCol="0" anchor="t">
            <a:spAutoFit/>
          </a:bodyPr>
          <a:lstStyle/>
          <a:p>
            <a:pPr algn="ctr">
              <a:lnSpc>
                <a:spcPts val="4900"/>
              </a:lnSpc>
            </a:pPr>
            <a:r>
              <a:rPr lang="en-US" sz="3500">
                <a:solidFill>
                  <a:srgbClr val="242423"/>
                </a:solidFill>
                <a:latin typeface="Canva Sans" panose="020B0503030501040103"/>
              </a:rPr>
              <a:t>AMGHAR HIND</a:t>
            </a:r>
            <a:endParaRPr lang="en-US" sz="3500">
              <a:solidFill>
                <a:srgbClr val="242423"/>
              </a:solidFill>
              <a:latin typeface="Canva Sans"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7548" y="1323407"/>
            <a:ext cx="12850166" cy="1416972"/>
          </a:xfrm>
          <a:custGeom>
            <a:avLst/>
            <a:gdLst/>
            <a:ahLst/>
            <a:cxnLst/>
            <a:rect l="l" t="t" r="r" b="b"/>
            <a:pathLst>
              <a:path w="12850166" h="1416972">
                <a:moveTo>
                  <a:pt x="0" y="0"/>
                </a:moveTo>
                <a:lnTo>
                  <a:pt x="12850166" y="0"/>
                </a:lnTo>
                <a:lnTo>
                  <a:pt x="12850166" y="1416972"/>
                </a:lnTo>
                <a:lnTo>
                  <a:pt x="0" y="1416972"/>
                </a:lnTo>
                <a:lnTo>
                  <a:pt x="0" y="0"/>
                </a:lnTo>
                <a:close/>
              </a:path>
            </a:pathLst>
          </a:custGeom>
          <a:blipFill>
            <a:blip r:embed="rId1"/>
            <a:stretch>
              <a:fillRect/>
            </a:stretch>
          </a:blipFill>
        </p:spPr>
      </p:sp>
      <p:sp>
        <p:nvSpPr>
          <p:cNvPr id="3" name="Freeform 3"/>
          <p:cNvSpPr/>
          <p:nvPr/>
        </p:nvSpPr>
        <p:spPr>
          <a:xfrm>
            <a:off x="1028700" y="4073879"/>
            <a:ext cx="12980808" cy="2060311"/>
          </a:xfrm>
          <a:custGeom>
            <a:avLst/>
            <a:gdLst/>
            <a:ahLst/>
            <a:cxnLst/>
            <a:rect l="l" t="t" r="r" b="b"/>
            <a:pathLst>
              <a:path w="12980808" h="2060311">
                <a:moveTo>
                  <a:pt x="0" y="0"/>
                </a:moveTo>
                <a:lnTo>
                  <a:pt x="12980808" y="0"/>
                </a:lnTo>
                <a:lnTo>
                  <a:pt x="12980808" y="2060311"/>
                </a:lnTo>
                <a:lnTo>
                  <a:pt x="0" y="2060311"/>
                </a:lnTo>
                <a:lnTo>
                  <a:pt x="0" y="0"/>
                </a:lnTo>
                <a:close/>
              </a:path>
            </a:pathLst>
          </a:custGeom>
          <a:blipFill>
            <a:blip r:embed="rId2"/>
            <a:stretch>
              <a:fillRect/>
            </a:stretch>
          </a:blipFill>
        </p:spPr>
      </p:sp>
      <p:sp>
        <p:nvSpPr>
          <p:cNvPr id="4" name="Freeform 4"/>
          <p:cNvSpPr/>
          <p:nvPr/>
        </p:nvSpPr>
        <p:spPr>
          <a:xfrm>
            <a:off x="1055487" y="6134190"/>
            <a:ext cx="12954021" cy="3465243"/>
          </a:xfrm>
          <a:custGeom>
            <a:avLst/>
            <a:gdLst/>
            <a:ahLst/>
            <a:cxnLst/>
            <a:rect l="l" t="t" r="r" b="b"/>
            <a:pathLst>
              <a:path w="12954021" h="3465243">
                <a:moveTo>
                  <a:pt x="0" y="0"/>
                </a:moveTo>
                <a:lnTo>
                  <a:pt x="12954021" y="0"/>
                </a:lnTo>
                <a:lnTo>
                  <a:pt x="12954021" y="3465244"/>
                </a:lnTo>
                <a:lnTo>
                  <a:pt x="0" y="3465244"/>
                </a:lnTo>
                <a:lnTo>
                  <a:pt x="0" y="0"/>
                </a:lnTo>
                <a:close/>
              </a:path>
            </a:pathLst>
          </a:custGeom>
          <a:blipFill>
            <a:blip r:embed="rId3"/>
            <a:stretch>
              <a:fillRect/>
            </a:stretch>
          </a:blipFill>
        </p:spPr>
      </p:sp>
      <p:sp>
        <p:nvSpPr>
          <p:cNvPr id="5" name="TextBox 5"/>
          <p:cNvSpPr txBox="1"/>
          <p:nvPr/>
        </p:nvSpPr>
        <p:spPr>
          <a:xfrm>
            <a:off x="1028700" y="356828"/>
            <a:ext cx="11318425"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DISTRIBUTIONS OF  FEATURES</a:t>
            </a:r>
            <a:endParaRPr lang="en-US" sz="3900">
              <a:solidFill>
                <a:srgbClr val="242423"/>
              </a:solidFill>
              <a:latin typeface="Heebo" panose="00000500000000000000"/>
            </a:endParaRPr>
          </a:p>
        </p:txBody>
      </p:sp>
      <p:sp>
        <p:nvSpPr>
          <p:cNvPr id="6" name="TextBox 6"/>
          <p:cNvSpPr txBox="1"/>
          <p:nvPr/>
        </p:nvSpPr>
        <p:spPr>
          <a:xfrm>
            <a:off x="1028700" y="3111854"/>
            <a:ext cx="15558752"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DISTRIBUTIONS OF NUMERICAL FEATURES</a:t>
            </a:r>
            <a:endParaRPr lang="en-US" sz="3900">
              <a:solidFill>
                <a:srgbClr val="242423"/>
              </a:solidFill>
              <a:latin typeface="Heebo"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716410" cy="3372656"/>
          </a:xfrm>
          <a:custGeom>
            <a:avLst/>
            <a:gdLst/>
            <a:ahLst/>
            <a:cxnLst/>
            <a:rect l="l" t="t" r="r" b="b"/>
            <a:pathLst>
              <a:path w="12716410" h="3372656">
                <a:moveTo>
                  <a:pt x="0" y="0"/>
                </a:moveTo>
                <a:lnTo>
                  <a:pt x="12716410" y="0"/>
                </a:lnTo>
                <a:lnTo>
                  <a:pt x="12716410" y="3372656"/>
                </a:lnTo>
                <a:lnTo>
                  <a:pt x="0" y="3372656"/>
                </a:lnTo>
                <a:lnTo>
                  <a:pt x="0" y="0"/>
                </a:lnTo>
                <a:close/>
              </a:path>
            </a:pathLst>
          </a:custGeom>
          <a:blipFill>
            <a:blip r:embed="rId1"/>
            <a:stretch>
              <a:fillRect r="-1679"/>
            </a:stretch>
          </a:blipFill>
        </p:spPr>
      </p:sp>
      <p:sp>
        <p:nvSpPr>
          <p:cNvPr id="3" name="Freeform 3"/>
          <p:cNvSpPr/>
          <p:nvPr/>
        </p:nvSpPr>
        <p:spPr>
          <a:xfrm>
            <a:off x="31076" y="3374262"/>
            <a:ext cx="12898875" cy="3538475"/>
          </a:xfrm>
          <a:custGeom>
            <a:avLst/>
            <a:gdLst/>
            <a:ahLst/>
            <a:cxnLst/>
            <a:rect l="l" t="t" r="r" b="b"/>
            <a:pathLst>
              <a:path w="12898875" h="3538475">
                <a:moveTo>
                  <a:pt x="0" y="0"/>
                </a:moveTo>
                <a:lnTo>
                  <a:pt x="12898875" y="0"/>
                </a:lnTo>
                <a:lnTo>
                  <a:pt x="12898875" y="3538476"/>
                </a:lnTo>
                <a:lnTo>
                  <a:pt x="0" y="3538476"/>
                </a:lnTo>
                <a:lnTo>
                  <a:pt x="0" y="0"/>
                </a:lnTo>
                <a:close/>
              </a:path>
            </a:pathLst>
          </a:custGeom>
          <a:blipFill>
            <a:blip r:embed="rId2"/>
            <a:stretch>
              <a:fillRect/>
            </a:stretch>
          </a:blipFill>
        </p:spPr>
      </p:sp>
      <p:sp>
        <p:nvSpPr>
          <p:cNvPr id="4" name="Freeform 4"/>
          <p:cNvSpPr/>
          <p:nvPr/>
        </p:nvSpPr>
        <p:spPr>
          <a:xfrm>
            <a:off x="12929951" y="368317"/>
            <a:ext cx="5358049" cy="4360926"/>
          </a:xfrm>
          <a:custGeom>
            <a:avLst/>
            <a:gdLst/>
            <a:ahLst/>
            <a:cxnLst/>
            <a:rect l="l" t="t" r="r" b="b"/>
            <a:pathLst>
              <a:path w="5358049" h="4360926">
                <a:moveTo>
                  <a:pt x="0" y="0"/>
                </a:moveTo>
                <a:lnTo>
                  <a:pt x="5358049" y="0"/>
                </a:lnTo>
                <a:lnTo>
                  <a:pt x="5358049" y="4360926"/>
                </a:lnTo>
                <a:lnTo>
                  <a:pt x="0" y="4360926"/>
                </a:lnTo>
                <a:lnTo>
                  <a:pt x="0" y="0"/>
                </a:lnTo>
                <a:close/>
              </a:path>
            </a:pathLst>
          </a:custGeom>
          <a:blipFill>
            <a:blip r:embed="rId3"/>
            <a:stretch>
              <a:fillRect l="-8070" r="-118424"/>
            </a:stretch>
          </a:blipFill>
        </p:spPr>
      </p:sp>
      <p:sp>
        <p:nvSpPr>
          <p:cNvPr id="5" name="Freeform 5"/>
          <p:cNvSpPr/>
          <p:nvPr/>
        </p:nvSpPr>
        <p:spPr>
          <a:xfrm>
            <a:off x="-47732" y="6840996"/>
            <a:ext cx="12977684" cy="3446004"/>
          </a:xfrm>
          <a:custGeom>
            <a:avLst/>
            <a:gdLst/>
            <a:ahLst/>
            <a:cxnLst/>
            <a:rect l="l" t="t" r="r" b="b"/>
            <a:pathLst>
              <a:path w="12977684" h="3446004">
                <a:moveTo>
                  <a:pt x="0" y="0"/>
                </a:moveTo>
                <a:lnTo>
                  <a:pt x="12977683" y="0"/>
                </a:lnTo>
                <a:lnTo>
                  <a:pt x="12977683" y="3446004"/>
                </a:lnTo>
                <a:lnTo>
                  <a:pt x="0" y="3446004"/>
                </a:lnTo>
                <a:lnTo>
                  <a:pt x="0" y="0"/>
                </a:lnTo>
                <a:close/>
              </a:path>
            </a:pathLst>
          </a:custGeom>
          <a:blipFill>
            <a:blip r:embed="rId4"/>
            <a:stretch>
              <a:fillRect/>
            </a:stretch>
          </a:blipFill>
        </p:spPr>
      </p:sp>
      <p:sp>
        <p:nvSpPr>
          <p:cNvPr id="6" name="Freeform 6"/>
          <p:cNvSpPr/>
          <p:nvPr/>
        </p:nvSpPr>
        <p:spPr>
          <a:xfrm>
            <a:off x="12716410" y="5708573"/>
            <a:ext cx="5607434" cy="4360926"/>
          </a:xfrm>
          <a:custGeom>
            <a:avLst/>
            <a:gdLst/>
            <a:ahLst/>
            <a:cxnLst/>
            <a:rect l="l" t="t" r="r" b="b"/>
            <a:pathLst>
              <a:path w="5607434" h="4360926">
                <a:moveTo>
                  <a:pt x="0" y="0"/>
                </a:moveTo>
                <a:lnTo>
                  <a:pt x="5607434" y="0"/>
                </a:lnTo>
                <a:lnTo>
                  <a:pt x="5607434" y="4360925"/>
                </a:lnTo>
                <a:lnTo>
                  <a:pt x="0" y="4360925"/>
                </a:lnTo>
                <a:lnTo>
                  <a:pt x="0" y="0"/>
                </a:lnTo>
                <a:close/>
              </a:path>
            </a:pathLst>
          </a:custGeom>
          <a:blipFill>
            <a:blip r:embed="rId3"/>
            <a:stretch>
              <a:fillRect l="-100644" r="-15776"/>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63696" y="1649031"/>
            <a:ext cx="13319613" cy="2446460"/>
          </a:xfrm>
          <a:custGeom>
            <a:avLst/>
            <a:gdLst/>
            <a:ahLst/>
            <a:cxnLst/>
            <a:rect l="l" t="t" r="r" b="b"/>
            <a:pathLst>
              <a:path w="13319613" h="2446460">
                <a:moveTo>
                  <a:pt x="0" y="0"/>
                </a:moveTo>
                <a:lnTo>
                  <a:pt x="13319613" y="0"/>
                </a:lnTo>
                <a:lnTo>
                  <a:pt x="13319613" y="2446460"/>
                </a:lnTo>
                <a:lnTo>
                  <a:pt x="0" y="2446460"/>
                </a:lnTo>
                <a:lnTo>
                  <a:pt x="0" y="0"/>
                </a:lnTo>
                <a:close/>
              </a:path>
            </a:pathLst>
          </a:custGeom>
          <a:blipFill>
            <a:blip r:embed="rId1"/>
            <a:stretch>
              <a:fillRect/>
            </a:stretch>
          </a:blipFill>
        </p:spPr>
      </p:sp>
      <p:sp>
        <p:nvSpPr>
          <p:cNvPr id="3" name="Freeform 3"/>
          <p:cNvSpPr/>
          <p:nvPr/>
        </p:nvSpPr>
        <p:spPr>
          <a:xfrm>
            <a:off x="1055487" y="4385418"/>
            <a:ext cx="13762095" cy="5421989"/>
          </a:xfrm>
          <a:custGeom>
            <a:avLst/>
            <a:gdLst/>
            <a:ahLst/>
            <a:cxnLst/>
            <a:rect l="l" t="t" r="r" b="b"/>
            <a:pathLst>
              <a:path w="13762095" h="5421989">
                <a:moveTo>
                  <a:pt x="0" y="0"/>
                </a:moveTo>
                <a:lnTo>
                  <a:pt x="13762095" y="0"/>
                </a:lnTo>
                <a:lnTo>
                  <a:pt x="13762095" y="5421989"/>
                </a:lnTo>
                <a:lnTo>
                  <a:pt x="0" y="5421989"/>
                </a:lnTo>
                <a:lnTo>
                  <a:pt x="0" y="0"/>
                </a:lnTo>
                <a:close/>
              </a:path>
            </a:pathLst>
          </a:custGeom>
          <a:blipFill>
            <a:blip r:embed="rId2"/>
            <a:stretch>
              <a:fillRect/>
            </a:stretch>
          </a:blipFill>
        </p:spPr>
      </p:sp>
      <p:sp>
        <p:nvSpPr>
          <p:cNvPr id="4" name="TextBox 4"/>
          <p:cNvSpPr txBox="1"/>
          <p:nvPr/>
        </p:nvSpPr>
        <p:spPr>
          <a:xfrm>
            <a:off x="1055487" y="438150"/>
            <a:ext cx="12649014"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DISTRIBUTIONS OF CATEGORICAL FEATURES</a:t>
            </a:r>
            <a:endParaRPr lang="en-US" sz="3900">
              <a:solidFill>
                <a:srgbClr val="242423"/>
              </a:solidFill>
              <a:latin typeface="Heebo"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097711"/>
            <a:ext cx="11648236" cy="2810328"/>
          </a:xfrm>
          <a:custGeom>
            <a:avLst/>
            <a:gdLst/>
            <a:ahLst/>
            <a:cxnLst/>
            <a:rect l="l" t="t" r="r" b="b"/>
            <a:pathLst>
              <a:path w="11648236" h="2810328">
                <a:moveTo>
                  <a:pt x="0" y="0"/>
                </a:moveTo>
                <a:lnTo>
                  <a:pt x="11648236" y="0"/>
                </a:lnTo>
                <a:lnTo>
                  <a:pt x="11648236" y="2810328"/>
                </a:lnTo>
                <a:lnTo>
                  <a:pt x="0" y="2810328"/>
                </a:lnTo>
                <a:lnTo>
                  <a:pt x="0" y="0"/>
                </a:lnTo>
                <a:close/>
              </a:path>
            </a:pathLst>
          </a:custGeom>
          <a:blipFill>
            <a:blip r:embed="rId1"/>
            <a:stretch>
              <a:fillRect/>
            </a:stretch>
          </a:blipFill>
        </p:spPr>
      </p:sp>
      <p:sp>
        <p:nvSpPr>
          <p:cNvPr id="3" name="TextBox 3"/>
          <p:cNvSpPr txBox="1"/>
          <p:nvPr/>
        </p:nvSpPr>
        <p:spPr>
          <a:xfrm>
            <a:off x="1028700" y="1231305"/>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RELATIONSHIPS BETWEEN NUMERICAL FEATURES AND TARGET VARIABLE</a:t>
            </a:r>
            <a:endParaRPr lang="en-US" sz="3900">
              <a:solidFill>
                <a:srgbClr val="242423"/>
              </a:solidFill>
              <a:latin typeface="Heebo"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9835" y="2078860"/>
            <a:ext cx="9010107" cy="7179440"/>
          </a:xfrm>
          <a:custGeom>
            <a:avLst/>
            <a:gdLst/>
            <a:ahLst/>
            <a:cxnLst/>
            <a:rect l="l" t="t" r="r" b="b"/>
            <a:pathLst>
              <a:path w="9010107" h="7179440">
                <a:moveTo>
                  <a:pt x="0" y="0"/>
                </a:moveTo>
                <a:lnTo>
                  <a:pt x="9010107" y="0"/>
                </a:lnTo>
                <a:lnTo>
                  <a:pt x="9010107" y="7179440"/>
                </a:lnTo>
                <a:lnTo>
                  <a:pt x="0" y="7179440"/>
                </a:lnTo>
                <a:lnTo>
                  <a:pt x="0" y="0"/>
                </a:lnTo>
                <a:close/>
              </a:path>
            </a:pathLst>
          </a:custGeom>
          <a:blipFill>
            <a:blip r:embed="rId1"/>
            <a:stretch>
              <a:fillRect l="-145" r="-145" b="-67817"/>
            </a:stretch>
          </a:blipFill>
        </p:spPr>
      </p:sp>
      <p:sp>
        <p:nvSpPr>
          <p:cNvPr id="3" name="Freeform 3"/>
          <p:cNvSpPr/>
          <p:nvPr/>
        </p:nvSpPr>
        <p:spPr>
          <a:xfrm>
            <a:off x="10386977" y="4229059"/>
            <a:ext cx="7337336" cy="4168596"/>
          </a:xfrm>
          <a:custGeom>
            <a:avLst/>
            <a:gdLst/>
            <a:ahLst/>
            <a:cxnLst/>
            <a:rect l="l" t="t" r="r" b="b"/>
            <a:pathLst>
              <a:path w="7337336" h="4168596">
                <a:moveTo>
                  <a:pt x="0" y="0"/>
                </a:moveTo>
                <a:lnTo>
                  <a:pt x="7337336" y="0"/>
                </a:lnTo>
                <a:lnTo>
                  <a:pt x="7337336" y="4168596"/>
                </a:lnTo>
                <a:lnTo>
                  <a:pt x="0" y="4168596"/>
                </a:lnTo>
                <a:lnTo>
                  <a:pt x="0" y="0"/>
                </a:lnTo>
                <a:close/>
              </a:path>
            </a:pathLst>
          </a:custGeom>
          <a:blipFill>
            <a:blip r:embed="rId1"/>
            <a:stretch>
              <a:fillRect l="-1122" t="-139954" r="-1122"/>
            </a:stretch>
          </a:blipFill>
        </p:spPr>
      </p:sp>
      <p:sp>
        <p:nvSpPr>
          <p:cNvPr id="4" name="TextBox 4"/>
          <p:cNvSpPr txBox="1"/>
          <p:nvPr/>
        </p:nvSpPr>
        <p:spPr>
          <a:xfrm>
            <a:off x="729835" y="438150"/>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RELATIONSHIPS BETWEEN NUMERICAL FEATURES AND TARGET VARIABLE</a:t>
            </a:r>
            <a:endParaRPr lang="en-US" sz="3900">
              <a:solidFill>
                <a:srgbClr val="242423"/>
              </a:solidFill>
              <a:latin typeface="Heebo"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5783" y="2119309"/>
            <a:ext cx="11699000" cy="2768179"/>
          </a:xfrm>
          <a:custGeom>
            <a:avLst/>
            <a:gdLst/>
            <a:ahLst/>
            <a:cxnLst/>
            <a:rect l="l" t="t" r="r" b="b"/>
            <a:pathLst>
              <a:path w="11699000" h="2768179">
                <a:moveTo>
                  <a:pt x="0" y="0"/>
                </a:moveTo>
                <a:lnTo>
                  <a:pt x="11699001" y="0"/>
                </a:lnTo>
                <a:lnTo>
                  <a:pt x="11699001" y="2768179"/>
                </a:lnTo>
                <a:lnTo>
                  <a:pt x="0" y="2768179"/>
                </a:lnTo>
                <a:lnTo>
                  <a:pt x="0" y="0"/>
                </a:lnTo>
                <a:close/>
              </a:path>
            </a:pathLst>
          </a:custGeom>
          <a:blipFill>
            <a:blip r:embed="rId1"/>
            <a:stretch>
              <a:fillRect/>
            </a:stretch>
          </a:blipFill>
        </p:spPr>
      </p:sp>
      <p:sp>
        <p:nvSpPr>
          <p:cNvPr id="3" name="Freeform 3"/>
          <p:cNvSpPr/>
          <p:nvPr/>
        </p:nvSpPr>
        <p:spPr>
          <a:xfrm>
            <a:off x="1028700" y="5143500"/>
            <a:ext cx="12947642" cy="4956117"/>
          </a:xfrm>
          <a:custGeom>
            <a:avLst/>
            <a:gdLst/>
            <a:ahLst/>
            <a:cxnLst/>
            <a:rect l="l" t="t" r="r" b="b"/>
            <a:pathLst>
              <a:path w="12947642" h="4956117">
                <a:moveTo>
                  <a:pt x="0" y="0"/>
                </a:moveTo>
                <a:lnTo>
                  <a:pt x="12947642" y="0"/>
                </a:lnTo>
                <a:lnTo>
                  <a:pt x="12947642" y="4956117"/>
                </a:lnTo>
                <a:lnTo>
                  <a:pt x="0" y="4956117"/>
                </a:lnTo>
                <a:lnTo>
                  <a:pt x="0" y="0"/>
                </a:lnTo>
                <a:close/>
              </a:path>
            </a:pathLst>
          </a:custGeom>
          <a:blipFill>
            <a:blip r:embed="rId2"/>
            <a:stretch>
              <a:fillRect/>
            </a:stretch>
          </a:blipFill>
        </p:spPr>
      </p:sp>
      <p:sp>
        <p:nvSpPr>
          <p:cNvPr id="4" name="TextBox 4"/>
          <p:cNvSpPr txBox="1"/>
          <p:nvPr/>
        </p:nvSpPr>
        <p:spPr>
          <a:xfrm>
            <a:off x="1028700" y="682198"/>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RELATIONSHIPS BETWEEN CATEGORICAL FEATURES AND TARGET VARIABLE</a:t>
            </a:r>
            <a:endParaRPr lang="en-US" sz="3900">
              <a:solidFill>
                <a:srgbClr val="242423"/>
              </a:solidFill>
              <a:latin typeface="Heebo"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3641" y="1028700"/>
            <a:ext cx="11579294" cy="1882284"/>
          </a:xfrm>
          <a:custGeom>
            <a:avLst/>
            <a:gdLst/>
            <a:ahLst/>
            <a:cxnLst/>
            <a:rect l="l" t="t" r="r" b="b"/>
            <a:pathLst>
              <a:path w="11579294" h="1882284">
                <a:moveTo>
                  <a:pt x="0" y="0"/>
                </a:moveTo>
                <a:lnTo>
                  <a:pt x="11579293" y="0"/>
                </a:lnTo>
                <a:lnTo>
                  <a:pt x="11579293" y="1882284"/>
                </a:lnTo>
                <a:lnTo>
                  <a:pt x="0" y="1882284"/>
                </a:lnTo>
                <a:lnTo>
                  <a:pt x="0" y="0"/>
                </a:lnTo>
                <a:close/>
              </a:path>
            </a:pathLst>
          </a:custGeom>
          <a:blipFill>
            <a:blip r:embed="rId1"/>
            <a:stretch>
              <a:fillRect/>
            </a:stretch>
          </a:blipFill>
        </p:spPr>
      </p:sp>
      <p:sp>
        <p:nvSpPr>
          <p:cNvPr id="3" name="Freeform 3"/>
          <p:cNvSpPr/>
          <p:nvPr/>
        </p:nvSpPr>
        <p:spPr>
          <a:xfrm>
            <a:off x="10178726" y="3095299"/>
            <a:ext cx="7590673" cy="6944806"/>
          </a:xfrm>
          <a:custGeom>
            <a:avLst/>
            <a:gdLst/>
            <a:ahLst/>
            <a:cxnLst/>
            <a:rect l="l" t="t" r="r" b="b"/>
            <a:pathLst>
              <a:path w="7590673" h="6944806">
                <a:moveTo>
                  <a:pt x="0" y="0"/>
                </a:moveTo>
                <a:lnTo>
                  <a:pt x="7590673" y="0"/>
                </a:lnTo>
                <a:lnTo>
                  <a:pt x="7590673" y="6944806"/>
                </a:lnTo>
                <a:lnTo>
                  <a:pt x="0" y="6944806"/>
                </a:lnTo>
                <a:lnTo>
                  <a:pt x="0" y="0"/>
                </a:lnTo>
                <a:close/>
              </a:path>
            </a:pathLst>
          </a:custGeom>
          <a:blipFill>
            <a:blip r:embed="rId2"/>
            <a:stretch>
              <a:fillRect/>
            </a:stretch>
          </a:blipFill>
        </p:spPr>
      </p:sp>
      <p:sp>
        <p:nvSpPr>
          <p:cNvPr id="4" name="Freeform 4"/>
          <p:cNvSpPr/>
          <p:nvPr/>
        </p:nvSpPr>
        <p:spPr>
          <a:xfrm>
            <a:off x="1028700" y="3358502"/>
            <a:ext cx="7302992" cy="6681602"/>
          </a:xfrm>
          <a:custGeom>
            <a:avLst/>
            <a:gdLst/>
            <a:ahLst/>
            <a:cxnLst/>
            <a:rect l="l" t="t" r="r" b="b"/>
            <a:pathLst>
              <a:path w="7302992" h="6681602">
                <a:moveTo>
                  <a:pt x="0" y="0"/>
                </a:moveTo>
                <a:lnTo>
                  <a:pt x="7302992" y="0"/>
                </a:lnTo>
                <a:lnTo>
                  <a:pt x="7302992" y="6681603"/>
                </a:lnTo>
                <a:lnTo>
                  <a:pt x="0" y="6681603"/>
                </a:lnTo>
                <a:lnTo>
                  <a:pt x="0" y="0"/>
                </a:lnTo>
                <a:close/>
              </a:path>
            </a:pathLst>
          </a:custGeom>
          <a:blipFill>
            <a:blip r:embed="rId3"/>
            <a:stretch>
              <a:fillRect/>
            </a:stretch>
          </a:blipFill>
        </p:spPr>
      </p:sp>
      <p:sp>
        <p:nvSpPr>
          <p:cNvPr id="5" name="TextBox 5"/>
          <p:cNvSpPr txBox="1"/>
          <p:nvPr/>
        </p:nvSpPr>
        <p:spPr>
          <a:xfrm>
            <a:off x="540605" y="43815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RELATIONSHIPS BETWEEN  FEATURES </a:t>
            </a:r>
            <a:endParaRPr lang="en-US" sz="3900">
              <a:solidFill>
                <a:srgbClr val="242423"/>
              </a:solidFill>
              <a:latin typeface="Heebo" panose="000005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32385" y="1028700"/>
            <a:ext cx="8841882" cy="8229600"/>
          </a:xfrm>
          <a:custGeom>
            <a:avLst/>
            <a:gdLst/>
            <a:ahLst/>
            <a:cxnLst/>
            <a:rect l="l" t="t" r="r" b="b"/>
            <a:pathLst>
              <a:path w="8841882" h="8229600">
                <a:moveTo>
                  <a:pt x="0" y="0"/>
                </a:moveTo>
                <a:lnTo>
                  <a:pt x="8841882" y="0"/>
                </a:lnTo>
                <a:lnTo>
                  <a:pt x="8841882" y="8229600"/>
                </a:lnTo>
                <a:lnTo>
                  <a:pt x="0" y="8229600"/>
                </a:lnTo>
                <a:lnTo>
                  <a:pt x="0" y="0"/>
                </a:lnTo>
                <a:close/>
              </a:path>
            </a:pathLst>
          </a:custGeom>
          <a:blipFill>
            <a:blip r:embed="rId1"/>
            <a:stretch>
              <a:fillRect/>
            </a:stretch>
          </a:blipFill>
        </p:spPr>
      </p:sp>
      <p:sp>
        <p:nvSpPr>
          <p:cNvPr id="3" name="TextBox 3"/>
          <p:cNvSpPr txBox="1"/>
          <p:nvPr/>
        </p:nvSpPr>
        <p:spPr>
          <a:xfrm>
            <a:off x="1028700" y="43815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VISUALIZE RELATIONSHIPS BETWEEN  FEATURES </a:t>
            </a:r>
            <a:endParaRPr lang="en-US" sz="3900">
              <a:solidFill>
                <a:srgbClr val="242423"/>
              </a:solidFill>
              <a:latin typeface="Heebo"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8035123" cy="10287000"/>
          </a:xfrm>
          <a:prstGeom prst="rect">
            <a:avLst/>
          </a:prstGeom>
          <a:solidFill>
            <a:srgbClr val="F3F3F3"/>
          </a:solidFill>
        </p:spPr>
      </p:sp>
      <p:sp>
        <p:nvSpPr>
          <p:cNvPr id="3" name="TextBox 3"/>
          <p:cNvSpPr txBox="1"/>
          <p:nvPr/>
        </p:nvSpPr>
        <p:spPr>
          <a:xfrm>
            <a:off x="1028700" y="1028700"/>
            <a:ext cx="5985380" cy="753195"/>
          </a:xfrm>
          <a:prstGeom prst="rect">
            <a:avLst/>
          </a:prstGeom>
        </p:spPr>
        <p:txBody>
          <a:bodyPr lIns="0" tIns="0" rIns="0" bIns="0" rtlCol="0" anchor="t">
            <a:spAutoFit/>
          </a:bodyPr>
          <a:lstStyle/>
          <a:p>
            <a:pPr>
              <a:lnSpc>
                <a:spcPts val="6000"/>
              </a:lnSpc>
            </a:pPr>
            <a:r>
              <a:rPr lang="en-US" sz="5000">
                <a:solidFill>
                  <a:srgbClr val="242423"/>
                </a:solidFill>
                <a:latin typeface="Heebo" panose="00000500000000000000"/>
              </a:rPr>
              <a:t>OBSERVATIONS</a:t>
            </a:r>
            <a:endParaRPr lang="en-US" sz="5000">
              <a:solidFill>
                <a:srgbClr val="242423"/>
              </a:solidFill>
              <a:latin typeface="Heebo" panose="00000500000000000000"/>
            </a:endParaRPr>
          </a:p>
        </p:txBody>
      </p:sp>
      <p:sp>
        <p:nvSpPr>
          <p:cNvPr id="4" name="TextBox 4"/>
          <p:cNvSpPr txBox="1"/>
          <p:nvPr/>
        </p:nvSpPr>
        <p:spPr>
          <a:xfrm>
            <a:off x="8483547" y="758705"/>
            <a:ext cx="9504553" cy="9216390"/>
          </a:xfrm>
          <a:prstGeom prst="rect">
            <a:avLst/>
          </a:prstGeom>
        </p:spPr>
        <p:txBody>
          <a:bodyPr lIns="0" tIns="0" rIns="0" bIns="0" rtlCol="0" anchor="t">
            <a:spAutoFit/>
          </a:bodyPr>
          <a:lstStyle/>
          <a:p>
            <a:pPr>
              <a:lnSpc>
                <a:spcPts val="4200"/>
              </a:lnSpc>
            </a:pPr>
            <a:r>
              <a:rPr lang="en-US" sz="3000" spc="-29">
                <a:solidFill>
                  <a:srgbClr val="242423"/>
                </a:solidFill>
                <a:latin typeface="Heebo Bold" panose="00000800000000000000"/>
              </a:rPr>
              <a:t>Observations</a:t>
            </a:r>
            <a:endParaRPr lang="en-US" sz="3000" spc="-29">
              <a:solidFill>
                <a:srgbClr val="242423"/>
              </a:solidFill>
              <a:latin typeface="Heebo Bold" panose="00000800000000000000"/>
            </a:endParaRPr>
          </a:p>
          <a:p>
            <a:pPr>
              <a:lnSpc>
                <a:spcPts val="4200"/>
              </a:lnSpc>
            </a:pPr>
          </a:p>
          <a:p>
            <a:pPr marL="647700" lvl="1" indent="-323850">
              <a:lnSpc>
                <a:spcPts val="4200"/>
              </a:lnSpc>
              <a:buFont typeface="Arial" panose="020B0604020202020204"/>
              <a:buChar char="•"/>
            </a:pPr>
            <a:r>
              <a:rPr lang="en-US" sz="3000" spc="-29">
                <a:solidFill>
                  <a:srgbClr val="242423"/>
                </a:solidFill>
                <a:latin typeface="Heebo" panose="00000500000000000000"/>
              </a:rPr>
              <a:t>A higher battery power tends to be associated with a more advanced class of mobile device.</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Although mobile weight does have an impact, its influence on the device class is relatively smaller compared to other factors.</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Pixel width (px_width) is a significant factor in determining the class of mobile devices.</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RAM (ram) is a critical determinant in the classification of mobile devices.</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The majority of mobile devices support 3G connectivity.</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Pixel height and width (px_height and px_width) are correlated with the class of mobile devices.</a:t>
            </a:r>
            <a:endParaRPr lang="en-US" sz="3000" spc="-29">
              <a:solidFill>
                <a:srgbClr val="242423"/>
              </a:solidFill>
              <a:latin typeface="Heebo" panose="00000500000000000000"/>
            </a:endParaRPr>
          </a:p>
          <a:p>
            <a:pPr marL="647700" lvl="1" indent="-323850">
              <a:lnSpc>
                <a:spcPts val="4200"/>
              </a:lnSpc>
              <a:buFont typeface="Arial" panose="020B0604020202020204"/>
              <a:buChar char="•"/>
            </a:pPr>
            <a:r>
              <a:rPr lang="en-US" sz="3000" spc="-29">
                <a:solidFill>
                  <a:srgbClr val="242423"/>
                </a:solidFill>
                <a:latin typeface="Heebo" panose="00000500000000000000"/>
              </a:rPr>
              <a:t>Screen height and width (sc_h and sc_w) also show a correlation with the class of mobile devices.</a:t>
            </a:r>
            <a:endParaRPr lang="en-US" sz="3000" spc="-29">
              <a:solidFill>
                <a:srgbClr val="242423"/>
              </a:solidFill>
              <a:latin typeface="Heebo" panose="00000500000000000000"/>
            </a:endParaRPr>
          </a:p>
          <a:p>
            <a:pPr marL="0" lvl="0" indent="0" algn="l">
              <a:lnSpc>
                <a:spcPts val="2520"/>
              </a:lnSpc>
              <a:spcBef>
                <a:spcPct val="0"/>
              </a:spcBef>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942317"/>
            <a:ext cx="11835869" cy="2201183"/>
          </a:xfrm>
          <a:custGeom>
            <a:avLst/>
            <a:gdLst/>
            <a:ahLst/>
            <a:cxnLst/>
            <a:rect l="l" t="t" r="r" b="b"/>
            <a:pathLst>
              <a:path w="11835869" h="2201183">
                <a:moveTo>
                  <a:pt x="0" y="0"/>
                </a:moveTo>
                <a:lnTo>
                  <a:pt x="11835869" y="0"/>
                </a:lnTo>
                <a:lnTo>
                  <a:pt x="11835869" y="2201183"/>
                </a:lnTo>
                <a:lnTo>
                  <a:pt x="0" y="2201183"/>
                </a:lnTo>
                <a:lnTo>
                  <a:pt x="0" y="0"/>
                </a:lnTo>
                <a:close/>
              </a:path>
            </a:pathLst>
          </a:custGeom>
          <a:blipFill>
            <a:blip r:embed="rId1"/>
            <a:stretch>
              <a:fillRect/>
            </a:stretch>
          </a:blipFill>
        </p:spPr>
      </p:sp>
      <p:sp>
        <p:nvSpPr>
          <p:cNvPr id="3" name="TextBox 3"/>
          <p:cNvSpPr txBox="1"/>
          <p:nvPr/>
        </p:nvSpPr>
        <p:spPr>
          <a:xfrm>
            <a:off x="1028700" y="1252026"/>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CORRELATION ANALYSIS</a:t>
            </a:r>
            <a:endParaRPr lang="en-US" sz="3900">
              <a:solidFill>
                <a:srgbClr val="242423"/>
              </a:solidFill>
              <a:latin typeface="Heebo"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3F3F3"/>
          </a:solidFill>
        </p:spPr>
      </p:sp>
      <p:sp>
        <p:nvSpPr>
          <p:cNvPr id="6" name="TextBox 6"/>
          <p:cNvSpPr txBox="1"/>
          <p:nvPr/>
        </p:nvSpPr>
        <p:spPr>
          <a:xfrm>
            <a:off x="1674974" y="3687323"/>
            <a:ext cx="14938052" cy="2912353"/>
          </a:xfrm>
          <a:prstGeom prst="rect">
            <a:avLst/>
          </a:prstGeom>
        </p:spPr>
        <p:txBody>
          <a:bodyPr lIns="0" tIns="0" rIns="0" bIns="0" rtlCol="0" anchor="t">
            <a:spAutoFit/>
          </a:bodyPr>
          <a:lstStyle/>
          <a:p>
            <a:pPr algn="ctr">
              <a:lnSpc>
                <a:spcPts val="7680"/>
              </a:lnSpc>
            </a:pPr>
            <a:r>
              <a:rPr lang="en-US" sz="6400">
                <a:solidFill>
                  <a:srgbClr val="242423"/>
                </a:solidFill>
                <a:latin typeface="Heebo" panose="00000500000000000000"/>
              </a:rPr>
              <a:t>Develop a Classification Model for determining price range based on features available</a:t>
            </a:r>
            <a:endParaRPr lang="en-US" sz="6400">
              <a:solidFill>
                <a:srgbClr val="242423"/>
              </a:solidFill>
              <a:latin typeface="Heebo"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382741"/>
            <a:ext cx="8594449" cy="6875559"/>
          </a:xfrm>
          <a:custGeom>
            <a:avLst/>
            <a:gdLst/>
            <a:ahLst/>
            <a:cxnLst/>
            <a:rect l="l" t="t" r="r" b="b"/>
            <a:pathLst>
              <a:path w="8594449" h="6875559">
                <a:moveTo>
                  <a:pt x="0" y="0"/>
                </a:moveTo>
                <a:lnTo>
                  <a:pt x="8594449" y="0"/>
                </a:lnTo>
                <a:lnTo>
                  <a:pt x="8594449" y="6875559"/>
                </a:lnTo>
                <a:lnTo>
                  <a:pt x="0" y="6875559"/>
                </a:lnTo>
                <a:lnTo>
                  <a:pt x="0" y="0"/>
                </a:lnTo>
                <a:close/>
              </a:path>
            </a:pathLst>
          </a:custGeom>
          <a:blipFill>
            <a:blip r:embed="rId1"/>
            <a:stretch>
              <a:fillRect/>
            </a:stretch>
          </a:blipFill>
        </p:spPr>
      </p:sp>
      <p:sp>
        <p:nvSpPr>
          <p:cNvPr id="3" name="TextBox 3"/>
          <p:cNvSpPr txBox="1"/>
          <p:nvPr/>
        </p:nvSpPr>
        <p:spPr>
          <a:xfrm>
            <a:off x="1208984" y="1282532"/>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CORRELATION ANALYSIS</a:t>
            </a:r>
            <a:endParaRPr lang="en-US" sz="3900">
              <a:solidFill>
                <a:srgbClr val="242423"/>
              </a:solidFill>
              <a:latin typeface="Heebo" panose="00000500000000000000"/>
            </a:endParaRPr>
          </a:p>
        </p:txBody>
      </p:sp>
      <p:sp>
        <p:nvSpPr>
          <p:cNvPr id="4" name="TextBox 4"/>
          <p:cNvSpPr txBox="1"/>
          <p:nvPr/>
        </p:nvSpPr>
        <p:spPr>
          <a:xfrm>
            <a:off x="8808435" y="3279250"/>
            <a:ext cx="8893314" cy="5025390"/>
          </a:xfrm>
          <a:prstGeom prst="rect">
            <a:avLst/>
          </a:prstGeom>
        </p:spPr>
        <p:txBody>
          <a:bodyPr lIns="0" tIns="0" rIns="0" bIns="0" rtlCol="0" anchor="t">
            <a:spAutoFit/>
          </a:bodyPr>
          <a:lstStyle/>
          <a:p>
            <a:pPr>
              <a:lnSpc>
                <a:spcPts val="4200"/>
              </a:lnSpc>
            </a:pPr>
            <a:r>
              <a:rPr lang="en-US" sz="3000" spc="-29">
                <a:solidFill>
                  <a:srgbClr val="242423"/>
                </a:solidFill>
                <a:latin typeface="Heebo Bold" panose="00000800000000000000"/>
              </a:rPr>
              <a:t>Observations</a:t>
            </a:r>
            <a:endParaRPr lang="en-US" sz="3000" spc="-29">
              <a:solidFill>
                <a:srgbClr val="242423"/>
              </a:solidFill>
              <a:latin typeface="Heebo Bold" panose="00000800000000000000"/>
            </a:endParaRPr>
          </a:p>
          <a:p>
            <a:pPr>
              <a:lnSpc>
                <a:spcPts val="4200"/>
              </a:lnSpc>
            </a:pPr>
          </a:p>
          <a:p>
            <a:pPr marL="647700" lvl="1" indent="-323850">
              <a:lnSpc>
                <a:spcPts val="4200"/>
              </a:lnSpc>
              <a:buFont typeface="Arial" panose="020B0604020202020204"/>
              <a:buChar char="•"/>
            </a:pPr>
            <a:r>
              <a:rPr lang="en-US" sz="3000" spc="-29">
                <a:solidFill>
                  <a:srgbClr val="242423"/>
                </a:solidFill>
                <a:latin typeface="Heebo" panose="00000500000000000000"/>
              </a:rPr>
              <a:t>exists a correlation between (ram) and price_range.</a:t>
            </a:r>
            <a:endParaRPr lang="en-US" sz="3000" spc="-29">
              <a:solidFill>
                <a:srgbClr val="242423"/>
              </a:solidFill>
              <a:latin typeface="Heebo" panose="00000500000000000000"/>
            </a:endParaRPr>
          </a:p>
          <a:p>
            <a:pPr>
              <a:lnSpc>
                <a:spcPts val="4200"/>
              </a:lnSpc>
            </a:pPr>
          </a:p>
          <a:p>
            <a:pPr marL="647700" lvl="1" indent="-323850">
              <a:lnSpc>
                <a:spcPts val="4200"/>
              </a:lnSpc>
              <a:buFont typeface="Arial" panose="020B0604020202020204"/>
              <a:buChar char="•"/>
            </a:pPr>
            <a:r>
              <a:rPr lang="en-US" sz="3000" spc="-29">
                <a:solidFill>
                  <a:srgbClr val="242423"/>
                </a:solidFill>
                <a:latin typeface="Heebo" panose="00000500000000000000"/>
              </a:rPr>
              <a:t> exists a correlation between the resolutions of the primary camera (pc) and the front camera (fc).</a:t>
            </a:r>
            <a:endParaRPr lang="en-US" sz="3000" spc="-29">
              <a:solidFill>
                <a:srgbClr val="242423"/>
              </a:solidFill>
              <a:latin typeface="Heebo" panose="00000500000000000000"/>
            </a:endParaRPr>
          </a:p>
          <a:p>
            <a:pPr>
              <a:lnSpc>
                <a:spcPts val="4200"/>
              </a:lnSpc>
            </a:pPr>
          </a:p>
          <a:p>
            <a:pPr marL="0" lvl="0" indent="0" algn="l">
              <a:lnSpc>
                <a:spcPts val="2520"/>
              </a:lnSpc>
              <a:spcBef>
                <a:spcPct val="0"/>
              </a:spcBef>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090457" y="0"/>
            <a:ext cx="7197543" cy="10287000"/>
          </a:xfrm>
          <a:prstGeom prst="rect">
            <a:avLst/>
          </a:prstGeom>
          <a:solidFill>
            <a:srgbClr val="F3F3F3"/>
          </a:solidFill>
        </p:spPr>
      </p:sp>
      <p:sp>
        <p:nvSpPr>
          <p:cNvPr id="9" name="TextBox 9"/>
          <p:cNvSpPr txBox="1"/>
          <p:nvPr/>
        </p:nvSpPr>
        <p:spPr>
          <a:xfrm>
            <a:off x="1028700" y="2422128"/>
            <a:ext cx="8305450" cy="753195"/>
          </a:xfrm>
          <a:prstGeom prst="rect">
            <a:avLst/>
          </a:prstGeom>
        </p:spPr>
        <p:txBody>
          <a:bodyPr lIns="0" tIns="0" rIns="0" bIns="0" rtlCol="0" anchor="t">
            <a:spAutoFit/>
          </a:bodyPr>
          <a:lstStyle/>
          <a:p>
            <a:pPr>
              <a:lnSpc>
                <a:spcPts val="6000"/>
              </a:lnSpc>
            </a:pPr>
            <a:r>
              <a:rPr lang="en-US" sz="5000">
                <a:solidFill>
                  <a:srgbClr val="242423"/>
                </a:solidFill>
                <a:latin typeface="Heebo" panose="00000500000000000000"/>
              </a:rPr>
              <a:t>FEATURE ENGINEERING</a:t>
            </a:r>
            <a:endParaRPr lang="en-US" sz="5000">
              <a:solidFill>
                <a:srgbClr val="242423"/>
              </a:solidFill>
              <a:latin typeface="Heebo" panose="00000500000000000000"/>
            </a:endParaRPr>
          </a:p>
        </p:txBody>
      </p:sp>
      <p:sp>
        <p:nvSpPr>
          <p:cNvPr id="10" name="TextBox 10"/>
          <p:cNvSpPr txBox="1"/>
          <p:nvPr/>
        </p:nvSpPr>
        <p:spPr>
          <a:xfrm>
            <a:off x="1028700" y="4109422"/>
            <a:ext cx="8305450" cy="3873500"/>
          </a:xfrm>
          <a:prstGeom prst="rect">
            <a:avLst/>
          </a:prstGeom>
        </p:spPr>
        <p:txBody>
          <a:bodyPr lIns="0" tIns="0" rIns="0" bIns="0" rtlCol="0" anchor="t">
            <a:spAutoFit/>
          </a:bodyPr>
          <a:lstStyle/>
          <a:p>
            <a:pPr marL="712470" lvl="1" indent="-356235">
              <a:lnSpc>
                <a:spcPts val="4620"/>
              </a:lnSpc>
              <a:spcBef>
                <a:spcPct val="0"/>
              </a:spcBef>
              <a:buFont typeface="Arial" panose="020B0604020202020204"/>
              <a:buChar char="•"/>
            </a:pPr>
            <a:r>
              <a:rPr lang="en-US" sz="3300" spc="-32">
                <a:solidFill>
                  <a:srgbClr val="242423"/>
                </a:solidFill>
                <a:latin typeface="Heebo" panose="00000500000000000000"/>
              </a:rPr>
              <a:t>Preprocessing steps for feature transformation and scaling</a:t>
            </a:r>
            <a:endParaRPr lang="en-US" sz="3300" spc="-32">
              <a:solidFill>
                <a:srgbClr val="242423"/>
              </a:solidFill>
              <a:latin typeface="Heebo" panose="00000500000000000000"/>
            </a:endParaRPr>
          </a:p>
          <a:p>
            <a:pPr marL="712470" lvl="1" indent="-356235">
              <a:lnSpc>
                <a:spcPts val="4620"/>
              </a:lnSpc>
              <a:spcBef>
                <a:spcPct val="0"/>
              </a:spcBef>
              <a:buFont typeface="Arial" panose="020B0604020202020204"/>
              <a:buChar char="•"/>
            </a:pPr>
            <a:r>
              <a:rPr lang="en-US" sz="3300" spc="-32">
                <a:solidFill>
                  <a:srgbClr val="242423"/>
                </a:solidFill>
                <a:latin typeface="Heebo" panose="00000500000000000000"/>
              </a:rPr>
              <a:t>Code snippet demonstrating the use of pipelines and transformers</a:t>
            </a:r>
            <a:endParaRPr lang="en-US" sz="3300" spc="-32">
              <a:solidFill>
                <a:srgbClr val="242423"/>
              </a:solidFill>
              <a:latin typeface="Heebo" panose="00000500000000000000"/>
            </a:endParaRPr>
          </a:p>
          <a:p>
            <a:pPr marL="712470" lvl="1" indent="-356235">
              <a:lnSpc>
                <a:spcPts val="4620"/>
              </a:lnSpc>
              <a:spcBef>
                <a:spcPct val="0"/>
              </a:spcBef>
              <a:buFont typeface="Arial" panose="020B0604020202020204"/>
              <a:buChar char="•"/>
            </a:pPr>
            <a:r>
              <a:rPr lang="en-US" sz="3300" spc="-32">
                <a:solidFill>
                  <a:srgbClr val="242423"/>
                </a:solidFill>
                <a:latin typeface="Heebo" panose="00000500000000000000"/>
              </a:rPr>
              <a:t>Splitting the dataset into training and validation sets</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599595"/>
            <a:ext cx="13870338" cy="5087810"/>
          </a:xfrm>
          <a:custGeom>
            <a:avLst/>
            <a:gdLst/>
            <a:ahLst/>
            <a:cxnLst/>
            <a:rect l="l" t="t" r="r" b="b"/>
            <a:pathLst>
              <a:path w="13870338" h="5087810">
                <a:moveTo>
                  <a:pt x="0" y="0"/>
                </a:moveTo>
                <a:lnTo>
                  <a:pt x="13870338" y="0"/>
                </a:lnTo>
                <a:lnTo>
                  <a:pt x="13870338" y="5087810"/>
                </a:lnTo>
                <a:lnTo>
                  <a:pt x="0" y="5087810"/>
                </a:lnTo>
                <a:lnTo>
                  <a:pt x="0" y="0"/>
                </a:lnTo>
                <a:close/>
              </a:path>
            </a:pathLst>
          </a:custGeom>
          <a:blipFill>
            <a:blip r:embed="rId1"/>
            <a:stretch>
              <a:fillRect/>
            </a:stretch>
          </a:blipFill>
        </p:spPr>
      </p:sp>
      <p:sp>
        <p:nvSpPr>
          <p:cNvPr id="3" name="TextBox 3"/>
          <p:cNvSpPr txBox="1"/>
          <p:nvPr/>
        </p:nvSpPr>
        <p:spPr>
          <a:xfrm>
            <a:off x="1028700" y="1231305"/>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SPLITTING THE DATASET INTO TRAINING AND VALIDATION SETS</a:t>
            </a:r>
            <a:endParaRPr lang="en-US" sz="3900">
              <a:solidFill>
                <a:srgbClr val="242423"/>
              </a:solidFill>
              <a:latin typeface="Heebo" panose="00000500000000000000"/>
            </a:endParaRPr>
          </a:p>
          <a:p>
            <a:pPr>
              <a:lnSpc>
                <a:spcPts val="4680"/>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412405"/>
            <a:ext cx="13870338" cy="5087810"/>
          </a:xfrm>
          <a:custGeom>
            <a:avLst/>
            <a:gdLst/>
            <a:ahLst/>
            <a:cxnLst/>
            <a:rect l="l" t="t" r="r" b="b"/>
            <a:pathLst>
              <a:path w="13870338" h="5087810">
                <a:moveTo>
                  <a:pt x="0" y="0"/>
                </a:moveTo>
                <a:lnTo>
                  <a:pt x="13870338" y="0"/>
                </a:lnTo>
                <a:lnTo>
                  <a:pt x="13870338" y="5087809"/>
                </a:lnTo>
                <a:lnTo>
                  <a:pt x="0" y="5087809"/>
                </a:lnTo>
                <a:lnTo>
                  <a:pt x="0" y="0"/>
                </a:lnTo>
                <a:close/>
              </a:path>
            </a:pathLst>
          </a:custGeom>
          <a:blipFill>
            <a:blip r:embed="rId1"/>
            <a:stretch>
              <a:fillRect/>
            </a:stretch>
          </a:blipFill>
        </p:spPr>
      </p:sp>
      <p:sp>
        <p:nvSpPr>
          <p:cNvPr id="3" name="TextBox 3"/>
          <p:cNvSpPr txBox="1"/>
          <p:nvPr/>
        </p:nvSpPr>
        <p:spPr>
          <a:xfrm>
            <a:off x="1028700" y="1231305"/>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SPLITTING THE DATASET INTO TRAINING AND VALIDATION SETS</a:t>
            </a:r>
            <a:endParaRPr lang="en-US" sz="3900">
              <a:solidFill>
                <a:srgbClr val="242423"/>
              </a:solidFill>
              <a:latin typeface="Heebo" panose="00000500000000000000"/>
            </a:endParaRPr>
          </a:p>
          <a:p>
            <a:pPr>
              <a:lnSpc>
                <a:spcPts val="4680"/>
              </a:lnSpc>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70897"/>
            <a:ext cx="16828329" cy="118110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SPLITTING THE DATASET INTO TRAINING AND VALIDATION SETS</a:t>
            </a:r>
            <a:endParaRPr lang="en-US" sz="3900">
              <a:solidFill>
                <a:srgbClr val="242423"/>
              </a:solidFill>
              <a:latin typeface="Heebo" panose="00000500000000000000"/>
            </a:endParaRPr>
          </a:p>
          <a:p>
            <a:pPr>
              <a:lnSpc>
                <a:spcPts val="4680"/>
              </a:lnSpc>
            </a:pPr>
          </a:p>
        </p:txBody>
      </p:sp>
      <p:sp>
        <p:nvSpPr>
          <p:cNvPr id="3" name="TextBox 3"/>
          <p:cNvSpPr txBox="1"/>
          <p:nvPr/>
        </p:nvSpPr>
        <p:spPr>
          <a:xfrm>
            <a:off x="1028700" y="2325018"/>
            <a:ext cx="16230600" cy="6778625"/>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The independent features are extracted into `X`, excluding the target variable 'price_range', while the target variable itself is assigned to `y`. </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The dataset is then split into training and validation sets using the `train_test_split` function from scikit-learn, with a test size of 20% and a random state of 42 for reproducibility.</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After the split, the shapes of the training and validation sets for both features and target variables are printed to provide an overview of the dataset partitioning.</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The training set (`X_train` and `y_train`) contains 1600 samples with 20 features each, while the validation set (`X_val` and `y_val`) contains 400 samples with the same number of features. This preprocessing step prepares the data for subsequent machine learning model training and evaluation.</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7895" y="1028700"/>
            <a:ext cx="12183429" cy="6819245"/>
          </a:xfrm>
          <a:custGeom>
            <a:avLst/>
            <a:gdLst/>
            <a:ahLst/>
            <a:cxnLst/>
            <a:rect l="l" t="t" r="r" b="b"/>
            <a:pathLst>
              <a:path w="12183429" h="6819245">
                <a:moveTo>
                  <a:pt x="0" y="0"/>
                </a:moveTo>
                <a:lnTo>
                  <a:pt x="12183428" y="0"/>
                </a:lnTo>
                <a:lnTo>
                  <a:pt x="12183428" y="6819245"/>
                </a:lnTo>
                <a:lnTo>
                  <a:pt x="0" y="6819245"/>
                </a:lnTo>
                <a:lnTo>
                  <a:pt x="0" y="0"/>
                </a:lnTo>
                <a:close/>
              </a:path>
            </a:pathLst>
          </a:custGeom>
          <a:blipFill>
            <a:blip r:embed="rId1"/>
            <a:stretch>
              <a:fillRect/>
            </a:stretch>
          </a:blipFill>
        </p:spPr>
      </p:sp>
      <p:sp>
        <p:nvSpPr>
          <p:cNvPr id="4" name="TextBox 4"/>
          <p:cNvSpPr txBox="1"/>
          <p:nvPr/>
        </p:nvSpPr>
        <p:spPr>
          <a:xfrm>
            <a:off x="729835" y="474716"/>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DATA PREPROCESSING PIPELINE</a:t>
            </a:r>
            <a:endParaRPr lang="en-US" sz="3900">
              <a:solidFill>
                <a:srgbClr val="242423"/>
              </a:solidFill>
              <a:latin typeface="Heebo" panose="00000500000000000000"/>
            </a:endParaRPr>
          </a:p>
        </p:txBody>
      </p:sp>
      <p:pic>
        <p:nvPicPr>
          <p:cNvPr id="5" name="Picture 4" descr="preprocessing applied"/>
          <p:cNvPicPr>
            <a:picLocks noChangeAspect="1"/>
          </p:cNvPicPr>
          <p:nvPr/>
        </p:nvPicPr>
        <p:blipFill>
          <a:blip r:embed="rId2"/>
          <a:stretch>
            <a:fillRect/>
          </a:stretch>
        </p:blipFill>
        <p:spPr>
          <a:xfrm>
            <a:off x="762000" y="7847965"/>
            <a:ext cx="15316200" cy="1676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3815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DATA PREPROCESSING PIPELINE</a:t>
            </a:r>
            <a:endParaRPr lang="en-US" sz="3900">
              <a:solidFill>
                <a:srgbClr val="242423"/>
              </a:solidFill>
              <a:latin typeface="Heebo" panose="00000500000000000000"/>
            </a:endParaRPr>
          </a:p>
        </p:txBody>
      </p:sp>
      <p:sp>
        <p:nvSpPr>
          <p:cNvPr id="3" name="TextBox 3"/>
          <p:cNvSpPr txBox="1"/>
          <p:nvPr/>
        </p:nvSpPr>
        <p:spPr>
          <a:xfrm>
            <a:off x="1028700" y="1162968"/>
            <a:ext cx="16230600" cy="9102725"/>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The provided code snippet establishes a comprehensive data preprocessing pipeline for machine learning tasks.</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It begins by categorizing features into numerical and categorical types, acknowledging the need for distinct treatment. </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Two separate pipelines are then constructed: one for numerical features and another for categorical features. The numerical pipeline employs SimpleImputer to handle missing values via median strategy and scales features using MinMaxScaler for normalization. Similarly, the categorical pipeline handles missing values with SimpleImputer using the most frequent strategy and performs one-hot encoding using OneHotEncoder for categorical feature transformation. These pipelines are integrated into a ColumnTransformer to manage different transformations for each feature type efficiently. Finally, the training and validation datasets undergo transformation using the preprocessor, resulting in numpy arrays ready for model training and evaluation. This systematic approach ensures data consistency and prepares the dataset effectively for machine learning algorithms.</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9835" y="3097794"/>
            <a:ext cx="11269679" cy="3366638"/>
          </a:xfrm>
          <a:custGeom>
            <a:avLst/>
            <a:gdLst/>
            <a:ahLst/>
            <a:cxnLst/>
            <a:rect l="l" t="t" r="r" b="b"/>
            <a:pathLst>
              <a:path w="11269679" h="3366638">
                <a:moveTo>
                  <a:pt x="0" y="0"/>
                </a:moveTo>
                <a:lnTo>
                  <a:pt x="11269679" y="0"/>
                </a:lnTo>
                <a:lnTo>
                  <a:pt x="11269679" y="3366638"/>
                </a:lnTo>
                <a:lnTo>
                  <a:pt x="0" y="3366638"/>
                </a:lnTo>
                <a:lnTo>
                  <a:pt x="0" y="0"/>
                </a:lnTo>
                <a:close/>
              </a:path>
            </a:pathLst>
          </a:custGeom>
          <a:blipFill>
            <a:blip r:embed="rId1"/>
            <a:stretch>
              <a:fillRect/>
            </a:stretch>
          </a:blipFill>
        </p:spPr>
      </p:sp>
      <p:sp>
        <p:nvSpPr>
          <p:cNvPr id="3" name="TextBox 3"/>
          <p:cNvSpPr txBox="1"/>
          <p:nvPr/>
        </p:nvSpPr>
        <p:spPr>
          <a:xfrm>
            <a:off x="729835" y="474716"/>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MODELING</a:t>
            </a:r>
            <a:endParaRPr lang="en-US" sz="3900">
              <a:solidFill>
                <a:srgbClr val="242423"/>
              </a:solidFill>
              <a:latin typeface="Heebo" panose="000005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685201"/>
            <a:ext cx="11256058" cy="2438813"/>
          </a:xfrm>
          <a:custGeom>
            <a:avLst/>
            <a:gdLst/>
            <a:ahLst/>
            <a:cxnLst/>
            <a:rect l="l" t="t" r="r" b="b"/>
            <a:pathLst>
              <a:path w="11256058" h="2438813">
                <a:moveTo>
                  <a:pt x="0" y="0"/>
                </a:moveTo>
                <a:lnTo>
                  <a:pt x="11256058" y="0"/>
                </a:lnTo>
                <a:lnTo>
                  <a:pt x="11256058" y="2438812"/>
                </a:lnTo>
                <a:lnTo>
                  <a:pt x="0" y="2438812"/>
                </a:lnTo>
                <a:lnTo>
                  <a:pt x="0" y="0"/>
                </a:lnTo>
                <a:close/>
              </a:path>
            </a:pathLst>
          </a:custGeom>
          <a:blipFill>
            <a:blip r:embed="rId1"/>
            <a:stretch>
              <a:fillRect/>
            </a:stretch>
          </a:blipFill>
        </p:spPr>
      </p:sp>
      <p:sp>
        <p:nvSpPr>
          <p:cNvPr id="3" name="Freeform 3"/>
          <p:cNvSpPr/>
          <p:nvPr/>
        </p:nvSpPr>
        <p:spPr>
          <a:xfrm>
            <a:off x="1028700" y="1521453"/>
            <a:ext cx="12570922" cy="5163748"/>
          </a:xfrm>
          <a:custGeom>
            <a:avLst/>
            <a:gdLst/>
            <a:ahLst/>
            <a:cxnLst/>
            <a:rect l="l" t="t" r="r" b="b"/>
            <a:pathLst>
              <a:path w="12570922" h="5163748">
                <a:moveTo>
                  <a:pt x="0" y="0"/>
                </a:moveTo>
                <a:lnTo>
                  <a:pt x="12570922" y="0"/>
                </a:lnTo>
                <a:lnTo>
                  <a:pt x="12570922" y="5163748"/>
                </a:lnTo>
                <a:lnTo>
                  <a:pt x="0" y="5163748"/>
                </a:lnTo>
                <a:lnTo>
                  <a:pt x="0" y="0"/>
                </a:lnTo>
                <a:close/>
              </a:path>
            </a:pathLst>
          </a:custGeom>
          <a:blipFill>
            <a:blip r:embed="rId2"/>
            <a:stretch>
              <a:fillRect/>
            </a:stretch>
          </a:blipFill>
        </p:spPr>
      </p:sp>
      <p:sp>
        <p:nvSpPr>
          <p:cNvPr id="4" name="TextBox 4"/>
          <p:cNvSpPr txBox="1"/>
          <p:nvPr/>
        </p:nvSpPr>
        <p:spPr>
          <a:xfrm>
            <a:off x="729835" y="474716"/>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MODELING</a:t>
            </a:r>
            <a:endParaRPr lang="en-US" sz="3900">
              <a:solidFill>
                <a:srgbClr val="242423"/>
              </a:solidFill>
              <a:latin typeface="Heebo" panose="000005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3815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MODELING</a:t>
            </a:r>
            <a:endParaRPr lang="en-US" sz="3900">
              <a:solidFill>
                <a:srgbClr val="242423"/>
              </a:solidFill>
              <a:latin typeface="Heebo" panose="00000500000000000000"/>
            </a:endParaRPr>
          </a:p>
        </p:txBody>
      </p:sp>
      <p:sp>
        <p:nvSpPr>
          <p:cNvPr id="3" name="TextBox 3"/>
          <p:cNvSpPr txBox="1"/>
          <p:nvPr/>
        </p:nvSpPr>
        <p:spPr>
          <a:xfrm>
            <a:off x="730035" y="1184275"/>
            <a:ext cx="17557965" cy="9102725"/>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First  defines a dictionary called `models`, which includes several machine learning models:</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1. **Logistic Regression**: A linear classification model that predicts the probability of a categorical target variable.</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2. **Decision Trees**: A tree-based model that partitions the feature space into regions and assigns a label to each region.</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3. **Random Forest**: An ensemble model that aggregates predictions from multiple decision trees to improve accuracy and reduce overfitting.</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4. **Support Vector Machines (SVM)**: A model that finds the hyperplane that best separates different classes in the feature space.</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5. **Naive Bayes**: A probabilistic classifier based on Bayes' theorem, assuming independence between features.</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The code then iterates over each model in the `models` dictionary, fitting it to the training data (`X_train_transformed_arr` and `y_train_arr`). After fitting, each model's performance is </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evaluated using cross-validation with a 5-fold scheme.</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The average F1 score (micro) across all folds is computed for each model and printed.</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144839" cy="10287000"/>
          </a:xfrm>
          <a:prstGeom prst="rect">
            <a:avLst/>
          </a:prstGeom>
          <a:solidFill>
            <a:srgbClr val="F3F3F3"/>
          </a:solidFill>
        </p:spPr>
      </p:sp>
      <p:sp>
        <p:nvSpPr>
          <p:cNvPr id="3" name="TextBox 3"/>
          <p:cNvSpPr txBox="1"/>
          <p:nvPr/>
        </p:nvSpPr>
        <p:spPr>
          <a:xfrm>
            <a:off x="6356478" y="1633537"/>
            <a:ext cx="11931522" cy="7019925"/>
          </a:xfrm>
          <a:prstGeom prst="rect">
            <a:avLst/>
          </a:prstGeom>
        </p:spPr>
        <p:txBody>
          <a:bodyPr lIns="0" tIns="0" rIns="0" bIns="0" rtlCol="0" anchor="t">
            <a:spAutoFit/>
          </a:bodyPr>
          <a:lstStyle/>
          <a:p>
            <a:pPr>
              <a:lnSpc>
                <a:spcPts val="5070"/>
              </a:lnSpc>
            </a:pPr>
            <a:r>
              <a:rPr lang="en-US" sz="4225" spc="-12">
                <a:solidFill>
                  <a:srgbClr val="242423"/>
                </a:solidFill>
                <a:latin typeface="Heebo Bold" panose="00000800000000000000"/>
              </a:rPr>
              <a:t>Objectives :</a:t>
            </a:r>
            <a:endParaRPr lang="en-US" sz="4225" spc="-12">
              <a:solidFill>
                <a:srgbClr val="242423"/>
              </a:solidFill>
              <a:latin typeface="Heebo Bold" panose="00000800000000000000"/>
            </a:endParaRPr>
          </a:p>
          <a:p>
            <a:pPr marL="912495" lvl="1" indent="-455930">
              <a:lnSpc>
                <a:spcPts val="5070"/>
              </a:lnSpc>
              <a:buAutoNum type="arabicPeriod"/>
            </a:pPr>
            <a:r>
              <a:rPr lang="en-US" sz="4225" spc="-12">
                <a:solidFill>
                  <a:srgbClr val="242423"/>
                </a:solidFill>
                <a:latin typeface="Heebo" panose="00000500000000000000"/>
              </a:rPr>
              <a:t>Cl</a:t>
            </a:r>
            <a:r>
              <a:rPr lang="en-US" sz="4225" spc="-12">
                <a:solidFill>
                  <a:srgbClr val="242423"/>
                </a:solidFill>
                <a:latin typeface="Heebo" panose="00000500000000000000"/>
              </a:rPr>
              <a:t>eaning Data and Feature Selection</a:t>
            </a:r>
            <a:endParaRPr lang="en-US" sz="4225" spc="-12">
              <a:solidFill>
                <a:srgbClr val="242423"/>
              </a:solidFill>
              <a:latin typeface="Heebo" panose="00000500000000000000"/>
            </a:endParaRPr>
          </a:p>
          <a:p>
            <a:pPr marL="912495" lvl="1" indent="-455930">
              <a:lnSpc>
                <a:spcPts val="5070"/>
              </a:lnSpc>
              <a:buAutoNum type="arabicPeriod"/>
            </a:pPr>
            <a:r>
              <a:rPr lang="en-US" sz="4225" spc="-12">
                <a:solidFill>
                  <a:srgbClr val="242423"/>
                </a:solidFill>
                <a:latin typeface="Heebo" panose="00000500000000000000"/>
              </a:rPr>
              <a:t>Training and Evaluate Model</a:t>
            </a:r>
            <a:endParaRPr lang="en-US" sz="4225" spc="-12">
              <a:solidFill>
                <a:srgbClr val="242423"/>
              </a:solidFill>
              <a:latin typeface="Heebo" panose="00000500000000000000"/>
            </a:endParaRPr>
          </a:p>
          <a:p>
            <a:pPr marL="912495" lvl="1" indent="-455930">
              <a:lnSpc>
                <a:spcPts val="5070"/>
              </a:lnSpc>
              <a:buAutoNum type="arabicPeriod"/>
            </a:pPr>
            <a:r>
              <a:rPr lang="en-US" sz="4225" spc="-12">
                <a:solidFill>
                  <a:srgbClr val="242423"/>
                </a:solidFill>
                <a:latin typeface="Heebo" panose="00000500000000000000"/>
              </a:rPr>
              <a:t>Save Model for Future Use</a:t>
            </a:r>
            <a:endParaRPr lang="en-US" sz="4225" spc="-12">
              <a:solidFill>
                <a:srgbClr val="242423"/>
              </a:solidFill>
              <a:latin typeface="Heebo" panose="00000500000000000000"/>
            </a:endParaRPr>
          </a:p>
          <a:p>
            <a:pPr>
              <a:lnSpc>
                <a:spcPts val="5070"/>
              </a:lnSpc>
            </a:pPr>
            <a:r>
              <a:rPr lang="en-US" sz="4225" spc="-12">
                <a:solidFill>
                  <a:srgbClr val="242423"/>
                </a:solidFill>
                <a:latin typeface="Heebo Bold" panose="00000800000000000000"/>
              </a:rPr>
              <a:t>File Description :</a:t>
            </a:r>
            <a:endParaRPr lang="en-US" sz="4225" spc="-12">
              <a:solidFill>
                <a:srgbClr val="242423"/>
              </a:solidFill>
              <a:latin typeface="Heebo Bold" panose="00000800000000000000"/>
            </a:endParaRPr>
          </a:p>
          <a:p>
            <a:pPr marL="912495" lvl="1" indent="-455930">
              <a:lnSpc>
                <a:spcPts val="5070"/>
              </a:lnSpc>
              <a:buAutoNum type="arabicPeriod"/>
            </a:pPr>
            <a:r>
              <a:rPr lang="en-US" sz="4225" spc="-12">
                <a:solidFill>
                  <a:srgbClr val="242423"/>
                </a:solidFill>
                <a:latin typeface="Heebo" panose="00000500000000000000"/>
              </a:rPr>
              <a:t>train.csv : The training set. Features of mobile phone with price range</a:t>
            </a:r>
            <a:endParaRPr lang="en-US" sz="4225" spc="-12">
              <a:solidFill>
                <a:srgbClr val="242423"/>
              </a:solidFill>
              <a:latin typeface="Heebo" panose="00000500000000000000"/>
            </a:endParaRPr>
          </a:p>
          <a:p>
            <a:pPr marL="912495" lvl="1" indent="-455930">
              <a:lnSpc>
                <a:spcPts val="5070"/>
              </a:lnSpc>
              <a:buAutoNum type="arabicPeriod"/>
            </a:pPr>
            <a:r>
              <a:rPr lang="en-US" sz="4225" spc="-12">
                <a:solidFill>
                  <a:srgbClr val="242423"/>
                </a:solidFill>
                <a:latin typeface="Heebo" panose="00000500000000000000"/>
              </a:rPr>
              <a:t>test.csv : The test set. For Forecasting using the model we are going to train using above train dataset</a:t>
            </a:r>
            <a:endParaRPr lang="en-US" sz="4225" spc="-12">
              <a:solidFill>
                <a:srgbClr val="242423"/>
              </a:solidFill>
              <a:latin typeface="Heebo" panose="00000500000000000000"/>
            </a:endParaRPr>
          </a:p>
          <a:p>
            <a:pPr>
              <a:lnSpc>
                <a:spcPts val="5070"/>
              </a:lnSpc>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739101"/>
            <a:ext cx="13342085" cy="5973916"/>
          </a:xfrm>
          <a:custGeom>
            <a:avLst/>
            <a:gdLst/>
            <a:ahLst/>
            <a:cxnLst/>
            <a:rect l="l" t="t" r="r" b="b"/>
            <a:pathLst>
              <a:path w="13342085" h="5973916">
                <a:moveTo>
                  <a:pt x="0" y="0"/>
                </a:moveTo>
                <a:lnTo>
                  <a:pt x="13342085" y="0"/>
                </a:lnTo>
                <a:lnTo>
                  <a:pt x="13342085" y="5973915"/>
                </a:lnTo>
                <a:lnTo>
                  <a:pt x="0" y="5973915"/>
                </a:lnTo>
                <a:lnTo>
                  <a:pt x="0" y="0"/>
                </a:lnTo>
                <a:close/>
              </a:path>
            </a:pathLst>
          </a:custGeom>
          <a:blipFill>
            <a:blip r:embed="rId1"/>
            <a:stretch>
              <a:fillRect/>
            </a:stretch>
          </a:blipFill>
        </p:spPr>
      </p:sp>
      <p:sp>
        <p:nvSpPr>
          <p:cNvPr id="3" name="TextBox 3"/>
          <p:cNvSpPr txBox="1"/>
          <p:nvPr/>
        </p:nvSpPr>
        <p:spPr>
          <a:xfrm>
            <a:off x="1028700" y="1323975"/>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MODEL EVALUATION</a:t>
            </a:r>
            <a:endParaRPr lang="en-US" sz="3900">
              <a:solidFill>
                <a:srgbClr val="242423"/>
              </a:solidFill>
              <a:latin typeface="Heebo" panose="000005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0035" y="655637"/>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MODEL EVALUATION</a:t>
            </a:r>
            <a:endParaRPr lang="en-US" sz="3900">
              <a:solidFill>
                <a:srgbClr val="242423"/>
              </a:solidFill>
              <a:latin typeface="Heebo" panose="00000500000000000000"/>
            </a:endParaRPr>
          </a:p>
        </p:txBody>
      </p:sp>
      <p:sp>
        <p:nvSpPr>
          <p:cNvPr id="3" name="TextBox 3"/>
          <p:cNvSpPr txBox="1"/>
          <p:nvPr/>
        </p:nvSpPr>
        <p:spPr>
          <a:xfrm>
            <a:off x="730035" y="1474787"/>
            <a:ext cx="17557965" cy="8521700"/>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The result  provides the following information:</a:t>
            </a:r>
            <a:endParaRPr lang="en-US" sz="3300" spc="-32">
              <a:solidFill>
                <a:srgbClr val="242423"/>
              </a:solidFill>
              <a:latin typeface="Heebo" panose="00000500000000000000"/>
            </a:endParaRPr>
          </a:p>
          <a:p>
            <a:pPr marL="712470" lvl="1" indent="-356235">
              <a:lnSpc>
                <a:spcPts val="4620"/>
              </a:lnSpc>
              <a:buAutoNum type="arabicPeriod"/>
            </a:pPr>
            <a:r>
              <a:rPr lang="en-US" sz="3300" spc="-32">
                <a:solidFill>
                  <a:srgbClr val="242423"/>
                </a:solidFill>
                <a:latin typeface="Heebo Bold" panose="00000800000000000000"/>
              </a:rPr>
              <a:t>Cr</a:t>
            </a:r>
            <a:r>
              <a:rPr lang="en-US" sz="3300" spc="-32">
                <a:solidFill>
                  <a:srgbClr val="242423"/>
                </a:solidFill>
                <a:latin typeface="Heebo Bold" panose="00000800000000000000"/>
              </a:rPr>
              <a:t>oss-validation scores</a:t>
            </a:r>
            <a:r>
              <a:rPr lang="en-US" sz="3300" spc="-32">
                <a:solidFill>
                  <a:srgbClr val="242423"/>
                </a:solidFill>
                <a:latin typeface="Heebo" panose="00000500000000000000"/>
              </a:rPr>
              <a:t>: For each model, the F1 scores obtained from cross-validation are printed, indicating how well each model generalizes to unseen data.</a:t>
            </a:r>
            <a:endParaRPr lang="en-US" sz="3300" spc="-32">
              <a:solidFill>
                <a:srgbClr val="242423"/>
              </a:solidFill>
              <a:latin typeface="Heebo" panose="00000500000000000000"/>
            </a:endParaRPr>
          </a:p>
          <a:p>
            <a:pPr marL="712470" lvl="1" indent="-356235">
              <a:lnSpc>
                <a:spcPts val="4620"/>
              </a:lnSpc>
              <a:buAutoNum type="arabicPeriod"/>
            </a:pPr>
            <a:r>
              <a:rPr lang="en-US" sz="3300" spc="-32">
                <a:solidFill>
                  <a:srgbClr val="242423"/>
                </a:solidFill>
                <a:latin typeface="Heebo Bold" panose="00000800000000000000"/>
              </a:rPr>
              <a:t>Average CV score</a:t>
            </a:r>
            <a:r>
              <a:rPr lang="en-US" sz="3300" spc="-32">
                <a:solidFill>
                  <a:srgbClr val="242423"/>
                </a:solidFill>
                <a:latin typeface="Heebo" panose="00000500000000000000"/>
              </a:rPr>
              <a:t>: The average F1 score across all folds is computed and printed for each model, providing an overall assessment of its performance.</a:t>
            </a:r>
            <a:endParaRPr lang="en-US" sz="3300" spc="-32">
              <a:solidFill>
                <a:srgbClr val="242423"/>
              </a:solidFill>
              <a:latin typeface="Heebo" panose="00000500000000000000"/>
            </a:endParaRPr>
          </a:p>
          <a:p>
            <a:pPr marL="712470" lvl="1" indent="-356235">
              <a:lnSpc>
                <a:spcPts val="4620"/>
              </a:lnSpc>
              <a:buAutoNum type="arabicPeriod"/>
            </a:pPr>
            <a:r>
              <a:rPr lang="en-US" sz="3300" spc="-32">
                <a:solidFill>
                  <a:srgbClr val="242423"/>
                </a:solidFill>
                <a:latin typeface="Heebo Bold" panose="00000800000000000000"/>
              </a:rPr>
              <a:t>Best Model</a:t>
            </a:r>
            <a:r>
              <a:rPr lang="en-US" sz="3300" spc="-32">
                <a:solidFill>
                  <a:srgbClr val="242423"/>
                </a:solidFill>
                <a:latin typeface="Heebo" panose="00000500000000000000"/>
              </a:rPr>
              <a:t>: The model with the highest average cross-validation score is identified and printed as the best model.</a:t>
            </a:r>
            <a:endParaRPr lang="en-US" sz="3300" spc="-32">
              <a:solidFill>
                <a:srgbClr val="242423"/>
              </a:solidFill>
              <a:latin typeface="Heebo" panose="00000500000000000000"/>
            </a:endParaRPr>
          </a:p>
          <a:p>
            <a:pPr marL="712470" lvl="1" indent="-356235">
              <a:lnSpc>
                <a:spcPts val="4620"/>
              </a:lnSpc>
              <a:buAutoNum type="arabicPeriod"/>
            </a:pPr>
            <a:r>
              <a:rPr lang="en-US" sz="3300" spc="-32">
                <a:solidFill>
                  <a:srgbClr val="242423"/>
                </a:solidFill>
                <a:latin typeface="Heebo Bold" panose="00000800000000000000"/>
              </a:rPr>
              <a:t>Classification Report</a:t>
            </a:r>
            <a:r>
              <a:rPr lang="en-US" sz="3300" spc="-32">
                <a:solidFill>
                  <a:srgbClr val="242423"/>
                </a:solidFill>
                <a:latin typeface="Heebo" panose="00000500000000000000"/>
              </a:rPr>
              <a:t>: The best model is used to make predictions on the validation data (X_val_transformed_arr), and a classification report is generated and printed. This report includes metrics such as precision, recall, F1-score, and support for each class, as well as overall accuracy metrics.</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In this  case, the best model identified is Logistic Regression, with an average cross-validation F1-score of 0.8975. On the validation dataset, this model achieves an accuracy of 94%, as indicated by the classification report.</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221805"/>
            <a:ext cx="11064307" cy="2967730"/>
          </a:xfrm>
          <a:custGeom>
            <a:avLst/>
            <a:gdLst/>
            <a:ahLst/>
            <a:cxnLst/>
            <a:rect l="l" t="t" r="r" b="b"/>
            <a:pathLst>
              <a:path w="11064307" h="2967730">
                <a:moveTo>
                  <a:pt x="0" y="0"/>
                </a:moveTo>
                <a:lnTo>
                  <a:pt x="11064307" y="0"/>
                </a:lnTo>
                <a:lnTo>
                  <a:pt x="11064307" y="2967731"/>
                </a:lnTo>
                <a:lnTo>
                  <a:pt x="0" y="2967731"/>
                </a:lnTo>
                <a:lnTo>
                  <a:pt x="0" y="0"/>
                </a:lnTo>
                <a:close/>
              </a:path>
            </a:pathLst>
          </a:custGeom>
          <a:blipFill>
            <a:blip r:embed="rId1"/>
            <a:stretch>
              <a:fillRect/>
            </a:stretch>
          </a:blipFill>
        </p:spPr>
      </p:sp>
      <p:sp>
        <p:nvSpPr>
          <p:cNvPr id="3" name="Freeform 3"/>
          <p:cNvSpPr/>
          <p:nvPr/>
        </p:nvSpPr>
        <p:spPr>
          <a:xfrm>
            <a:off x="1028700" y="7496816"/>
            <a:ext cx="12352512" cy="702317"/>
          </a:xfrm>
          <a:custGeom>
            <a:avLst/>
            <a:gdLst/>
            <a:ahLst/>
            <a:cxnLst/>
            <a:rect l="l" t="t" r="r" b="b"/>
            <a:pathLst>
              <a:path w="12352512" h="702317">
                <a:moveTo>
                  <a:pt x="0" y="0"/>
                </a:moveTo>
                <a:lnTo>
                  <a:pt x="12352512" y="0"/>
                </a:lnTo>
                <a:lnTo>
                  <a:pt x="12352512" y="702317"/>
                </a:lnTo>
                <a:lnTo>
                  <a:pt x="0" y="702317"/>
                </a:lnTo>
                <a:lnTo>
                  <a:pt x="0" y="0"/>
                </a:lnTo>
                <a:close/>
              </a:path>
            </a:pathLst>
          </a:custGeom>
          <a:blipFill>
            <a:blip r:embed="rId2"/>
            <a:stretch>
              <a:fillRect/>
            </a:stretch>
          </a:blipFill>
        </p:spPr>
      </p:sp>
      <p:sp>
        <p:nvSpPr>
          <p:cNvPr id="4" name="TextBox 4"/>
          <p:cNvSpPr txBox="1"/>
          <p:nvPr/>
        </p:nvSpPr>
        <p:spPr>
          <a:xfrm>
            <a:off x="1028700" y="1323975"/>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THE CONFUSION MATRIX </a:t>
            </a:r>
            <a:endParaRPr lang="en-US" sz="3900">
              <a:solidFill>
                <a:srgbClr val="242423"/>
              </a:solidFill>
              <a:latin typeface="Heebo" panose="0000050000000000000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8088"/>
            <a:ext cx="9824731" cy="7292553"/>
          </a:xfrm>
          <a:custGeom>
            <a:avLst/>
            <a:gdLst/>
            <a:ahLst/>
            <a:cxnLst/>
            <a:rect l="l" t="t" r="r" b="b"/>
            <a:pathLst>
              <a:path w="9824731" h="7292553">
                <a:moveTo>
                  <a:pt x="0" y="0"/>
                </a:moveTo>
                <a:lnTo>
                  <a:pt x="9824731" y="0"/>
                </a:lnTo>
                <a:lnTo>
                  <a:pt x="9824731" y="7292553"/>
                </a:lnTo>
                <a:lnTo>
                  <a:pt x="0" y="7292553"/>
                </a:lnTo>
                <a:lnTo>
                  <a:pt x="0" y="0"/>
                </a:lnTo>
                <a:close/>
              </a:path>
            </a:pathLst>
          </a:custGeom>
          <a:blipFill>
            <a:blip r:embed="rId1"/>
            <a:stretch>
              <a:fillRect t="-521" b="-521"/>
            </a:stretch>
          </a:blipFill>
        </p:spPr>
      </p:sp>
      <p:sp>
        <p:nvSpPr>
          <p:cNvPr id="3" name="TextBox 3"/>
          <p:cNvSpPr txBox="1"/>
          <p:nvPr/>
        </p:nvSpPr>
        <p:spPr>
          <a:xfrm>
            <a:off x="1028700" y="1323975"/>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THE CONFUSION MATRIX </a:t>
            </a:r>
            <a:endParaRPr lang="en-US" sz="3900">
              <a:solidFill>
                <a:srgbClr val="242423"/>
              </a:solidFill>
              <a:latin typeface="Heebo" panose="00000500000000000000"/>
            </a:endParaRPr>
          </a:p>
        </p:txBody>
      </p:sp>
      <p:sp>
        <p:nvSpPr>
          <p:cNvPr id="4" name="TextBox 4"/>
          <p:cNvSpPr txBox="1"/>
          <p:nvPr/>
        </p:nvSpPr>
        <p:spPr>
          <a:xfrm>
            <a:off x="9341740" y="2713962"/>
            <a:ext cx="8515290" cy="6374131"/>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The provided confusion matrix summarizes the performance of a classification model on a validation dataset.</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It indicates that the model correctly predicted the majority of instances for each class, with high numbers of true positives across all classes.</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However, there are also instances of misclassification, with some false positives and false negatives present. </a:t>
            </a:r>
            <a:endParaRPr lang="en-US" sz="3300" spc="-32">
              <a:solidFill>
                <a:srgbClr val="242423"/>
              </a:solidFill>
              <a:latin typeface="Heebo" panose="00000500000000000000"/>
            </a:endParaRPr>
          </a:p>
          <a:p>
            <a:pPr>
              <a:lnSpc>
                <a:spcPts val="4620"/>
              </a:lnSpc>
              <a:spcBef>
                <a:spcPct val="0"/>
              </a:spcBef>
            </a:p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4715" y="1097083"/>
            <a:ext cx="13280495" cy="3452929"/>
          </a:xfrm>
          <a:custGeom>
            <a:avLst/>
            <a:gdLst/>
            <a:ahLst/>
            <a:cxnLst/>
            <a:rect l="l" t="t" r="r" b="b"/>
            <a:pathLst>
              <a:path w="13280495" h="3452929">
                <a:moveTo>
                  <a:pt x="0" y="0"/>
                </a:moveTo>
                <a:lnTo>
                  <a:pt x="13280495" y="0"/>
                </a:lnTo>
                <a:lnTo>
                  <a:pt x="13280495" y="3452929"/>
                </a:lnTo>
                <a:lnTo>
                  <a:pt x="0" y="3452929"/>
                </a:lnTo>
                <a:lnTo>
                  <a:pt x="0" y="0"/>
                </a:lnTo>
                <a:close/>
              </a:path>
            </a:pathLst>
          </a:custGeom>
          <a:blipFill>
            <a:blip r:embed="rId1"/>
            <a:stretch>
              <a:fillRect/>
            </a:stretch>
          </a:blipFill>
        </p:spPr>
      </p:sp>
      <p:sp>
        <p:nvSpPr>
          <p:cNvPr id="3" name="Freeform 3"/>
          <p:cNvSpPr/>
          <p:nvPr/>
        </p:nvSpPr>
        <p:spPr>
          <a:xfrm>
            <a:off x="1084715" y="4550012"/>
            <a:ext cx="13280495" cy="5217985"/>
          </a:xfrm>
          <a:custGeom>
            <a:avLst/>
            <a:gdLst/>
            <a:ahLst/>
            <a:cxnLst/>
            <a:rect l="l" t="t" r="r" b="b"/>
            <a:pathLst>
              <a:path w="13280495" h="5217985">
                <a:moveTo>
                  <a:pt x="0" y="0"/>
                </a:moveTo>
                <a:lnTo>
                  <a:pt x="13280495" y="0"/>
                </a:lnTo>
                <a:lnTo>
                  <a:pt x="13280495" y="5217984"/>
                </a:lnTo>
                <a:lnTo>
                  <a:pt x="0" y="5217984"/>
                </a:lnTo>
                <a:lnTo>
                  <a:pt x="0" y="0"/>
                </a:lnTo>
                <a:close/>
              </a:path>
            </a:pathLst>
          </a:custGeom>
          <a:blipFill>
            <a:blip r:embed="rId2"/>
            <a:stretch>
              <a:fillRect/>
            </a:stretch>
          </a:blipFill>
        </p:spPr>
      </p:sp>
      <p:sp>
        <p:nvSpPr>
          <p:cNvPr id="4" name="TextBox 4"/>
          <p:cNvSpPr txBox="1"/>
          <p:nvPr/>
        </p:nvSpPr>
        <p:spPr>
          <a:xfrm>
            <a:off x="1028700" y="43815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PREDICTIONS ON TEST DATA</a:t>
            </a:r>
            <a:endParaRPr lang="en-US" sz="3900">
              <a:solidFill>
                <a:srgbClr val="242423"/>
              </a:solidFill>
              <a:latin typeface="Heebo" panose="0000050000000000000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941429"/>
            <a:ext cx="12885215" cy="1991351"/>
          </a:xfrm>
          <a:custGeom>
            <a:avLst/>
            <a:gdLst/>
            <a:ahLst/>
            <a:cxnLst/>
            <a:rect l="l" t="t" r="r" b="b"/>
            <a:pathLst>
              <a:path w="12885215" h="1991351">
                <a:moveTo>
                  <a:pt x="0" y="0"/>
                </a:moveTo>
                <a:lnTo>
                  <a:pt x="12885215" y="0"/>
                </a:lnTo>
                <a:lnTo>
                  <a:pt x="12885215" y="1991351"/>
                </a:lnTo>
                <a:lnTo>
                  <a:pt x="0" y="1991351"/>
                </a:lnTo>
                <a:lnTo>
                  <a:pt x="0" y="0"/>
                </a:lnTo>
                <a:close/>
              </a:path>
            </a:pathLst>
          </a:custGeom>
          <a:blipFill>
            <a:blip r:embed="rId1"/>
            <a:stretch>
              <a:fillRect/>
            </a:stretch>
          </a:blipFill>
        </p:spPr>
      </p:sp>
      <p:sp>
        <p:nvSpPr>
          <p:cNvPr id="3" name="Freeform 3"/>
          <p:cNvSpPr/>
          <p:nvPr/>
        </p:nvSpPr>
        <p:spPr>
          <a:xfrm>
            <a:off x="1028700" y="4389062"/>
            <a:ext cx="12885215" cy="3804345"/>
          </a:xfrm>
          <a:custGeom>
            <a:avLst/>
            <a:gdLst/>
            <a:ahLst/>
            <a:cxnLst/>
            <a:rect l="l" t="t" r="r" b="b"/>
            <a:pathLst>
              <a:path w="12885215" h="3804345">
                <a:moveTo>
                  <a:pt x="0" y="0"/>
                </a:moveTo>
                <a:lnTo>
                  <a:pt x="12885215" y="0"/>
                </a:lnTo>
                <a:lnTo>
                  <a:pt x="12885215" y="3804345"/>
                </a:lnTo>
                <a:lnTo>
                  <a:pt x="0" y="3804345"/>
                </a:lnTo>
                <a:lnTo>
                  <a:pt x="0" y="0"/>
                </a:lnTo>
                <a:close/>
              </a:path>
            </a:pathLst>
          </a:custGeom>
          <a:blipFill>
            <a:blip r:embed="rId2"/>
            <a:stretch>
              <a:fillRect/>
            </a:stretch>
          </a:blipFill>
        </p:spPr>
      </p:sp>
      <p:sp>
        <p:nvSpPr>
          <p:cNvPr id="4" name="TextBox 4"/>
          <p:cNvSpPr txBox="1"/>
          <p:nvPr/>
        </p:nvSpPr>
        <p:spPr>
          <a:xfrm>
            <a:off x="1028700" y="733425"/>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PREDICTIONS ON TEST DATA</a:t>
            </a:r>
            <a:endParaRPr lang="en-US" sz="3900">
              <a:solidFill>
                <a:srgbClr val="242423"/>
              </a:solidFill>
              <a:latin typeface="Heebo" panose="0000050000000000000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9099" y="1028700"/>
            <a:ext cx="16828329"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PREDICTIONS ON TEST DATA</a:t>
            </a:r>
            <a:endParaRPr lang="en-US" sz="3900">
              <a:solidFill>
                <a:srgbClr val="242423"/>
              </a:solidFill>
              <a:latin typeface="Heebo" panose="00000500000000000000"/>
            </a:endParaRPr>
          </a:p>
        </p:txBody>
      </p:sp>
      <p:sp>
        <p:nvSpPr>
          <p:cNvPr id="3" name="TextBox 3"/>
          <p:cNvSpPr txBox="1"/>
          <p:nvPr/>
        </p:nvSpPr>
        <p:spPr>
          <a:xfrm>
            <a:off x="1029099" y="2467644"/>
            <a:ext cx="16529265" cy="6197600"/>
          </a:xfrm>
          <a:prstGeom prst="rect">
            <a:avLst/>
          </a:prstGeom>
        </p:spPr>
        <p:txBody>
          <a:bodyPr lIns="0" tIns="0" rIns="0" bIns="0" rtlCol="0" anchor="t">
            <a:spAutoFit/>
          </a:bodyPr>
          <a:lstStyle/>
          <a:p>
            <a:pPr>
              <a:lnSpc>
                <a:spcPts val="4620"/>
              </a:lnSpc>
            </a:pPr>
            <a:r>
              <a:rPr lang="en-US" sz="3300" spc="-32">
                <a:solidFill>
                  <a:srgbClr val="242423"/>
                </a:solidFill>
                <a:latin typeface="Heebo" panose="00000500000000000000"/>
              </a:rPr>
              <a:t>Initially, the test data is loaded and the 'id' column is removed to prepare it for prediction. Preprocessing steps are then applied to the test data to ensure consistency with the training data.</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 Subsequently, the preprocessed test data is used to predict the 'price_range' using the best performing model identified during training. </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The predicted outcomes are merged back into the original test DataFrame, and the results are saved to a CSV file for further analysis. </a:t>
            </a:r>
            <a:endParaRPr lang="en-US" sz="3300" spc="-32">
              <a:solidFill>
                <a:srgbClr val="242423"/>
              </a:solidFill>
              <a:latin typeface="Heebo" panose="00000500000000000000"/>
            </a:endParaRPr>
          </a:p>
          <a:p>
            <a:pPr>
              <a:lnSpc>
                <a:spcPts val="4620"/>
              </a:lnSpc>
            </a:pPr>
            <a:r>
              <a:rPr lang="en-US" sz="3300" spc="-32">
                <a:solidFill>
                  <a:srgbClr val="242423"/>
                </a:solidFill>
                <a:latin typeface="Heebo" panose="00000500000000000000"/>
              </a:rPr>
              <a:t>This comprehensive approach enables the efficient deployment of the machine learning model to make predictions on unseen data, facilitating decision-making processes in real-world applications.</a:t>
            </a:r>
            <a:endParaRPr lang="en-US" sz="3300" spc="-32">
              <a:solidFill>
                <a:srgbClr val="242423"/>
              </a:solidFill>
              <a:latin typeface="Heebo" panose="00000500000000000000"/>
            </a:endParaR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777774"/>
            <a:ext cx="10035818" cy="1941569"/>
          </a:xfrm>
          <a:prstGeom prst="rect">
            <a:avLst/>
          </a:prstGeom>
        </p:spPr>
        <p:txBody>
          <a:bodyPr lIns="0" tIns="0" rIns="0" bIns="0" rtlCol="0" anchor="t">
            <a:spAutoFit/>
          </a:bodyPr>
          <a:lstStyle/>
          <a:p>
            <a:pPr>
              <a:lnSpc>
                <a:spcPts val="7680"/>
              </a:lnSpc>
            </a:pPr>
            <a:r>
              <a:rPr lang="en-US" sz="6400">
                <a:solidFill>
                  <a:srgbClr val="242423"/>
                </a:solidFill>
                <a:latin typeface="Heebo" panose="00000500000000000000"/>
              </a:rPr>
              <a:t>Model Serialization and Deployment</a:t>
            </a:r>
            <a:endParaRPr lang="en-US" sz="6400">
              <a:solidFill>
                <a:srgbClr val="242423"/>
              </a:solidFill>
              <a:latin typeface="Heebo" panose="0000050000000000000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880170" y="738319"/>
            <a:ext cx="16527661" cy="4405181"/>
            <a:chOff x="0" y="0"/>
            <a:chExt cx="22036881" cy="5873575"/>
          </a:xfrm>
        </p:grpSpPr>
        <p:grpSp>
          <p:nvGrpSpPr>
            <p:cNvPr id="3" name="Group 3"/>
            <p:cNvGrpSpPr/>
            <p:nvPr/>
          </p:nvGrpSpPr>
          <p:grpSpPr>
            <a:xfrm rot="0">
              <a:off x="0" y="0"/>
              <a:ext cx="22036881" cy="5873575"/>
              <a:chOff x="0" y="0"/>
              <a:chExt cx="4352964" cy="1160212"/>
            </a:xfrm>
          </p:grpSpPr>
          <p:sp>
            <p:nvSpPr>
              <p:cNvPr id="4" name="Freeform 4"/>
              <p:cNvSpPr/>
              <p:nvPr/>
            </p:nvSpPr>
            <p:spPr>
              <a:xfrm>
                <a:off x="0" y="0"/>
                <a:ext cx="4352964" cy="1160212"/>
              </a:xfrm>
              <a:custGeom>
                <a:avLst/>
                <a:gdLst/>
                <a:ahLst/>
                <a:cxnLst/>
                <a:rect l="l" t="t" r="r" b="b"/>
                <a:pathLst>
                  <a:path w="4352964" h="1160212">
                    <a:moveTo>
                      <a:pt x="0" y="0"/>
                    </a:moveTo>
                    <a:lnTo>
                      <a:pt x="4352964" y="0"/>
                    </a:lnTo>
                    <a:lnTo>
                      <a:pt x="4352964" y="1160212"/>
                    </a:lnTo>
                    <a:lnTo>
                      <a:pt x="0" y="1160212"/>
                    </a:lnTo>
                    <a:close/>
                  </a:path>
                </a:pathLst>
              </a:custGeom>
              <a:solidFill>
                <a:srgbClr val="F3F3F3"/>
              </a:solidFill>
            </p:spPr>
          </p:sp>
          <p:sp>
            <p:nvSpPr>
              <p:cNvPr id="5" name="TextBox 5"/>
              <p:cNvSpPr txBox="1"/>
              <p:nvPr/>
            </p:nvSpPr>
            <p:spPr>
              <a:xfrm>
                <a:off x="0" y="-38100"/>
                <a:ext cx="4352964" cy="1198312"/>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1473281" y="574588"/>
              <a:ext cx="19771330" cy="4724400"/>
            </a:xfrm>
            <a:prstGeom prst="rect">
              <a:avLst/>
            </a:prstGeom>
          </p:spPr>
          <p:txBody>
            <a:bodyPr lIns="0" tIns="0" rIns="0" bIns="0" rtlCol="0" anchor="t">
              <a:spAutoFit/>
            </a:bodyPr>
            <a:lstStyle/>
            <a:p>
              <a:pPr>
                <a:lnSpc>
                  <a:spcPts val="4680"/>
                </a:lnSpc>
                <a:spcBef>
                  <a:spcPct val="0"/>
                </a:spcBef>
              </a:pPr>
              <a:r>
                <a:rPr lang="en-US" sz="3900">
                  <a:solidFill>
                    <a:srgbClr val="000000"/>
                  </a:solidFill>
                  <a:latin typeface="Heebo" panose="00000500000000000000"/>
                </a:rPr>
                <a:t>@APP.ROUTE('/PREDICT', METHODS=['POST'])</a:t>
              </a:r>
              <a:endParaRPr lang="en-US" sz="3900">
                <a:solidFill>
                  <a:srgbClr val="000000"/>
                </a:solidFill>
                <a:latin typeface="Heebo" panose="00000500000000000000"/>
              </a:endParaRPr>
            </a:p>
            <a:p>
              <a:pPr>
                <a:lnSpc>
                  <a:spcPts val="4680"/>
                </a:lnSpc>
                <a:spcBef>
                  <a:spcPct val="0"/>
                </a:spcBef>
              </a:pPr>
              <a:r>
                <a:rPr lang="en-US" sz="3900">
                  <a:solidFill>
                    <a:srgbClr val="000000"/>
                  </a:solidFill>
                  <a:latin typeface="Heebo" panose="00000500000000000000"/>
                </a:rPr>
                <a:t>DEF </a:t>
              </a:r>
              <a:r>
                <a:rPr lang="en-US" sz="3900">
                  <a:solidFill>
                    <a:srgbClr val="6E91AE"/>
                  </a:solidFill>
                  <a:latin typeface="Heebo" panose="00000500000000000000"/>
                </a:rPr>
                <a:t>PREDICT</a:t>
              </a:r>
              <a:r>
                <a:rPr lang="en-US" sz="3900">
                  <a:solidFill>
                    <a:srgbClr val="000000"/>
                  </a:solidFill>
                  <a:latin typeface="Heebo" panose="00000500000000000000"/>
                </a:rPr>
                <a:t>():</a:t>
              </a:r>
              <a:endParaRPr lang="en-US" sz="3900">
                <a:solidFill>
                  <a:srgbClr val="000000"/>
                </a:solidFill>
                <a:latin typeface="Heebo" panose="00000500000000000000"/>
              </a:endParaRPr>
            </a:p>
            <a:p>
              <a:pPr>
                <a:lnSpc>
                  <a:spcPts val="4680"/>
                </a:lnSpc>
                <a:spcBef>
                  <a:spcPct val="0"/>
                </a:spcBef>
              </a:pPr>
              <a:r>
                <a:rPr lang="en-US" sz="3900">
                  <a:solidFill>
                    <a:srgbClr val="000000"/>
                  </a:solidFill>
                  <a:latin typeface="Heebo" panose="00000500000000000000"/>
                </a:rPr>
                <a:t>    DATA = REQUEST.JSON </a:t>
              </a:r>
              <a:endParaRPr lang="en-US" sz="3900">
                <a:solidFill>
                  <a:srgbClr val="000000"/>
                </a:solidFill>
                <a:latin typeface="Heebo" panose="00000500000000000000"/>
              </a:endParaRPr>
            </a:p>
            <a:p>
              <a:pPr>
                <a:lnSpc>
                  <a:spcPts val="4680"/>
                </a:lnSpc>
                <a:spcBef>
                  <a:spcPct val="0"/>
                </a:spcBef>
              </a:pPr>
              <a:r>
                <a:rPr lang="en-US" sz="3900">
                  <a:solidFill>
                    <a:srgbClr val="000000"/>
                  </a:solidFill>
                  <a:latin typeface="Heebo" panose="00000500000000000000"/>
                </a:rPr>
                <a:t>    FEATURES = TRAIN_DATA.COLUMNS</a:t>
              </a:r>
              <a:endParaRPr lang="en-US" sz="3900">
                <a:solidFill>
                  <a:srgbClr val="000000"/>
                </a:solidFill>
                <a:latin typeface="Heebo" panose="00000500000000000000"/>
              </a:endParaRPr>
            </a:p>
            <a:p>
              <a:pPr>
                <a:lnSpc>
                  <a:spcPts val="4680"/>
                </a:lnSpc>
                <a:spcBef>
                  <a:spcPct val="0"/>
                </a:spcBef>
              </a:pPr>
              <a:r>
                <a:rPr lang="en-US" sz="3900">
                  <a:solidFill>
                    <a:srgbClr val="000000"/>
                  </a:solidFill>
                  <a:latin typeface="Heebo" panose="00000500000000000000"/>
                </a:rPr>
                <a:t>    PREDICTION = BEST_MODEL.PREDICT(FEATURES)</a:t>
              </a:r>
              <a:endParaRPr lang="en-US" sz="3900">
                <a:solidFill>
                  <a:srgbClr val="000000"/>
                </a:solidFill>
                <a:latin typeface="Heebo" panose="00000500000000000000"/>
              </a:endParaRPr>
            </a:p>
            <a:p>
              <a:pPr>
                <a:lnSpc>
                  <a:spcPts val="4680"/>
                </a:lnSpc>
                <a:spcBef>
                  <a:spcPct val="0"/>
                </a:spcBef>
              </a:pPr>
              <a:r>
                <a:rPr lang="en-US" sz="3900">
                  <a:solidFill>
                    <a:srgbClr val="000000"/>
                  </a:solidFill>
                  <a:latin typeface="Heebo" panose="00000500000000000000"/>
                </a:rPr>
                <a:t>    RETURN JSONIFY({'PREDICTION': PREDICTION.TOLIST()})</a:t>
              </a:r>
              <a:endParaRPr lang="en-US" sz="3900">
                <a:solidFill>
                  <a:srgbClr val="000000"/>
                </a:solidFill>
                <a:latin typeface="Heebo" panose="00000500000000000000"/>
              </a:endParaRPr>
            </a:p>
          </p:txBody>
        </p:sp>
      </p:grpSp>
      <p:grpSp>
        <p:nvGrpSpPr>
          <p:cNvPr id="7" name="Group 7"/>
          <p:cNvGrpSpPr/>
          <p:nvPr/>
        </p:nvGrpSpPr>
        <p:grpSpPr>
          <a:xfrm rot="0">
            <a:off x="1028700" y="7043283"/>
            <a:ext cx="8554192" cy="2215017"/>
            <a:chOff x="0" y="0"/>
            <a:chExt cx="11405589" cy="2953355"/>
          </a:xfrm>
        </p:grpSpPr>
        <p:grpSp>
          <p:nvGrpSpPr>
            <p:cNvPr id="8" name="Group 8"/>
            <p:cNvGrpSpPr/>
            <p:nvPr/>
          </p:nvGrpSpPr>
          <p:grpSpPr>
            <a:xfrm rot="0">
              <a:off x="0" y="0"/>
              <a:ext cx="11405589" cy="2953355"/>
              <a:chOff x="0" y="0"/>
              <a:chExt cx="2252956" cy="583379"/>
            </a:xfrm>
          </p:grpSpPr>
          <p:sp>
            <p:nvSpPr>
              <p:cNvPr id="9" name="Freeform 9"/>
              <p:cNvSpPr/>
              <p:nvPr/>
            </p:nvSpPr>
            <p:spPr>
              <a:xfrm>
                <a:off x="0" y="0"/>
                <a:ext cx="2252956" cy="583379"/>
              </a:xfrm>
              <a:custGeom>
                <a:avLst/>
                <a:gdLst/>
                <a:ahLst/>
                <a:cxnLst/>
                <a:rect l="l" t="t" r="r" b="b"/>
                <a:pathLst>
                  <a:path w="2252956" h="583379">
                    <a:moveTo>
                      <a:pt x="0" y="0"/>
                    </a:moveTo>
                    <a:lnTo>
                      <a:pt x="2252956" y="0"/>
                    </a:lnTo>
                    <a:lnTo>
                      <a:pt x="2252956" y="583379"/>
                    </a:lnTo>
                    <a:lnTo>
                      <a:pt x="0" y="583379"/>
                    </a:lnTo>
                    <a:close/>
                  </a:path>
                </a:pathLst>
              </a:custGeom>
              <a:solidFill>
                <a:srgbClr val="F3F3F3"/>
              </a:solidFill>
            </p:spPr>
          </p:sp>
          <p:sp>
            <p:nvSpPr>
              <p:cNvPr id="10" name="TextBox 10"/>
              <p:cNvSpPr txBox="1"/>
              <p:nvPr/>
            </p:nvSpPr>
            <p:spPr>
              <a:xfrm>
                <a:off x="0" y="-38100"/>
                <a:ext cx="2252956" cy="621479"/>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1161445" y="689278"/>
              <a:ext cx="8053256" cy="1574800"/>
            </a:xfrm>
            <a:prstGeom prst="rect">
              <a:avLst/>
            </a:prstGeom>
          </p:spPr>
          <p:txBody>
            <a:bodyPr lIns="0" tIns="0" rIns="0" bIns="0" rtlCol="0" anchor="t">
              <a:spAutoFit/>
            </a:bodyPr>
            <a:lstStyle/>
            <a:p>
              <a:pPr algn="r">
                <a:lnSpc>
                  <a:spcPts val="4680"/>
                </a:lnSpc>
                <a:spcBef>
                  <a:spcPct val="0"/>
                </a:spcBef>
              </a:pPr>
              <a:r>
                <a:rPr lang="en-US" sz="3900">
                  <a:solidFill>
                    <a:srgbClr val="000000"/>
                  </a:solidFill>
                  <a:latin typeface="Heebo" panose="00000500000000000000"/>
                </a:rPr>
                <a:t>IF __NAME__ == '__MAIN__':</a:t>
              </a:r>
              <a:endParaRPr lang="en-US" sz="3900">
                <a:solidFill>
                  <a:srgbClr val="000000"/>
                </a:solidFill>
                <a:latin typeface="Heebo" panose="00000500000000000000"/>
              </a:endParaRPr>
            </a:p>
            <a:p>
              <a:pPr algn="r">
                <a:lnSpc>
                  <a:spcPts val="4680"/>
                </a:lnSpc>
                <a:spcBef>
                  <a:spcPct val="0"/>
                </a:spcBef>
              </a:pPr>
              <a:r>
                <a:rPr lang="en-US" sz="3900">
                  <a:solidFill>
                    <a:srgbClr val="000000"/>
                  </a:solidFill>
                  <a:latin typeface="Heebo" panose="00000500000000000000"/>
                </a:rPr>
                <a:t>    APP.RUN(DEBUG=TRUE)</a:t>
              </a:r>
              <a:endParaRPr lang="en-US" sz="3900">
                <a:solidFill>
                  <a:srgbClr val="000000"/>
                </a:solidFill>
                <a:latin typeface="Heebo" panose="00000500000000000000"/>
              </a:endParaRPr>
            </a:p>
          </p:txBody>
        </p:sp>
      </p:grpSp>
      <p:sp>
        <p:nvSpPr>
          <p:cNvPr id="12" name="TextBox 12"/>
          <p:cNvSpPr txBox="1"/>
          <p:nvPr/>
        </p:nvSpPr>
        <p:spPr>
          <a:xfrm>
            <a:off x="981819" y="6203852"/>
            <a:ext cx="5036443" cy="590550"/>
          </a:xfrm>
          <a:prstGeom prst="rect">
            <a:avLst/>
          </a:prstGeom>
        </p:spPr>
        <p:txBody>
          <a:bodyPr lIns="0" tIns="0" rIns="0" bIns="0" rtlCol="0" anchor="t">
            <a:spAutoFit/>
          </a:bodyPr>
          <a:lstStyle/>
          <a:p>
            <a:pPr algn="ctr">
              <a:lnSpc>
                <a:spcPts val="4680"/>
              </a:lnSpc>
              <a:spcBef>
                <a:spcPct val="0"/>
              </a:spcBef>
            </a:pPr>
            <a:r>
              <a:rPr lang="en-US" sz="3900">
                <a:solidFill>
                  <a:srgbClr val="000000"/>
                </a:solidFill>
                <a:latin typeface="Heebo Bold" panose="00000800000000000000"/>
              </a:rPr>
              <a:t>RUNNING FLASK APP:</a:t>
            </a:r>
            <a:endParaRPr lang="en-US" sz="3900">
              <a:solidFill>
                <a:srgbClr val="000000"/>
              </a:solidFill>
              <a:latin typeface="Heebo Bold" panose="0000080000000000000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0" y="1836839"/>
            <a:ext cx="18288000" cy="6613323"/>
          </a:xfrm>
          <a:prstGeom prst="rect">
            <a:avLst/>
          </a:prstGeom>
          <a:solidFill>
            <a:srgbClr val="F3F3F3"/>
          </a:solidFill>
        </p:spPr>
      </p:sp>
      <p:sp>
        <p:nvSpPr>
          <p:cNvPr id="9" name="TextBox 9"/>
          <p:cNvSpPr txBox="1"/>
          <p:nvPr/>
        </p:nvSpPr>
        <p:spPr>
          <a:xfrm>
            <a:off x="1029099" y="2882900"/>
            <a:ext cx="16529265" cy="4454525"/>
          </a:xfrm>
          <a:prstGeom prst="rect">
            <a:avLst/>
          </a:prstGeom>
        </p:spPr>
        <p:txBody>
          <a:bodyPr lIns="0" tIns="0" rIns="0" bIns="0" rtlCol="0" anchor="t">
            <a:spAutoFit/>
          </a:bodyPr>
          <a:lstStyle/>
          <a:p>
            <a:pPr>
              <a:lnSpc>
                <a:spcPts val="4620"/>
              </a:lnSpc>
            </a:pPr>
            <a:r>
              <a:rPr lang="en-US" sz="3300" spc="-32">
                <a:solidFill>
                  <a:srgbClr val="242423"/>
                </a:solidFill>
                <a:latin typeface="Heebo Bold" panose="00000800000000000000"/>
              </a:rPr>
              <a:t>Model Serialization with Joblib</a:t>
            </a:r>
            <a:endParaRPr lang="en-US" sz="3300" spc="-32">
              <a:solidFill>
                <a:srgbClr val="242423"/>
              </a:solidFill>
              <a:latin typeface="Heebo Bold" panose="00000800000000000000"/>
            </a:endParaRPr>
          </a:p>
          <a:p>
            <a:pPr>
              <a:lnSpc>
                <a:spcPts val="4620"/>
              </a:lnSpc>
            </a:pPr>
          </a:p>
          <a:p>
            <a:pPr marL="712470" lvl="1" indent="-356235">
              <a:lnSpc>
                <a:spcPts val="4620"/>
              </a:lnSpc>
              <a:buFont typeface="Arial" panose="020B0604020202020204"/>
              <a:buChar char="•"/>
            </a:pPr>
            <a:r>
              <a:rPr lang="en-US" sz="3300" spc="-32">
                <a:solidFill>
                  <a:srgbClr val="242423"/>
                </a:solidFill>
                <a:latin typeface="Heebo" panose="00000500000000000000"/>
              </a:rPr>
              <a:t>Serialization process using joblib to save the best trained model.</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Bold" panose="00000800000000000000"/>
              </a:rPr>
              <a:t>jo</a:t>
            </a:r>
            <a:r>
              <a:rPr lang="en-US" sz="3300" spc="-32">
                <a:solidFill>
                  <a:srgbClr val="242423"/>
                </a:solidFill>
                <a:latin typeface="Heebo Bold" panose="00000800000000000000"/>
              </a:rPr>
              <a:t>blib.dump(best_model, 'best_model.pkl')</a:t>
            </a:r>
            <a:endParaRPr lang="en-US" sz="3300" spc="-32">
              <a:solidFill>
                <a:srgbClr val="242423"/>
              </a:solidFill>
              <a:latin typeface="Heebo Bold" panose="000008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Confirmation message indicating successful serialization.</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panose="00000500000000000000"/>
              </a:rPr>
              <a:t>print("Model has been serialized and saved as 'best_model.pkl'")</a:t>
            </a:r>
            <a:endParaRPr lang="en-US" sz="3300" spc="-32">
              <a:solidFill>
                <a:srgbClr val="242423"/>
              </a:solidFill>
              <a:latin typeface="Heebo" panose="00000500000000000000"/>
            </a:endParaRPr>
          </a:p>
          <a:p>
            <a:pPr>
              <a:lnSpc>
                <a:spcPts val="4620"/>
              </a:lnSpc>
            </a:p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4013785"/>
          </a:xfrm>
          <a:prstGeom prst="rect">
            <a:avLst/>
          </a:prstGeom>
          <a:solidFill>
            <a:srgbClr val="F3F3F3"/>
          </a:solidFill>
        </p:spPr>
      </p:sp>
      <p:sp>
        <p:nvSpPr>
          <p:cNvPr id="4" name="TextBox 4"/>
          <p:cNvSpPr txBox="1"/>
          <p:nvPr/>
        </p:nvSpPr>
        <p:spPr>
          <a:xfrm>
            <a:off x="1028700" y="2036358"/>
            <a:ext cx="11249039" cy="753195"/>
          </a:xfrm>
          <a:prstGeom prst="rect">
            <a:avLst/>
          </a:prstGeom>
        </p:spPr>
        <p:txBody>
          <a:bodyPr lIns="0" tIns="0" rIns="0" bIns="0" rtlCol="0" anchor="t">
            <a:spAutoFit/>
          </a:bodyPr>
          <a:lstStyle/>
          <a:p>
            <a:pPr>
              <a:lnSpc>
                <a:spcPts val="6000"/>
              </a:lnSpc>
            </a:pPr>
            <a:r>
              <a:rPr lang="en-US" sz="5000">
                <a:solidFill>
                  <a:srgbClr val="242423"/>
                </a:solidFill>
                <a:latin typeface="Heebo" panose="00000500000000000000"/>
              </a:rPr>
              <a:t>IMPORT DATA</a:t>
            </a:r>
            <a:endParaRPr lang="en-US" sz="5000">
              <a:solidFill>
                <a:srgbClr val="242423"/>
              </a:solidFill>
              <a:latin typeface="Heebo" panose="00000500000000000000"/>
            </a:endParaRPr>
          </a:p>
        </p:txBody>
      </p:sp>
      <p:sp>
        <p:nvSpPr>
          <p:cNvPr id="5" name="TextBox 5"/>
          <p:cNvSpPr txBox="1"/>
          <p:nvPr/>
        </p:nvSpPr>
        <p:spPr>
          <a:xfrm>
            <a:off x="1028700" y="5370196"/>
            <a:ext cx="11554716" cy="2980691"/>
          </a:xfrm>
          <a:prstGeom prst="rect">
            <a:avLst/>
          </a:prstGeom>
        </p:spPr>
        <p:txBody>
          <a:bodyPr lIns="0" tIns="0" rIns="0" bIns="0" rtlCol="0" anchor="t">
            <a:spAutoFit/>
          </a:bodyPr>
          <a:lstStyle/>
          <a:p>
            <a:pPr marL="734060" lvl="1" indent="-367030" algn="l">
              <a:lnSpc>
                <a:spcPts val="4760"/>
              </a:lnSpc>
              <a:spcBef>
                <a:spcPct val="0"/>
              </a:spcBef>
              <a:buFont typeface="Arial" panose="020B0604020202020204"/>
              <a:buChar char="•"/>
            </a:pPr>
            <a:r>
              <a:rPr lang="en-US" sz="3400" u="none" spc="-33">
                <a:solidFill>
                  <a:srgbClr val="242423"/>
                </a:solidFill>
                <a:latin typeface="Heebo" panose="00000500000000000000"/>
              </a:rPr>
              <a:t>Python code to import necessary libraries and dataset</a:t>
            </a:r>
            <a:endParaRPr lang="en-US" sz="3400" u="none" spc="-33">
              <a:solidFill>
                <a:srgbClr val="242423"/>
              </a:solidFill>
              <a:latin typeface="Heebo" panose="00000500000000000000"/>
            </a:endParaRPr>
          </a:p>
          <a:p>
            <a:pPr marL="734060" lvl="1" indent="-367030" algn="l">
              <a:lnSpc>
                <a:spcPts val="4760"/>
              </a:lnSpc>
              <a:spcBef>
                <a:spcPct val="0"/>
              </a:spcBef>
              <a:buFont typeface="Arial" panose="020B0604020202020204"/>
              <a:buChar char="•"/>
            </a:pPr>
            <a:r>
              <a:rPr lang="en-US" sz="3400" u="none" spc="-33">
                <a:solidFill>
                  <a:srgbClr val="242423"/>
                </a:solidFill>
                <a:latin typeface="Heebo" panose="00000500000000000000"/>
              </a:rPr>
              <a:t>Displaying the first few rows of the dataset</a:t>
            </a:r>
            <a:endParaRPr lang="en-US" sz="3400" u="none" spc="-33">
              <a:solidFill>
                <a:srgbClr val="242423"/>
              </a:solidFill>
              <a:latin typeface="Heebo" panose="00000500000000000000"/>
            </a:endParaRPr>
          </a:p>
          <a:p>
            <a:pPr marL="734060" lvl="1" indent="-367030" algn="l">
              <a:lnSpc>
                <a:spcPts val="4760"/>
              </a:lnSpc>
              <a:spcBef>
                <a:spcPct val="0"/>
              </a:spcBef>
              <a:buFont typeface="Arial" panose="020B0604020202020204"/>
              <a:buChar char="•"/>
            </a:pPr>
            <a:r>
              <a:rPr lang="en-US" sz="3400" u="none" spc="-33">
                <a:solidFill>
                  <a:srgbClr val="242423"/>
                </a:solidFill>
                <a:latin typeface="Heebo" panose="00000500000000000000"/>
              </a:rPr>
              <a:t>Information about the dataset's columns and missing values</a:t>
            </a:r>
            <a:endParaRPr lang="en-US" sz="3400" u="none" spc="-33">
              <a:solidFill>
                <a:srgbClr val="242423"/>
              </a:solidFill>
              <a:latin typeface="Heebo" panose="00000500000000000000"/>
            </a:endParaRPr>
          </a:p>
          <a:p>
            <a:pPr marL="0" lvl="0" indent="0" algn="l">
              <a:lnSpc>
                <a:spcPts val="4760"/>
              </a:lnSpc>
              <a:spcBef>
                <a:spcPct val="0"/>
              </a:spcBef>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0" y="1836839"/>
            <a:ext cx="18288000" cy="6613323"/>
          </a:xfrm>
          <a:prstGeom prst="rect">
            <a:avLst/>
          </a:prstGeom>
          <a:solidFill>
            <a:srgbClr val="F3F3F3"/>
          </a:solidFill>
        </p:spPr>
      </p:sp>
      <p:sp>
        <p:nvSpPr>
          <p:cNvPr id="9" name="TextBox 9"/>
          <p:cNvSpPr txBox="1"/>
          <p:nvPr/>
        </p:nvSpPr>
        <p:spPr>
          <a:xfrm>
            <a:off x="1029099" y="2592387"/>
            <a:ext cx="16529265" cy="5035550"/>
          </a:xfrm>
          <a:prstGeom prst="rect">
            <a:avLst/>
          </a:prstGeom>
        </p:spPr>
        <p:txBody>
          <a:bodyPr lIns="0" tIns="0" rIns="0" bIns="0" rtlCol="0" anchor="t">
            <a:spAutoFit/>
          </a:bodyPr>
          <a:lstStyle/>
          <a:p>
            <a:pPr>
              <a:lnSpc>
                <a:spcPts val="4620"/>
              </a:lnSpc>
            </a:pPr>
            <a:r>
              <a:rPr lang="en-US" sz="3300" spc="-32">
                <a:solidFill>
                  <a:srgbClr val="242423"/>
                </a:solidFill>
                <a:latin typeface="Heebo Bold" panose="00000800000000000000"/>
              </a:rPr>
              <a:t>Model Deployment with Flask</a:t>
            </a:r>
            <a:endParaRPr lang="en-US" sz="3300" spc="-32">
              <a:solidFill>
                <a:srgbClr val="242423"/>
              </a:solidFill>
              <a:latin typeface="Heebo Bold" panose="00000800000000000000"/>
            </a:endParaRPr>
          </a:p>
          <a:p>
            <a:pPr>
              <a:lnSpc>
                <a:spcPts val="4620"/>
              </a:lnSpc>
            </a:pPr>
          </a:p>
          <a:p>
            <a:pPr marL="712470" lvl="1" indent="-356235">
              <a:lnSpc>
                <a:spcPts val="4620"/>
              </a:lnSpc>
              <a:buFont typeface="Arial" panose="020B0604020202020204"/>
              <a:buChar char="•"/>
            </a:pPr>
            <a:r>
              <a:rPr lang="en-US" sz="3300" spc="-32">
                <a:solidFill>
                  <a:srgbClr val="242423"/>
                </a:solidFill>
                <a:latin typeface="Heebo" panose="00000500000000000000"/>
              </a:rPr>
              <a:t>D</a:t>
            </a:r>
            <a:r>
              <a:rPr lang="en-US" sz="3300" spc="-32">
                <a:solidFill>
                  <a:srgbClr val="242423"/>
                </a:solidFill>
                <a:latin typeface="Heebo" panose="00000500000000000000"/>
              </a:rPr>
              <a:t>eploying the serialized model using Flask.</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Bold" panose="00000800000000000000"/>
              </a:rPr>
              <a:t>Importing necessary libraries</a:t>
            </a:r>
            <a:r>
              <a:rPr lang="en-US" sz="3300" spc="-32">
                <a:solidFill>
                  <a:srgbClr val="242423"/>
                </a:solidFill>
                <a:latin typeface="Heebo" panose="00000500000000000000"/>
              </a:rPr>
              <a:t>: from flask import Flask, request, jsonify</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Bold" panose="00000800000000000000"/>
              </a:rPr>
              <a:t>Loading the serialized model</a:t>
            </a:r>
            <a:r>
              <a:rPr lang="en-US" sz="3300" spc="-32">
                <a:solidFill>
                  <a:srgbClr val="242423"/>
                </a:solidFill>
                <a:latin typeface="Heebo" panose="00000500000000000000"/>
              </a:rPr>
              <a:t>: best_model = joblib.load('best_model.pkl')</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panose="00000500000000000000"/>
              </a:rPr>
              <a:t>I</a:t>
            </a:r>
            <a:r>
              <a:rPr lang="en-US" sz="3300" spc="-32">
                <a:solidFill>
                  <a:srgbClr val="242423"/>
                </a:solidFill>
                <a:latin typeface="Heebo Bold" panose="00000800000000000000"/>
              </a:rPr>
              <a:t>nitializing Flask app</a:t>
            </a:r>
            <a:r>
              <a:rPr lang="en-US" sz="3300" spc="-32">
                <a:solidFill>
                  <a:srgbClr val="242423"/>
                </a:solidFill>
                <a:latin typeface="Heebo" panose="00000500000000000000"/>
              </a:rPr>
              <a:t>: app = Flask(__name__)</a:t>
            </a:r>
            <a:endParaRPr lang="en-US" sz="3300" spc="-32">
              <a:solidFill>
                <a:srgbClr val="242423"/>
              </a:solidFill>
              <a:latin typeface="Heebo" panose="00000500000000000000"/>
            </a:endParaRPr>
          </a:p>
          <a:p>
            <a:pPr marL="1424940" lvl="2" indent="-474980">
              <a:lnSpc>
                <a:spcPts val="4620"/>
              </a:lnSpc>
              <a:buFont typeface="Arial" panose="020B0604020202020204"/>
              <a:buChar char="⚬"/>
            </a:pPr>
            <a:r>
              <a:rPr lang="en-US" sz="3300" spc="-32">
                <a:solidFill>
                  <a:srgbClr val="242423"/>
                </a:solidFill>
                <a:latin typeface="Heebo" panose="00000500000000000000"/>
              </a:rPr>
              <a:t>Defining prediction endpoint </a:t>
            </a:r>
            <a:r>
              <a:rPr lang="en-US" sz="3300" spc="-32">
                <a:solidFill>
                  <a:srgbClr val="E11010"/>
                </a:solidFill>
                <a:latin typeface="Heebo" panose="00000500000000000000"/>
              </a:rPr>
              <a:t>/predict</a:t>
            </a:r>
            <a:endParaRPr lang="en-US" sz="3300" spc="-32">
              <a:solidFill>
                <a:srgbClr val="E11010"/>
              </a:solidFill>
              <a:latin typeface="Heebo" panose="00000500000000000000"/>
            </a:endParaRPr>
          </a:p>
          <a:p>
            <a:pPr>
              <a:lnSpc>
                <a:spcPts val="4620"/>
              </a:lnSpc>
            </a:pPr>
          </a:p>
          <a:p>
            <a:pPr>
              <a:lnSpc>
                <a:spcPts val="3080"/>
              </a:lnSpc>
              <a:spcBef>
                <a:spcPct val="0"/>
              </a:spcBef>
            </a:pPr>
            <a:r>
              <a:rPr lang="en-US" sz="2200" spc="-21">
                <a:solidFill>
                  <a:srgbClr val="242423"/>
                </a:solidFill>
                <a:latin typeface="Heebo" panose="00000500000000000000"/>
              </a:rPr>
              <a:t>.</a:t>
            </a:r>
            <a:endParaRPr lang="en-US" sz="2200" spc="-21">
              <a:solidFill>
                <a:srgbClr val="242423"/>
              </a:solidFill>
              <a:latin typeface="Heebo" panose="0000050000000000000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23667"/>
          </a:xfrm>
          <a:prstGeom prst="rect">
            <a:avLst/>
          </a:prstGeom>
          <a:solidFill>
            <a:srgbClr val="F3F3F3"/>
          </a:solidFill>
        </p:spPr>
      </p:sp>
      <p:sp>
        <p:nvSpPr>
          <p:cNvPr id="5" name="TextBox 5"/>
          <p:cNvSpPr txBox="1"/>
          <p:nvPr/>
        </p:nvSpPr>
        <p:spPr>
          <a:xfrm>
            <a:off x="431589" y="3795463"/>
            <a:ext cx="17424822" cy="4454525"/>
          </a:xfrm>
          <a:prstGeom prst="rect">
            <a:avLst/>
          </a:prstGeom>
        </p:spPr>
        <p:txBody>
          <a:bodyPr lIns="0" tIns="0" rIns="0" bIns="0" rtlCol="0" anchor="t">
            <a:spAutoFit/>
          </a:bodyPr>
          <a:lstStyle/>
          <a:p>
            <a:pPr>
              <a:lnSpc>
                <a:spcPts val="4620"/>
              </a:lnSpc>
            </a:pPr>
            <a:r>
              <a:rPr lang="en-US" sz="3300" spc="-32">
                <a:solidFill>
                  <a:srgbClr val="242423"/>
                </a:solidFill>
                <a:latin typeface="Heebo Bold" panose="00000800000000000000"/>
              </a:rPr>
              <a:t>Model Deployment Process</a:t>
            </a:r>
            <a:endParaRPr lang="en-US" sz="3300" spc="-32">
              <a:solidFill>
                <a:srgbClr val="242423"/>
              </a:solidFill>
              <a:latin typeface="Heebo Bold" panose="000008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Serialization of the model ensures that it can be stored and reused without retraining.</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Flask framework is utilized to deploy the serialized model as a web service.</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Prediction endpoint /predict is defined t</a:t>
            </a:r>
            <a:r>
              <a:rPr lang="en-US" sz="3300" spc="-32">
                <a:solidFill>
                  <a:srgbClr val="242423"/>
                </a:solidFill>
                <a:latin typeface="Heebo" panose="00000500000000000000"/>
              </a:rPr>
              <a:t>o hand</a:t>
            </a:r>
            <a:r>
              <a:rPr lang="en-US" sz="3300" spc="-32">
                <a:solidFill>
                  <a:srgbClr val="242423"/>
                </a:solidFill>
                <a:latin typeface="Heebo" panose="00000500000000000000"/>
              </a:rPr>
              <a:t>le incoming requests and return predictions.</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The deployed model can be accessed via HTTP POST requests, making it accessible for integration into other applications.</a:t>
            </a:r>
            <a:endParaRPr lang="en-US" sz="3300" spc="-32">
              <a:solidFill>
                <a:srgbClr val="242423"/>
              </a:solidFill>
              <a:latin typeface="Heebo" panose="00000500000000000000"/>
            </a:endParaRPr>
          </a:p>
          <a:p>
            <a:pPr>
              <a:lnSpc>
                <a:spcPts val="4620"/>
              </a:lnSpc>
              <a:spcBef>
                <a:spcPct val="0"/>
              </a:spcBef>
            </a:pPr>
          </a:p>
          <a:p>
            <a:pPr>
              <a:lnSpc>
                <a:spcPts val="3080"/>
              </a:lnSpc>
              <a:spcBef>
                <a:spcPct val="0"/>
              </a:spcBef>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23667"/>
          </a:xfrm>
          <a:prstGeom prst="rect">
            <a:avLst/>
          </a:prstGeom>
          <a:solidFill>
            <a:srgbClr val="F3F3F3"/>
          </a:solidFill>
        </p:spPr>
      </p:sp>
      <p:sp>
        <p:nvSpPr>
          <p:cNvPr id="5" name="TextBox 5"/>
          <p:cNvSpPr txBox="1"/>
          <p:nvPr/>
        </p:nvSpPr>
        <p:spPr>
          <a:xfrm>
            <a:off x="456035" y="3322007"/>
            <a:ext cx="17424822" cy="6778625"/>
          </a:xfrm>
          <a:prstGeom prst="rect">
            <a:avLst/>
          </a:prstGeom>
        </p:spPr>
        <p:txBody>
          <a:bodyPr lIns="0" tIns="0" rIns="0" bIns="0" rtlCol="0" anchor="t">
            <a:spAutoFit/>
          </a:bodyPr>
          <a:lstStyle/>
          <a:p>
            <a:pPr>
              <a:lnSpc>
                <a:spcPts val="4620"/>
              </a:lnSpc>
            </a:pPr>
            <a:r>
              <a:rPr lang="en-US" sz="3300" spc="-32">
                <a:solidFill>
                  <a:srgbClr val="242423"/>
                </a:solidFill>
                <a:latin typeface="Heebo Bold" panose="00000800000000000000"/>
              </a:rPr>
              <a:t>Sample Prediction Request</a:t>
            </a:r>
            <a:endParaRPr lang="en-US" sz="3300" spc="-32">
              <a:solidFill>
                <a:srgbClr val="242423"/>
              </a:solidFill>
              <a:latin typeface="Heebo Bold" panose="000008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 input data in JSON format.</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Sending a POST request to the Flask app with the sample input data.</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Printing the prediction received from the Flask app.</a:t>
            </a:r>
            <a:endParaRPr lang="en-US" sz="3300" spc="-32">
              <a:solidFill>
                <a:srgbClr val="242423"/>
              </a:solidFill>
              <a:latin typeface="Heebo" panose="00000500000000000000"/>
            </a:endParaRPr>
          </a:p>
          <a:p>
            <a:pPr>
              <a:lnSpc>
                <a:spcPts val="4620"/>
              </a:lnSpc>
            </a:pPr>
          </a:p>
          <a:p>
            <a:pPr>
              <a:lnSpc>
                <a:spcPts val="4620"/>
              </a:lnSpc>
            </a:pPr>
            <a:r>
              <a:rPr lang="en-US" sz="3300" spc="-32">
                <a:solidFill>
                  <a:srgbClr val="242423"/>
                </a:solidFill>
                <a:latin typeface="Heebo Bold" panose="00000800000000000000"/>
              </a:rPr>
              <a:t>Deployment Considerations</a:t>
            </a:r>
            <a:endParaRPr lang="en-US" sz="3300" spc="-32">
              <a:solidFill>
                <a:srgbClr val="242423"/>
              </a:solidFill>
              <a:latin typeface="Heebo Bold" panose="000008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Ensure that the Flask app is running on the appropriate server.</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Monitor server resources to handle incoming prediction requests efficiently.</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Imp</a:t>
            </a:r>
            <a:r>
              <a:rPr lang="en-US" sz="3300" spc="-32">
                <a:solidFill>
                  <a:srgbClr val="242423"/>
                </a:solidFill>
                <a:latin typeface="Heebo" panose="00000500000000000000"/>
              </a:rPr>
              <a:t>lement security measures to protect the deployed model from unauthorized access.</a:t>
            </a:r>
            <a:endParaRPr lang="en-US" sz="3300" spc="-32">
              <a:solidFill>
                <a:srgbClr val="242423"/>
              </a:solidFill>
              <a:latin typeface="Heebo" panose="00000500000000000000"/>
            </a:endParaRPr>
          </a:p>
          <a:p>
            <a:pPr marL="712470" lvl="1" indent="-356235">
              <a:lnSpc>
                <a:spcPts val="4620"/>
              </a:lnSpc>
              <a:buFont typeface="Arial" panose="020B0604020202020204"/>
              <a:buChar char="•"/>
            </a:pPr>
            <a:r>
              <a:rPr lang="en-US" sz="3300" spc="-32">
                <a:solidFill>
                  <a:srgbClr val="242423"/>
                </a:solidFill>
                <a:latin typeface="Heebo" panose="00000500000000000000"/>
              </a:rPr>
              <a:t>Regularly update and maintain the deployed model to ensure optimal performance and reliability.</a:t>
            </a:r>
            <a:endParaRPr lang="en-US" sz="3300" spc="-32">
              <a:solidFill>
                <a:srgbClr val="242423"/>
              </a:solidFill>
              <a:latin typeface="Heebo" panose="00000500000000000000"/>
            </a:endParaRPr>
          </a:p>
          <a:p>
            <a:pPr>
              <a:lnSpc>
                <a:spcPts val="3080"/>
              </a:lnSpc>
              <a:spcBef>
                <a:spcPct val="0"/>
              </a:spcBef>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823667"/>
          </a:xfrm>
          <a:prstGeom prst="rect">
            <a:avLst/>
          </a:prstGeom>
          <a:solidFill>
            <a:srgbClr val="F3F3F3"/>
          </a:solidFill>
        </p:spPr>
      </p:sp>
      <p:sp>
        <p:nvSpPr>
          <p:cNvPr id="5" name="TextBox 5"/>
          <p:cNvSpPr txBox="1"/>
          <p:nvPr/>
        </p:nvSpPr>
        <p:spPr>
          <a:xfrm>
            <a:off x="456035" y="3679961"/>
            <a:ext cx="17424822" cy="5730875"/>
          </a:xfrm>
          <a:prstGeom prst="rect">
            <a:avLst/>
          </a:prstGeom>
        </p:spPr>
        <p:txBody>
          <a:bodyPr lIns="0" tIns="0" rIns="0" bIns="0" rtlCol="0" anchor="t">
            <a:spAutoFit/>
          </a:bodyPr>
          <a:lstStyle/>
          <a:p>
            <a:pPr>
              <a:lnSpc>
                <a:spcPts val="4620"/>
              </a:lnSpc>
            </a:pPr>
            <a:r>
              <a:rPr lang="en-US" sz="3300" spc="-32">
                <a:solidFill>
                  <a:srgbClr val="242423"/>
                </a:solidFill>
                <a:latin typeface="Heebo Bold" panose="00000800000000000000"/>
              </a:rPr>
              <a:t>Conclusion</a:t>
            </a:r>
            <a:endParaRPr lang="en-US" sz="3300" spc="-32">
              <a:solidFill>
                <a:srgbClr val="242423"/>
              </a:solidFill>
              <a:latin typeface="Heebo Bold" panose="00000800000000000000"/>
            </a:endParaRPr>
          </a:p>
          <a:p>
            <a:pPr>
              <a:lnSpc>
                <a:spcPts val="4620"/>
              </a:lnSpc>
            </a:pPr>
          </a:p>
          <a:p>
            <a:pPr marL="734060" lvl="1" indent="-367030">
              <a:lnSpc>
                <a:spcPts val="4760"/>
              </a:lnSpc>
              <a:buFont typeface="Arial" panose="020B0604020202020204"/>
              <a:buChar char="•"/>
            </a:pPr>
            <a:r>
              <a:rPr lang="en-US" sz="3400" spc="-33">
                <a:solidFill>
                  <a:srgbClr val="242423"/>
                </a:solidFill>
                <a:latin typeface="Heebo" panose="00000500000000000000"/>
              </a:rPr>
              <a:t>Serialization and deployment enable the model to be used in real-world </a:t>
            </a:r>
            <a:endParaRPr lang="en-US" sz="3400" spc="-33">
              <a:solidFill>
                <a:srgbClr val="242423"/>
              </a:solidFill>
              <a:latin typeface="Heebo" panose="00000500000000000000"/>
            </a:endParaRPr>
          </a:p>
          <a:p>
            <a:pPr>
              <a:lnSpc>
                <a:spcPts val="4760"/>
              </a:lnSpc>
            </a:pPr>
            <a:r>
              <a:rPr lang="en-US" sz="3400" spc="-33">
                <a:solidFill>
                  <a:srgbClr val="242423"/>
                </a:solidFill>
                <a:latin typeface="Heebo" panose="00000500000000000000"/>
              </a:rPr>
              <a:t>        </a:t>
            </a:r>
            <a:r>
              <a:rPr lang="en-US" sz="3400" spc="-33">
                <a:solidFill>
                  <a:srgbClr val="242423"/>
                </a:solidFill>
                <a:latin typeface="Heebo" panose="00000500000000000000"/>
              </a:rPr>
              <a:t>applications.</a:t>
            </a:r>
            <a:endParaRPr lang="en-US" sz="3400" spc="-33">
              <a:solidFill>
                <a:srgbClr val="242423"/>
              </a:solidFill>
              <a:latin typeface="Heebo" panose="00000500000000000000"/>
            </a:endParaRPr>
          </a:p>
          <a:p>
            <a:pPr marL="734060" lvl="1" indent="-367030">
              <a:lnSpc>
                <a:spcPts val="4760"/>
              </a:lnSpc>
              <a:buFont typeface="Arial" panose="020B0604020202020204"/>
              <a:buChar char="•"/>
            </a:pPr>
            <a:r>
              <a:rPr lang="en-US" sz="3400" spc="-33">
                <a:solidFill>
                  <a:srgbClr val="242423"/>
                </a:solidFill>
                <a:latin typeface="Heebo" panose="00000500000000000000"/>
              </a:rPr>
              <a:t>Flask provides a simple and effective framework for deploying machine </a:t>
            </a:r>
            <a:endParaRPr lang="en-US" sz="3400" spc="-33">
              <a:solidFill>
                <a:srgbClr val="242423"/>
              </a:solidFill>
              <a:latin typeface="Heebo" panose="00000500000000000000"/>
            </a:endParaRPr>
          </a:p>
          <a:p>
            <a:pPr>
              <a:lnSpc>
                <a:spcPts val="4760"/>
              </a:lnSpc>
            </a:pPr>
            <a:r>
              <a:rPr lang="en-US" sz="3400" spc="-33">
                <a:solidFill>
                  <a:srgbClr val="242423"/>
                </a:solidFill>
                <a:latin typeface="Heebo" panose="00000500000000000000"/>
              </a:rPr>
              <a:t>        </a:t>
            </a:r>
            <a:r>
              <a:rPr lang="en-US" sz="3400" spc="-33">
                <a:solidFill>
                  <a:srgbClr val="242423"/>
                </a:solidFill>
                <a:latin typeface="Heebo" panose="00000500000000000000"/>
              </a:rPr>
              <a:t>learning models as web services.</a:t>
            </a:r>
            <a:endParaRPr lang="en-US" sz="3400" spc="-33">
              <a:solidFill>
                <a:srgbClr val="242423"/>
              </a:solidFill>
              <a:latin typeface="Heebo" panose="00000500000000000000"/>
            </a:endParaRPr>
          </a:p>
          <a:p>
            <a:pPr marL="734060" lvl="1" indent="-367030">
              <a:lnSpc>
                <a:spcPts val="4760"/>
              </a:lnSpc>
              <a:buFont typeface="Arial" panose="020B0604020202020204"/>
              <a:buChar char="•"/>
            </a:pPr>
            <a:r>
              <a:rPr lang="en-US" sz="3400" spc="-33">
                <a:solidFill>
                  <a:srgbClr val="242423"/>
                </a:solidFill>
                <a:latin typeface="Heebo" panose="00000500000000000000"/>
              </a:rPr>
              <a:t>C</a:t>
            </a:r>
            <a:r>
              <a:rPr lang="en-US" sz="3400" spc="-33">
                <a:solidFill>
                  <a:srgbClr val="242423"/>
                </a:solidFill>
                <a:latin typeface="Heebo" panose="00000500000000000000"/>
              </a:rPr>
              <a:t>ontinuous monitoring and maintenance are essential for successf</a:t>
            </a:r>
            <a:r>
              <a:rPr lang="en-US" sz="3400" spc="-33">
                <a:solidFill>
                  <a:srgbClr val="242423"/>
                </a:solidFill>
                <a:latin typeface="Heebo" panose="00000500000000000000"/>
              </a:rPr>
              <a:t>ul model deployment and integration.</a:t>
            </a:r>
            <a:endParaRPr lang="en-US" sz="3400" spc="-33">
              <a:solidFill>
                <a:srgbClr val="242423"/>
              </a:solidFill>
              <a:latin typeface="Heebo" panose="00000500000000000000"/>
            </a:endParaRPr>
          </a:p>
          <a:p>
            <a:pPr>
              <a:lnSpc>
                <a:spcPts val="4620"/>
              </a:lnSpc>
            </a:pPr>
          </a:p>
          <a:p>
            <a:pPr>
              <a:lnSpc>
                <a:spcPts val="3080"/>
              </a:lnSpc>
              <a:spcBef>
                <a:spcPct val="0"/>
              </a:spcBef>
            </a:p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788720" y="0"/>
            <a:ext cx="9499280" cy="10287000"/>
          </a:xfrm>
          <a:prstGeom prst="rect">
            <a:avLst/>
          </a:prstGeom>
          <a:solidFill>
            <a:srgbClr val="F3F3F3"/>
          </a:solidFill>
        </p:spPr>
      </p:sp>
      <p:sp>
        <p:nvSpPr>
          <p:cNvPr id="3" name="TextBox 3"/>
          <p:cNvSpPr txBox="1"/>
          <p:nvPr/>
        </p:nvSpPr>
        <p:spPr>
          <a:xfrm>
            <a:off x="1028700" y="4658108"/>
            <a:ext cx="5411523" cy="970784"/>
          </a:xfrm>
          <a:prstGeom prst="rect">
            <a:avLst/>
          </a:prstGeom>
        </p:spPr>
        <p:txBody>
          <a:bodyPr lIns="0" tIns="0" rIns="0" bIns="0" rtlCol="0" anchor="t">
            <a:spAutoFit/>
          </a:bodyPr>
          <a:lstStyle/>
          <a:p>
            <a:pPr>
              <a:lnSpc>
                <a:spcPts val="7680"/>
              </a:lnSpc>
            </a:pPr>
            <a:r>
              <a:rPr lang="en-US" sz="6400">
                <a:solidFill>
                  <a:srgbClr val="242423"/>
                </a:solidFill>
                <a:latin typeface="Heebo" panose="00000500000000000000"/>
              </a:rPr>
              <a:t>Thank you</a:t>
            </a:r>
            <a:endParaRPr lang="en-US" sz="6400">
              <a:solidFill>
                <a:srgbClr val="242423"/>
              </a:solidFill>
              <a:latin typeface="Heebo"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144839" cy="10287000"/>
          </a:xfrm>
          <a:prstGeom prst="rect">
            <a:avLst/>
          </a:prstGeom>
          <a:solidFill>
            <a:srgbClr val="F3F3F3"/>
          </a:solidFill>
        </p:spPr>
      </p:sp>
      <p:sp>
        <p:nvSpPr>
          <p:cNvPr id="3" name="TextBox 3"/>
          <p:cNvSpPr txBox="1"/>
          <p:nvPr/>
        </p:nvSpPr>
        <p:spPr>
          <a:xfrm>
            <a:off x="5144839" y="433388"/>
            <a:ext cx="13143161" cy="9420225"/>
          </a:xfrm>
          <a:prstGeom prst="rect">
            <a:avLst/>
          </a:prstGeom>
        </p:spPr>
        <p:txBody>
          <a:bodyPr lIns="0" tIns="0" rIns="0" bIns="0" rtlCol="0" anchor="t">
            <a:spAutoFit/>
          </a:bodyPr>
          <a:lstStyle/>
          <a:p>
            <a:pPr>
              <a:lnSpc>
                <a:spcPts val="3270"/>
              </a:lnSpc>
            </a:pPr>
            <a:r>
              <a:rPr lang="en-US" sz="2725" spc="-8">
                <a:solidFill>
                  <a:srgbClr val="242423"/>
                </a:solidFill>
                <a:latin typeface="Heebo Bold" panose="00000800000000000000"/>
              </a:rPr>
              <a:t>Data Fields :</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battery_power : Tota</a:t>
            </a:r>
            <a:r>
              <a:rPr lang="en-US" sz="2725" spc="-8">
                <a:solidFill>
                  <a:srgbClr val="242423"/>
                </a:solidFill>
                <a:latin typeface="Heebo Bold" panose="00000800000000000000"/>
              </a:rPr>
              <a:t>l </a:t>
            </a:r>
            <a:r>
              <a:rPr lang="en-US" sz="2725" spc="-8">
                <a:solidFill>
                  <a:srgbClr val="242423"/>
                </a:solidFill>
                <a:latin typeface="Heebo Bold" panose="00000800000000000000"/>
              </a:rPr>
              <a:t>energy a battery can store in one time measured in mAh</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blue : Has bluetooth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clock_speed : speed at which microprocessor executes instructions</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du</a:t>
            </a:r>
            <a:r>
              <a:rPr lang="en-US" sz="2725" spc="-8">
                <a:solidFill>
                  <a:srgbClr val="242423"/>
                </a:solidFill>
                <a:latin typeface="Heebo Bold" panose="00000800000000000000"/>
              </a:rPr>
              <a:t>al_sim : Has dual sim support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fc : Front Camera mega pixels</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four_g : Has 4G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int_memory : Internal Memory in Gigabytes</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m_d</a:t>
            </a:r>
            <a:r>
              <a:rPr lang="en-US" sz="2725" spc="-8">
                <a:solidFill>
                  <a:srgbClr val="242423"/>
                </a:solidFill>
                <a:latin typeface="Heebo Bold" panose="00000800000000000000"/>
              </a:rPr>
              <a:t>ep : Mobile Depth in cm</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mobile_wt : Weight of mobile phone</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n_cores : Number of cores of processor</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pc : Primary Camera mega pixels</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px_he</a:t>
            </a:r>
            <a:r>
              <a:rPr lang="en-US" sz="2725" spc="-8">
                <a:solidFill>
                  <a:srgbClr val="242423"/>
                </a:solidFill>
                <a:latin typeface="Heebo Bold" panose="00000800000000000000"/>
              </a:rPr>
              <a:t>ight : Pixel Resolution Height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px_w</a:t>
            </a:r>
            <a:r>
              <a:rPr lang="en-US" sz="2725" spc="-8">
                <a:solidFill>
                  <a:srgbClr val="242423"/>
                </a:solidFill>
                <a:latin typeface="Heebo Bold" panose="00000800000000000000"/>
              </a:rPr>
              <a:t>idth : Pixel Resolution Width</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ram : Random Access Memory in Mega Bytes</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sc_h : Screen Height of mobile in cm</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sc_w : Screen Width of mobile in cm</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talk_time : longest time that a single battery charge will last when you are</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three_g : Has 3G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touch_screen : Has touch screen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wifi : Has wifi or not</a:t>
            </a:r>
            <a:endParaRPr lang="en-US" sz="2725" spc="-8">
              <a:solidFill>
                <a:srgbClr val="242423"/>
              </a:solidFill>
              <a:latin typeface="Heebo Bold" panose="00000800000000000000"/>
            </a:endParaRPr>
          </a:p>
          <a:p>
            <a:pPr marL="588645" lvl="1" indent="-294005">
              <a:lnSpc>
                <a:spcPts val="3270"/>
              </a:lnSpc>
              <a:buAutoNum type="arabicPeriod"/>
            </a:pPr>
            <a:r>
              <a:rPr lang="en-US" sz="2725" spc="-8">
                <a:solidFill>
                  <a:srgbClr val="242423"/>
                </a:solidFill>
                <a:latin typeface="Heebo Bold" panose="00000800000000000000"/>
              </a:rPr>
              <a:t>price_range : This is the target variable with value of 0(low cost), 1(medium cost), 2(high cost) and 3(very high cost)</a:t>
            </a:r>
            <a:endParaRPr lang="en-US" sz="2725" spc="-8">
              <a:solidFill>
                <a:srgbClr val="242423"/>
              </a:solidFill>
              <a:latin typeface="Heebo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2468658" cy="5199386"/>
          </a:xfrm>
          <a:custGeom>
            <a:avLst/>
            <a:gdLst/>
            <a:ahLst/>
            <a:cxnLst/>
            <a:rect l="l" t="t" r="r" b="b"/>
            <a:pathLst>
              <a:path w="12468658" h="5199386">
                <a:moveTo>
                  <a:pt x="0" y="0"/>
                </a:moveTo>
                <a:lnTo>
                  <a:pt x="12468658" y="0"/>
                </a:lnTo>
                <a:lnTo>
                  <a:pt x="12468658" y="5199386"/>
                </a:lnTo>
                <a:lnTo>
                  <a:pt x="0" y="5199386"/>
                </a:lnTo>
                <a:lnTo>
                  <a:pt x="0" y="0"/>
                </a:lnTo>
                <a:close/>
              </a:path>
            </a:pathLst>
          </a:custGeom>
          <a:blipFill>
            <a:blip r:embed="rId1"/>
            <a:stretch>
              <a:fillRect b="-7243"/>
            </a:stretch>
          </a:blipFill>
        </p:spPr>
      </p:sp>
      <p:sp>
        <p:nvSpPr>
          <p:cNvPr id="3" name="Freeform 3"/>
          <p:cNvSpPr/>
          <p:nvPr/>
        </p:nvSpPr>
        <p:spPr>
          <a:xfrm>
            <a:off x="1028700" y="7377859"/>
            <a:ext cx="13134859" cy="3147228"/>
          </a:xfrm>
          <a:custGeom>
            <a:avLst/>
            <a:gdLst/>
            <a:ahLst/>
            <a:cxnLst/>
            <a:rect l="l" t="t" r="r" b="b"/>
            <a:pathLst>
              <a:path w="13134859" h="3147228">
                <a:moveTo>
                  <a:pt x="0" y="0"/>
                </a:moveTo>
                <a:lnTo>
                  <a:pt x="13134859" y="0"/>
                </a:lnTo>
                <a:lnTo>
                  <a:pt x="13134859" y="3147227"/>
                </a:lnTo>
                <a:lnTo>
                  <a:pt x="0" y="3147227"/>
                </a:lnTo>
                <a:lnTo>
                  <a:pt x="0" y="0"/>
                </a:lnTo>
                <a:close/>
              </a:path>
            </a:pathLst>
          </a:custGeom>
          <a:blipFill>
            <a:blip r:embed="rId2"/>
            <a:stretch>
              <a:fillRect/>
            </a:stretch>
          </a:blipFill>
        </p:spPr>
      </p:sp>
      <p:sp>
        <p:nvSpPr>
          <p:cNvPr id="4" name="TextBox 4"/>
          <p:cNvSpPr txBox="1"/>
          <p:nvPr/>
        </p:nvSpPr>
        <p:spPr>
          <a:xfrm>
            <a:off x="1028700" y="356828"/>
            <a:ext cx="11318425"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 IMPORT NECESSARY LIBRARIES </a:t>
            </a:r>
            <a:endParaRPr lang="en-US" sz="3900">
              <a:solidFill>
                <a:srgbClr val="242423"/>
              </a:solidFill>
              <a:latin typeface="Heebo" panose="00000500000000000000"/>
            </a:endParaRPr>
          </a:p>
        </p:txBody>
      </p:sp>
      <p:sp>
        <p:nvSpPr>
          <p:cNvPr id="5" name="TextBox 5"/>
          <p:cNvSpPr txBox="1"/>
          <p:nvPr/>
        </p:nvSpPr>
        <p:spPr>
          <a:xfrm>
            <a:off x="1028700" y="6777784"/>
            <a:ext cx="15558752" cy="590550"/>
          </a:xfrm>
          <a:prstGeom prst="rect">
            <a:avLst/>
          </a:prstGeom>
        </p:spPr>
        <p:txBody>
          <a:bodyPr lIns="0" tIns="0" rIns="0" bIns="0" rtlCol="0" anchor="t">
            <a:spAutoFit/>
          </a:bodyPr>
          <a:lstStyle/>
          <a:p>
            <a:pPr>
              <a:lnSpc>
                <a:spcPts val="4680"/>
              </a:lnSpc>
            </a:pPr>
            <a:r>
              <a:rPr lang="en-US" sz="3900">
                <a:solidFill>
                  <a:srgbClr val="242423"/>
                </a:solidFill>
                <a:latin typeface="Heebo" panose="00000500000000000000"/>
              </a:rPr>
              <a:t>DISPLAYING THE FIRST FEW ROWS OF THE DATASET</a:t>
            </a:r>
            <a:endParaRPr lang="en-US" sz="3900">
              <a:solidFill>
                <a:srgbClr val="242423"/>
              </a:solidFill>
              <a:latin typeface="Heebo"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307994"/>
            <a:ext cx="7594117" cy="6037084"/>
          </a:xfrm>
          <a:custGeom>
            <a:avLst/>
            <a:gdLst/>
            <a:ahLst/>
            <a:cxnLst/>
            <a:rect l="l" t="t" r="r" b="b"/>
            <a:pathLst>
              <a:path w="7594117" h="6037084">
                <a:moveTo>
                  <a:pt x="0" y="0"/>
                </a:moveTo>
                <a:lnTo>
                  <a:pt x="7594117" y="0"/>
                </a:lnTo>
                <a:lnTo>
                  <a:pt x="7594117" y="6037084"/>
                </a:lnTo>
                <a:lnTo>
                  <a:pt x="0" y="6037084"/>
                </a:lnTo>
                <a:lnTo>
                  <a:pt x="0" y="0"/>
                </a:lnTo>
                <a:close/>
              </a:path>
            </a:pathLst>
          </a:custGeom>
          <a:blipFill>
            <a:blip r:embed="rId1"/>
            <a:stretch>
              <a:fillRect/>
            </a:stretch>
          </a:blipFill>
        </p:spPr>
      </p:sp>
      <p:sp>
        <p:nvSpPr>
          <p:cNvPr id="3" name="TextBox 3"/>
          <p:cNvSpPr txBox="1"/>
          <p:nvPr/>
        </p:nvSpPr>
        <p:spPr>
          <a:xfrm>
            <a:off x="1028700" y="714375"/>
            <a:ext cx="11318425" cy="619125"/>
          </a:xfrm>
          <a:prstGeom prst="rect">
            <a:avLst/>
          </a:prstGeom>
        </p:spPr>
        <p:txBody>
          <a:bodyPr lIns="0" tIns="0" rIns="0" bIns="0" rtlCol="0" anchor="t">
            <a:spAutoFit/>
          </a:bodyPr>
          <a:lstStyle/>
          <a:p>
            <a:pPr>
              <a:lnSpc>
                <a:spcPts val="4800"/>
              </a:lnSpc>
            </a:pPr>
            <a:r>
              <a:rPr lang="en-US" sz="4000">
                <a:solidFill>
                  <a:srgbClr val="242423"/>
                </a:solidFill>
                <a:latin typeface="Heebo" panose="00000500000000000000"/>
              </a:rPr>
              <a:t>MISSING VALUES</a:t>
            </a:r>
            <a:endParaRPr lang="en-US" sz="4000">
              <a:solidFill>
                <a:srgbClr val="242423"/>
              </a:solidFill>
              <a:latin typeface="Heebo"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458312"/>
            <a:ext cx="12972984" cy="4089125"/>
          </a:xfrm>
          <a:custGeom>
            <a:avLst/>
            <a:gdLst/>
            <a:ahLst/>
            <a:cxnLst/>
            <a:rect l="l" t="t" r="r" b="b"/>
            <a:pathLst>
              <a:path w="12972984" h="4089125">
                <a:moveTo>
                  <a:pt x="0" y="0"/>
                </a:moveTo>
                <a:lnTo>
                  <a:pt x="12972984" y="0"/>
                </a:lnTo>
                <a:lnTo>
                  <a:pt x="12972984" y="4089126"/>
                </a:lnTo>
                <a:lnTo>
                  <a:pt x="0" y="4089126"/>
                </a:lnTo>
                <a:lnTo>
                  <a:pt x="0" y="0"/>
                </a:lnTo>
                <a:close/>
              </a:path>
            </a:pathLst>
          </a:custGeom>
          <a:blipFill>
            <a:blip r:embed="rId1"/>
            <a:stretch>
              <a:fillRect/>
            </a:stretch>
          </a:blipFill>
        </p:spPr>
      </p:sp>
      <p:sp>
        <p:nvSpPr>
          <p:cNvPr id="3" name="TextBox 3"/>
          <p:cNvSpPr txBox="1"/>
          <p:nvPr/>
        </p:nvSpPr>
        <p:spPr>
          <a:xfrm>
            <a:off x="1028700" y="1019175"/>
            <a:ext cx="11318425" cy="619125"/>
          </a:xfrm>
          <a:prstGeom prst="rect">
            <a:avLst/>
          </a:prstGeom>
        </p:spPr>
        <p:txBody>
          <a:bodyPr lIns="0" tIns="0" rIns="0" bIns="0" rtlCol="0" anchor="t">
            <a:spAutoFit/>
          </a:bodyPr>
          <a:lstStyle/>
          <a:p>
            <a:pPr>
              <a:lnSpc>
                <a:spcPts val="4800"/>
              </a:lnSpc>
            </a:pPr>
            <a:r>
              <a:rPr lang="en-US" sz="4000">
                <a:solidFill>
                  <a:srgbClr val="242423"/>
                </a:solidFill>
                <a:latin typeface="Heebo" panose="00000500000000000000"/>
              </a:rPr>
              <a:t>INFORMATION ABOUT THE DATASET</a:t>
            </a:r>
            <a:endParaRPr lang="en-US" sz="4000">
              <a:solidFill>
                <a:srgbClr val="242423"/>
              </a:solidFill>
              <a:latin typeface="Heebo"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4013785"/>
          </a:xfrm>
          <a:prstGeom prst="rect">
            <a:avLst/>
          </a:prstGeom>
          <a:solidFill>
            <a:srgbClr val="F3F3F3"/>
          </a:solidFill>
        </p:spPr>
      </p:sp>
      <p:sp>
        <p:nvSpPr>
          <p:cNvPr id="4" name="TextBox 4"/>
          <p:cNvSpPr txBox="1"/>
          <p:nvPr/>
        </p:nvSpPr>
        <p:spPr>
          <a:xfrm>
            <a:off x="1028700" y="2036358"/>
            <a:ext cx="11249039" cy="753195"/>
          </a:xfrm>
          <a:prstGeom prst="rect">
            <a:avLst/>
          </a:prstGeom>
        </p:spPr>
        <p:txBody>
          <a:bodyPr lIns="0" tIns="0" rIns="0" bIns="0" rtlCol="0" anchor="t">
            <a:spAutoFit/>
          </a:bodyPr>
          <a:lstStyle/>
          <a:p>
            <a:pPr>
              <a:lnSpc>
                <a:spcPts val="6000"/>
              </a:lnSpc>
            </a:pPr>
            <a:r>
              <a:rPr lang="en-US" sz="5000">
                <a:solidFill>
                  <a:srgbClr val="242423"/>
                </a:solidFill>
                <a:latin typeface="Heebo" panose="00000500000000000000"/>
              </a:rPr>
              <a:t>EXPLORATORY DATA ANALYSIS (EDA)</a:t>
            </a:r>
            <a:endParaRPr lang="en-US" sz="5000">
              <a:solidFill>
                <a:srgbClr val="242423"/>
              </a:solidFill>
              <a:latin typeface="Heebo" panose="00000500000000000000"/>
            </a:endParaRPr>
          </a:p>
        </p:txBody>
      </p:sp>
      <p:sp>
        <p:nvSpPr>
          <p:cNvPr id="7" name="TextBox 7"/>
          <p:cNvSpPr txBox="1"/>
          <p:nvPr/>
        </p:nvSpPr>
        <p:spPr>
          <a:xfrm>
            <a:off x="1028700" y="5070158"/>
            <a:ext cx="11554716" cy="3580766"/>
          </a:xfrm>
          <a:prstGeom prst="rect">
            <a:avLst/>
          </a:prstGeom>
        </p:spPr>
        <p:txBody>
          <a:bodyPr lIns="0" tIns="0" rIns="0" bIns="0" rtlCol="0" anchor="t">
            <a:spAutoFit/>
          </a:bodyPr>
          <a:lstStyle/>
          <a:p>
            <a:pPr marL="734060" lvl="1" indent="-367030">
              <a:lnSpc>
                <a:spcPts val="4760"/>
              </a:lnSpc>
              <a:buFont typeface="Arial" panose="020B0604020202020204"/>
              <a:buChar char="•"/>
            </a:pPr>
            <a:r>
              <a:rPr lang="en-US" sz="3400" spc="-33">
                <a:solidFill>
                  <a:srgbClr val="242423"/>
                </a:solidFill>
                <a:latin typeface="Heebo" panose="00000500000000000000"/>
              </a:rPr>
              <a:t>Visualization of distributions and relationships between features</a:t>
            </a:r>
            <a:endParaRPr lang="en-US" sz="3400" spc="-33">
              <a:solidFill>
                <a:srgbClr val="242423"/>
              </a:solidFill>
              <a:latin typeface="Heebo" panose="00000500000000000000"/>
            </a:endParaRPr>
          </a:p>
          <a:p>
            <a:pPr marL="734060" lvl="1" indent="-367030">
              <a:lnSpc>
                <a:spcPts val="4760"/>
              </a:lnSpc>
              <a:buFont typeface="Arial" panose="020B0604020202020204"/>
              <a:buChar char="•"/>
            </a:pPr>
            <a:r>
              <a:rPr lang="en-US" sz="3400" spc="-33">
                <a:solidFill>
                  <a:srgbClr val="242423"/>
                </a:solidFill>
                <a:latin typeface="Heebo" panose="00000500000000000000"/>
              </a:rPr>
              <a:t>Histograms, box plots, and count plots for numerical and categorical features</a:t>
            </a:r>
            <a:endParaRPr lang="en-US" sz="3400" spc="-33">
              <a:solidFill>
                <a:srgbClr val="242423"/>
              </a:solidFill>
              <a:latin typeface="Heebo" panose="00000500000000000000"/>
            </a:endParaRPr>
          </a:p>
          <a:p>
            <a:pPr marL="734060" lvl="1" indent="-367030">
              <a:lnSpc>
                <a:spcPts val="4760"/>
              </a:lnSpc>
              <a:buFont typeface="Arial" panose="020B0604020202020204"/>
              <a:buChar char="•"/>
            </a:pPr>
            <a:r>
              <a:rPr lang="en-US" sz="3400" spc="-33">
                <a:solidFill>
                  <a:srgbClr val="242423"/>
                </a:solidFill>
                <a:latin typeface="Heebo" panose="00000500000000000000"/>
              </a:rPr>
              <a:t>Observations  from the EDA process</a:t>
            </a:r>
            <a:endParaRPr lang="en-US" sz="3400" spc="-33">
              <a:solidFill>
                <a:srgbClr val="242423"/>
              </a:solidFill>
              <a:latin typeface="Heebo" panose="00000500000000000000"/>
            </a:endParaRPr>
          </a:p>
          <a:p>
            <a:pPr marL="0" lvl="0" indent="0" algn="l">
              <a:lnSpc>
                <a:spcPts val="476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10750</Words>
  <Application>WPS Presentation</Application>
  <PresentationFormat>On-screen Show (4:3)</PresentationFormat>
  <Paragraphs>248</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SimSun</vt:lpstr>
      <vt:lpstr>Wingdings</vt:lpstr>
      <vt:lpstr>Heebo Bold</vt:lpstr>
      <vt:lpstr>Canva Sans</vt:lpstr>
      <vt:lpstr>Heebo</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Black Geometric Technology Keynote Presentation</dc:title>
  <dc:creator/>
  <cp:lastModifiedBy>Hind</cp:lastModifiedBy>
  <cp:revision>21</cp:revision>
  <dcterms:created xsi:type="dcterms:W3CDTF">2006-08-16T00:00:00Z</dcterms:created>
  <dcterms:modified xsi:type="dcterms:W3CDTF">2024-04-24T14:30:15Z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ICV" pid="2">
    <vt:lpwstr>D933AE5F87414BB49EE3D9D876D09BA5_12</vt:lpwstr>
  </property>
  <property fmtid="{D5CDD505-2E9C-101B-9397-08002B2CF9AE}" name="KSOProductBuildVer" pid="3">
    <vt:lpwstr>1033-12.2.0.16731</vt:lpwstr>
  </property>
  <property fmtid="{D5CDD505-2E9C-101B-9397-08002B2CF9AE}" name="NXPowerLiteLastOptimized" pid="4">
    <vt:lpwstr>1411643</vt:lpwstr>
  </property>
  <property fmtid="{D5CDD505-2E9C-101B-9397-08002B2CF9AE}" name="NXPowerLiteSettings" pid="5">
    <vt:lpwstr>F7000400038000</vt:lpwstr>
  </property>
  <property fmtid="{D5CDD505-2E9C-101B-9397-08002B2CF9AE}" name="NXPowerLiteVersion" pid="6">
    <vt:lpwstr>S10.2.0</vt:lpwstr>
  </property>
</Properties>
</file>