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1"/>
  </p:notesMasterIdLst>
  <p:handoutMasterIdLst>
    <p:handoutMasterId r:id="rId12"/>
  </p:handoutMasterIdLst>
  <p:sldIdLst>
    <p:sldId id="298" r:id="rId2"/>
    <p:sldId id="303" r:id="rId3"/>
    <p:sldId id="304" r:id="rId4"/>
    <p:sldId id="306" r:id="rId5"/>
    <p:sldId id="308" r:id="rId6"/>
    <p:sldId id="310" r:id="rId7"/>
    <p:sldId id="305" r:id="rId8"/>
    <p:sldId id="311" r:id="rId9"/>
    <p:sldId id="309" r:id="rId10"/>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98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88683" autoAdjust="0"/>
  </p:normalViewPr>
  <p:slideViewPr>
    <p:cSldViewPr snapToGrid="0" showGuides="1">
      <p:cViewPr varScale="1">
        <p:scale>
          <a:sx n="64" d="100"/>
          <a:sy n="64" d="100"/>
        </p:scale>
        <p:origin x="816" y="6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77" d="100"/>
          <a:sy n="77" d="100"/>
        </p:scale>
        <p:origin x="386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533067C-2384-41D2-8B82-9349FDE7AD9D}" type="datetime1">
              <a:rPr lang="es-ES" smtClean="0"/>
              <a:t>10/08/2020</a:t>
            </a:fld>
            <a:endParaRPr lang="es-ES" dirty="0"/>
          </a:p>
        </p:txBody>
      </p:sp>
      <p:sp>
        <p:nvSpPr>
          <p:cNvPr id="4" name="Marcador de pie de página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es-ES" smtClean="0"/>
              <a:t>‹Nº›</a:t>
            </a:fld>
            <a:endParaRPr lang="es-ES" dirty="0"/>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87F61-0961-4A80-86AF-2E6D11CE3A9F}" type="datetime1">
              <a:rPr lang="es-ES" smtClean="0"/>
              <a:pPr/>
              <a:t>10/08/2020</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es-ES" noProof="0" smtClean="0"/>
              <a:t>‹Nº›</a:t>
            </a:fld>
            <a:endParaRPr lang="es-ES" noProof="0"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51F60B4-EDC9-49E4-9FC0-7397CE00C4BB}" type="slidenum">
              <a:rPr lang="es-CO" smtClean="0"/>
              <a:t>1</a:t>
            </a:fld>
            <a:endParaRPr lang="es-CO" dirty="0"/>
          </a:p>
        </p:txBody>
      </p:sp>
    </p:spTree>
    <p:extLst>
      <p:ext uri="{BB962C8B-B14F-4D97-AF65-F5344CB8AC3E}">
        <p14:creationId xmlns:p14="http://schemas.microsoft.com/office/powerpoint/2010/main" val="2295942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1143000"/>
            <a:ext cx="5486400" cy="3086100"/>
          </a:xfrm>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F51F60B4-EDC9-49E4-9FC0-7397CE00C4BB}" type="slidenum">
              <a:rPr lang="es-CO" smtClean="0"/>
              <a:t>2</a:t>
            </a:fld>
            <a:endParaRPr lang="es-CO" dirty="0"/>
          </a:p>
        </p:txBody>
      </p:sp>
    </p:spTree>
    <p:extLst>
      <p:ext uri="{BB962C8B-B14F-4D97-AF65-F5344CB8AC3E}">
        <p14:creationId xmlns:p14="http://schemas.microsoft.com/office/powerpoint/2010/main" val="4167245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255997" indent="-191998" algn="just" defTabSz="1015990">
              <a:spcBef>
                <a:spcPts val="0"/>
              </a:spcBef>
              <a:buClr>
                <a:srgbClr val="800000"/>
              </a:buClr>
              <a:defRPr/>
            </a:pPr>
            <a:endParaRPr lang="es-CO" dirty="0"/>
          </a:p>
        </p:txBody>
      </p:sp>
      <p:sp>
        <p:nvSpPr>
          <p:cNvPr id="4" name="Marcador de número de diapositiva 3"/>
          <p:cNvSpPr>
            <a:spLocks noGrp="1"/>
          </p:cNvSpPr>
          <p:nvPr>
            <p:ph type="sldNum" sz="quarter" idx="10"/>
          </p:nvPr>
        </p:nvSpPr>
        <p:spPr/>
        <p:txBody>
          <a:bodyPr/>
          <a:lstStyle/>
          <a:p>
            <a:fld id="{F51F60B4-EDC9-49E4-9FC0-7397CE00C4BB}" type="slidenum">
              <a:rPr lang="es-CO" smtClean="0"/>
              <a:t>3</a:t>
            </a:fld>
            <a:endParaRPr lang="es-CO" dirty="0"/>
          </a:p>
        </p:txBody>
      </p:sp>
    </p:spTree>
    <p:extLst>
      <p:ext uri="{BB962C8B-B14F-4D97-AF65-F5344CB8AC3E}">
        <p14:creationId xmlns:p14="http://schemas.microsoft.com/office/powerpoint/2010/main" val="3049642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255997" indent="-191998" algn="just" defTabSz="1015990">
              <a:spcBef>
                <a:spcPts val="0"/>
              </a:spcBef>
              <a:buClr>
                <a:srgbClr val="800000"/>
              </a:buClr>
              <a:defRPr/>
            </a:pPr>
            <a:endParaRPr lang="es-CO" dirty="0"/>
          </a:p>
        </p:txBody>
      </p:sp>
      <p:sp>
        <p:nvSpPr>
          <p:cNvPr id="4" name="Marcador de número de diapositiva 3"/>
          <p:cNvSpPr>
            <a:spLocks noGrp="1"/>
          </p:cNvSpPr>
          <p:nvPr>
            <p:ph type="sldNum" sz="quarter" idx="10"/>
          </p:nvPr>
        </p:nvSpPr>
        <p:spPr/>
        <p:txBody>
          <a:bodyPr/>
          <a:lstStyle/>
          <a:p>
            <a:fld id="{F51F60B4-EDC9-49E4-9FC0-7397CE00C4BB}" type="slidenum">
              <a:rPr lang="es-CO" smtClean="0"/>
              <a:t>4</a:t>
            </a:fld>
            <a:endParaRPr lang="es-CO" dirty="0"/>
          </a:p>
        </p:txBody>
      </p:sp>
    </p:spTree>
    <p:extLst>
      <p:ext uri="{BB962C8B-B14F-4D97-AF65-F5344CB8AC3E}">
        <p14:creationId xmlns:p14="http://schemas.microsoft.com/office/powerpoint/2010/main" val="3232418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51F60B4-EDC9-49E4-9FC0-7397CE00C4BB}" type="slidenum">
              <a:rPr lang="es-CO" smtClean="0"/>
              <a:t>5</a:t>
            </a:fld>
            <a:endParaRPr lang="es-CO" dirty="0"/>
          </a:p>
        </p:txBody>
      </p:sp>
    </p:spTree>
    <p:extLst>
      <p:ext uri="{BB962C8B-B14F-4D97-AF65-F5344CB8AC3E}">
        <p14:creationId xmlns:p14="http://schemas.microsoft.com/office/powerpoint/2010/main" val="2642824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51F60B4-EDC9-49E4-9FC0-7397CE00C4BB}" type="slidenum">
              <a:rPr lang="es-CO" smtClean="0"/>
              <a:t>6</a:t>
            </a:fld>
            <a:endParaRPr lang="es-CO" dirty="0"/>
          </a:p>
        </p:txBody>
      </p:sp>
    </p:spTree>
    <p:extLst>
      <p:ext uri="{BB962C8B-B14F-4D97-AF65-F5344CB8AC3E}">
        <p14:creationId xmlns:p14="http://schemas.microsoft.com/office/powerpoint/2010/main" val="2788775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1143000"/>
            <a:ext cx="5486400" cy="3086100"/>
          </a:xfrm>
        </p:spPr>
      </p:sp>
      <p:sp>
        <p:nvSpPr>
          <p:cNvPr id="3" name="2 Marcador de notas"/>
          <p:cNvSpPr>
            <a:spLocks noGrp="1"/>
          </p:cNvSpPr>
          <p:nvPr>
            <p:ph type="body" idx="1"/>
          </p:nvPr>
        </p:nvSpPr>
        <p:spPr/>
        <p:txBody>
          <a:bodyPr/>
          <a:lstStyle/>
          <a:p>
            <a:pPr marL="255997" indent="-191998" algn="just">
              <a:spcBef>
                <a:spcPts val="0"/>
              </a:spcBef>
              <a:buClr>
                <a:srgbClr val="800000"/>
              </a:buClr>
            </a:pPr>
            <a:endParaRPr lang="es-ES_tradnl" sz="120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dirty="0">
              <a:latin typeface="Arial" panose="020B0604020202020204" pitchFamily="34" charset="0"/>
              <a:cs typeface="Arial" panose="020B0604020202020204" pitchFamily="34" charset="0"/>
            </a:endParaRPr>
          </a:p>
          <a:p>
            <a:endParaRPr lang="es-CO" dirty="0"/>
          </a:p>
        </p:txBody>
      </p:sp>
      <p:sp>
        <p:nvSpPr>
          <p:cNvPr id="4" name="3 Marcador de número de diapositiva"/>
          <p:cNvSpPr>
            <a:spLocks noGrp="1"/>
          </p:cNvSpPr>
          <p:nvPr>
            <p:ph type="sldNum" sz="quarter" idx="10"/>
          </p:nvPr>
        </p:nvSpPr>
        <p:spPr/>
        <p:txBody>
          <a:bodyPr/>
          <a:lstStyle/>
          <a:p>
            <a:fld id="{F51F60B4-EDC9-49E4-9FC0-7397CE00C4BB}" type="slidenum">
              <a:rPr lang="es-CO" smtClean="0"/>
              <a:t>7</a:t>
            </a:fld>
            <a:endParaRPr lang="es-CO" dirty="0"/>
          </a:p>
        </p:txBody>
      </p:sp>
    </p:spTree>
    <p:extLst>
      <p:ext uri="{BB962C8B-B14F-4D97-AF65-F5344CB8AC3E}">
        <p14:creationId xmlns:p14="http://schemas.microsoft.com/office/powerpoint/2010/main" val="2725413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1143000"/>
            <a:ext cx="5486400" cy="3086100"/>
          </a:xfrm>
        </p:spPr>
      </p:sp>
      <p:sp>
        <p:nvSpPr>
          <p:cNvPr id="3" name="2 Marcador de notas"/>
          <p:cNvSpPr>
            <a:spLocks noGrp="1"/>
          </p:cNvSpPr>
          <p:nvPr>
            <p:ph type="body" idx="1"/>
          </p:nvPr>
        </p:nvSpPr>
        <p:spPr/>
        <p:txBody>
          <a:bodyPr/>
          <a:lstStyle/>
          <a:p>
            <a:pPr marL="255997" indent="-191998" algn="just">
              <a:spcBef>
                <a:spcPts val="0"/>
              </a:spcBef>
              <a:buClr>
                <a:srgbClr val="800000"/>
              </a:buClr>
            </a:pPr>
            <a:endParaRPr lang="es-ES_tradnl" sz="120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dirty="0">
              <a:latin typeface="Arial" panose="020B0604020202020204" pitchFamily="34" charset="0"/>
              <a:cs typeface="Arial" panose="020B0604020202020204" pitchFamily="34" charset="0"/>
            </a:endParaRPr>
          </a:p>
          <a:p>
            <a:endParaRPr lang="es-CO" dirty="0"/>
          </a:p>
        </p:txBody>
      </p:sp>
      <p:sp>
        <p:nvSpPr>
          <p:cNvPr id="4" name="3 Marcador de número de diapositiva"/>
          <p:cNvSpPr>
            <a:spLocks noGrp="1"/>
          </p:cNvSpPr>
          <p:nvPr>
            <p:ph type="sldNum" sz="quarter" idx="10"/>
          </p:nvPr>
        </p:nvSpPr>
        <p:spPr/>
        <p:txBody>
          <a:bodyPr/>
          <a:lstStyle/>
          <a:p>
            <a:fld id="{F51F60B4-EDC9-49E4-9FC0-7397CE00C4BB}" type="slidenum">
              <a:rPr lang="es-CO" smtClean="0"/>
              <a:t>8</a:t>
            </a:fld>
            <a:endParaRPr lang="es-CO" dirty="0"/>
          </a:p>
        </p:txBody>
      </p:sp>
    </p:spTree>
    <p:extLst>
      <p:ext uri="{BB962C8B-B14F-4D97-AF65-F5344CB8AC3E}">
        <p14:creationId xmlns:p14="http://schemas.microsoft.com/office/powerpoint/2010/main" val="1077806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1143000"/>
            <a:ext cx="5486400" cy="3086100"/>
          </a:xfrm>
        </p:spPr>
      </p:sp>
      <p:sp>
        <p:nvSpPr>
          <p:cNvPr id="3" name="2 Marcador de notas"/>
          <p:cNvSpPr>
            <a:spLocks noGrp="1"/>
          </p:cNvSpPr>
          <p:nvPr>
            <p:ph type="body" idx="1"/>
          </p:nvPr>
        </p:nvSpPr>
        <p:spPr/>
        <p:txBody>
          <a:bodyPr/>
          <a:lstStyle/>
          <a:p>
            <a:pPr marL="255997" indent="-191998" algn="just">
              <a:spcBef>
                <a:spcPts val="0"/>
              </a:spcBef>
              <a:buClr>
                <a:srgbClr val="800000"/>
              </a:buClr>
            </a:pPr>
            <a:endParaRPr lang="es-ES_tradnl" sz="120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dirty="0">
              <a:latin typeface="Arial" panose="020B0604020202020204" pitchFamily="34" charset="0"/>
              <a:cs typeface="Arial" panose="020B0604020202020204" pitchFamily="34" charset="0"/>
            </a:endParaRPr>
          </a:p>
          <a:p>
            <a:endParaRPr lang="es-CO" dirty="0"/>
          </a:p>
        </p:txBody>
      </p:sp>
      <p:sp>
        <p:nvSpPr>
          <p:cNvPr id="4" name="3 Marcador de número de diapositiva"/>
          <p:cNvSpPr>
            <a:spLocks noGrp="1"/>
          </p:cNvSpPr>
          <p:nvPr>
            <p:ph type="sldNum" sz="quarter" idx="10"/>
          </p:nvPr>
        </p:nvSpPr>
        <p:spPr/>
        <p:txBody>
          <a:bodyPr/>
          <a:lstStyle/>
          <a:p>
            <a:fld id="{F51F60B4-EDC9-49E4-9FC0-7397CE00C4BB}" type="slidenum">
              <a:rPr lang="es-CO" smtClean="0"/>
              <a:t>9</a:t>
            </a:fld>
            <a:endParaRPr lang="es-CO" dirty="0"/>
          </a:p>
        </p:txBody>
      </p:sp>
    </p:spTree>
    <p:extLst>
      <p:ext uri="{BB962C8B-B14F-4D97-AF65-F5344CB8AC3E}">
        <p14:creationId xmlns:p14="http://schemas.microsoft.com/office/powerpoint/2010/main" val="2364323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endParaRPr lang="es-ES" noProof="0" dirty="0"/>
          </a:p>
        </p:txBody>
      </p:sp>
      <p:sp>
        <p:nvSpPr>
          <p:cNvPr id="3" name="Subtítulo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pPr rtl="0"/>
            <a:r>
              <a:rPr lang="es-ES" noProof="0"/>
              <a:t>Haga clic para modificar el estilo de subtítulo del patrón</a:t>
            </a:r>
            <a:endParaRPr lang="es-ES" noProof="0" dirty="0"/>
          </a:p>
        </p:txBody>
      </p:sp>
      <p:sp>
        <p:nvSpPr>
          <p:cNvPr id="4" name="Marcador de fecha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0C16DFB5-94AC-45CD-B655-642C94C51F81}" type="datetime1">
              <a:rPr lang="es-ES" noProof="0" smtClean="0"/>
              <a:t>10/08/2020</a:t>
            </a:fld>
            <a:endParaRPr lang="es-ES" noProof="0" dirty="0"/>
          </a:p>
        </p:txBody>
      </p:sp>
      <p:sp>
        <p:nvSpPr>
          <p:cNvPr id="5" name="Marcador de pie de página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1BF1ECC5-2A51-4AC7-B15E-A2E400532EC9}" type="datetime1">
              <a:rPr lang="es-ES" noProof="0" smtClean="0"/>
              <a:t>10/08/2020</a:t>
            </a:fld>
            <a:endParaRPr lang="es-ES" noProof="0" dirty="0"/>
          </a:p>
        </p:txBody>
      </p:sp>
      <p:sp>
        <p:nvSpPr>
          <p:cNvPr id="5" name="Marcador de pie de página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60B5D73-1652-4A8E-B5A3-101523D7290A}"/>
              </a:ext>
            </a:extLst>
          </p:cNvPr>
          <p:cNvSpPr>
            <a:spLocks noGrp="1"/>
          </p:cNvSpPr>
          <p:nvPr>
            <p:ph type="title" orient="vert"/>
          </p:nvPr>
        </p:nvSpPr>
        <p:spPr>
          <a:xfrm>
            <a:off x="8724901" y="365125"/>
            <a:ext cx="2628900" cy="5811838"/>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1" y="365125"/>
            <a:ext cx="7734300" cy="5811838"/>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1E128246-380C-4290-A6AD-7E81562CB6AD}" type="datetime1">
              <a:rPr lang="es-ES" noProof="0" smtClean="0"/>
              <a:t>10/08/2020</a:t>
            </a:fld>
            <a:endParaRPr lang="es-ES" noProof="0" dirty="0"/>
          </a:p>
        </p:txBody>
      </p:sp>
      <p:sp>
        <p:nvSpPr>
          <p:cNvPr id="5" name="Marcador de pie de página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C5383DFE-F986-4781-83AF-3968C48C9EB3}" type="datetime1">
              <a:rPr lang="es-ES" noProof="0" smtClean="0"/>
              <a:t>10/08/2020</a:t>
            </a:fld>
            <a:endParaRPr lang="es-ES" noProof="0" dirty="0"/>
          </a:p>
        </p:txBody>
      </p:sp>
      <p:sp>
        <p:nvSpPr>
          <p:cNvPr id="5" name="Marcador de pie de página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pic>
        <p:nvPicPr>
          <p:cNvPr id="7" name="Picture 4" descr="Logo Universitat Politècnica de Catalunya (UP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11266" y="5853368"/>
            <a:ext cx="2442633" cy="1004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2CABF-E3C1-431A-A69C-D4881CC43F0F}"/>
              </a:ext>
            </a:extLst>
          </p:cNvPr>
          <p:cNvSpPr>
            <a:spLocks noGrp="1"/>
          </p:cNvSpPr>
          <p:nvPr>
            <p:ph type="title"/>
          </p:nvPr>
        </p:nvSpPr>
        <p:spPr>
          <a:xfrm>
            <a:off x="831851" y="1709740"/>
            <a:ext cx="10515600" cy="2852737"/>
          </a:xfrm>
        </p:spPr>
        <p:txBody>
          <a:bodyPr rtlCol="0" anchor="b"/>
          <a:lstStyle>
            <a:lvl1pPr>
              <a:defRPr sz="6000"/>
            </a:lvl1pPr>
          </a:lstStyle>
          <a:p>
            <a:pPr rtl="0"/>
            <a:r>
              <a:rPr lang="es-ES" noProof="0"/>
              <a:t>Haga clic para modificar el estilo de título del patrón</a:t>
            </a:r>
            <a:endParaRPr lang="es-ES" noProof="0" dirty="0"/>
          </a:p>
        </p:txBody>
      </p:sp>
      <p:sp>
        <p:nvSpPr>
          <p:cNvPr id="3" name="Marcador de posición de texto 2">
            <a:extLst>
              <a:ext uri="{FF2B5EF4-FFF2-40B4-BE49-F238E27FC236}">
                <a16:creationId xmlns:a16="http://schemas.microsoft.com/office/drawing/2014/main" id="{D5584226-69DA-4211-B2C8-C29FD05A4A69}"/>
              </a:ext>
            </a:extLst>
          </p:cNvPr>
          <p:cNvSpPr>
            <a:spLocks noGrp="1"/>
          </p:cNvSpPr>
          <p:nvPr>
            <p:ph type="body" idx="1"/>
          </p:nvPr>
        </p:nvSpPr>
        <p:spPr>
          <a:xfrm>
            <a:off x="831851" y="4589465"/>
            <a:ext cx="10515600" cy="1500187"/>
          </a:xfrm>
        </p:spPr>
        <p:txBody>
          <a:bodyPr rtlCol="0"/>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D26E2C9A-6E6B-4DE2-9D7E-0168118DA85E}" type="datetime1">
              <a:rPr lang="es-ES" noProof="0" smtClean="0"/>
              <a:t>10/08/2020</a:t>
            </a:fld>
            <a:endParaRPr lang="es-ES" noProof="0" dirty="0"/>
          </a:p>
        </p:txBody>
      </p:sp>
      <p:sp>
        <p:nvSpPr>
          <p:cNvPr id="5" name="Marcador de pie de página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ADD3C7AD-55D7-4E20-92A5-23F8ADA045B5}" type="datetime1">
              <a:rPr lang="es-ES" noProof="0" smtClean="0"/>
              <a:t>10/08/2020</a:t>
            </a:fld>
            <a:endParaRPr lang="es-ES" noProof="0" dirty="0"/>
          </a:p>
        </p:txBody>
      </p:sp>
      <p:sp>
        <p:nvSpPr>
          <p:cNvPr id="6" name="Marcador de pie de página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8C848-926A-4FD3-A311-A100A2662BE1}"/>
              </a:ext>
            </a:extLst>
          </p:cNvPr>
          <p:cNvSpPr>
            <a:spLocks noGrp="1"/>
          </p:cNvSpPr>
          <p:nvPr>
            <p:ph type="title"/>
          </p:nvPr>
        </p:nvSpPr>
        <p:spPr>
          <a:xfrm>
            <a:off x="839788" y="365127"/>
            <a:ext cx="10515600" cy="1325563"/>
          </a:xfrm>
        </p:spPr>
        <p:txBody>
          <a:bodyPr rtlCol="0"/>
          <a:lstStyle/>
          <a:p>
            <a:pPr rtl="0"/>
            <a:r>
              <a:rPr lang="es-ES" noProof="0"/>
              <a:t>Haga clic para modificar el estilo de título del patrón</a:t>
            </a:r>
            <a:endParaRPr lang="es-ES" noProof="0" dirty="0"/>
          </a:p>
        </p:txBody>
      </p:sp>
      <p:sp>
        <p:nvSpPr>
          <p:cNvPr id="3" name="Marcador de posición de texto 2">
            <a:extLst>
              <a:ext uri="{FF2B5EF4-FFF2-40B4-BE49-F238E27FC236}">
                <a16:creationId xmlns:a16="http://schemas.microsoft.com/office/drawing/2014/main" id="{3C8ECD90-B4F0-4DFB-BB3D-F2310207896F}"/>
              </a:ext>
            </a:extLst>
          </p:cNvPr>
          <p:cNvSpPr>
            <a:spLocks noGrp="1"/>
          </p:cNvSpPr>
          <p:nvPr>
            <p:ph type="body" idx="1"/>
          </p:nvPr>
        </p:nvSpPr>
        <p:spPr>
          <a:xfrm>
            <a:off x="839789" y="1681163"/>
            <a:ext cx="5157787" cy="823912"/>
          </a:xfrm>
        </p:spPr>
        <p:txBody>
          <a:bodyPr rtlCol="0"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335A6C3A-033E-474B-AB97-D8291A04E7DD}"/>
              </a:ext>
            </a:extLst>
          </p:cNvPr>
          <p:cNvSpPr>
            <a:spLocks noGrp="1"/>
          </p:cNvSpPr>
          <p:nvPr>
            <p:ph sz="half" idx="2"/>
          </p:nvPr>
        </p:nvSpPr>
        <p:spPr>
          <a:xfrm>
            <a:off x="839789"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1" y="1681163"/>
            <a:ext cx="5183188" cy="823912"/>
          </a:xfrm>
        </p:spPr>
        <p:txBody>
          <a:bodyPr rtlCol="0"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3BDC8376-6FC6-4A11-B0DB-9A148E9C00E2}"/>
              </a:ext>
            </a:extLst>
          </p:cNvPr>
          <p:cNvSpPr>
            <a:spLocks noGrp="1"/>
          </p:cNvSpPr>
          <p:nvPr>
            <p:ph sz="quarter" idx="4"/>
          </p:nvPr>
        </p:nvSpPr>
        <p:spPr>
          <a:xfrm>
            <a:off x="6172201"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CD5A9890-7C2F-4316-86E6-1027E38BCA8D}" type="datetime1">
              <a:rPr lang="es-ES" noProof="0" smtClean="0"/>
              <a:t>10/08/2020</a:t>
            </a:fld>
            <a:endParaRPr lang="es-ES" noProof="0" dirty="0"/>
          </a:p>
        </p:txBody>
      </p:sp>
      <p:sp>
        <p:nvSpPr>
          <p:cNvPr id="8" name="Marcador de pie de página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es-ES" noProof="0" dirty="0"/>
          </a:p>
        </p:txBody>
      </p:sp>
      <p:sp>
        <p:nvSpPr>
          <p:cNvPr id="9" name="Marcador de número de diapositiva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8B8FD95A-F0F2-4ACB-AC1A-6D40283DCDB8}" type="datetime1">
              <a:rPr lang="es-ES" noProof="0" smtClean="0"/>
              <a:t>10/08/2020</a:t>
            </a:fld>
            <a:endParaRPr lang="es-ES" noProof="0" dirty="0"/>
          </a:p>
        </p:txBody>
      </p:sp>
      <p:sp>
        <p:nvSpPr>
          <p:cNvPr id="4" name="Marcador de pie de página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es-ES" noProof="0" dirty="0"/>
          </a:p>
        </p:txBody>
      </p:sp>
      <p:sp>
        <p:nvSpPr>
          <p:cNvPr id="5" name="Marcador de posición de número de diapositiva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9713B84F-F510-4A6A-83E4-3731FCBA9972}" type="datetime1">
              <a:rPr lang="es-ES" noProof="0" smtClean="0"/>
              <a:t>10/08/2020</a:t>
            </a:fld>
            <a:endParaRPr lang="es-ES" noProof="0" dirty="0"/>
          </a:p>
        </p:txBody>
      </p:sp>
      <p:sp>
        <p:nvSpPr>
          <p:cNvPr id="3" name="Marcador de pie de página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es-ES" noProof="0" dirty="0"/>
          </a:p>
        </p:txBody>
      </p:sp>
      <p:sp>
        <p:nvSpPr>
          <p:cNvPr id="4" name="Marcador de número de diapositiva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id="{9842BB15-A24D-42E9-9CAE-BB827226301E}"/>
              </a:ext>
            </a:extLst>
          </p:cNvPr>
          <p:cNvSpPr>
            <a:spLocks noGrp="1"/>
          </p:cNvSpPr>
          <p:nvPr>
            <p:ph idx="1"/>
          </p:nvPr>
        </p:nvSpPr>
        <p:spPr>
          <a:xfrm>
            <a:off x="5183188" y="987427"/>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B413D684-A939-43AF-87DA-DE75AAA6C3E7}" type="datetime1">
              <a:rPr lang="es-ES" noProof="0" smtClean="0"/>
              <a:t>10/08/2020</a:t>
            </a:fld>
            <a:endParaRPr lang="es-ES" noProof="0" dirty="0"/>
          </a:p>
        </p:txBody>
      </p:sp>
      <p:sp>
        <p:nvSpPr>
          <p:cNvPr id="6" name="Marcador de pie de página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ES" noProof="0" dirty="0"/>
          </a:p>
        </p:txBody>
      </p:sp>
      <p:sp>
        <p:nvSpPr>
          <p:cNvPr id="3" name="Marcador de posición de imagen 2">
            <a:extLst>
              <a:ext uri="{FF2B5EF4-FFF2-40B4-BE49-F238E27FC236}">
                <a16:creationId xmlns:a16="http://schemas.microsoft.com/office/drawing/2014/main" id="{1DD50D6D-5277-4324-AF23-5FAF007834EB}"/>
              </a:ext>
            </a:extLst>
          </p:cNvPr>
          <p:cNvSpPr>
            <a:spLocks noGrp="1"/>
          </p:cNvSpPr>
          <p:nvPr>
            <p:ph type="pic" idx="1"/>
          </p:nvPr>
        </p:nvSpPr>
        <p:spPr>
          <a:xfrm>
            <a:off x="5183188" y="987427"/>
            <a:ext cx="6172200" cy="4873625"/>
          </a:xfrm>
        </p:spPr>
        <p:txBody>
          <a:bodyPr rtlCol="0"/>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rtl="0"/>
            <a:r>
              <a:rPr lang="es-ES" noProof="0" dirty="0"/>
              <a:t>Haga clic en el icono para agregar una imagen</a:t>
            </a:r>
          </a:p>
        </p:txBody>
      </p:sp>
      <p:sp>
        <p:nvSpPr>
          <p:cNvPr id="4" name="Marcador de posición de texto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A81769A3-87E8-43BF-B421-F06378D84A84}" type="datetime1">
              <a:rPr lang="es-ES" noProof="0" smtClean="0"/>
              <a:t>10/08/2020</a:t>
            </a:fld>
            <a:endParaRPr lang="es-ES" noProof="0" dirty="0"/>
          </a:p>
        </p:txBody>
      </p:sp>
      <p:sp>
        <p:nvSpPr>
          <p:cNvPr id="6" name="Marcador de pie de página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7B3445CA-54C1-4DDE-A216-DD2414E3F593}"/>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posición de texto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A391CBFF-97A1-49ED-83E9-FDA97DDB726E}" type="datetime1">
              <a:rPr lang="es-ES" noProof="0" smtClean="0"/>
              <a:t>10/08/2020</a:t>
            </a:fld>
            <a:endParaRPr lang="es-ES" noProof="0" dirty="0"/>
          </a:p>
        </p:txBody>
      </p:sp>
      <p:sp>
        <p:nvSpPr>
          <p:cNvPr id="5" name="Marcador de pie de página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dirty="0"/>
          </a:p>
        </p:txBody>
      </p:sp>
      <p:sp>
        <p:nvSpPr>
          <p:cNvPr id="6" name="Marcador de posición de número de diapositiva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B0EC5265-FA13-4949-AF2A-53B70BDC5B0A}"/>
              </a:ext>
              <a:ext uri="{C183D7F6-B498-43B3-948B-1728B52AA6E4}">
                <adec:decorative xmlns:adec="http://schemas.microsoft.com/office/drawing/2017/decorative" val="1"/>
              </a:ext>
            </a:extLst>
          </p:cNvPr>
          <p:cNvCxnSpPr>
            <a:cxnSpLocks/>
          </p:cNvCxnSpPr>
          <p:nvPr/>
        </p:nvCxnSpPr>
        <p:spPr>
          <a:xfrm>
            <a:off x="8105777" y="522899"/>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726ACBFC-F852-4683-9EE3-A268B17F4CE8}"/>
              </a:ext>
              <a:ext uri="{C183D7F6-B498-43B3-948B-1728B52AA6E4}">
                <adec:decorative xmlns:adec="http://schemas.microsoft.com/office/drawing/2017/decorative" val="1"/>
              </a:ext>
            </a:extLst>
          </p:cNvPr>
          <p:cNvCxnSpPr>
            <a:cxnSpLocks/>
          </p:cNvCxnSpPr>
          <p:nvPr/>
        </p:nvCxnSpPr>
        <p:spPr>
          <a:xfrm>
            <a:off x="1" y="522899"/>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23D5A3A-A1DC-47EC-9063-78BD84582FA3}"/>
              </a:ext>
            </a:extLst>
          </p:cNvPr>
          <p:cNvSpPr>
            <a:spLocks noGrp="1"/>
          </p:cNvSpPr>
          <p:nvPr>
            <p:ph idx="1"/>
          </p:nvPr>
        </p:nvSpPr>
        <p:spPr>
          <a:xfrm>
            <a:off x="838200" y="2653403"/>
            <a:ext cx="10515600" cy="1163395"/>
          </a:xfrm>
        </p:spPr>
        <p:txBody>
          <a:bodyPr vert="horz" wrap="square" lIns="0" tIns="0" rIns="0" bIns="0" rtlCol="0" anchor="t">
            <a:spAutoFit/>
          </a:bodyPr>
          <a:lstStyle/>
          <a:p>
            <a:pPr marL="0" algn="ctr" defTabSz="914400">
              <a:spcBef>
                <a:spcPct val="0"/>
              </a:spcBef>
              <a:buNone/>
            </a:pPr>
            <a:r>
              <a:rPr lang="es-MX" dirty="0">
                <a:solidFill>
                  <a:schemeClr val="tx1">
                    <a:lumMod val="75000"/>
                    <a:lumOff val="25000"/>
                  </a:schemeClr>
                </a:solidFill>
                <a:latin typeface="+mj-lt"/>
                <a:ea typeface="+mj-ea"/>
                <a:cs typeface="+mj-cs"/>
              </a:rPr>
              <a:t>Herramienta no invasiva de bajo costo para el diagnóstico diferencial temprano en pacientes con Enfermedad de Parkinson y Temblor Esencial</a:t>
            </a:r>
            <a:endParaRPr lang="es-CO" dirty="0">
              <a:solidFill>
                <a:schemeClr val="tx1">
                  <a:lumMod val="75000"/>
                  <a:lumOff val="25000"/>
                </a:schemeClr>
              </a:solidFill>
              <a:latin typeface="+mj-lt"/>
              <a:ea typeface="+mj-ea"/>
              <a:cs typeface="+mj-cs"/>
            </a:endParaRPr>
          </a:p>
        </p:txBody>
      </p:sp>
      <p:pic>
        <p:nvPicPr>
          <p:cNvPr id="11" name="Picture 4" descr="Logo Universitat Politècnica de Catalunya (U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5194" y="147972"/>
            <a:ext cx="3501612" cy="144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577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49482" y="966097"/>
            <a:ext cx="10411691" cy="5391219"/>
          </a:xfrm>
        </p:spPr>
        <p:txBody>
          <a:bodyPr vert="horz" wrap="square" lIns="0" tIns="0" rIns="0" bIns="0" rtlCol="0" anchor="t">
            <a:spAutoFit/>
          </a:bodyPr>
          <a:lstStyle/>
          <a:p>
            <a:pPr marL="0" algn="just">
              <a:lnSpc>
                <a:spcPct val="100000"/>
              </a:lnSpc>
              <a:spcAft>
                <a:spcPts val="1200"/>
              </a:spcAft>
            </a:pPr>
            <a:r>
              <a:rPr lang="es-MX" sz="1800" dirty="0">
                <a:solidFill>
                  <a:schemeClr val="tx1">
                    <a:lumMod val="75000"/>
                    <a:lumOff val="25000"/>
                  </a:schemeClr>
                </a:solidFill>
              </a:rPr>
              <a:t>Enfermedad de Parkinson (EP) y el temblor esencial (TE) </a:t>
            </a:r>
            <a:r>
              <a:rPr lang="es-CO" sz="1800" dirty="0">
                <a:solidFill>
                  <a:schemeClr val="tx1">
                    <a:lumMod val="75000"/>
                    <a:lumOff val="25000"/>
                  </a:schemeClr>
                </a:solidFill>
                <a:cs typeface="Segoe UI" panose="020B0502040204020203" pitchFamily="34" charset="0"/>
                <a:sym typeface="Wingdings" panose="05000000000000000000" pitchFamily="2" charset="2"/>
              </a:rPr>
              <a:t></a:t>
            </a:r>
            <a:r>
              <a:rPr lang="es-MX" sz="1800" dirty="0">
                <a:solidFill>
                  <a:schemeClr val="tx1">
                    <a:lumMod val="75000"/>
                    <a:lumOff val="25000"/>
                  </a:schemeClr>
                </a:solidFill>
              </a:rPr>
              <a:t> síndromes de temblor más comunes en todo el mundo [1, 2].</a:t>
            </a:r>
          </a:p>
          <a:p>
            <a:pPr marL="0" algn="just">
              <a:lnSpc>
                <a:spcPct val="100000"/>
              </a:lnSpc>
              <a:spcAft>
                <a:spcPts val="1200"/>
              </a:spcAft>
            </a:pPr>
            <a:r>
              <a:rPr lang="es-MX" sz="1800" dirty="0">
                <a:solidFill>
                  <a:schemeClr val="tx1">
                    <a:lumMod val="75000"/>
                    <a:lumOff val="25000"/>
                  </a:schemeClr>
                </a:solidFill>
              </a:rPr>
              <a:t>Prevalencia estimada de la EP </a:t>
            </a:r>
            <a:r>
              <a:rPr lang="es-CO" sz="1800" dirty="0">
                <a:solidFill>
                  <a:schemeClr val="tx1">
                    <a:lumMod val="75000"/>
                    <a:lumOff val="25000"/>
                  </a:schemeClr>
                </a:solidFill>
                <a:cs typeface="Segoe UI" panose="020B0502040204020203" pitchFamily="34" charset="0"/>
                <a:sym typeface="Wingdings" panose="05000000000000000000" pitchFamily="2" charset="2"/>
              </a:rPr>
              <a:t> </a:t>
            </a:r>
            <a:r>
              <a:rPr lang="es-MX" sz="1800" dirty="0">
                <a:solidFill>
                  <a:schemeClr val="tx1">
                    <a:lumMod val="75000"/>
                    <a:lumOff val="25000"/>
                  </a:schemeClr>
                </a:solidFill>
              </a:rPr>
              <a:t>0,3% de la población general y del 1% en mayores de 60 años [3]. </a:t>
            </a:r>
          </a:p>
          <a:p>
            <a:pPr marL="514345" lvl="1" indent="-285750" algn="just">
              <a:lnSpc>
                <a:spcPct val="100000"/>
              </a:lnSpc>
              <a:spcAft>
                <a:spcPts val="1200"/>
              </a:spcAft>
              <a:buFont typeface="Courier New" panose="02070309020205020404" pitchFamily="49" charset="0"/>
              <a:buChar char="o"/>
            </a:pPr>
            <a:r>
              <a:rPr lang="es-MX" sz="1600" dirty="0">
                <a:solidFill>
                  <a:schemeClr val="tx1">
                    <a:lumMod val="75000"/>
                    <a:lumOff val="25000"/>
                  </a:schemeClr>
                </a:solidFill>
              </a:rPr>
              <a:t>Incidencia estimada </a:t>
            </a:r>
            <a:r>
              <a:rPr lang="es-CO" sz="1600" dirty="0">
                <a:solidFill>
                  <a:schemeClr val="tx1">
                    <a:lumMod val="75000"/>
                    <a:lumOff val="25000"/>
                  </a:schemeClr>
                </a:solidFill>
                <a:cs typeface="Segoe UI" panose="020B0502040204020203" pitchFamily="34" charset="0"/>
                <a:sym typeface="Wingdings" panose="05000000000000000000" pitchFamily="2" charset="2"/>
              </a:rPr>
              <a:t></a:t>
            </a:r>
            <a:r>
              <a:rPr lang="es-MX" sz="1600" dirty="0">
                <a:solidFill>
                  <a:schemeClr val="tx1">
                    <a:lumMod val="75000"/>
                    <a:lumOff val="25000"/>
                  </a:schemeClr>
                </a:solidFill>
              </a:rPr>
              <a:t> 8 a 18 por 100.000 habitantes/año. </a:t>
            </a:r>
          </a:p>
          <a:p>
            <a:pPr marL="0" algn="just">
              <a:lnSpc>
                <a:spcPct val="100000"/>
              </a:lnSpc>
              <a:spcAft>
                <a:spcPts val="1200"/>
              </a:spcAft>
            </a:pPr>
            <a:r>
              <a:rPr lang="es-MX" sz="1800" dirty="0">
                <a:solidFill>
                  <a:schemeClr val="tx1">
                    <a:lumMod val="75000"/>
                    <a:lumOff val="25000"/>
                  </a:schemeClr>
                </a:solidFill>
              </a:rPr>
              <a:t>Prevalencia estimada de la ET </a:t>
            </a:r>
            <a:r>
              <a:rPr lang="es-CO" sz="1800" dirty="0">
                <a:solidFill>
                  <a:schemeClr val="tx1">
                    <a:lumMod val="75000"/>
                    <a:lumOff val="25000"/>
                  </a:schemeClr>
                </a:solidFill>
                <a:cs typeface="Segoe UI" panose="020B0502040204020203" pitchFamily="34" charset="0"/>
                <a:sym typeface="Wingdings" panose="05000000000000000000" pitchFamily="2" charset="2"/>
              </a:rPr>
              <a:t> </a:t>
            </a:r>
            <a:r>
              <a:rPr lang="es-MX" sz="1800" dirty="0">
                <a:solidFill>
                  <a:schemeClr val="tx1">
                    <a:lumMod val="75000"/>
                    <a:lumOff val="25000"/>
                  </a:schemeClr>
                </a:solidFill>
                <a:sym typeface="Wingdings" panose="05000000000000000000" pitchFamily="2" charset="2"/>
              </a:rPr>
              <a:t>3-4</a:t>
            </a:r>
            <a:r>
              <a:rPr lang="es-MX" sz="1800" dirty="0">
                <a:solidFill>
                  <a:schemeClr val="tx1">
                    <a:lumMod val="75000"/>
                    <a:lumOff val="25000"/>
                  </a:schemeClr>
                </a:solidFill>
              </a:rPr>
              <a:t>% de la población mundial y 8,2% en mayores de 65 años [4]. </a:t>
            </a:r>
          </a:p>
          <a:p>
            <a:pPr marL="514345" lvl="1" indent="-285750" algn="just">
              <a:lnSpc>
                <a:spcPct val="100000"/>
              </a:lnSpc>
              <a:spcAft>
                <a:spcPts val="1200"/>
              </a:spcAft>
              <a:buFont typeface="Courier New" panose="02070309020205020404" pitchFamily="49" charset="0"/>
              <a:buChar char="o"/>
            </a:pPr>
            <a:r>
              <a:rPr lang="es-MX" sz="1600" dirty="0">
                <a:solidFill>
                  <a:schemeClr val="tx1">
                    <a:lumMod val="75000"/>
                    <a:lumOff val="25000"/>
                  </a:schemeClr>
                </a:solidFill>
              </a:rPr>
              <a:t>Incidencia estimada </a:t>
            </a:r>
            <a:r>
              <a:rPr lang="es-CO" sz="1600" dirty="0">
                <a:solidFill>
                  <a:schemeClr val="tx1">
                    <a:lumMod val="75000"/>
                    <a:lumOff val="25000"/>
                  </a:schemeClr>
                </a:solidFill>
                <a:cs typeface="Segoe UI" panose="020B0502040204020203" pitchFamily="34" charset="0"/>
                <a:sym typeface="Wingdings" panose="05000000000000000000" pitchFamily="2" charset="2"/>
              </a:rPr>
              <a:t></a:t>
            </a:r>
            <a:r>
              <a:rPr lang="es-MX" sz="1600" dirty="0">
                <a:solidFill>
                  <a:schemeClr val="tx1">
                    <a:lumMod val="75000"/>
                    <a:lumOff val="25000"/>
                  </a:schemeClr>
                </a:solidFill>
              </a:rPr>
              <a:t> 616 por 100.000 habitantes/año [5]. </a:t>
            </a:r>
          </a:p>
          <a:p>
            <a:pPr marL="0" algn="just">
              <a:lnSpc>
                <a:spcPct val="100000"/>
              </a:lnSpc>
              <a:spcAft>
                <a:spcPts val="1200"/>
              </a:spcAft>
            </a:pPr>
            <a:r>
              <a:rPr lang="es-MX" sz="1800" dirty="0">
                <a:solidFill>
                  <a:schemeClr val="tx1">
                    <a:lumMod val="75000"/>
                    <a:lumOff val="25000"/>
                  </a:schemeClr>
                </a:solidFill>
              </a:rPr>
              <a:t>Tasas de diagnóstico erróneo </a:t>
            </a:r>
            <a:r>
              <a:rPr lang="es-CO" sz="1800" dirty="0">
                <a:solidFill>
                  <a:schemeClr val="tx1">
                    <a:lumMod val="75000"/>
                    <a:lumOff val="25000"/>
                  </a:schemeClr>
                </a:solidFill>
                <a:cs typeface="Segoe UI" panose="020B0502040204020203" pitchFamily="34" charset="0"/>
                <a:sym typeface="Wingdings" panose="05000000000000000000" pitchFamily="2" charset="2"/>
              </a:rPr>
              <a:t> </a:t>
            </a:r>
            <a:r>
              <a:rPr lang="es-MX" sz="1800" dirty="0">
                <a:solidFill>
                  <a:schemeClr val="tx1">
                    <a:lumMod val="75000"/>
                    <a:lumOff val="25000"/>
                  </a:schemeClr>
                </a:solidFill>
              </a:rPr>
              <a:t>hasta el 25% [6-8].</a:t>
            </a:r>
          </a:p>
          <a:p>
            <a:pPr marL="0" algn="just">
              <a:lnSpc>
                <a:spcPct val="100000"/>
              </a:lnSpc>
              <a:spcAft>
                <a:spcPts val="1200"/>
              </a:spcAft>
            </a:pPr>
            <a:r>
              <a:rPr lang="es-MX" sz="1800" dirty="0">
                <a:solidFill>
                  <a:schemeClr val="tx1">
                    <a:lumMod val="75000"/>
                    <a:lumOff val="25000"/>
                  </a:schemeClr>
                </a:solidFill>
              </a:rPr>
              <a:t>En etapas tempranas </a:t>
            </a:r>
            <a:r>
              <a:rPr lang="es-CO" sz="1800" dirty="0">
                <a:solidFill>
                  <a:schemeClr val="tx1">
                    <a:lumMod val="75000"/>
                    <a:lumOff val="25000"/>
                  </a:schemeClr>
                </a:solidFill>
                <a:cs typeface="Segoe UI" panose="020B0502040204020203" pitchFamily="34" charset="0"/>
                <a:sym typeface="Wingdings" panose="05000000000000000000" pitchFamily="2" charset="2"/>
              </a:rPr>
              <a:t> </a:t>
            </a:r>
            <a:r>
              <a:rPr lang="es-MX" sz="1800" dirty="0">
                <a:solidFill>
                  <a:schemeClr val="tx1">
                    <a:lumMod val="75000"/>
                    <a:lumOff val="25000"/>
                  </a:schemeClr>
                </a:solidFill>
              </a:rPr>
              <a:t>diferenciación es más compleja [9].</a:t>
            </a:r>
          </a:p>
          <a:p>
            <a:pPr marL="0" algn="just">
              <a:lnSpc>
                <a:spcPct val="100000"/>
              </a:lnSpc>
              <a:spcAft>
                <a:spcPts val="1200"/>
              </a:spcAft>
            </a:pPr>
            <a:r>
              <a:rPr lang="es-MX" sz="1800" dirty="0">
                <a:solidFill>
                  <a:schemeClr val="tx1">
                    <a:lumMod val="75000"/>
                    <a:lumOff val="25000"/>
                  </a:schemeClr>
                </a:solidFill>
              </a:rPr>
              <a:t>123I-FP-CIT SPECT </a:t>
            </a:r>
            <a:r>
              <a:rPr lang="es-CO" sz="1800" dirty="0">
                <a:solidFill>
                  <a:schemeClr val="tx1">
                    <a:lumMod val="75000"/>
                    <a:lumOff val="25000"/>
                  </a:schemeClr>
                </a:solidFill>
                <a:cs typeface="Segoe UI" panose="020B0502040204020203" pitchFamily="34" charset="0"/>
                <a:sym typeface="Wingdings" panose="05000000000000000000" pitchFamily="2" charset="2"/>
              </a:rPr>
              <a:t> </a:t>
            </a:r>
            <a:r>
              <a:rPr lang="es-MX" sz="1800" dirty="0">
                <a:solidFill>
                  <a:schemeClr val="tx1">
                    <a:lumMod val="75000"/>
                    <a:lumOff val="25000"/>
                  </a:schemeClr>
                </a:solidFill>
              </a:rPr>
              <a:t>herramienta eficiente para el diagnóstico </a:t>
            </a:r>
            <a:r>
              <a:rPr lang="es-CO" sz="1800" dirty="0">
                <a:solidFill>
                  <a:schemeClr val="tx1">
                    <a:lumMod val="75000"/>
                    <a:lumOff val="25000"/>
                  </a:schemeClr>
                </a:solidFill>
                <a:cs typeface="Segoe UI" panose="020B0502040204020203" pitchFamily="34" charset="0"/>
                <a:sym typeface="Wingdings" panose="05000000000000000000" pitchFamily="2" charset="2"/>
              </a:rPr>
              <a:t> </a:t>
            </a:r>
            <a:r>
              <a:rPr lang="es-MX" sz="1800" dirty="0">
                <a:solidFill>
                  <a:schemeClr val="tx1">
                    <a:lumMod val="75000"/>
                    <a:lumOff val="25000"/>
                  </a:schemeClr>
                </a:solidFill>
              </a:rPr>
              <a:t>prueba de alto costo y su uso se limita a solo 32 países desarrollados en todo el mundo [10].</a:t>
            </a:r>
          </a:p>
          <a:p>
            <a:pPr marL="0" algn="just">
              <a:lnSpc>
                <a:spcPct val="100000"/>
              </a:lnSpc>
              <a:spcAft>
                <a:spcPts val="1200"/>
              </a:spcAft>
            </a:pPr>
            <a:r>
              <a:rPr lang="es-MX" sz="1800" dirty="0">
                <a:solidFill>
                  <a:schemeClr val="tx1">
                    <a:lumMod val="75000"/>
                    <a:lumOff val="25000"/>
                  </a:schemeClr>
                </a:solidFill>
              </a:rPr>
              <a:t>Actualmente, no existen métodos o técnicas de bajo costo que garanticen la diferenciación precisa, segura y reproducible entre ambas patologías. </a:t>
            </a:r>
            <a:endParaRPr lang="es-ES" sz="1800" dirty="0">
              <a:solidFill>
                <a:schemeClr val="tx1">
                  <a:lumMod val="75000"/>
                  <a:lumOff val="25000"/>
                </a:schemeClr>
              </a:solidFill>
              <a:cs typeface="Segoe UI" panose="020B0502040204020203" pitchFamily="34" charset="0"/>
            </a:endParaRPr>
          </a:p>
        </p:txBody>
      </p:sp>
      <p:cxnSp>
        <p:nvCxnSpPr>
          <p:cNvPr id="5" name="Conector recto 4">
            <a:extLst>
              <a:ext uri="{FF2B5EF4-FFF2-40B4-BE49-F238E27FC236}">
                <a16:creationId xmlns:a16="http://schemas.microsoft.com/office/drawing/2014/main" id="{F5E2DC20-7FD5-445D-99D7-0FD26567392C}"/>
              </a:ext>
              <a:ext uri="{C183D7F6-B498-43B3-948B-1728B52AA6E4}">
                <adec:decorative xmlns:adec="http://schemas.microsoft.com/office/drawing/2017/decorative" val="1"/>
              </a:ext>
            </a:extLst>
          </p:cNvPr>
          <p:cNvCxnSpPr>
            <a:cxnSpLocks/>
          </p:cNvCxnSpPr>
          <p:nvPr/>
        </p:nvCxnSpPr>
        <p:spPr>
          <a:xfrm>
            <a:off x="8105777" y="522899"/>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DDAE0A63-7CAA-40C7-B39E-0D7324B1094F}"/>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Planteamiento </a:t>
            </a:r>
          </a:p>
          <a:p>
            <a:pPr algn="ctr"/>
            <a:r>
              <a:rPr lang="es-ES" sz="2800" b="1" dirty="0">
                <a:solidFill>
                  <a:schemeClr val="tx1">
                    <a:lumMod val="75000"/>
                    <a:lumOff val="25000"/>
                  </a:schemeClr>
                </a:solidFill>
              </a:rPr>
              <a:t>del problema</a:t>
            </a:r>
            <a:endParaRPr lang="es-ES" sz="2800" dirty="0">
              <a:solidFill>
                <a:schemeClr val="tx1">
                  <a:lumMod val="75000"/>
                  <a:lumOff val="25000"/>
                </a:schemeClr>
              </a:solidFill>
            </a:endParaRPr>
          </a:p>
        </p:txBody>
      </p:sp>
      <p:cxnSp>
        <p:nvCxnSpPr>
          <p:cNvPr id="7" name="Conector recto 6">
            <a:extLst>
              <a:ext uri="{FF2B5EF4-FFF2-40B4-BE49-F238E27FC236}">
                <a16:creationId xmlns:a16="http://schemas.microsoft.com/office/drawing/2014/main" id="{3E51120A-A883-4D83-9E84-41D68330A76A}"/>
              </a:ext>
              <a:ext uri="{C183D7F6-B498-43B3-948B-1728B52AA6E4}">
                <adec:decorative xmlns:adec="http://schemas.microsoft.com/office/drawing/2017/decorative" val="1"/>
              </a:ext>
            </a:extLst>
          </p:cNvPr>
          <p:cNvCxnSpPr>
            <a:cxnSpLocks/>
          </p:cNvCxnSpPr>
          <p:nvPr/>
        </p:nvCxnSpPr>
        <p:spPr>
          <a:xfrm>
            <a:off x="1" y="522899"/>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86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80655" y="1352534"/>
            <a:ext cx="9587345" cy="3903633"/>
          </a:xfrm>
        </p:spPr>
        <p:txBody>
          <a:bodyPr vert="horz" wrap="square" lIns="0" tIns="0" rIns="0" bIns="0" rtlCol="0" anchor="t">
            <a:spAutoFit/>
          </a:bodyPr>
          <a:lstStyle/>
          <a:p>
            <a:pPr algn="just">
              <a:spcAft>
                <a:spcPts val="1200"/>
              </a:spcAft>
            </a:pPr>
            <a:r>
              <a:rPr lang="es-MX" sz="1800" dirty="0">
                <a:solidFill>
                  <a:schemeClr val="tx1">
                    <a:lumMod val="75000"/>
                    <a:lumOff val="25000"/>
                  </a:schemeClr>
                </a:solidFill>
              </a:rPr>
              <a:t>Algunos países no disponen de la tecnología o sistemas SPECT</a:t>
            </a:r>
            <a:r>
              <a:rPr lang="es-CO" sz="1800" dirty="0">
                <a:solidFill>
                  <a:schemeClr val="tx1">
                    <a:lumMod val="75000"/>
                    <a:lumOff val="25000"/>
                  </a:schemeClr>
                </a:solidFill>
                <a:sym typeface="Wingdings" panose="05000000000000000000" pitchFamily="2" charset="2"/>
              </a:rPr>
              <a:t> </a:t>
            </a:r>
            <a:r>
              <a:rPr lang="es-MX" sz="1800" dirty="0">
                <a:solidFill>
                  <a:schemeClr val="tx1">
                    <a:lumMod val="75000"/>
                    <a:lumOff val="25000"/>
                  </a:schemeClr>
                </a:solidFill>
              </a:rPr>
              <a:t> dificultad en el diagnóstico diferencial y preciso.</a:t>
            </a:r>
          </a:p>
          <a:p>
            <a:pPr algn="just">
              <a:spcAft>
                <a:spcPts val="1200"/>
              </a:spcAft>
            </a:pPr>
            <a:r>
              <a:rPr lang="es-MX" sz="1800" dirty="0">
                <a:solidFill>
                  <a:schemeClr val="tx1">
                    <a:lumMod val="75000"/>
                    <a:lumOff val="25000"/>
                  </a:schemeClr>
                </a:solidFill>
              </a:rPr>
              <a:t>Se han desarrollado algunas tecnologías </a:t>
            </a:r>
            <a:r>
              <a:rPr lang="es-CO" sz="1800" dirty="0">
                <a:solidFill>
                  <a:schemeClr val="tx1">
                    <a:lumMod val="75000"/>
                    <a:lumOff val="25000"/>
                  </a:schemeClr>
                </a:solidFill>
                <a:sym typeface="Wingdings" panose="05000000000000000000" pitchFamily="2" charset="2"/>
              </a:rPr>
              <a:t> </a:t>
            </a:r>
            <a:r>
              <a:rPr lang="es-MX" sz="1800" dirty="0">
                <a:solidFill>
                  <a:schemeClr val="tx1">
                    <a:lumMod val="75000"/>
                    <a:lumOff val="25000"/>
                  </a:schemeClr>
                </a:solidFill>
              </a:rPr>
              <a:t>no todas estas permiten realizar las pruebas en poco tiempo o sin la necesidad de equipos sofisticados.</a:t>
            </a:r>
          </a:p>
          <a:p>
            <a:pPr algn="just">
              <a:spcAft>
                <a:spcPts val="1200"/>
              </a:spcAft>
            </a:pPr>
            <a:r>
              <a:rPr lang="es-MX" sz="1800" dirty="0">
                <a:solidFill>
                  <a:schemeClr val="tx1">
                    <a:lumMod val="75000"/>
                    <a:lumOff val="25000"/>
                  </a:schemeClr>
                </a:solidFill>
              </a:rPr>
              <a:t>Publicaciones previas del grupo de trabajo [1,11] </a:t>
            </a:r>
            <a:r>
              <a:rPr lang="es-CO" sz="1800" dirty="0">
                <a:solidFill>
                  <a:schemeClr val="tx1">
                    <a:lumMod val="75000"/>
                    <a:lumOff val="25000"/>
                  </a:schemeClr>
                </a:solidFill>
                <a:sym typeface="Wingdings" panose="05000000000000000000" pitchFamily="2" charset="2"/>
              </a:rPr>
              <a:t> </a:t>
            </a:r>
            <a:r>
              <a:rPr lang="es-MX" sz="1800" dirty="0">
                <a:solidFill>
                  <a:schemeClr val="tx1">
                    <a:lumMod val="75000"/>
                    <a:lumOff val="25000"/>
                  </a:schemeClr>
                </a:solidFill>
                <a:sym typeface="Wingdings" panose="05000000000000000000" pitchFamily="2" charset="2"/>
              </a:rPr>
              <a:t>se proponen metodologías </a:t>
            </a:r>
            <a:r>
              <a:rPr lang="es-CO" sz="1800" dirty="0">
                <a:solidFill>
                  <a:schemeClr val="tx1">
                    <a:lumMod val="75000"/>
                    <a:lumOff val="25000"/>
                  </a:schemeClr>
                </a:solidFill>
                <a:sym typeface="Wingdings" panose="05000000000000000000" pitchFamily="2" charset="2"/>
              </a:rPr>
              <a:t>para ayuda al </a:t>
            </a:r>
            <a:r>
              <a:rPr lang="es-MX" sz="1800" dirty="0">
                <a:solidFill>
                  <a:schemeClr val="tx1">
                    <a:lumMod val="75000"/>
                    <a:lumOff val="25000"/>
                  </a:schemeClr>
                </a:solidFill>
              </a:rPr>
              <a:t>diagnóstico diferencial con el acelerómetro del teléfono móvil. </a:t>
            </a:r>
          </a:p>
          <a:p>
            <a:pPr algn="just">
              <a:spcAft>
                <a:spcPts val="1200"/>
              </a:spcAft>
            </a:pPr>
            <a:r>
              <a:rPr lang="es-MX" sz="1800" dirty="0">
                <a:solidFill>
                  <a:schemeClr val="tx1">
                    <a:lumMod val="75000"/>
                    <a:lumOff val="25000"/>
                  </a:schemeClr>
                </a:solidFill>
              </a:rPr>
              <a:t>Algoritmos de Machine Learning</a:t>
            </a:r>
            <a:r>
              <a:rPr lang="es-CO" sz="1800" dirty="0">
                <a:solidFill>
                  <a:schemeClr val="tx1">
                    <a:lumMod val="75000"/>
                    <a:lumOff val="25000"/>
                  </a:schemeClr>
                </a:solidFill>
                <a:sym typeface="Wingdings" panose="05000000000000000000" pitchFamily="2" charset="2"/>
              </a:rPr>
              <a:t>  clasificaciones más </a:t>
            </a:r>
            <a:r>
              <a:rPr lang="es-MX" sz="1800" dirty="0">
                <a:solidFill>
                  <a:schemeClr val="tx1">
                    <a:lumMod val="75000"/>
                    <a:lumOff val="25000"/>
                  </a:schemeClr>
                </a:solidFill>
              </a:rPr>
              <a:t>precisas para ayudar en el diagnóstico diferencial.</a:t>
            </a:r>
          </a:p>
          <a:p>
            <a:pPr algn="just">
              <a:spcAft>
                <a:spcPts val="1200"/>
              </a:spcAft>
            </a:pPr>
            <a:r>
              <a:rPr lang="es-MX" sz="1800" dirty="0">
                <a:solidFill>
                  <a:schemeClr val="tx1">
                    <a:lumMod val="75000"/>
                    <a:lumOff val="25000"/>
                  </a:schemeClr>
                </a:solidFill>
              </a:rPr>
              <a:t>La velocidad angular </a:t>
            </a:r>
            <a:r>
              <a:rPr lang="es-CO" sz="1800" dirty="0">
                <a:solidFill>
                  <a:schemeClr val="tx1">
                    <a:lumMod val="75000"/>
                    <a:lumOff val="25000"/>
                  </a:schemeClr>
                </a:solidFill>
                <a:sym typeface="Wingdings" panose="05000000000000000000" pitchFamily="2" charset="2"/>
              </a:rPr>
              <a:t> información discriminante entre los temblores.</a:t>
            </a:r>
            <a:endParaRPr lang="es-MX" sz="1800" dirty="0">
              <a:solidFill>
                <a:schemeClr val="tx1">
                  <a:lumMod val="75000"/>
                  <a:lumOff val="25000"/>
                </a:schemeClr>
              </a:solidFill>
            </a:endParaRPr>
          </a:p>
          <a:p>
            <a:pPr algn="just">
              <a:spcAft>
                <a:spcPts val="1200"/>
              </a:spcAft>
            </a:pPr>
            <a:r>
              <a:rPr lang="es-MX" sz="1800" dirty="0">
                <a:solidFill>
                  <a:schemeClr val="tx1">
                    <a:lumMod val="75000"/>
                    <a:lumOff val="25000"/>
                  </a:schemeClr>
                </a:solidFill>
              </a:rPr>
              <a:t>Mediante el desarrollo de una aplicación móvil </a:t>
            </a:r>
            <a:r>
              <a:rPr lang="es-CO" sz="1800" dirty="0">
                <a:solidFill>
                  <a:schemeClr val="tx1">
                    <a:lumMod val="75000"/>
                    <a:lumOff val="25000"/>
                  </a:schemeClr>
                </a:solidFill>
                <a:sym typeface="Wingdings" panose="05000000000000000000" pitchFamily="2" charset="2"/>
              </a:rPr>
              <a:t> </a:t>
            </a:r>
            <a:r>
              <a:rPr lang="es-MX" sz="1800" dirty="0">
                <a:solidFill>
                  <a:schemeClr val="tx1">
                    <a:lumMod val="75000"/>
                    <a:lumOff val="25000"/>
                  </a:schemeClr>
                </a:solidFill>
              </a:rPr>
              <a:t>resultados inmediatos para que el especialista.</a:t>
            </a:r>
          </a:p>
        </p:txBody>
      </p:sp>
      <p:cxnSp>
        <p:nvCxnSpPr>
          <p:cNvPr id="8" name="Conector recto 7">
            <a:extLst>
              <a:ext uri="{FF2B5EF4-FFF2-40B4-BE49-F238E27FC236}">
                <a16:creationId xmlns:a16="http://schemas.microsoft.com/office/drawing/2014/main" id="{7FEFB580-EC66-4D46-AF49-A3068BBCD7D0}"/>
              </a:ext>
              <a:ext uri="{C183D7F6-B498-43B3-948B-1728B52AA6E4}">
                <adec:decorative xmlns:adec="http://schemas.microsoft.com/office/drawing/2017/decorative" val="1"/>
              </a:ext>
            </a:extLst>
          </p:cNvPr>
          <p:cNvCxnSpPr>
            <a:cxnSpLocks/>
          </p:cNvCxnSpPr>
          <p:nvPr/>
        </p:nvCxnSpPr>
        <p:spPr>
          <a:xfrm>
            <a:off x="8105777" y="522899"/>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ítulo 1">
            <a:extLst>
              <a:ext uri="{FF2B5EF4-FFF2-40B4-BE49-F238E27FC236}">
                <a16:creationId xmlns:a16="http://schemas.microsoft.com/office/drawing/2014/main" id="{31EFC02F-018C-47C9-B692-35DF851AF0B2}"/>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Justificación</a:t>
            </a:r>
            <a:endParaRPr lang="es-ES" sz="2800" dirty="0">
              <a:solidFill>
                <a:schemeClr val="tx1">
                  <a:lumMod val="75000"/>
                  <a:lumOff val="25000"/>
                </a:schemeClr>
              </a:solidFill>
            </a:endParaRPr>
          </a:p>
        </p:txBody>
      </p:sp>
      <p:cxnSp>
        <p:nvCxnSpPr>
          <p:cNvPr id="10" name="Conector recto 9">
            <a:extLst>
              <a:ext uri="{FF2B5EF4-FFF2-40B4-BE49-F238E27FC236}">
                <a16:creationId xmlns:a16="http://schemas.microsoft.com/office/drawing/2014/main" id="{0179EBA5-27C8-43FF-90A8-23C780800313}"/>
              </a:ext>
              <a:ext uri="{C183D7F6-B498-43B3-948B-1728B52AA6E4}">
                <adec:decorative xmlns:adec="http://schemas.microsoft.com/office/drawing/2017/decorative" val="1"/>
              </a:ext>
            </a:extLst>
          </p:cNvPr>
          <p:cNvCxnSpPr>
            <a:cxnSpLocks/>
          </p:cNvCxnSpPr>
          <p:nvPr/>
        </p:nvCxnSpPr>
        <p:spPr>
          <a:xfrm>
            <a:off x="1" y="522899"/>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129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ector recto 7">
            <a:extLst>
              <a:ext uri="{FF2B5EF4-FFF2-40B4-BE49-F238E27FC236}">
                <a16:creationId xmlns:a16="http://schemas.microsoft.com/office/drawing/2014/main" id="{7FEFB580-EC66-4D46-AF49-A3068BBCD7D0}"/>
              </a:ext>
              <a:ext uri="{C183D7F6-B498-43B3-948B-1728B52AA6E4}">
                <adec:decorative xmlns:adec="http://schemas.microsoft.com/office/drawing/2017/decorative" val="1"/>
              </a:ext>
            </a:extLst>
          </p:cNvPr>
          <p:cNvCxnSpPr>
            <a:cxnSpLocks/>
          </p:cNvCxnSpPr>
          <p:nvPr/>
        </p:nvCxnSpPr>
        <p:spPr>
          <a:xfrm>
            <a:off x="8105777" y="522899"/>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ítulo 1">
            <a:extLst>
              <a:ext uri="{FF2B5EF4-FFF2-40B4-BE49-F238E27FC236}">
                <a16:creationId xmlns:a16="http://schemas.microsoft.com/office/drawing/2014/main" id="{31EFC02F-018C-47C9-B692-35DF851AF0B2}"/>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Desarrollo de </a:t>
            </a:r>
          </a:p>
          <a:p>
            <a:pPr algn="ctr"/>
            <a:r>
              <a:rPr lang="es-ES" sz="2800" b="1" dirty="0">
                <a:solidFill>
                  <a:schemeClr val="tx1">
                    <a:lumMod val="75000"/>
                    <a:lumOff val="25000"/>
                  </a:schemeClr>
                </a:solidFill>
              </a:rPr>
              <a:t>la herramienta</a:t>
            </a:r>
            <a:endParaRPr lang="es-ES" sz="2000" dirty="0">
              <a:solidFill>
                <a:schemeClr val="tx1">
                  <a:lumMod val="75000"/>
                  <a:lumOff val="25000"/>
                </a:schemeClr>
              </a:solidFill>
            </a:endParaRPr>
          </a:p>
        </p:txBody>
      </p:sp>
      <p:cxnSp>
        <p:nvCxnSpPr>
          <p:cNvPr id="10" name="Conector recto 9">
            <a:extLst>
              <a:ext uri="{FF2B5EF4-FFF2-40B4-BE49-F238E27FC236}">
                <a16:creationId xmlns:a16="http://schemas.microsoft.com/office/drawing/2014/main" id="{0179EBA5-27C8-43FF-90A8-23C780800313}"/>
              </a:ext>
              <a:ext uri="{C183D7F6-B498-43B3-948B-1728B52AA6E4}">
                <adec:decorative xmlns:adec="http://schemas.microsoft.com/office/drawing/2017/decorative" val="1"/>
              </a:ext>
            </a:extLst>
          </p:cNvPr>
          <p:cNvCxnSpPr>
            <a:cxnSpLocks/>
          </p:cNvCxnSpPr>
          <p:nvPr/>
        </p:nvCxnSpPr>
        <p:spPr>
          <a:xfrm>
            <a:off x="1" y="522899"/>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Imagen 3" descr="Imagen que contiene captura de pantalla, hombre, foto, diferente&#10;&#10;Descripción generada automáticamente">
            <a:extLst>
              <a:ext uri="{FF2B5EF4-FFF2-40B4-BE49-F238E27FC236}">
                <a16:creationId xmlns:a16="http://schemas.microsoft.com/office/drawing/2014/main" id="{73E8A71B-84A1-4B2C-9856-6C8D11F3FF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9685" y="1180437"/>
            <a:ext cx="6035769" cy="5120745"/>
          </a:xfrm>
          <a:prstGeom prst="rect">
            <a:avLst/>
          </a:prstGeom>
        </p:spPr>
      </p:pic>
      <p:sp>
        <p:nvSpPr>
          <p:cNvPr id="3" name="Rectángulo 2">
            <a:extLst>
              <a:ext uri="{FF2B5EF4-FFF2-40B4-BE49-F238E27FC236}">
                <a16:creationId xmlns:a16="http://schemas.microsoft.com/office/drawing/2014/main" id="{74891743-5AB3-4D08-8C13-9B88F906A192}"/>
              </a:ext>
            </a:extLst>
          </p:cNvPr>
          <p:cNvSpPr/>
          <p:nvPr/>
        </p:nvSpPr>
        <p:spPr>
          <a:xfrm>
            <a:off x="1038226" y="1709483"/>
            <a:ext cx="4601459" cy="4062651"/>
          </a:xfrm>
          <a:prstGeom prst="rect">
            <a:avLst/>
          </a:prstGeom>
        </p:spPr>
        <p:txBody>
          <a:bodyPr wrap="square">
            <a:spAutoFit/>
          </a:bodyPr>
          <a:lstStyle/>
          <a:p>
            <a:pPr algn="just">
              <a:spcAft>
                <a:spcPts val="1200"/>
              </a:spcAft>
            </a:pPr>
            <a:r>
              <a:rPr lang="es-CO" dirty="0">
                <a:solidFill>
                  <a:schemeClr val="tx1">
                    <a:lumMod val="75000"/>
                    <a:lumOff val="25000"/>
                  </a:schemeClr>
                </a:solidFill>
              </a:rPr>
              <a:t>El conjunto de datos utilizados en este estudio incluye los siguientes registros:</a:t>
            </a:r>
          </a:p>
          <a:p>
            <a:pPr algn="just">
              <a:spcAft>
                <a:spcPts val="1200"/>
              </a:spcAft>
            </a:pPr>
            <a:endParaRPr lang="es-CO" dirty="0">
              <a:solidFill>
                <a:schemeClr val="tx1">
                  <a:lumMod val="75000"/>
                  <a:lumOff val="25000"/>
                </a:schemeClr>
              </a:solidFill>
            </a:endParaRPr>
          </a:p>
          <a:p>
            <a:pPr marL="285750" indent="-285750" algn="just">
              <a:spcAft>
                <a:spcPts val="1200"/>
              </a:spcAft>
              <a:buFont typeface="Arial" panose="020B0604020202020204" pitchFamily="34" charset="0"/>
              <a:buChar char="•"/>
            </a:pPr>
            <a:r>
              <a:rPr lang="es-CO" b="1" dirty="0">
                <a:solidFill>
                  <a:schemeClr val="tx1">
                    <a:lumMod val="75000"/>
                    <a:lumOff val="25000"/>
                  </a:schemeClr>
                </a:solidFill>
              </a:rPr>
              <a:t>Enfermedad de Parkinson: </a:t>
            </a:r>
            <a:r>
              <a:rPr lang="es-CO" dirty="0">
                <a:solidFill>
                  <a:schemeClr val="tx1">
                    <a:lumMod val="75000"/>
                    <a:lumOff val="25000"/>
                  </a:schemeClr>
                </a:solidFill>
              </a:rPr>
              <a:t>19 pacientes.</a:t>
            </a:r>
          </a:p>
          <a:p>
            <a:pPr marL="285750" indent="-285750" algn="just">
              <a:spcAft>
                <a:spcPts val="1200"/>
              </a:spcAft>
              <a:buFont typeface="Arial" panose="020B0604020202020204" pitchFamily="34" charset="0"/>
              <a:buChar char="•"/>
            </a:pPr>
            <a:r>
              <a:rPr lang="es-CO" b="1" dirty="0">
                <a:solidFill>
                  <a:schemeClr val="tx1">
                    <a:lumMod val="75000"/>
                    <a:lumOff val="25000"/>
                  </a:schemeClr>
                </a:solidFill>
              </a:rPr>
              <a:t>Temblor Esencial: </a:t>
            </a:r>
            <a:r>
              <a:rPr lang="es-CO" dirty="0">
                <a:solidFill>
                  <a:schemeClr val="tx1">
                    <a:lumMod val="75000"/>
                    <a:lumOff val="25000"/>
                  </a:schemeClr>
                </a:solidFill>
              </a:rPr>
              <a:t>20 pacientes.</a:t>
            </a:r>
          </a:p>
          <a:p>
            <a:pPr marL="285750" indent="-285750" algn="just">
              <a:spcAft>
                <a:spcPts val="1200"/>
              </a:spcAft>
              <a:buFont typeface="Arial" panose="020B0604020202020204" pitchFamily="34" charset="0"/>
              <a:buChar char="•"/>
            </a:pPr>
            <a:r>
              <a:rPr lang="es-CO" b="1" dirty="0">
                <a:solidFill>
                  <a:schemeClr val="tx1">
                    <a:lumMod val="75000"/>
                    <a:lumOff val="25000"/>
                  </a:schemeClr>
                </a:solidFill>
              </a:rPr>
              <a:t>Sanos: </a:t>
            </a:r>
            <a:r>
              <a:rPr lang="es-CO" dirty="0">
                <a:solidFill>
                  <a:schemeClr val="tx1">
                    <a:lumMod val="75000"/>
                    <a:lumOff val="25000"/>
                  </a:schemeClr>
                </a:solidFill>
              </a:rPr>
              <a:t>12 sujetos. </a:t>
            </a:r>
          </a:p>
          <a:p>
            <a:pPr algn="just">
              <a:spcAft>
                <a:spcPts val="1200"/>
              </a:spcAft>
            </a:pPr>
            <a:endParaRPr lang="es-CO" dirty="0">
              <a:solidFill>
                <a:schemeClr val="tx1">
                  <a:lumMod val="75000"/>
                  <a:lumOff val="25000"/>
                </a:schemeClr>
              </a:solidFill>
            </a:endParaRPr>
          </a:p>
          <a:p>
            <a:pPr algn="just">
              <a:spcAft>
                <a:spcPts val="1200"/>
              </a:spcAft>
            </a:pPr>
            <a:r>
              <a:rPr lang="es-CO" dirty="0">
                <a:solidFill>
                  <a:schemeClr val="tx1">
                    <a:lumMod val="75000"/>
                    <a:lumOff val="25000"/>
                  </a:schemeClr>
                </a:solidFill>
              </a:rPr>
              <a:t>Todos los registros fueron tomados en la Unidad de Trastornos del Movimiento del Hospital Clínico de Barcelona entre octubre de 2015 y diciembre de 2016.</a:t>
            </a:r>
          </a:p>
        </p:txBody>
      </p:sp>
    </p:spTree>
    <p:extLst>
      <p:ext uri="{BB962C8B-B14F-4D97-AF65-F5344CB8AC3E}">
        <p14:creationId xmlns:p14="http://schemas.microsoft.com/office/powerpoint/2010/main" val="4179626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ector recto 9">
            <a:extLst>
              <a:ext uri="{FF2B5EF4-FFF2-40B4-BE49-F238E27FC236}">
                <a16:creationId xmlns:a16="http://schemas.microsoft.com/office/drawing/2014/main" id="{4BF462F3-2EA0-4294-8964-9B868A1DB1B0}"/>
              </a:ext>
              <a:ext uri="{C183D7F6-B498-43B3-948B-1728B52AA6E4}">
                <adec:decorative xmlns:adec="http://schemas.microsoft.com/office/drawing/2017/decorative" val="1"/>
              </a:ext>
            </a:extLst>
          </p:cNvPr>
          <p:cNvCxnSpPr>
            <a:cxnSpLocks/>
          </p:cNvCxnSpPr>
          <p:nvPr/>
        </p:nvCxnSpPr>
        <p:spPr>
          <a:xfrm>
            <a:off x="8105777" y="522899"/>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E009C9C4-883A-4467-9393-A994E24869B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Resultados:</a:t>
            </a:r>
          </a:p>
          <a:p>
            <a:pPr algn="ctr"/>
            <a:r>
              <a:rPr lang="es-ES" sz="2000" dirty="0">
                <a:solidFill>
                  <a:schemeClr val="tx1">
                    <a:lumMod val="75000"/>
                    <a:lumOff val="25000"/>
                  </a:schemeClr>
                </a:solidFill>
              </a:rPr>
              <a:t>Modelos de clasificación</a:t>
            </a:r>
          </a:p>
        </p:txBody>
      </p:sp>
      <p:cxnSp>
        <p:nvCxnSpPr>
          <p:cNvPr id="12" name="Conector recto 11">
            <a:extLst>
              <a:ext uri="{FF2B5EF4-FFF2-40B4-BE49-F238E27FC236}">
                <a16:creationId xmlns:a16="http://schemas.microsoft.com/office/drawing/2014/main" id="{2F6E3B82-E8AD-49BA-80A1-73C75A24695A}"/>
              </a:ext>
              <a:ext uri="{C183D7F6-B498-43B3-948B-1728B52AA6E4}">
                <adec:decorative xmlns:adec="http://schemas.microsoft.com/office/drawing/2017/decorative" val="1"/>
              </a:ext>
            </a:extLst>
          </p:cNvPr>
          <p:cNvCxnSpPr>
            <a:cxnSpLocks/>
          </p:cNvCxnSpPr>
          <p:nvPr/>
        </p:nvCxnSpPr>
        <p:spPr>
          <a:xfrm>
            <a:off x="1" y="522899"/>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C3E2CA1B-73F9-43A2-A5FA-B54B3AFC9BF1}"/>
              </a:ext>
            </a:extLst>
          </p:cNvPr>
          <p:cNvSpPr>
            <a:spLocks noGrp="1"/>
          </p:cNvSpPr>
          <p:nvPr>
            <p:ph idx="1"/>
          </p:nvPr>
        </p:nvSpPr>
        <p:spPr>
          <a:xfrm>
            <a:off x="838200" y="1801749"/>
            <a:ext cx="10515600" cy="3254501"/>
          </a:xfrm>
        </p:spPr>
        <p:txBody>
          <a:bodyPr>
            <a:normAutofit/>
          </a:bodyPr>
          <a:lstStyle/>
          <a:p>
            <a:pPr>
              <a:spcAft>
                <a:spcPts val="1200"/>
              </a:spcAft>
            </a:pPr>
            <a:r>
              <a:rPr lang="es-CO" sz="1800" b="1" dirty="0">
                <a:solidFill>
                  <a:schemeClr val="tx1">
                    <a:lumMod val="75000"/>
                    <a:lumOff val="25000"/>
                  </a:schemeClr>
                </a:solidFill>
                <a:cs typeface="Segoe UI" panose="020B0502040204020203" pitchFamily="34" charset="0"/>
                <a:sym typeface="Wingdings" panose="05000000000000000000" pitchFamily="2" charset="2"/>
              </a:rPr>
              <a:t>Métodos de Machine Learning + Datos de aceleración lineal:</a:t>
            </a:r>
          </a:p>
          <a:p>
            <a:pPr lvl="1">
              <a:spcAft>
                <a:spcPts val="1200"/>
              </a:spcAft>
              <a:buFont typeface="Courier New" panose="02070309020205020404" pitchFamily="49" charset="0"/>
              <a:buChar char="o"/>
            </a:pPr>
            <a:r>
              <a:rPr lang="es-CO" sz="1800" dirty="0">
                <a:solidFill>
                  <a:schemeClr val="tx1">
                    <a:lumMod val="75000"/>
                    <a:lumOff val="25000"/>
                  </a:schemeClr>
                </a:solidFill>
                <a:cs typeface="Segoe UI" panose="020B0502040204020203" pitchFamily="34" charset="0"/>
                <a:sym typeface="Wingdings" panose="05000000000000000000" pitchFamily="2" charset="2"/>
              </a:rPr>
              <a:t>Sujetos sanos vs. pacientes con temblor  </a:t>
            </a:r>
            <a:r>
              <a:rPr lang="es-CO" sz="1800" dirty="0">
                <a:solidFill>
                  <a:schemeClr val="tx1">
                    <a:lumMod val="75000"/>
                    <a:lumOff val="25000"/>
                  </a:schemeClr>
                </a:solidFill>
              </a:rPr>
              <a:t>sensibilidad del 90.0% y especificidad del 100.0%.</a:t>
            </a:r>
          </a:p>
          <a:p>
            <a:pPr lvl="1">
              <a:spcAft>
                <a:spcPts val="1200"/>
              </a:spcAft>
              <a:buFont typeface="Courier New" panose="02070309020205020404" pitchFamily="49" charset="0"/>
              <a:buChar char="o"/>
            </a:pPr>
            <a:r>
              <a:rPr lang="es-CO" sz="1800" dirty="0">
                <a:solidFill>
                  <a:schemeClr val="tx1">
                    <a:lumMod val="75000"/>
                    <a:lumOff val="25000"/>
                  </a:schemeClr>
                </a:solidFill>
              </a:rPr>
              <a:t>Enfermedad de Parkinson  vs. Temblor Esencial </a:t>
            </a:r>
            <a:r>
              <a:rPr lang="es-CO" sz="1800" dirty="0">
                <a:solidFill>
                  <a:schemeClr val="tx1">
                    <a:lumMod val="75000"/>
                    <a:lumOff val="25000"/>
                  </a:schemeClr>
                </a:solidFill>
                <a:cs typeface="Segoe UI" panose="020B0502040204020203" pitchFamily="34" charset="0"/>
                <a:sym typeface="Wingdings" panose="05000000000000000000" pitchFamily="2" charset="2"/>
              </a:rPr>
              <a:t>sensibilidad</a:t>
            </a:r>
            <a:r>
              <a:rPr lang="es-CO" sz="1800" dirty="0">
                <a:solidFill>
                  <a:schemeClr val="tx1">
                    <a:lumMod val="75000"/>
                    <a:lumOff val="25000"/>
                  </a:schemeClr>
                </a:solidFill>
              </a:rPr>
              <a:t> del 90.0% al 100.0% y especificidad del 80.0% al 100.0%.</a:t>
            </a:r>
          </a:p>
          <a:p>
            <a:pPr>
              <a:spcAft>
                <a:spcPts val="1200"/>
              </a:spcAft>
            </a:pPr>
            <a:r>
              <a:rPr lang="es-CO" sz="1800" b="1" dirty="0">
                <a:solidFill>
                  <a:schemeClr val="tx1">
                    <a:lumMod val="75000"/>
                    <a:lumOff val="25000"/>
                  </a:schemeClr>
                </a:solidFill>
                <a:cs typeface="Segoe UI" panose="020B0502040204020203" pitchFamily="34" charset="0"/>
                <a:sym typeface="Wingdings" panose="05000000000000000000" pitchFamily="2" charset="2"/>
              </a:rPr>
              <a:t>Métodos de Machine Learning + Datos de velocidad angular:</a:t>
            </a:r>
          </a:p>
          <a:p>
            <a:pPr lvl="1">
              <a:spcAft>
                <a:spcPts val="1200"/>
              </a:spcAft>
              <a:buFont typeface="Courier New" panose="02070309020205020404" pitchFamily="49" charset="0"/>
              <a:buChar char="o"/>
            </a:pPr>
            <a:r>
              <a:rPr lang="es-CO" sz="1800" dirty="0">
                <a:solidFill>
                  <a:schemeClr val="tx1">
                    <a:lumMod val="75000"/>
                    <a:lumOff val="25000"/>
                  </a:schemeClr>
                </a:solidFill>
                <a:cs typeface="Segoe UI" panose="020B0502040204020203" pitchFamily="34" charset="0"/>
                <a:sym typeface="Wingdings" panose="05000000000000000000" pitchFamily="2" charset="2"/>
              </a:rPr>
              <a:t>Sujetos sanos vs. pacientes con temblor  </a:t>
            </a:r>
            <a:r>
              <a:rPr lang="es-CO" sz="1800" dirty="0">
                <a:solidFill>
                  <a:schemeClr val="tx1">
                    <a:lumMod val="75000"/>
                    <a:lumOff val="25000"/>
                  </a:schemeClr>
                </a:solidFill>
              </a:rPr>
              <a:t>sensibilidad del 100.0% y especificidad del 100.0%.</a:t>
            </a:r>
          </a:p>
          <a:p>
            <a:pPr lvl="1">
              <a:spcAft>
                <a:spcPts val="1200"/>
              </a:spcAft>
              <a:buFont typeface="Courier New" panose="02070309020205020404" pitchFamily="49" charset="0"/>
              <a:buChar char="o"/>
            </a:pPr>
            <a:r>
              <a:rPr lang="es-CO" sz="1800" dirty="0">
                <a:solidFill>
                  <a:schemeClr val="tx1">
                    <a:lumMod val="75000"/>
                    <a:lumOff val="25000"/>
                  </a:schemeClr>
                </a:solidFill>
              </a:rPr>
              <a:t>Enfermedad de Parkinson  vs. Temblor Esencial </a:t>
            </a:r>
            <a:r>
              <a:rPr lang="es-CO" sz="1800" dirty="0">
                <a:solidFill>
                  <a:schemeClr val="tx1">
                    <a:lumMod val="75000"/>
                    <a:lumOff val="25000"/>
                  </a:schemeClr>
                </a:solidFill>
                <a:cs typeface="Segoe UI" panose="020B0502040204020203" pitchFamily="34" charset="0"/>
                <a:sym typeface="Wingdings" panose="05000000000000000000" pitchFamily="2" charset="2"/>
              </a:rPr>
              <a:t>sensibilidad</a:t>
            </a:r>
            <a:r>
              <a:rPr lang="es-CO" sz="1800" dirty="0">
                <a:solidFill>
                  <a:schemeClr val="tx1">
                    <a:lumMod val="75000"/>
                    <a:lumOff val="25000"/>
                  </a:schemeClr>
                </a:solidFill>
              </a:rPr>
              <a:t> del 88.9% al 100.0% y especificidad del 71.4% al 100.0%.</a:t>
            </a:r>
          </a:p>
        </p:txBody>
      </p:sp>
    </p:spTree>
    <p:extLst>
      <p:ext uri="{BB962C8B-B14F-4D97-AF65-F5344CB8AC3E}">
        <p14:creationId xmlns:p14="http://schemas.microsoft.com/office/powerpoint/2010/main" val="268272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ector recto 9">
            <a:extLst>
              <a:ext uri="{FF2B5EF4-FFF2-40B4-BE49-F238E27FC236}">
                <a16:creationId xmlns:a16="http://schemas.microsoft.com/office/drawing/2014/main" id="{4BF462F3-2EA0-4294-8964-9B868A1DB1B0}"/>
              </a:ext>
              <a:ext uri="{C183D7F6-B498-43B3-948B-1728B52AA6E4}">
                <adec:decorative xmlns:adec="http://schemas.microsoft.com/office/drawing/2017/decorative" val="1"/>
              </a:ext>
            </a:extLst>
          </p:cNvPr>
          <p:cNvCxnSpPr>
            <a:cxnSpLocks/>
          </p:cNvCxnSpPr>
          <p:nvPr/>
        </p:nvCxnSpPr>
        <p:spPr>
          <a:xfrm>
            <a:off x="8105777" y="522899"/>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E009C9C4-883A-4467-9393-A994E24869B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Resultados:</a:t>
            </a:r>
          </a:p>
          <a:p>
            <a:pPr algn="ctr"/>
            <a:r>
              <a:rPr lang="es-ES" sz="2000" dirty="0">
                <a:solidFill>
                  <a:schemeClr val="tx1">
                    <a:lumMod val="75000"/>
                    <a:lumOff val="25000"/>
                  </a:schemeClr>
                </a:solidFill>
              </a:rPr>
              <a:t>Aplicación móvil</a:t>
            </a:r>
          </a:p>
        </p:txBody>
      </p:sp>
      <p:cxnSp>
        <p:nvCxnSpPr>
          <p:cNvPr id="12" name="Conector recto 11">
            <a:extLst>
              <a:ext uri="{FF2B5EF4-FFF2-40B4-BE49-F238E27FC236}">
                <a16:creationId xmlns:a16="http://schemas.microsoft.com/office/drawing/2014/main" id="{2F6E3B82-E8AD-49BA-80A1-73C75A24695A}"/>
              </a:ext>
              <a:ext uri="{C183D7F6-B498-43B3-948B-1728B52AA6E4}">
                <adec:decorative xmlns:adec="http://schemas.microsoft.com/office/drawing/2017/decorative" val="1"/>
              </a:ext>
            </a:extLst>
          </p:cNvPr>
          <p:cNvCxnSpPr>
            <a:cxnSpLocks/>
          </p:cNvCxnSpPr>
          <p:nvPr/>
        </p:nvCxnSpPr>
        <p:spPr>
          <a:xfrm>
            <a:off x="1" y="522899"/>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Imagen 2" descr="Imagen que contiene ave, flor, pájaro&#10;&#10;Descripción generada automáticamente">
            <a:extLst>
              <a:ext uri="{FF2B5EF4-FFF2-40B4-BE49-F238E27FC236}">
                <a16:creationId xmlns:a16="http://schemas.microsoft.com/office/drawing/2014/main" id="{423D4438-5C8D-4AFB-9C78-B773344C0A2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773905" y="1009540"/>
            <a:ext cx="2644190" cy="5557697"/>
          </a:xfrm>
          <a:prstGeom prst="rect">
            <a:avLst/>
          </a:prstGeom>
        </p:spPr>
      </p:pic>
      <p:pic>
        <p:nvPicPr>
          <p:cNvPr id="39" name="Imagen 38" descr="Captura de pantalla de un celular con letras&#10;&#10;Descripción generada automáticamente">
            <a:extLst>
              <a:ext uri="{FF2B5EF4-FFF2-40B4-BE49-F238E27FC236}">
                <a16:creationId xmlns:a16="http://schemas.microsoft.com/office/drawing/2014/main" id="{6694432D-7198-47FC-8E05-9F0B5464E66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773906" y="1009540"/>
            <a:ext cx="2644190" cy="5557696"/>
          </a:xfrm>
          <a:prstGeom prst="rect">
            <a:avLst/>
          </a:prstGeom>
        </p:spPr>
      </p:pic>
      <p:pic>
        <p:nvPicPr>
          <p:cNvPr id="41" name="Imagen 40" descr="Captura de pantalla de un celular con letras&#10;&#10;Descripción generada automáticamente">
            <a:extLst>
              <a:ext uri="{FF2B5EF4-FFF2-40B4-BE49-F238E27FC236}">
                <a16:creationId xmlns:a16="http://schemas.microsoft.com/office/drawing/2014/main" id="{8891D2B2-A0AB-4557-9193-D571FA3847D2}"/>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773904" y="1009539"/>
            <a:ext cx="2644191" cy="5557698"/>
          </a:xfrm>
          <a:prstGeom prst="rect">
            <a:avLst/>
          </a:prstGeom>
        </p:spPr>
      </p:pic>
      <p:pic>
        <p:nvPicPr>
          <p:cNvPr id="43" name="Imagen 42">
            <a:extLst>
              <a:ext uri="{FF2B5EF4-FFF2-40B4-BE49-F238E27FC236}">
                <a16:creationId xmlns:a16="http://schemas.microsoft.com/office/drawing/2014/main" id="{A1DEF238-EB36-4EDA-903B-9E6F72A50142}"/>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773903" y="1009538"/>
            <a:ext cx="2644191" cy="5557698"/>
          </a:xfrm>
          <a:prstGeom prst="rect">
            <a:avLst/>
          </a:prstGeom>
        </p:spPr>
      </p:pic>
      <p:pic>
        <p:nvPicPr>
          <p:cNvPr id="45" name="Imagen 44" descr="Imagen que contiene texto&#10;&#10;Descripción generada automáticamente">
            <a:extLst>
              <a:ext uri="{FF2B5EF4-FFF2-40B4-BE49-F238E27FC236}">
                <a16:creationId xmlns:a16="http://schemas.microsoft.com/office/drawing/2014/main" id="{9D9AFCED-74EC-4C98-AC47-D5E6E47F20A5}"/>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773904" y="1009537"/>
            <a:ext cx="2644190" cy="5557696"/>
          </a:xfrm>
          <a:prstGeom prst="rect">
            <a:avLst/>
          </a:prstGeom>
        </p:spPr>
      </p:pic>
      <p:pic>
        <p:nvPicPr>
          <p:cNvPr id="47" name="Imagen 46" descr="Imagen que contiene texto&#10;&#10;Descripción generada automáticamente">
            <a:extLst>
              <a:ext uri="{FF2B5EF4-FFF2-40B4-BE49-F238E27FC236}">
                <a16:creationId xmlns:a16="http://schemas.microsoft.com/office/drawing/2014/main" id="{DCAF743B-72CD-4E17-AE66-38860EEB01DA}"/>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4773901" y="1009537"/>
            <a:ext cx="2644191" cy="5557698"/>
          </a:xfrm>
          <a:prstGeom prst="rect">
            <a:avLst/>
          </a:prstGeom>
        </p:spPr>
      </p:pic>
      <p:pic>
        <p:nvPicPr>
          <p:cNvPr id="53" name="Imagen 52" descr="Imagen que contiene texto&#10;&#10;Descripción generada automáticamente">
            <a:extLst>
              <a:ext uri="{FF2B5EF4-FFF2-40B4-BE49-F238E27FC236}">
                <a16:creationId xmlns:a16="http://schemas.microsoft.com/office/drawing/2014/main" id="{AD1E46C4-EAED-4F79-8DE2-D56185DA6641}"/>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4778410" y="1009534"/>
            <a:ext cx="2644190" cy="5557696"/>
          </a:xfrm>
          <a:prstGeom prst="rect">
            <a:avLst/>
          </a:prstGeom>
        </p:spPr>
      </p:pic>
      <p:pic>
        <p:nvPicPr>
          <p:cNvPr id="57" name="Imagen 56" descr="Una captura de pantalla de un celular con letras&#10;&#10;Descripción generada automáticamente">
            <a:extLst>
              <a:ext uri="{FF2B5EF4-FFF2-40B4-BE49-F238E27FC236}">
                <a16:creationId xmlns:a16="http://schemas.microsoft.com/office/drawing/2014/main" id="{CC2FAC26-3F91-4872-A9A8-0EFC9AC48CA2}"/>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4778411" y="1009534"/>
            <a:ext cx="2644190" cy="5557696"/>
          </a:xfrm>
          <a:prstGeom prst="rect">
            <a:avLst/>
          </a:prstGeom>
        </p:spPr>
      </p:pic>
      <p:pic>
        <p:nvPicPr>
          <p:cNvPr id="59" name="Imagen 58" descr="Una captura de pantalla de un celular con letras&#10;&#10;Descripción generada automáticamente">
            <a:extLst>
              <a:ext uri="{FF2B5EF4-FFF2-40B4-BE49-F238E27FC236}">
                <a16:creationId xmlns:a16="http://schemas.microsoft.com/office/drawing/2014/main" id="{C99B4F11-B391-45A8-BD56-EC327B6C7E43}"/>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4778410" y="1009534"/>
            <a:ext cx="2644190" cy="5557696"/>
          </a:xfrm>
          <a:prstGeom prst="rect">
            <a:avLst/>
          </a:prstGeom>
        </p:spPr>
      </p:pic>
      <p:pic>
        <p:nvPicPr>
          <p:cNvPr id="61" name="Imagen 60">
            <a:extLst>
              <a:ext uri="{FF2B5EF4-FFF2-40B4-BE49-F238E27FC236}">
                <a16:creationId xmlns:a16="http://schemas.microsoft.com/office/drawing/2014/main" id="{39127344-E15B-4985-AD35-861E6D92EB80}"/>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4773902" y="1009534"/>
            <a:ext cx="2644190" cy="5557696"/>
          </a:xfrm>
          <a:prstGeom prst="rect">
            <a:avLst/>
          </a:prstGeom>
        </p:spPr>
      </p:pic>
      <p:pic>
        <p:nvPicPr>
          <p:cNvPr id="63" name="Imagen 62">
            <a:extLst>
              <a:ext uri="{FF2B5EF4-FFF2-40B4-BE49-F238E27FC236}">
                <a16:creationId xmlns:a16="http://schemas.microsoft.com/office/drawing/2014/main" id="{8D8B33D4-E222-49E5-A9D6-696E23801F52}"/>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4769394" y="1009534"/>
            <a:ext cx="2644191" cy="5557698"/>
          </a:xfrm>
          <a:prstGeom prst="rect">
            <a:avLst/>
          </a:prstGeom>
        </p:spPr>
      </p:pic>
      <p:pic>
        <p:nvPicPr>
          <p:cNvPr id="65" name="Imagen 64">
            <a:extLst>
              <a:ext uri="{FF2B5EF4-FFF2-40B4-BE49-F238E27FC236}">
                <a16:creationId xmlns:a16="http://schemas.microsoft.com/office/drawing/2014/main" id="{33932AAD-F1C7-4A50-B1AC-EAA10F93BFA0}"/>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a:off x="4773899" y="1009534"/>
            <a:ext cx="2644190" cy="5557696"/>
          </a:xfrm>
          <a:prstGeom prst="rect">
            <a:avLst/>
          </a:prstGeom>
        </p:spPr>
      </p:pic>
    </p:spTree>
    <p:extLst>
      <p:ext uri="{BB962C8B-B14F-4D97-AF65-F5344CB8AC3E}">
        <p14:creationId xmlns:p14="http://schemas.microsoft.com/office/powerpoint/2010/main" val="167173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24792" y="1652873"/>
            <a:ext cx="10349344" cy="3308598"/>
          </a:xfrm>
        </p:spPr>
        <p:txBody>
          <a:bodyPr vert="horz" wrap="square" lIns="0" tIns="0" rIns="0" bIns="0" rtlCol="0" anchor="t">
            <a:spAutoFit/>
          </a:bodyPr>
          <a:lstStyle/>
          <a:p>
            <a:pPr marL="0" indent="0" algn="just">
              <a:lnSpc>
                <a:spcPts val="1900"/>
              </a:lnSpc>
              <a:spcAft>
                <a:spcPts val="1200"/>
              </a:spcAft>
              <a:buNone/>
            </a:pPr>
            <a:r>
              <a:rPr lang="es-MX" sz="1800" dirty="0">
                <a:solidFill>
                  <a:schemeClr val="tx1">
                    <a:lumMod val="75000"/>
                    <a:lumOff val="25000"/>
                  </a:schemeClr>
                </a:solidFill>
                <a:cs typeface="Segoe UI" panose="020B0502040204020203" pitchFamily="34" charset="0"/>
              </a:rPr>
              <a:t>Los resultados obtenidos durante las diferentes etapas del proyecto permiten destacar:</a:t>
            </a:r>
          </a:p>
          <a:p>
            <a:pPr lvl="1" algn="just">
              <a:lnSpc>
                <a:spcPts val="1900"/>
              </a:lnSpc>
              <a:spcAft>
                <a:spcPts val="1200"/>
              </a:spcAft>
            </a:pPr>
            <a:r>
              <a:rPr lang="es-MX" sz="1800" dirty="0">
                <a:solidFill>
                  <a:schemeClr val="tx1">
                    <a:lumMod val="75000"/>
                    <a:lumOff val="25000"/>
                  </a:schemeClr>
                </a:solidFill>
                <a:cs typeface="Segoe UI" panose="020B0502040204020203" pitchFamily="34" charset="0"/>
              </a:rPr>
              <a:t>La información entregada por la aceleración lineal y la velocidad angular es capaz de proporcionar información significativa para una clasificación apropiada de sujetos sanos y pacientes con temblor y, en última instancia, diferenciar entre sujetos con EP y ET. </a:t>
            </a:r>
          </a:p>
          <a:p>
            <a:pPr lvl="1" algn="just">
              <a:lnSpc>
                <a:spcPts val="1900"/>
              </a:lnSpc>
              <a:spcAft>
                <a:spcPts val="1200"/>
              </a:spcAft>
            </a:pPr>
            <a:r>
              <a:rPr lang="es-MX" sz="1800" dirty="0">
                <a:solidFill>
                  <a:schemeClr val="tx1">
                    <a:lumMod val="75000"/>
                    <a:lumOff val="25000"/>
                  </a:schemeClr>
                </a:solidFill>
                <a:cs typeface="Segoe UI" panose="020B0502040204020203" pitchFamily="34" charset="0"/>
              </a:rPr>
              <a:t>La eficacia de tal diferenciación depende sustancialmente de la correcta selección y evaluación del clasificador a implementar.</a:t>
            </a:r>
          </a:p>
          <a:p>
            <a:pPr lvl="1" algn="just">
              <a:lnSpc>
                <a:spcPts val="1900"/>
              </a:lnSpc>
              <a:spcAft>
                <a:spcPts val="1200"/>
              </a:spcAft>
            </a:pPr>
            <a:r>
              <a:rPr lang="es-MX" sz="1800" dirty="0">
                <a:solidFill>
                  <a:schemeClr val="tx1">
                    <a:lumMod val="75000"/>
                    <a:lumOff val="25000"/>
                  </a:schemeClr>
                </a:solidFill>
                <a:cs typeface="Segoe UI" panose="020B0502040204020203" pitchFamily="34" charset="0"/>
              </a:rPr>
              <a:t>El rendimiento de los modelos de clasificación depende de las combinaciones de características cinemáticas y los métodos de clasificación.</a:t>
            </a:r>
          </a:p>
          <a:p>
            <a:pPr lvl="1" algn="just">
              <a:lnSpc>
                <a:spcPts val="1900"/>
              </a:lnSpc>
              <a:spcAft>
                <a:spcPts val="1200"/>
              </a:spcAft>
            </a:pPr>
            <a:r>
              <a:rPr lang="es-MX" sz="1800" dirty="0">
                <a:solidFill>
                  <a:schemeClr val="tx1">
                    <a:lumMod val="75000"/>
                    <a:lumOff val="25000"/>
                  </a:schemeClr>
                </a:solidFill>
                <a:cs typeface="Segoe UI" panose="020B0502040204020203" pitchFamily="34" charset="0"/>
              </a:rPr>
              <a:t>La aplicación móvil desarrollada permite registrar y clasificar los temblores para ampliar la base de datos y hacer más robusto el modelo.</a:t>
            </a:r>
          </a:p>
        </p:txBody>
      </p:sp>
      <p:cxnSp>
        <p:nvCxnSpPr>
          <p:cNvPr id="5" name="Conector recto 4">
            <a:extLst>
              <a:ext uri="{FF2B5EF4-FFF2-40B4-BE49-F238E27FC236}">
                <a16:creationId xmlns:a16="http://schemas.microsoft.com/office/drawing/2014/main" id="{F5E2DC20-7FD5-445D-99D7-0FD26567392C}"/>
              </a:ext>
              <a:ext uri="{C183D7F6-B498-43B3-948B-1728B52AA6E4}">
                <adec:decorative xmlns:adec="http://schemas.microsoft.com/office/drawing/2017/decorative" val="1"/>
              </a:ext>
            </a:extLst>
          </p:cNvPr>
          <p:cNvCxnSpPr>
            <a:cxnSpLocks/>
          </p:cNvCxnSpPr>
          <p:nvPr/>
        </p:nvCxnSpPr>
        <p:spPr>
          <a:xfrm>
            <a:off x="8105777" y="522899"/>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DDAE0A63-7CAA-40C7-B39E-0D7324B1094F}"/>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Conclusiones</a:t>
            </a:r>
            <a:endParaRPr lang="es-ES" sz="2800" dirty="0">
              <a:solidFill>
                <a:schemeClr val="tx1">
                  <a:lumMod val="75000"/>
                  <a:lumOff val="25000"/>
                </a:schemeClr>
              </a:solidFill>
            </a:endParaRPr>
          </a:p>
        </p:txBody>
      </p:sp>
      <p:cxnSp>
        <p:nvCxnSpPr>
          <p:cNvPr id="7" name="Conector recto 6">
            <a:extLst>
              <a:ext uri="{FF2B5EF4-FFF2-40B4-BE49-F238E27FC236}">
                <a16:creationId xmlns:a16="http://schemas.microsoft.com/office/drawing/2014/main" id="{3E51120A-A883-4D83-9E84-41D68330A76A}"/>
              </a:ext>
              <a:ext uri="{C183D7F6-B498-43B3-948B-1728B52AA6E4}">
                <adec:decorative xmlns:adec="http://schemas.microsoft.com/office/drawing/2017/decorative" val="1"/>
              </a:ext>
            </a:extLst>
          </p:cNvPr>
          <p:cNvCxnSpPr>
            <a:cxnSpLocks/>
          </p:cNvCxnSpPr>
          <p:nvPr/>
        </p:nvCxnSpPr>
        <p:spPr>
          <a:xfrm>
            <a:off x="1" y="522899"/>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731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602" y="1818409"/>
            <a:ext cx="9097362" cy="3308598"/>
          </a:xfrm>
        </p:spPr>
        <p:txBody>
          <a:bodyPr vert="horz" wrap="square" lIns="0" tIns="0" rIns="0" bIns="0" rtlCol="0" anchor="t">
            <a:spAutoFit/>
          </a:bodyPr>
          <a:lstStyle/>
          <a:p>
            <a:pPr marL="0" indent="0" algn="just">
              <a:lnSpc>
                <a:spcPts val="1900"/>
              </a:lnSpc>
              <a:spcAft>
                <a:spcPts val="1200"/>
              </a:spcAft>
              <a:buNone/>
            </a:pPr>
            <a:r>
              <a:rPr lang="es-MX" sz="1800" dirty="0">
                <a:solidFill>
                  <a:schemeClr val="tx1">
                    <a:lumMod val="75000"/>
                    <a:lumOff val="25000"/>
                  </a:schemeClr>
                </a:solidFill>
                <a:cs typeface="Segoe UI" panose="020B0502040204020203" pitchFamily="34" charset="0"/>
              </a:rPr>
              <a:t>Para validar y mejorar el rendimiento de los modelos de clasificación es necesario hacer el registro de más sujetos. Lo anterior será posible a través de:</a:t>
            </a:r>
          </a:p>
          <a:p>
            <a:pPr lvl="1" algn="just">
              <a:lnSpc>
                <a:spcPts val="1900"/>
              </a:lnSpc>
              <a:spcAft>
                <a:spcPts val="1200"/>
              </a:spcAft>
            </a:pPr>
            <a:r>
              <a:rPr lang="es-MX" sz="1800" dirty="0">
                <a:solidFill>
                  <a:schemeClr val="tx1">
                    <a:lumMod val="75000"/>
                    <a:lumOff val="25000"/>
                  </a:schemeClr>
                </a:solidFill>
                <a:cs typeface="Segoe UI" panose="020B0502040204020203" pitchFamily="34" charset="0"/>
              </a:rPr>
              <a:t>Usar o permitir el uso de la aplicación móvil durante los seguimientos clínicos de los pacientes diagnosticados con EP y TE.</a:t>
            </a:r>
          </a:p>
          <a:p>
            <a:pPr lvl="1" algn="just">
              <a:lnSpc>
                <a:spcPts val="1900"/>
              </a:lnSpc>
              <a:spcAft>
                <a:spcPts val="1200"/>
              </a:spcAft>
            </a:pPr>
            <a:r>
              <a:rPr lang="es-MX" sz="1800" dirty="0">
                <a:solidFill>
                  <a:schemeClr val="tx1">
                    <a:lumMod val="75000"/>
                    <a:lumOff val="25000"/>
                  </a:schemeClr>
                </a:solidFill>
                <a:cs typeface="Segoe UI" panose="020B0502040204020203" pitchFamily="34" charset="0"/>
              </a:rPr>
              <a:t>Confirmar el diagnóstico de los pacientes registrados usando la aplicación con el </a:t>
            </a:r>
            <a:r>
              <a:rPr lang="es-MX" sz="1800" dirty="0"/>
              <a:t>123I-FP-CIT SPECT</a:t>
            </a:r>
            <a:r>
              <a:rPr lang="es-MX" sz="1800" dirty="0">
                <a:solidFill>
                  <a:schemeClr val="tx1">
                    <a:lumMod val="75000"/>
                    <a:lumOff val="25000"/>
                  </a:schemeClr>
                </a:solidFill>
                <a:cs typeface="Segoe UI" panose="020B0502040204020203" pitchFamily="34" charset="0"/>
              </a:rPr>
              <a:t>. Esto permitirá ampliar la base de datos disponible.</a:t>
            </a:r>
          </a:p>
          <a:p>
            <a:pPr lvl="1" algn="just">
              <a:lnSpc>
                <a:spcPts val="1900"/>
              </a:lnSpc>
              <a:spcAft>
                <a:spcPts val="1200"/>
              </a:spcAft>
            </a:pPr>
            <a:r>
              <a:rPr lang="es-MX" sz="1800" dirty="0">
                <a:solidFill>
                  <a:schemeClr val="tx1">
                    <a:lumMod val="75000"/>
                    <a:lumOff val="25000"/>
                  </a:schemeClr>
                </a:solidFill>
                <a:cs typeface="Segoe UI" panose="020B0502040204020203" pitchFamily="34" charset="0"/>
              </a:rPr>
              <a:t>Retroalimentación sobre las posibles mejoras que se pueden implementar durante el protocolo de adquisición y el uso de la aplicación móvil.</a:t>
            </a:r>
          </a:p>
          <a:p>
            <a:pPr lvl="1" algn="just">
              <a:lnSpc>
                <a:spcPts val="1900"/>
              </a:lnSpc>
              <a:spcAft>
                <a:spcPts val="1200"/>
              </a:spcAft>
            </a:pPr>
            <a:r>
              <a:rPr lang="es-MX" sz="1800" dirty="0">
                <a:solidFill>
                  <a:schemeClr val="tx1">
                    <a:lumMod val="75000"/>
                    <a:lumOff val="25000"/>
                  </a:schemeClr>
                </a:solidFill>
                <a:cs typeface="Segoe UI" panose="020B0502040204020203" pitchFamily="34" charset="0"/>
              </a:rPr>
              <a:t>Publicar el impacto de la app en el impacto clínico en la toma de decisiones para etapas tempranas.</a:t>
            </a:r>
          </a:p>
        </p:txBody>
      </p:sp>
      <p:cxnSp>
        <p:nvCxnSpPr>
          <p:cNvPr id="5" name="Conector recto 4">
            <a:extLst>
              <a:ext uri="{FF2B5EF4-FFF2-40B4-BE49-F238E27FC236}">
                <a16:creationId xmlns:a16="http://schemas.microsoft.com/office/drawing/2014/main" id="{F5E2DC20-7FD5-445D-99D7-0FD26567392C}"/>
              </a:ext>
              <a:ext uri="{C183D7F6-B498-43B3-948B-1728B52AA6E4}">
                <adec:decorative xmlns:adec="http://schemas.microsoft.com/office/drawing/2017/decorative" val="1"/>
              </a:ext>
            </a:extLst>
          </p:cNvPr>
          <p:cNvCxnSpPr>
            <a:cxnSpLocks/>
          </p:cNvCxnSpPr>
          <p:nvPr/>
        </p:nvCxnSpPr>
        <p:spPr>
          <a:xfrm>
            <a:off x="8105777" y="522899"/>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DDAE0A63-7CAA-40C7-B39E-0D7324B1094F}"/>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Requerimientos</a:t>
            </a:r>
          </a:p>
        </p:txBody>
      </p:sp>
      <p:cxnSp>
        <p:nvCxnSpPr>
          <p:cNvPr id="7" name="Conector recto 6">
            <a:extLst>
              <a:ext uri="{FF2B5EF4-FFF2-40B4-BE49-F238E27FC236}">
                <a16:creationId xmlns:a16="http://schemas.microsoft.com/office/drawing/2014/main" id="{3E51120A-A883-4D83-9E84-41D68330A76A}"/>
              </a:ext>
              <a:ext uri="{C183D7F6-B498-43B3-948B-1728B52AA6E4}">
                <adec:decorative xmlns:adec="http://schemas.microsoft.com/office/drawing/2017/decorative" val="1"/>
              </a:ext>
            </a:extLst>
          </p:cNvPr>
          <p:cNvCxnSpPr>
            <a:cxnSpLocks/>
          </p:cNvCxnSpPr>
          <p:nvPr/>
        </p:nvCxnSpPr>
        <p:spPr>
          <a:xfrm>
            <a:off x="1" y="522899"/>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34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28600" y="716873"/>
            <a:ext cx="11734800" cy="5243487"/>
          </a:xfrm>
        </p:spPr>
        <p:txBody>
          <a:bodyPr vert="horz" wrap="square" lIns="0" tIns="0" rIns="0" bIns="0" rtlCol="0" anchor="t">
            <a:spAutoFit/>
          </a:bodyPr>
          <a:lstStyle/>
          <a:p>
            <a:pPr marL="342900" indent="-342900" algn="just">
              <a:buFont typeface="+mj-lt"/>
              <a:buAutoNum type="arabicPeriod"/>
            </a:pPr>
            <a:r>
              <a:rPr lang="es-ES" sz="1300" dirty="0">
                <a:solidFill>
                  <a:schemeClr val="tx1">
                    <a:lumMod val="75000"/>
                    <a:lumOff val="25000"/>
                  </a:schemeClr>
                </a:solidFill>
              </a:rPr>
              <a:t>S. Barrantes et al., “Differential diagnosis between Parkinson’s disease and essential tremor using the smartphone’s accelerometer,” PLoS One, vol.12, no. 8, p. e0183843, Aug. 2017, doi: 10.1371/journal.pone.0183843.</a:t>
            </a:r>
          </a:p>
          <a:p>
            <a:pPr marL="342900" indent="-342900" algn="just">
              <a:buFont typeface="+mj-lt"/>
              <a:buAutoNum type="arabicPeriod"/>
            </a:pPr>
            <a:r>
              <a:rPr lang="en-US" sz="1300" dirty="0">
                <a:solidFill>
                  <a:schemeClr val="tx1">
                    <a:lumMod val="75000"/>
                    <a:lumOff val="25000"/>
                  </a:schemeClr>
                </a:solidFill>
              </a:rPr>
              <a:t>P. Locatelli and D. Alimonti, “Differentiating essential tremor and Parkinson’s disease using a wearable sensor — A pilot study,” in 2017 7th IEEE International Workshop on Advances in Sensors and Interfaces (IWASI),2017, pp. 213–218, doi: 10.1109/IWASI.2017.7974254.</a:t>
            </a:r>
          </a:p>
          <a:p>
            <a:pPr marL="342900" indent="-342900" algn="just">
              <a:buFont typeface="+mj-lt"/>
              <a:buAutoNum type="arabicPeriod"/>
            </a:pPr>
            <a:r>
              <a:rPr lang="es-CO" sz="1300" dirty="0">
                <a:solidFill>
                  <a:schemeClr val="tx1">
                    <a:lumMod val="75000"/>
                    <a:lumOff val="25000"/>
                  </a:schemeClr>
                </a:solidFill>
              </a:rPr>
              <a:t>R. Martínez-Fernández et al., “ACTUALIZACIÓN EN LA ENFERMEDAD DE PARKINSON”. Rev Médica Clínica Las Condes, vol.27, no. 3, pp. 363–379, May. 2016.</a:t>
            </a:r>
          </a:p>
          <a:p>
            <a:pPr marL="342900" indent="-342900" algn="just">
              <a:buFont typeface="+mj-lt"/>
              <a:buAutoNum type="arabicPeriod"/>
            </a:pPr>
            <a:r>
              <a:rPr lang="es-ES" sz="1300" dirty="0">
                <a:solidFill>
                  <a:schemeClr val="tx1">
                    <a:lumMod val="75000"/>
                    <a:lumOff val="25000"/>
                  </a:schemeClr>
                </a:solidFill>
              </a:rPr>
              <a:t>J. Benito-León, M. León-Ruiz, “Epidemiología del temblor esencial” </a:t>
            </a:r>
            <a:r>
              <a:rPr lang="es-CO" sz="1300" dirty="0">
                <a:solidFill>
                  <a:schemeClr val="tx1">
                    <a:lumMod val="75000"/>
                    <a:lumOff val="25000"/>
                  </a:schemeClr>
                </a:solidFill>
              </a:rPr>
              <a:t>REV NEUROL, vol. 70, pp. 139-148, 2020.</a:t>
            </a:r>
          </a:p>
          <a:p>
            <a:pPr marL="342900" indent="-342900" algn="just">
              <a:buFont typeface="+mj-lt"/>
              <a:buAutoNum type="arabicPeriod"/>
            </a:pPr>
            <a:r>
              <a:rPr lang="es-CO" sz="1300" dirty="0">
                <a:solidFill>
                  <a:schemeClr val="tx1">
                    <a:lumMod val="75000"/>
                    <a:lumOff val="25000"/>
                  </a:schemeClr>
                </a:solidFill>
              </a:rPr>
              <a:t>Benito-León J, Bermejo-Pareja F, Louis ED; Neurological Disorders in Central Spain (NEDICES) Study Group. Incidence of essential tremor in three elderly populations of central Spain. Neurology 2005; 64: 1721-5.</a:t>
            </a:r>
          </a:p>
          <a:p>
            <a:pPr marL="342900" indent="-342900" algn="just">
              <a:buFont typeface="+mj-lt"/>
              <a:buAutoNum type="arabicPeriod"/>
            </a:pPr>
            <a:r>
              <a:rPr lang="es-CO" sz="1300" dirty="0">
                <a:solidFill>
                  <a:schemeClr val="tx1">
                    <a:lumMod val="75000"/>
                    <a:lumOff val="25000"/>
                  </a:schemeClr>
                </a:solidFill>
              </a:rPr>
              <a:t>D. B. Miller and J. P. O’Callaghan, “Biomarkers of Parkinson’s disease: Present and future,” Metabolism., vol. 64, no. 3, pp. S40–S46, 2015, doi:10.1016/j.metabol.2014.10.030.</a:t>
            </a:r>
          </a:p>
          <a:p>
            <a:pPr marL="342900" indent="-342900" algn="just">
              <a:buFont typeface="+mj-lt"/>
              <a:buAutoNum type="arabicPeriod"/>
            </a:pPr>
            <a:r>
              <a:rPr lang="es-CO" sz="1300" dirty="0">
                <a:solidFill>
                  <a:schemeClr val="tx1">
                    <a:lumMod val="75000"/>
                    <a:lumOff val="25000"/>
                  </a:schemeClr>
                </a:solidFill>
              </a:rPr>
              <a:t>S. K. Nanda, W.-Y. Lin, M.-Y. Lee, and R.-S. Chen, “A quantitative classification of essential and Parkinson’s tremor using wavelet transform and artificial neural network on sEMG and accelerometer signals,” in 2015IEEE 12th International Conference on Networking, Sensing and Control,2015, pp. 399–404, doi: 10.1109/ICNSC.2015.7116070.</a:t>
            </a:r>
          </a:p>
          <a:p>
            <a:pPr marL="342900" indent="-342900" algn="just">
              <a:buFont typeface="+mj-lt"/>
              <a:buAutoNum type="arabicPeriod"/>
            </a:pPr>
            <a:r>
              <a:rPr lang="es-CO" sz="1300" dirty="0">
                <a:solidFill>
                  <a:schemeClr val="tx1">
                    <a:lumMod val="75000"/>
                    <a:lumOff val="25000"/>
                  </a:schemeClr>
                </a:solidFill>
              </a:rPr>
              <a:t>D. Surangsrirat, C. Thanawattano, R. Pongthornseri, S. Dumnin, C. Anan,and R. Bhidayasiri, “Support vector machine classification of Parkinson’s disease and essential tremor subjects based on temporal fluctuation,” in 2016 38th Annual International Conference of the IEEE Engineering in Medicine and Biology Society (EMBC), 2016, pp. 6389–6392, doi:10.1109/EMBC.2016.7592190.</a:t>
            </a:r>
          </a:p>
          <a:p>
            <a:pPr marL="342900" indent="-342900" algn="just">
              <a:buFont typeface="+mj-lt"/>
              <a:buAutoNum type="arabicPeriod"/>
            </a:pPr>
            <a:r>
              <a:rPr lang="es-CO" sz="1300" dirty="0">
                <a:solidFill>
                  <a:schemeClr val="tx1">
                    <a:lumMod val="75000"/>
                    <a:lumOff val="25000"/>
                  </a:schemeClr>
                </a:solidFill>
              </a:rPr>
              <a:t>F. Papengut, J. Raethjen, A. Binder, and G. Deuschl, “Rest tremor suppression  may  separate  essential  from  parkinsonian  rest  tremor,”  Parkinsonism  Relat.  Disord.,  vol.  19,  no.  7,  pp.  693–697,  Jul.  2013,  doi:10.1016/j.parkreldis.2013.03.013.</a:t>
            </a:r>
          </a:p>
          <a:p>
            <a:pPr marL="342900" indent="-342900" algn="just">
              <a:buFont typeface="+mj-lt"/>
              <a:buAutoNum type="arabicPeriod"/>
            </a:pPr>
            <a:r>
              <a:rPr lang="es-CO" sz="1300" dirty="0">
                <a:solidFill>
                  <a:schemeClr val="tx1">
                    <a:lumMod val="75000"/>
                    <a:lumOff val="25000"/>
                  </a:schemeClr>
                </a:solidFill>
              </a:rPr>
              <a:t>M.  Algarni  and  A.  Fasano,  “The  overlap  between  Essential  tremor  andParkinson disease,” Parkinsonism Relat. Disord., vol. 46, pp. S101–S104,Jan. 2018, doi: 10.1016/j.parkreldis.2017.07.006.</a:t>
            </a:r>
          </a:p>
          <a:p>
            <a:pPr marL="342900" indent="-342900" algn="just">
              <a:buFont typeface="+mj-lt"/>
              <a:buAutoNum type="arabicPeriod"/>
            </a:pPr>
            <a:r>
              <a:rPr lang="es-CO" sz="1300" dirty="0">
                <a:solidFill>
                  <a:schemeClr val="tx1">
                    <a:lumMod val="75000"/>
                    <a:lumOff val="25000"/>
                  </a:schemeClr>
                </a:solidFill>
              </a:rPr>
              <a:t>J. D. Loaiza Duque, A. M. González-Vargas, A. J. Sánchez Egea, and H.A.  González  Rojas,  “Using  Machine  Learning  and  Accelerometry  Datafor Differential Diagnosis of Parkinson’s Disease and Essential Tremor,”in  Communications  in  Computer  and  Information  Science,  vol.  1052,Springer, 2019, pp. 368–378.</a:t>
            </a:r>
          </a:p>
        </p:txBody>
      </p:sp>
      <p:cxnSp>
        <p:nvCxnSpPr>
          <p:cNvPr id="5" name="Conector recto 4">
            <a:extLst>
              <a:ext uri="{FF2B5EF4-FFF2-40B4-BE49-F238E27FC236}">
                <a16:creationId xmlns:a16="http://schemas.microsoft.com/office/drawing/2014/main" id="{F5E2DC20-7FD5-445D-99D7-0FD26567392C}"/>
              </a:ext>
              <a:ext uri="{C183D7F6-B498-43B3-948B-1728B52AA6E4}">
                <adec:decorative xmlns:adec="http://schemas.microsoft.com/office/drawing/2017/decorative" val="1"/>
              </a:ext>
            </a:extLst>
          </p:cNvPr>
          <p:cNvCxnSpPr>
            <a:cxnSpLocks/>
          </p:cNvCxnSpPr>
          <p:nvPr/>
        </p:nvCxnSpPr>
        <p:spPr>
          <a:xfrm>
            <a:off x="8105777" y="522899"/>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DDAE0A63-7CAA-40C7-B39E-0D7324B1094F}"/>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Bibliografía</a:t>
            </a:r>
            <a:endParaRPr lang="es-ES" sz="2800" dirty="0">
              <a:solidFill>
                <a:schemeClr val="tx1">
                  <a:lumMod val="75000"/>
                  <a:lumOff val="25000"/>
                </a:schemeClr>
              </a:solidFill>
            </a:endParaRPr>
          </a:p>
        </p:txBody>
      </p:sp>
      <p:cxnSp>
        <p:nvCxnSpPr>
          <p:cNvPr id="7" name="Conector recto 6">
            <a:extLst>
              <a:ext uri="{FF2B5EF4-FFF2-40B4-BE49-F238E27FC236}">
                <a16:creationId xmlns:a16="http://schemas.microsoft.com/office/drawing/2014/main" id="{3E51120A-A883-4D83-9E84-41D68330A76A}"/>
              </a:ext>
              <a:ext uri="{C183D7F6-B498-43B3-948B-1728B52AA6E4}">
                <adec:decorative xmlns:adec="http://schemas.microsoft.com/office/drawing/2017/decorative" val="1"/>
              </a:ext>
            </a:extLst>
          </p:cNvPr>
          <p:cNvCxnSpPr>
            <a:cxnSpLocks/>
          </p:cNvCxnSpPr>
          <p:nvPr/>
        </p:nvCxnSpPr>
        <p:spPr>
          <a:xfrm>
            <a:off x="1" y="522899"/>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942624"/>
      </p:ext>
    </p:extLst>
  </p:cSld>
  <p:clrMapOvr>
    <a:masterClrMapping/>
  </p:clrMapOvr>
</p:sld>
</file>

<file path=ppt/theme/theme1.xml><?xml version="1.0" encoding="utf-8"?>
<a:theme xmlns:a="http://schemas.openxmlformats.org/drawingml/2006/main" name="Tema de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59_TF78455520.potx" id="{5EE861E3-3564-47B4-8A02-FBEAC36CFAB2}" vid="{A83930CC-2020-4C50-8F1B-917CB7D55B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1290</Words>
  <Application>Microsoft Office PowerPoint</Application>
  <PresentationFormat>Panorámica</PresentationFormat>
  <Paragraphs>74</Paragraphs>
  <Slides>9</Slides>
  <Notes>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Calibri</vt:lpstr>
      <vt:lpstr>Century Gothic</vt:lpstr>
      <vt:lpstr>Courier New</vt:lpstr>
      <vt:lpstr>Segoe UI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2020-03-02T01:28:57Z</dcterms:created>
  <dcterms:modified xsi:type="dcterms:W3CDTF">2020-08-11T01:38:11Z</dcterms:modified>
</cp:coreProperties>
</file>