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9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EEE75C-C9ED-4291-813B-4DCFF0331AF3}" type="datetimeFigureOut">
              <a:rPr lang="en-US"/>
              <a:pPr>
                <a:defRPr/>
              </a:pPr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CAB0D82-86A0-437C-84D9-3FE2A4BAB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8DA0AD-3C20-4AA8-BA24-BB054752BAA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E5537-53EC-4BD1-AA99-98B6DE01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8AF65-9C4D-4C39-9A2E-E7AF3E9D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B60F-36C6-4A92-978C-A920EDB52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2B432-2355-46CD-9423-9AF9721AB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E580A-C272-4253-BD8B-CDC8D31BA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A6416-78F4-4A9D-8AA8-44284B510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EA46-97BA-473D-8E42-C23F0DE62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263BD-4090-410E-A085-85B4F29D7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DB78B-0384-4669-9631-065127A65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EFEB2-999F-4CB8-ADB8-2B1051BB0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225A2-EF73-4D33-820E-F418E0E0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9986B8-197B-400D-85FF-CC06B7CB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PThreads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pthread_self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#include &lt;pthread.h&gt;;</a:t>
            </a:r>
          </a:p>
          <a:p>
            <a:pPr eaLnBrk="1" hangingPunct="1">
              <a:buFontTx/>
              <a:buNone/>
            </a:pPr>
            <a:r>
              <a:rPr lang="en-US" b="1" smtClean="0"/>
              <a:t>pthread_t  pthread_self();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The </a:t>
            </a:r>
            <a:r>
              <a:rPr lang="en-US" b="1" smtClean="0"/>
              <a:t>pthread_self</a:t>
            </a:r>
            <a:r>
              <a:rPr lang="en-US" smtClean="0"/>
              <a:t> function returns the thread id of the calling pthread. This allows the calling thread to find out its own 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pthread_exit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#include &lt;pthread.h&gt;;</a:t>
            </a:r>
          </a:p>
          <a:p>
            <a:pPr eaLnBrk="1" hangingPunct="1">
              <a:buFontTx/>
              <a:buNone/>
            </a:pPr>
            <a:r>
              <a:rPr lang="en-US" b="1" smtClean="0"/>
              <a:t>int pthread_equal(pthread_t thtread1, pthread_t thread2);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smtClean="0"/>
              <a:t>This function compares the thread ids of thread1 and thread2, returning a non-zero value if they refer to the same thread. Otherwise, zero is returned.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pthread_exit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#include &lt;pthread.h&gt;;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void pthread_exit(int status);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The calling thread is terminated.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The value of </a:t>
            </a:r>
            <a:r>
              <a:rPr lang="en-US" sz="2800" i="1" smtClean="0"/>
              <a:t>status</a:t>
            </a:r>
            <a:r>
              <a:rPr lang="en-US" sz="2800" smtClean="0"/>
              <a:t> is returned to the thread that successfully joins the terminating thread.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If the exiting thread is the last thread to terminate, then the parent process terminates also.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pthread_exit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/>
              <a:t>There are two other ways for a thread to exit: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The function </a:t>
            </a:r>
            <a:r>
              <a:rPr lang="en-US" sz="2800" i="1" smtClean="0"/>
              <a:t>my_function</a:t>
            </a:r>
            <a:r>
              <a:rPr lang="en-US" sz="2800" smtClean="0"/>
              <a:t> returns. In this case the return value takes the place of </a:t>
            </a:r>
            <a:r>
              <a:rPr lang="en-US" sz="2800" i="1" smtClean="0"/>
              <a:t>status</a:t>
            </a:r>
            <a:r>
              <a:rPr lang="en-US" sz="2800" smtClean="0"/>
              <a:t>.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2. main() exits or any thread calls </a:t>
            </a:r>
            <a:r>
              <a:rPr lang="en-US" sz="2800" i="1" smtClean="0"/>
              <a:t>exit().</a:t>
            </a:r>
            <a:r>
              <a:rPr lang="en-US" sz="2800" smtClean="0"/>
              <a:t> In this case, </a:t>
            </a:r>
            <a:r>
              <a:rPr lang="en-US" sz="2800" b="1" smtClean="0"/>
              <a:t>pthread_exit</a:t>
            </a:r>
            <a:r>
              <a:rPr lang="en-US" sz="2800" smtClean="0"/>
              <a:t> is called implicetly for all threads.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“Hello World”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#include &lt;pthread.h&gt;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#include &lt;stdio.h&gt; 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void * entry_point(void *arg)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 printf("Hello world!\n");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return NULL;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main(int argc, char **argv)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 pthread_t thr;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if(pthread_create(&amp;thr, NULL, &amp;entry_point, NULL))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{ printf("Could not create thread\n")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return -1;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If(pthread_join(thr, NULL))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{ printf("Could not join thread\n");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return -1;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return 0;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“Hello, World”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#include &lt;pthread.h&gt;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#include &lt;stdio.h&gt;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#define NUM_THREADS 5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void *PrintHello(void *threadid)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 printf("\n%d: Hello World!\n", threadid);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pthread_exit(NULL);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 pthread_t threads[NUM_THREADS];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int rc, 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for(t=0;t&lt;NUM_THREADS;t++)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{ printf("Creating thread %d\n", t);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rc = pthread_create(&amp;threads[t], NULL, PrintHello, (void *)t);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if (rc)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{ printf("ERROR; return code from pthread_create() is %d\n", rc);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  exit(-1); }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pthread_exit(NULL);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“Hello World”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void print_message_function( void *ptr 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 pthread_t thread1, thread2;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char *message1 = "Hello";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char *message2 = "World";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pthread_create( &amp;thread1, pthread_attr_default, (void*)&amp;print_message_function, (void*) message1);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pthread_create(&amp;thread2, pthread_attr_default, (void*)&amp;print_message_function, (void*) message2);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exit(0);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void print_message_function( void *ptr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 char *message;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message = (char *) ptr;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printf("%s ", message); 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Synchronizing Pthreads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 the last “Hello World” example, we discovered a synchronization problem, a race condition. In this section we will explore how to solve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Mutex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A </a:t>
            </a:r>
            <a:r>
              <a:rPr lang="en-US" sz="2800" i="1" smtClean="0"/>
              <a:t>mutex</a:t>
            </a:r>
            <a:r>
              <a:rPr lang="en-US" sz="2800" smtClean="0"/>
              <a:t> is basically a </a:t>
            </a:r>
            <a:r>
              <a:rPr lang="en-US" sz="2800" i="1" smtClean="0"/>
              <a:t>lock</a:t>
            </a:r>
            <a:r>
              <a:rPr lang="en-US" sz="2800" smtClean="0"/>
              <a:t>. We can protect some critical section C by </a:t>
            </a:r>
            <a:r>
              <a:rPr lang="en-US" sz="2800" i="1" smtClean="0"/>
              <a:t>locking</a:t>
            </a:r>
            <a:r>
              <a:rPr lang="en-US" sz="2800" smtClean="0"/>
              <a:t> the mutex before entering C and </a:t>
            </a:r>
            <a:r>
              <a:rPr lang="en-US" sz="2800" i="1" smtClean="0"/>
              <a:t>unlocking</a:t>
            </a:r>
            <a:r>
              <a:rPr lang="en-US" sz="2800" smtClean="0"/>
              <a:t> the mutex before leaving C.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Mutexes have type </a:t>
            </a:r>
            <a:r>
              <a:rPr lang="en-US" sz="2800" b="1" smtClean="0"/>
              <a:t>pthread_mutex_t</a:t>
            </a:r>
            <a:r>
              <a:rPr lang="en-US" sz="2800" smtClean="0"/>
              <a:t>.</a:t>
            </a:r>
          </a:p>
          <a:p>
            <a:pPr eaLnBrk="1" hangingPunct="1">
              <a:buFontTx/>
              <a:buNone/>
            </a:pPr>
            <a:endParaRPr lang="en-US" sz="2800" b="1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Mutex Functions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There are five basic mutex functions.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pthread_mutex_init</a:t>
            </a:r>
            <a:r>
              <a:rPr lang="en-US" sz="2400" smtClean="0"/>
              <a:t> creates a new mutex.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pthread_mutex_destroy</a:t>
            </a:r>
            <a:r>
              <a:rPr lang="en-US" sz="2400" smtClean="0"/>
              <a:t> destroys a mutex.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pthread_mutex_lock</a:t>
            </a:r>
            <a:r>
              <a:rPr lang="en-US" sz="2400" smtClean="0"/>
              <a:t> locks a mutex.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pthread_mutex_unlock</a:t>
            </a:r>
            <a:r>
              <a:rPr lang="en-US" sz="2400" smtClean="0"/>
              <a:t> unlocks a mutex.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pthread_mutex_trylock</a:t>
            </a:r>
            <a:r>
              <a:rPr lang="en-US" sz="2400" smtClean="0"/>
              <a:t> attempts to lock a mutex without blocking.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PThread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PThreads have type </a:t>
            </a:r>
            <a:r>
              <a:rPr lang="en-US" sz="2000" b="1" smtClean="0"/>
              <a:t>pthread_t</a:t>
            </a:r>
            <a:r>
              <a:rPr lang="en-US" sz="200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There are 5 basic pthread functions: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smtClean="0"/>
              <a:t>pthread_create</a:t>
            </a:r>
            <a:r>
              <a:rPr lang="en-US" sz="2000" smtClean="0"/>
              <a:t> creates a new thread within a process.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smtClean="0"/>
              <a:t>pthread_join </a:t>
            </a:r>
            <a:r>
              <a:rPr lang="en-US" sz="2000" smtClean="0"/>
              <a:t>waits for another thread to terminate.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3.</a:t>
            </a:r>
            <a:r>
              <a:rPr lang="en-US" sz="2000" smtClean="0"/>
              <a:t>    </a:t>
            </a:r>
            <a:r>
              <a:rPr lang="en-US" sz="2000" b="1" smtClean="0"/>
              <a:t> pthread_equal</a:t>
            </a:r>
            <a:r>
              <a:rPr lang="en-US" sz="2000" smtClean="0"/>
              <a:t> compares thread ids to see if they refer to the same thread.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4.     pthread_self</a:t>
            </a:r>
            <a:r>
              <a:rPr lang="en-US" sz="2000" smtClean="0"/>
              <a:t> returns the id of the calling thread.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5.</a:t>
            </a:r>
            <a:r>
              <a:rPr lang="en-US" sz="2000" smtClean="0"/>
              <a:t>     </a:t>
            </a:r>
            <a:r>
              <a:rPr lang="en-US" sz="2000" b="1" smtClean="0"/>
              <a:t>pthread_exit</a:t>
            </a:r>
            <a:r>
              <a:rPr lang="en-US" sz="2000" smtClean="0"/>
              <a:t> terminates the currently running thread.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pthread_mutex_init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#include &lt;pthread.h&gt;;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int pthread_mutex_init(pthread_mutex_t *mutex1, const pthread_mutex_attr  *attr);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pthread_mutex_init </a:t>
            </a:r>
            <a:r>
              <a:rPr lang="en-US" sz="2400" smtClean="0"/>
              <a:t>must be called before any other function in the pthread library.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This routine creates a new mutex called </a:t>
            </a:r>
            <a:r>
              <a:rPr lang="en-US" sz="2400" i="1" smtClean="0"/>
              <a:t>mutex1</a:t>
            </a:r>
            <a:r>
              <a:rPr lang="en-US" sz="2400" smtClean="0"/>
              <a:t>. Its attributes are specified by </a:t>
            </a:r>
            <a:r>
              <a:rPr lang="en-US" sz="2400" i="1" smtClean="0"/>
              <a:t>attr</a:t>
            </a:r>
            <a:r>
              <a:rPr lang="en-US" sz="2400" smtClean="0"/>
              <a:t>. The default attributes are used if </a:t>
            </a:r>
            <a:r>
              <a:rPr lang="en-US" sz="2400" i="1" smtClean="0"/>
              <a:t>attr</a:t>
            </a:r>
            <a:r>
              <a:rPr lang="en-US" sz="2400" smtClean="0"/>
              <a:t> is </a:t>
            </a:r>
            <a:r>
              <a:rPr lang="en-US" sz="2400" i="1" smtClean="0"/>
              <a:t>NULL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If the routine succeeds, it will return 0. Otherwise, an error number will be returned.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pthread_mutex_destroy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#include &lt;pthread.h&gt;;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int pthread_mutex_destroy(pthread_mutex_t *mutex1);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This routine destroys the mutex </a:t>
            </a:r>
            <a:r>
              <a:rPr lang="en-US" sz="2800" i="1" smtClean="0"/>
              <a:t>mutex1</a:t>
            </a:r>
            <a:r>
              <a:rPr lang="en-US" sz="2800" smtClean="0"/>
              <a:t>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If the routine succeeds, it returns 0. Otherwise, an error number will be returned.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pthread_mutex_lock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#include &lt;pthread.h&gt;;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int pthread_mutex_lock(pthread_mutex_t *mutex1;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This routine locks the mutex </a:t>
            </a:r>
            <a:r>
              <a:rPr lang="en-US" sz="2800" i="1" smtClean="0"/>
              <a:t>mutex1</a:t>
            </a:r>
            <a:r>
              <a:rPr lang="en-US" sz="2800" smtClean="0"/>
              <a:t>. If </a:t>
            </a:r>
            <a:r>
              <a:rPr lang="en-US" sz="2800" i="1" smtClean="0"/>
              <a:t>mutex1</a:t>
            </a:r>
            <a:r>
              <a:rPr lang="en-US" sz="2800" smtClean="0"/>
              <a:t> is already locked, the calling thread blocks until the mutex becomes available.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If the routine succeeds, it returns 0. Otherwise, it returns an error number.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pthread_mutex_unlock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#include &lt;pthread.h&gt;;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int pthread_mutex_unlock(pthread_mutex_t *mutex1);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the current thread is the owner of </a:t>
            </a:r>
            <a:r>
              <a:rPr lang="en-US" sz="2400" i="1" smtClean="0"/>
              <a:t>mutex1</a:t>
            </a:r>
            <a:r>
              <a:rPr lang="en-US" sz="2400" smtClean="0"/>
              <a:t>, then this routine unlocks the mutex.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any threads are waiting on </a:t>
            </a:r>
            <a:r>
              <a:rPr lang="en-US" sz="2400" i="1" smtClean="0"/>
              <a:t>mutex1</a:t>
            </a:r>
            <a:r>
              <a:rPr lang="en-US" sz="2400" smtClean="0"/>
              <a:t>, then the scheduler decides which one will get the lock next. Otherwise, the next thread to call </a:t>
            </a:r>
            <a:r>
              <a:rPr lang="en-US" sz="2400" b="1" smtClean="0"/>
              <a:t>pthread_mutex_lock</a:t>
            </a:r>
            <a:r>
              <a:rPr lang="en-US" sz="2400" smtClean="0"/>
              <a:t> will get it.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the routine succeeds, it returns 0. Otherwise, an error number is returned.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 Mutex Examples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Thread 1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a = data;</a:t>
            </a:r>
          </a:p>
          <a:p>
            <a:pPr eaLnBrk="1" hangingPunct="1">
              <a:buFontTx/>
              <a:buNone/>
            </a:pPr>
            <a:r>
              <a:rPr lang="en-US" smtClean="0"/>
              <a:t>a++;</a:t>
            </a:r>
          </a:p>
          <a:p>
            <a:pPr eaLnBrk="1" hangingPunct="1">
              <a:buFontTx/>
              <a:buNone/>
            </a:pPr>
            <a:r>
              <a:rPr lang="en-US" smtClean="0"/>
              <a:t>data = a;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Thread 2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smtClean="0"/>
              <a:t>b = data;</a:t>
            </a:r>
          </a:p>
          <a:p>
            <a:pPr eaLnBrk="1" hangingPunct="1">
              <a:buFontTx/>
              <a:buNone/>
            </a:pPr>
            <a:r>
              <a:rPr lang="en-US" smtClean="0"/>
              <a:t>b--;</a:t>
            </a:r>
          </a:p>
          <a:p>
            <a:pPr eaLnBrk="1" hangingPunct="1">
              <a:buFontTx/>
              <a:buNone/>
            </a:pPr>
            <a:r>
              <a:rPr lang="en-US" smtClean="0"/>
              <a:t>data = b;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Too Much Milk Problem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   You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3:00 – arrive home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3:05 – look in fridge; no milk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3:10 – leave for grocery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3:20 – arrive at grocery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3:25 – buy milk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3:35 – arrive home; put milk in fridge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3:45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3:50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Your Roommate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smtClean="0"/>
              <a:t>arrive home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smtClean="0"/>
              <a:t>look in fridge; no milk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smtClean="0"/>
              <a:t>leave for grocery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400" smtClean="0"/>
              <a:t>buy milk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-   arrive home; oh no!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Interleaving Threads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#include &lt;pthread.h&gt;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void do_loop(void *data)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int I,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int me - *((int*) data);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for(i=0; i&lt;10;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for(j=0; j&lt;500000; j++) /* do nothing */;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printf(“’%d’ – Got ‘%d’\n”, me, i);}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pthread_exit(NULL);}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Interleaving Threads 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int main(int argc, char* argv[]){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pthread_t p_thread;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int thr_id;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int a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int b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thr_id = pthread_create(&amp;p_thread, NULL, 	do_loop, (void*) &amp;a);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do_loop((void*) &amp;b)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return 0;} /* we never reach here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Pthreads 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that </a:t>
            </a:r>
            <a:r>
              <a:rPr lang="en-US" sz="2800" i="1" smtClean="0"/>
              <a:t>main</a:t>
            </a:r>
            <a:r>
              <a:rPr lang="en-US" sz="2800" smtClean="0"/>
              <a:t> is a thread.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The delay loop inside the function </a:t>
            </a:r>
            <a:r>
              <a:rPr lang="en-US" sz="2800" i="1" smtClean="0"/>
              <a:t>do_loop</a:t>
            </a:r>
            <a:r>
              <a:rPr lang="en-US" sz="2800" smtClean="0"/>
              <a:t> is used only to allow the two threads to interleave.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Notice that the </a:t>
            </a:r>
            <a:r>
              <a:rPr lang="en-US" sz="2800" b="1" smtClean="0"/>
              <a:t>pthread_exit</a:t>
            </a:r>
            <a:r>
              <a:rPr lang="en-US" sz="2800" smtClean="0"/>
              <a:t> call in the middle of the main program does not terminate </a:t>
            </a:r>
            <a:r>
              <a:rPr lang="en-US" sz="2800" i="1" smtClean="0"/>
              <a:t>main</a:t>
            </a:r>
            <a:r>
              <a:rPr lang="en-US" sz="2800" smtClean="0"/>
              <a:t> the way a </a:t>
            </a:r>
            <a:r>
              <a:rPr lang="en-US" sz="2800" i="1" smtClean="0"/>
              <a:t>return</a:t>
            </a:r>
            <a:r>
              <a:rPr lang="en-US" sz="2800" smtClean="0"/>
              <a:t> or </a:t>
            </a:r>
            <a:r>
              <a:rPr lang="en-US" sz="2800" i="1" smtClean="0"/>
              <a:t>exit</a:t>
            </a:r>
            <a:r>
              <a:rPr lang="en-US" sz="2800" smtClean="0"/>
              <a:t> would.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Using Mutexes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8600" dirty="0" smtClean="0"/>
              <a:t>#include &lt;</a:t>
            </a:r>
            <a:r>
              <a:rPr lang="en-US" sz="8600" dirty="0" err="1" smtClean="0"/>
              <a:t>stdio.h</a:t>
            </a:r>
            <a:r>
              <a:rPr lang="en-US" sz="8600" dirty="0" smtClean="0"/>
              <a:t>&gt;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#include &lt;</a:t>
            </a:r>
            <a:r>
              <a:rPr lang="en-US" sz="8600" dirty="0" err="1" smtClean="0"/>
              <a:t>pthread.h</a:t>
            </a:r>
            <a:r>
              <a:rPr lang="en-US" sz="8600" dirty="0" smtClean="0"/>
              <a:t>&gt;</a:t>
            </a:r>
          </a:p>
          <a:p>
            <a:pPr eaLnBrk="1" hangingPunct="1">
              <a:buFontTx/>
              <a:buNone/>
              <a:defRPr/>
            </a:pPr>
            <a:endParaRPr lang="en-US" sz="8600" dirty="0" smtClean="0"/>
          </a:p>
          <a:p>
            <a:pPr eaLnBrk="1" hangingPunct="1">
              <a:buFontTx/>
              <a:buNone/>
              <a:defRPr/>
            </a:pPr>
            <a:r>
              <a:rPr lang="en-US" sz="8600" dirty="0" err="1" smtClean="0"/>
              <a:t>pthread_mutex_t</a:t>
            </a:r>
            <a:r>
              <a:rPr lang="en-US" sz="8600" dirty="0" smtClean="0"/>
              <a:t> </a:t>
            </a:r>
            <a:r>
              <a:rPr lang="en-US" sz="8600" dirty="0" err="1" smtClean="0"/>
              <a:t>mtx</a:t>
            </a:r>
            <a:r>
              <a:rPr lang="en-US" sz="8600" dirty="0" smtClean="0"/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err="1" smtClean="0"/>
              <a:t>int</a:t>
            </a:r>
            <a:r>
              <a:rPr lang="en-US" sz="8600" dirty="0" smtClean="0"/>
              <a:t> date = 0;</a:t>
            </a:r>
          </a:p>
          <a:p>
            <a:pPr eaLnBrk="1" hangingPunct="1">
              <a:buFontTx/>
              <a:buNone/>
              <a:defRPr/>
            </a:pPr>
            <a:endParaRPr lang="en-US" sz="8600" dirty="0" smtClean="0"/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void* </a:t>
            </a:r>
            <a:r>
              <a:rPr lang="en-US" sz="8600" dirty="0" err="1" smtClean="0"/>
              <a:t>proca</a:t>
            </a:r>
            <a:r>
              <a:rPr lang="en-US" sz="8600" dirty="0" smtClean="0"/>
              <a:t>(){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</a:t>
            </a:r>
            <a:r>
              <a:rPr lang="en-US" sz="8600" dirty="0" err="1" smtClean="0"/>
              <a:t>int</a:t>
            </a:r>
            <a:r>
              <a:rPr lang="en-US" sz="8600" dirty="0" smtClean="0"/>
              <a:t> a;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</a:t>
            </a:r>
            <a:r>
              <a:rPr lang="en-US" sz="8600" dirty="0" err="1" smtClean="0"/>
              <a:t>pthread_mutex_lock</a:t>
            </a:r>
            <a:r>
              <a:rPr lang="en-US" sz="8600" dirty="0" smtClean="0"/>
              <a:t>(&amp;</a:t>
            </a:r>
            <a:r>
              <a:rPr lang="en-US" sz="8600" dirty="0" err="1" smtClean="0"/>
              <a:t>mtx</a:t>
            </a:r>
            <a:r>
              <a:rPr lang="en-US" sz="8600" dirty="0" smtClean="0"/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a = data;  a++;  data = a;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print (“data =“ ‘%d’\n”, data);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</a:t>
            </a:r>
            <a:r>
              <a:rPr lang="en-US" sz="8600" dirty="0" err="1" smtClean="0"/>
              <a:t>pthread_mutex_unlock</a:t>
            </a:r>
            <a:r>
              <a:rPr lang="en-US" sz="8600" dirty="0" smtClean="0"/>
              <a:t>(&amp;</a:t>
            </a:r>
            <a:r>
              <a:rPr lang="en-US" sz="8600" dirty="0" err="1" smtClean="0"/>
              <a:t>mtx</a:t>
            </a:r>
            <a:r>
              <a:rPr lang="en-US" sz="8600" dirty="0" smtClean="0"/>
              <a:t>);}</a:t>
            </a:r>
          </a:p>
          <a:p>
            <a:pPr eaLnBrk="1" hangingPunct="1">
              <a:buFontTx/>
              <a:buNone/>
              <a:defRPr/>
            </a:pPr>
            <a:r>
              <a:rPr lang="en-US" sz="8600" dirty="0" smtClean="0"/>
              <a:t>   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pthread_create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#include &lt;pthread.h&gt;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int pthread_create(pthread_t *tid, const pthread_attr_t *attr, void *(my_function)(void *), void *arg);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On creation of a new thread, its thread id is returned to the calling thread.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Mutexes 2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void* procb(){</a:t>
            </a:r>
          </a:p>
          <a:p>
            <a:pPr>
              <a:buFontTx/>
              <a:buNone/>
            </a:pPr>
            <a:r>
              <a:rPr lang="en-US" sz="2800" smtClean="0"/>
              <a:t>   int  b;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pthread_mutex_lock(&amp;mtx);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b = data;  b--;  data = b;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print (“data =“ ‘%d’\n”, data);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pthread_mutex_unlock(&amp;mtx);}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Mutexes 3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int main(){</a:t>
            </a:r>
          </a:p>
          <a:p>
            <a:pPr>
              <a:buFontTx/>
              <a:buNone/>
            </a:pPr>
            <a:r>
              <a:rPr lang="en-US" sz="2800" smtClean="0"/>
              <a:t>   pthread_t a, b;;</a:t>
            </a:r>
          </a:p>
          <a:p>
            <a:pPr>
              <a:buFontTx/>
              <a:buNone/>
            </a:pPr>
            <a:r>
              <a:rPr lang="en-US" sz="2800" smtClean="0"/>
              <a:t>   pthread_mutex_init(&amp;mtx);</a:t>
            </a:r>
          </a:p>
          <a:p>
            <a:pPr>
              <a:buFontTx/>
              <a:buNone/>
            </a:pPr>
            <a:r>
              <a:rPr lang="en-US" sz="2800" smtClean="0"/>
              <a:t>   pthread_create(&amp;a, NULL, proca, NULL);</a:t>
            </a:r>
          </a:p>
          <a:p>
            <a:pPr>
              <a:buFontTx/>
              <a:buNone/>
            </a:pPr>
            <a:r>
              <a:rPr lang="en-US" sz="2800" smtClean="0"/>
              <a:t>   pthread_create(&amp;b, NULL, procb, NULL);</a:t>
            </a:r>
          </a:p>
          <a:p>
            <a:pPr>
              <a:buFontTx/>
              <a:buNone/>
            </a:pPr>
            <a:r>
              <a:rPr lang="en-US" sz="2800" smtClean="0"/>
              <a:t>   pthread_exit(0);}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Variables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A condition variable is not really a variable in the normal sense. It is really more of a data structure in which a thread waits until it receives a signal.</a:t>
            </a:r>
          </a:p>
          <a:p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After a condition has been created, it can be destroyed, but no assignment may be made to it (i.e. it is not really a variable).</a:t>
            </a:r>
          </a:p>
          <a:p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Condition variables are usually used with mutexes to get correct results.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smtClean="0"/>
              <a:t>There are five basic condition functions: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pthread_cond_init</a:t>
            </a:r>
            <a:r>
              <a:rPr lang="en-US" sz="2000" smtClean="0"/>
              <a:t> creates a new condition variable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pthread_cond_destroy</a:t>
            </a:r>
            <a:r>
              <a:rPr lang="en-US" sz="2000" smtClean="0"/>
              <a:t>  destroys an existing condition variable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pthread_cond_wai</a:t>
            </a:r>
            <a:r>
              <a:rPr lang="en-US" sz="2000" smtClean="0"/>
              <a:t>t makes a thread block until signaled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pthread_cond_signal</a:t>
            </a:r>
            <a:r>
              <a:rPr lang="en-US" sz="2000" smtClean="0"/>
              <a:t> unblocks a blocked thread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b="1" smtClean="0"/>
              <a:t>pthread_cond_broadcast</a:t>
            </a:r>
            <a:r>
              <a:rPr lang="en-US" sz="2000" smtClean="0"/>
              <a:t>  unblocks all blocked threads.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pthread_cond_init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/>
              <a:t>#include &lt;pthread.h&gt;</a:t>
            </a:r>
          </a:p>
          <a:p>
            <a:pPr>
              <a:buFontTx/>
              <a:buNone/>
            </a:pPr>
            <a:r>
              <a:rPr lang="en-US" b="1" smtClean="0"/>
              <a:t>int pthread_cond_init(pthread_cond_t *cond, const pthread_cond_attr *attr)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This routine creates a condition variable named </a:t>
            </a:r>
            <a:r>
              <a:rPr lang="en-US" i="1" smtClean="0"/>
              <a:t>cond</a:t>
            </a:r>
            <a:r>
              <a:rPr lang="en-US" smtClean="0"/>
              <a:t>, with attributes specified by </a:t>
            </a:r>
            <a:r>
              <a:rPr lang="en-US" i="1" smtClean="0"/>
              <a:t>attr</a:t>
            </a:r>
            <a:r>
              <a:rPr lang="en-US" smtClean="0"/>
              <a:t>. If </a:t>
            </a:r>
            <a:r>
              <a:rPr lang="en-US" i="1" smtClean="0"/>
              <a:t>att</a:t>
            </a:r>
            <a:r>
              <a:rPr lang="en-US" smtClean="0"/>
              <a:t>r is </a:t>
            </a:r>
            <a:r>
              <a:rPr lang="en-US" i="1" smtClean="0"/>
              <a:t>NULL</a:t>
            </a:r>
            <a:r>
              <a:rPr lang="en-US" smtClean="0"/>
              <a:t>, then the default attributes will be used.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pthread_cond_destroy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/>
              <a:t>#include &lt;pthread.h&gt;</a:t>
            </a:r>
          </a:p>
          <a:p>
            <a:pPr>
              <a:buFontTx/>
              <a:buNone/>
            </a:pPr>
            <a:r>
              <a:rPr lang="en-US" b="1" smtClean="0"/>
              <a:t>int pthread_cond_destroy    	(pthread_cond_t *cond);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This routine destroys the condition variable </a:t>
            </a:r>
            <a:r>
              <a:rPr lang="en-US" i="1" smtClean="0"/>
              <a:t>cond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pthread_cond_wait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smtClean="0"/>
              <a:t>#include &lt;pthread.h&gt;</a:t>
            </a:r>
          </a:p>
          <a:p>
            <a:pPr>
              <a:buFontTx/>
              <a:buNone/>
            </a:pPr>
            <a:r>
              <a:rPr lang="en-US" sz="2400" b="1" smtClean="0"/>
              <a:t>int pthread_cond_wait(pthread_cond_t *cond, pthread_mutex_t *mtx);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This routine automatically blocks the current thread, so that it is waiting on the condition variable </a:t>
            </a:r>
            <a:r>
              <a:rPr lang="en-US" sz="2400" i="1" smtClean="0"/>
              <a:t>cond</a:t>
            </a:r>
            <a:r>
              <a:rPr lang="en-US" sz="2400" smtClean="0"/>
              <a:t> and unlocks the mutex variable </a:t>
            </a:r>
            <a:r>
              <a:rPr lang="en-US" sz="2400" i="1" smtClean="0"/>
              <a:t>mtx</a:t>
            </a:r>
            <a:r>
              <a:rPr lang="en-US" sz="2400" smtClean="0"/>
              <a:t>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z="2400" smtClean="0"/>
              <a:t>The calling thread unblocks only after another thread calls </a:t>
            </a:r>
            <a:r>
              <a:rPr lang="en-US" sz="2400" b="1" smtClean="0"/>
              <a:t>pthread_cond_signal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pthread_cond_signal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/>
              <a:t>#include &lt;pthread.h&gt;</a:t>
            </a:r>
          </a:p>
          <a:p>
            <a:pPr>
              <a:buFontTx/>
              <a:buNone/>
            </a:pPr>
            <a:r>
              <a:rPr lang="en-US" sz="2800" b="1" smtClean="0"/>
              <a:t>int pthread_cond_signal(pthread_cond_t *cond);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This routine unblocks one thread blocked on condition variable </a:t>
            </a:r>
            <a:r>
              <a:rPr lang="en-US" sz="2800" i="1" smtClean="0"/>
              <a:t>cond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If no thread is blocked on </a:t>
            </a:r>
            <a:r>
              <a:rPr lang="en-US" sz="2800" i="1" smtClean="0"/>
              <a:t>cond</a:t>
            </a:r>
            <a:r>
              <a:rPr lang="en-US" sz="2800" smtClean="0"/>
              <a:t>, then it does nothing.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Program: Producers and Consumers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pthread_create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Each thread has attributes (priority, stack size, etc.).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Normally we specify the default attributes by passing the argument </a:t>
            </a:r>
            <a:r>
              <a:rPr lang="en-US" i="1" smtClean="0"/>
              <a:t>NULL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When we create a new thread, we specify a function, </a:t>
            </a:r>
            <a:r>
              <a:rPr lang="en-US" i="1" smtClean="0"/>
              <a:t>my_function</a:t>
            </a:r>
            <a:r>
              <a:rPr lang="en-US" smtClean="0"/>
              <a:t>, for it to execute.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pthread_create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thread begins by executing </a:t>
            </a:r>
            <a:r>
              <a:rPr lang="en-US" i="1" smtClean="0"/>
              <a:t>my_function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The thread ends by returning from </a:t>
            </a:r>
            <a:r>
              <a:rPr lang="en-US" i="1" smtClean="0"/>
              <a:t>my_function</a:t>
            </a:r>
            <a:r>
              <a:rPr lang="en-US" smtClean="0"/>
              <a:t> or by calling </a:t>
            </a:r>
            <a:r>
              <a:rPr lang="en-US" b="1" smtClean="0"/>
              <a:t>pthread_exit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i="1" smtClean="0"/>
              <a:t>arg</a:t>
            </a:r>
            <a:r>
              <a:rPr lang="en-US" smtClean="0"/>
              <a:t> is an argument, often </a:t>
            </a:r>
            <a:r>
              <a:rPr lang="en-US" i="1" smtClean="0"/>
              <a:t>NULL</a:t>
            </a:r>
            <a:r>
              <a:rPr lang="en-US" smtClean="0"/>
              <a:t>, passed to </a:t>
            </a:r>
            <a:r>
              <a:rPr lang="en-US" i="1" smtClean="0"/>
              <a:t>my_function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pthread_create 4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 simple example: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pthread_t thread1;</a:t>
            </a:r>
          </a:p>
          <a:p>
            <a:pPr eaLnBrk="1" hangingPunct="1">
              <a:buFontTx/>
              <a:buNone/>
            </a:pPr>
            <a:r>
              <a:rPr lang="en-US" smtClean="0"/>
              <a:t>pthread_create(&amp;thread1, NULL, &amp;function1, NULL);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#include &lt;pthread.h&gt;;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int pthread_join(pthread_t thread,  void **status);</a:t>
            </a:r>
          </a:p>
          <a:p>
            <a:pPr eaLnBrk="1" hangingPunct="1">
              <a:buFontTx/>
              <a:buNone/>
            </a:pPr>
            <a:endParaRPr lang="en-US" sz="2800" b="1" smtClean="0"/>
          </a:p>
          <a:p>
            <a:pPr eaLnBrk="1" hangingPunct="1">
              <a:buFontTx/>
              <a:buNone/>
            </a:pPr>
            <a:r>
              <a:rPr lang="en-US" sz="2800" smtClean="0"/>
              <a:t>If there are no other threads joined with </a:t>
            </a:r>
            <a:r>
              <a:rPr lang="en-US" sz="2800" i="1" smtClean="0"/>
              <a:t>thread</a:t>
            </a:r>
            <a:r>
              <a:rPr lang="en-US" sz="2800" smtClean="0"/>
              <a:t>, then </a:t>
            </a:r>
            <a:r>
              <a:rPr lang="en-US" sz="2800" b="1" smtClean="0"/>
              <a:t>pthread_join</a:t>
            </a:r>
            <a:r>
              <a:rPr lang="en-US" sz="2800" smtClean="0"/>
              <a:t> suspends the calling thread and waits for </a:t>
            </a:r>
            <a:r>
              <a:rPr lang="en-US" sz="2800" i="1" smtClean="0"/>
              <a:t>thread</a:t>
            </a:r>
            <a:r>
              <a:rPr lang="en-US" sz="2800" smtClean="0"/>
              <a:t> to terminate.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Otherwise, the result is undefined.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Too-Much-Milk Problem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3:00 – you arrive home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3:05 – look in frigge: no milk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3:10 – leave for grocery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3:15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3:20 – arrive at grocery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3:25 - buy milk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3:35 – arrive home; put milk in fridge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2:45</a:t>
            </a:r>
          </a:p>
          <a:p>
            <a:pPr eaLnBrk="1" hangingPunct="1">
              <a:buFontTx/>
              <a:buNone/>
            </a:pPr>
            <a:r>
              <a:rPr lang="en-US" sz="2400" smtClean="0"/>
              <a:t>3:50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Char char="-"/>
            </a:pPr>
            <a:r>
              <a:rPr lang="en-US" sz="2400" smtClean="0"/>
              <a:t>roommate arrives home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look in fridge; no milk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leave for grocery</a:t>
            </a:r>
          </a:p>
          <a:p>
            <a:pPr eaLnBrk="1" hangingPunct="1">
              <a:buFontTx/>
              <a:buChar char="-"/>
            </a:pPr>
            <a:endParaRPr lang="en-US" sz="2400" smtClean="0"/>
          </a:p>
          <a:p>
            <a:pPr eaLnBrk="1" hangingPunct="1">
              <a:buFontTx/>
              <a:buChar char="-"/>
            </a:pPr>
            <a:r>
              <a:rPr lang="en-US" sz="2400" smtClean="0"/>
              <a:t>buy milk</a:t>
            </a:r>
          </a:p>
          <a:p>
            <a:pPr eaLnBrk="1" hangingPunct="1">
              <a:buFontTx/>
              <a:buChar char="-"/>
            </a:pPr>
            <a:r>
              <a:rPr lang="en-US" sz="2400" smtClean="0"/>
              <a:t>arrive home: oh no!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pthread_join 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If the join is successful, </a:t>
            </a:r>
            <a:r>
              <a:rPr lang="en-US" b="1" smtClean="0"/>
              <a:t>pthread_join</a:t>
            </a:r>
            <a:r>
              <a:rPr lang="en-US" smtClean="0"/>
              <a:t> will return 0.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If </a:t>
            </a:r>
            <a:r>
              <a:rPr lang="en-US" i="1" smtClean="0"/>
              <a:t>status</a:t>
            </a:r>
            <a:r>
              <a:rPr lang="en-US" smtClean="0"/>
              <a:t> is not </a:t>
            </a:r>
            <a:r>
              <a:rPr lang="en-US" i="1" smtClean="0"/>
              <a:t>NULL</a:t>
            </a:r>
            <a:r>
              <a:rPr lang="en-US" smtClean="0"/>
              <a:t>, then it will point to the return value of </a:t>
            </a:r>
            <a:r>
              <a:rPr lang="en-US" i="1" smtClean="0"/>
              <a:t>thread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On failure, </a:t>
            </a:r>
            <a:r>
              <a:rPr lang="en-US" b="1" smtClean="0"/>
              <a:t>pthread_join</a:t>
            </a:r>
            <a:r>
              <a:rPr lang="en-US" smtClean="0"/>
              <a:t> will return an error number.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1874</Words>
  <Application>Microsoft Office PowerPoint</Application>
  <PresentationFormat>On-screen Show (4:3)</PresentationFormat>
  <Paragraphs>336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Default Design</vt:lpstr>
      <vt:lpstr>Introduction to PThreads</vt:lpstr>
      <vt:lpstr>Basic PThread Functions</vt:lpstr>
      <vt:lpstr>pthread_create</vt:lpstr>
      <vt:lpstr>pthread_create 2</vt:lpstr>
      <vt:lpstr>pthread_create 3</vt:lpstr>
      <vt:lpstr>pthread_create 4</vt:lpstr>
      <vt:lpstr>pthread_join</vt:lpstr>
      <vt:lpstr>Too-Much-Milk Problem</vt:lpstr>
      <vt:lpstr>pthread_join 2</vt:lpstr>
      <vt:lpstr>pthread_self</vt:lpstr>
      <vt:lpstr>pthread_exit</vt:lpstr>
      <vt:lpstr>pthread_exit</vt:lpstr>
      <vt:lpstr>pthread_exit 2</vt:lpstr>
      <vt:lpstr>“Hello World” 1</vt:lpstr>
      <vt:lpstr>“Hello, World” 2</vt:lpstr>
      <vt:lpstr>“Hello World” 3</vt:lpstr>
      <vt:lpstr>Synchronizing Pthreads</vt:lpstr>
      <vt:lpstr>Basic Mutex Functions</vt:lpstr>
      <vt:lpstr>Basic Mutex Functions 2</vt:lpstr>
      <vt:lpstr>pthread_mutex_init</vt:lpstr>
      <vt:lpstr>pthread_mutex_destroy</vt:lpstr>
      <vt:lpstr>pthread_mutex_lock</vt:lpstr>
      <vt:lpstr>pthread_mutex_unlock</vt:lpstr>
      <vt:lpstr>Pthreads Mutex Examples</vt:lpstr>
      <vt:lpstr>The Too Much Milk Problem</vt:lpstr>
      <vt:lpstr>Example: Interleaving Threads</vt:lpstr>
      <vt:lpstr>Interleaving Threads 2</vt:lpstr>
      <vt:lpstr>Using Pthreads  3</vt:lpstr>
      <vt:lpstr>Example: Using Mutexes</vt:lpstr>
      <vt:lpstr>Using Mutexes 2</vt:lpstr>
      <vt:lpstr>Using Mutexes 3</vt:lpstr>
      <vt:lpstr>Condition Variables</vt:lpstr>
      <vt:lpstr>Condition Functions</vt:lpstr>
      <vt:lpstr>pthread_cond_init</vt:lpstr>
      <vt:lpstr>pthread_cond_destroy</vt:lpstr>
      <vt:lpstr>pthread_cond_wait</vt:lpstr>
      <vt:lpstr>pthread_cond_signal</vt:lpstr>
      <vt:lpstr>Example Program: Producers and Consumers</vt:lpstr>
    </vt:vector>
  </TitlesOfParts>
  <Company> University of North Texas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PThreads</dc:title>
  <dc:creator> Tom Jacob</dc:creator>
  <cp:lastModifiedBy>Lenovo User</cp:lastModifiedBy>
  <cp:revision>60</cp:revision>
  <dcterms:created xsi:type="dcterms:W3CDTF">2009-02-06T19:30:33Z</dcterms:created>
  <dcterms:modified xsi:type="dcterms:W3CDTF">2010-04-26T18:24:09Z</dcterms:modified>
</cp:coreProperties>
</file>