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65AC-A6E5-074B-9707-8EE8A1B0C0D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60-0FB4-AE4B-85B4-0EAC02E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Binder Security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13065" y="65773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8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Trust and </a:t>
            </a:r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42754" y="1406482"/>
            <a:ext cx="637748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Library’s Trust Policy: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800" dirty="0" smtClean="0"/>
              <a:t>    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      </a:t>
            </a:r>
            <a:r>
              <a:rPr lang="en-US" sz="2800" dirty="0" err="1" smtClean="0"/>
              <a:t>id_center</a:t>
            </a:r>
            <a:r>
              <a:rPr lang="en-US" sz="2800" dirty="0" smtClean="0"/>
              <a:t> says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     student(X,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      </a:t>
            </a:r>
            <a:r>
              <a:rPr lang="en-US" sz="2800" dirty="0" err="1" smtClean="0"/>
              <a:t>id_center</a:t>
            </a:r>
            <a:r>
              <a:rPr lang="en-US" sz="2800" dirty="0" smtClean="0"/>
              <a:t> says student(X,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8114" y="4721838"/>
            <a:ext cx="653623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Input facts: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id_center</a:t>
            </a:r>
            <a:r>
              <a:rPr lang="en-US" sz="2400" dirty="0" smtClean="0"/>
              <a:t> says employee(</a:t>
            </a:r>
            <a:r>
              <a:rPr lang="en-US" sz="2400" dirty="0" err="1" smtClean="0"/>
              <a:t>john_smith</a:t>
            </a:r>
            <a:r>
              <a:rPr lang="en-US" sz="2400" dirty="0" smtClean="0"/>
              <a:t>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id_center</a:t>
            </a:r>
            <a:r>
              <a:rPr lang="en-US" sz="2400" dirty="0" smtClean="0"/>
              <a:t> says student(</a:t>
            </a:r>
            <a:r>
              <a:rPr lang="en-US" sz="2400" dirty="0" err="1" smtClean="0"/>
              <a:t>mary_doe</a:t>
            </a:r>
            <a:r>
              <a:rPr lang="en-US" sz="2400" dirty="0" smtClean="0"/>
              <a:t>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4869" y="5125771"/>
            <a:ext cx="5851253" cy="85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7416122" y="5125771"/>
            <a:ext cx="986548" cy="425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35114" y="4203473"/>
            <a:ext cx="1399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Exported Binder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9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Trust and Delegation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42754" y="1621942"/>
            <a:ext cx="63774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id_center</a:t>
            </a:r>
            <a:r>
              <a:rPr lang="en-US" sz="2800" dirty="0" smtClean="0"/>
              <a:t> says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student(X,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id_center</a:t>
            </a:r>
            <a:r>
              <a:rPr lang="en-US" sz="2800" dirty="0" smtClean="0"/>
              <a:t> says student(X,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4096" y="4139708"/>
            <a:ext cx="6967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hr</a:t>
            </a:r>
            <a:r>
              <a:rPr lang="en-US" sz="2800" dirty="0" smtClean="0"/>
              <a:t> says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student(X,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enrollmentoffice</a:t>
            </a:r>
            <a:r>
              <a:rPr lang="en-US" sz="2800" dirty="0" smtClean="0"/>
              <a:t> says student(X,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71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Trust and Delegation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0597" y="1574176"/>
            <a:ext cx="729598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ID Center’s Delegation Policy:</a:t>
            </a:r>
          </a:p>
          <a:p>
            <a:endParaRPr lang="en-US" sz="2400" dirty="0" smtClean="0"/>
          </a:p>
          <a:p>
            <a:r>
              <a:rPr lang="en-US" sz="2800" dirty="0" err="1" smtClean="0"/>
              <a:t>id_center</a:t>
            </a:r>
            <a:r>
              <a:rPr lang="en-US" sz="2800" dirty="0" smtClean="0"/>
              <a:t> says</a:t>
            </a:r>
          </a:p>
          <a:p>
            <a:r>
              <a:rPr lang="en-US" sz="2800" dirty="0" smtClean="0"/>
              <a:t>  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  </a:t>
            </a:r>
            <a:r>
              <a:rPr lang="en-US" sz="2800" dirty="0" err="1" smtClean="0"/>
              <a:t>hr</a:t>
            </a:r>
            <a:r>
              <a:rPr lang="en-US" sz="2800" dirty="0" smtClean="0"/>
              <a:t> says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id_center</a:t>
            </a:r>
            <a:r>
              <a:rPr lang="en-US" sz="2800" dirty="0" smtClean="0"/>
              <a:t> says</a:t>
            </a:r>
          </a:p>
          <a:p>
            <a:r>
              <a:rPr lang="en-US" sz="2800" dirty="0" smtClean="0"/>
              <a:t>   student(X,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  </a:t>
            </a:r>
            <a:r>
              <a:rPr lang="en-US" sz="2800" dirty="0" err="1" smtClean="0"/>
              <a:t>enrollmentoffice</a:t>
            </a:r>
            <a:r>
              <a:rPr lang="en-US" sz="2800" dirty="0" smtClean="0"/>
              <a:t> says student(X,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73152" y="2358767"/>
            <a:ext cx="5386328" cy="137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8131" y="4060556"/>
            <a:ext cx="6832821" cy="137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259480" y="2358767"/>
            <a:ext cx="1451472" cy="68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51198" y="2596911"/>
            <a:ext cx="759754" cy="14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229" y="1927839"/>
            <a:ext cx="1399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Exported Binder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3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an Exported Binder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3658" y="1887597"/>
            <a:ext cx="5980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id_center</a:t>
            </a:r>
            <a:r>
              <a:rPr lang="en-US" sz="2800" dirty="0" smtClean="0"/>
              <a:t> says</a:t>
            </a:r>
          </a:p>
          <a:p>
            <a:r>
              <a:rPr lang="en-US" sz="2800" dirty="0" smtClean="0"/>
              <a:t>  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  </a:t>
            </a:r>
            <a:r>
              <a:rPr lang="en-US" sz="2800" dirty="0" err="1" smtClean="0"/>
              <a:t>hr</a:t>
            </a:r>
            <a:r>
              <a:rPr lang="en-US" sz="2800" dirty="0" smtClean="0"/>
              <a:t> says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</p:txBody>
      </p:sp>
      <p:sp>
        <p:nvSpPr>
          <p:cNvPr id="4" name="Down Arrow 3"/>
          <p:cNvSpPr/>
          <p:nvPr/>
        </p:nvSpPr>
        <p:spPr>
          <a:xfrm>
            <a:off x="3810112" y="3515469"/>
            <a:ext cx="929851" cy="8618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49665" y="4682269"/>
            <a:ext cx="5980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id_center</a:t>
            </a:r>
            <a:r>
              <a:rPr lang="en-US" sz="2800" dirty="0" smtClean="0"/>
              <a:t> says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 :-</a:t>
            </a:r>
          </a:p>
          <a:p>
            <a:r>
              <a:rPr lang="en-US" sz="2800" dirty="0" smtClean="0"/>
              <a:t>         </a:t>
            </a:r>
            <a:r>
              <a:rPr lang="en-US" sz="2800" dirty="0" err="1" smtClean="0"/>
              <a:t>hr</a:t>
            </a:r>
            <a:r>
              <a:rPr lang="en-US" sz="2800" dirty="0" smtClean="0"/>
              <a:t> says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090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Language for Loosely Coupled Distributed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control decisions are based on statements made by various parties in the system.</a:t>
            </a:r>
          </a:p>
          <a:p>
            <a:pPr lvl="1"/>
            <a:r>
              <a:rPr lang="en-US" dirty="0" smtClean="0"/>
              <a:t>Decision making is essentially a logical deduction process</a:t>
            </a:r>
          </a:p>
          <a:p>
            <a:r>
              <a:rPr lang="en-US" dirty="0" smtClean="0"/>
              <a:t>Existing languages hide the logical semantics behind the language syntax</a:t>
            </a:r>
          </a:p>
          <a:p>
            <a:pPr lvl="1"/>
            <a:r>
              <a:rPr lang="en-US" dirty="0" smtClean="0"/>
              <a:t>e.g., in x.509 the semantics of the certificates is not clear at all.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generic security language capable of expressing a wide range of security statements.</a:t>
            </a:r>
          </a:p>
          <a:p>
            <a:pPr lvl="1"/>
            <a:r>
              <a:rPr lang="en-US" dirty="0" smtClean="0"/>
              <a:t>“lower level” than most existing languages</a:t>
            </a:r>
          </a:p>
          <a:p>
            <a:endParaRPr lang="en-US" dirty="0"/>
          </a:p>
          <a:p>
            <a:r>
              <a:rPr lang="en-US" dirty="0" smtClean="0"/>
              <a:t>Based on </a:t>
            </a:r>
            <a:r>
              <a:rPr lang="en-US" dirty="0" err="1" smtClean="0"/>
              <a:t>Datalog</a:t>
            </a:r>
            <a:r>
              <a:rPr lang="en-US" dirty="0" smtClean="0"/>
              <a:t> with a few extensions</a:t>
            </a:r>
          </a:p>
          <a:p>
            <a:pPr lvl="1"/>
            <a:r>
              <a:rPr lang="en-US" dirty="0" smtClean="0"/>
              <a:t>e.g., the modal operator “says”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8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4999" y="3599971"/>
            <a:ext cx="63094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Examples:</a:t>
            </a:r>
          </a:p>
          <a:p>
            <a:r>
              <a:rPr lang="en-US" sz="2800" dirty="0" smtClean="0"/>
              <a:t>can(</a:t>
            </a:r>
            <a:r>
              <a:rPr lang="en-US" sz="2800" dirty="0" err="1" smtClean="0"/>
              <a:t>john_smith</a:t>
            </a:r>
            <a:r>
              <a:rPr lang="en-US" sz="2800" dirty="0" smtClean="0"/>
              <a:t>, read, </a:t>
            </a:r>
            <a:r>
              <a:rPr lang="en-US" sz="2800" dirty="0" err="1" smtClean="0"/>
              <a:t>resource_r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can(</a:t>
            </a:r>
            <a:r>
              <a:rPr lang="en-US" sz="2800" dirty="0" err="1" smtClean="0"/>
              <a:t>john_smith</a:t>
            </a:r>
            <a:r>
              <a:rPr lang="en-US" sz="2800" dirty="0" smtClean="0"/>
              <a:t>, write, </a:t>
            </a:r>
            <a:r>
              <a:rPr lang="en-US" sz="2800" dirty="0" err="1" smtClean="0"/>
              <a:t>resource_r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can(</a:t>
            </a:r>
            <a:r>
              <a:rPr lang="en-US" sz="2800" dirty="0" err="1" smtClean="0"/>
              <a:t>fred_jones</a:t>
            </a:r>
            <a:r>
              <a:rPr lang="en-US" sz="2800" dirty="0" smtClean="0"/>
              <a:t>, read, </a:t>
            </a:r>
            <a:r>
              <a:rPr lang="en-US" sz="2800" dirty="0" err="1" smtClean="0"/>
              <a:t>resource_r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95337" y="1417638"/>
            <a:ext cx="689910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</a:rPr>
              <a:t>Define predicate can/3's semantics: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“can(Principal, Op, Resource)” means “Principal can perform Op on Resource.”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79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Groups in Policies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8793" y="2268044"/>
            <a:ext cx="61687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can(X, read, </a:t>
            </a:r>
            <a:r>
              <a:rPr lang="en-US" sz="2800" dirty="0" err="1" smtClean="0"/>
              <a:t>resource_r</a:t>
            </a:r>
            <a:r>
              <a:rPr lang="en-US" sz="2800" dirty="0" smtClean="0"/>
              <a:t>) :-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employee(</a:t>
            </a:r>
            <a:r>
              <a:rPr lang="en-US" sz="2800" dirty="0" err="1" smtClean="0"/>
              <a:t>john_smith</a:t>
            </a:r>
            <a:r>
              <a:rPr lang="en-US" sz="2800" dirty="0" smtClean="0"/>
              <a:t>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4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Policies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2434" y="2086600"/>
            <a:ext cx="802846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can(X, read, </a:t>
            </a:r>
            <a:r>
              <a:rPr lang="en-US" sz="2800" dirty="0" err="1" smtClean="0"/>
              <a:t>resource_r</a:t>
            </a:r>
            <a:r>
              <a:rPr lang="en-US" sz="2800" dirty="0" smtClean="0"/>
              <a:t>) :- </a:t>
            </a:r>
          </a:p>
          <a:p>
            <a:r>
              <a:rPr lang="en-US" sz="2800" dirty="0" smtClean="0"/>
              <a:t>      employee(X,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),</a:t>
            </a:r>
          </a:p>
          <a:p>
            <a:r>
              <a:rPr lang="en-US" sz="2800" dirty="0" smtClean="0"/>
              <a:t>      boss(Y, X),</a:t>
            </a:r>
          </a:p>
          <a:p>
            <a:r>
              <a:rPr lang="en-US" sz="2800" dirty="0" smtClean="0"/>
              <a:t>      approves(Y, X, read, </a:t>
            </a:r>
            <a:r>
              <a:rPr lang="en-US" sz="2800" dirty="0" err="1" smtClean="0"/>
              <a:t>resource_r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employee(</a:t>
            </a:r>
            <a:r>
              <a:rPr lang="en-US" sz="2800" dirty="0" err="1" smtClean="0"/>
              <a:t>john_smith</a:t>
            </a:r>
            <a:r>
              <a:rPr lang="en-US" sz="2800" dirty="0" smtClean="0"/>
              <a:t>, </a:t>
            </a:r>
            <a:r>
              <a:rPr lang="en-US" sz="2800" dirty="0" err="1" smtClean="0"/>
              <a:t>kstate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boss(</a:t>
            </a:r>
            <a:r>
              <a:rPr lang="en-US" sz="2800" dirty="0" err="1" smtClean="0"/>
              <a:t>fred_jones</a:t>
            </a:r>
            <a:r>
              <a:rPr lang="en-US" sz="2800" dirty="0" smtClean="0"/>
              <a:t>, </a:t>
            </a:r>
            <a:r>
              <a:rPr lang="en-US" sz="2800" dirty="0" err="1" smtClean="0"/>
              <a:t>john_smith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approves(</a:t>
            </a:r>
            <a:r>
              <a:rPr lang="en-US" sz="2800" dirty="0" err="1" smtClean="0"/>
              <a:t>fred_jones</a:t>
            </a:r>
            <a:r>
              <a:rPr lang="en-US" sz="2800" dirty="0" smtClean="0"/>
              <a:t>, </a:t>
            </a:r>
            <a:r>
              <a:rPr lang="en-US" sz="2800" dirty="0" err="1" smtClean="0"/>
              <a:t>john_smith</a:t>
            </a:r>
            <a:r>
              <a:rPr lang="en-US" sz="2800" dirty="0" smtClean="0"/>
              <a:t>, read, </a:t>
            </a:r>
            <a:r>
              <a:rPr lang="en-US" sz="2800" dirty="0" err="1" smtClean="0"/>
              <a:t>resource_r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8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Beliefs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statement is often tied within a context</a:t>
            </a:r>
          </a:p>
          <a:p>
            <a:pPr lvl="1"/>
            <a:r>
              <a:rPr lang="en-US" dirty="0" smtClean="0"/>
              <a:t>The “truthfulness” of a statement depends on the context it is applied. e.g., a U.S. driver’s license used in a foreign country </a:t>
            </a:r>
          </a:p>
          <a:p>
            <a:endParaRPr lang="en-US" dirty="0"/>
          </a:p>
          <a:p>
            <a:r>
              <a:rPr lang="en-US" dirty="0" smtClean="0"/>
              <a:t>“Modal operators” in logic can be used to qualify the “truthfulness” of a statement, and binder uses this mechanism to </a:t>
            </a:r>
            <a:r>
              <a:rPr lang="en-US" dirty="0" smtClean="0"/>
              <a:t>differentiate the contexts.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3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“X says”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5926" y="1837120"/>
            <a:ext cx="7065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“X says S” means:</a:t>
            </a:r>
          </a:p>
          <a:p>
            <a:r>
              <a:rPr lang="en-US" sz="2800" dirty="0" smtClean="0"/>
              <a:t>Principal X believes that statement “S” is true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65926" y="3255684"/>
            <a:ext cx="69511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/>
              <a:t>Example</a:t>
            </a:r>
            <a:r>
              <a:rPr lang="tr-TR" sz="2800" dirty="0" smtClean="0"/>
              <a:t>:</a:t>
            </a:r>
          </a:p>
          <a:p>
            <a:r>
              <a:rPr lang="tr-TR" sz="2800" dirty="0" smtClean="0"/>
              <a:t>   </a:t>
            </a:r>
            <a:r>
              <a:rPr lang="tr-TR" sz="2800" dirty="0" err="1" smtClean="0"/>
              <a:t>dmv</a:t>
            </a:r>
            <a:r>
              <a:rPr lang="tr-TR" sz="2800" dirty="0" smtClean="0"/>
              <a:t> </a:t>
            </a:r>
            <a:r>
              <a:rPr lang="tr-TR" sz="2800" dirty="0" err="1" smtClean="0"/>
              <a:t>says</a:t>
            </a:r>
            <a:r>
              <a:rPr lang="tr-TR" sz="2800" dirty="0" smtClean="0"/>
              <a:t> </a:t>
            </a:r>
            <a:r>
              <a:rPr lang="tr-TR" sz="2800" dirty="0" err="1" smtClean="0"/>
              <a:t>dob</a:t>
            </a:r>
            <a:r>
              <a:rPr lang="tr-TR" sz="2800" dirty="0" smtClean="0"/>
              <a:t>(‘K12-34-5678’, 1993, 10, 27).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77266" y="4394687"/>
            <a:ext cx="69511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/>
              <a:t>Encoded</a:t>
            </a:r>
            <a:r>
              <a:rPr lang="tr-TR" sz="2800" dirty="0" smtClean="0"/>
              <a:t> in </a:t>
            </a:r>
            <a:r>
              <a:rPr lang="tr-TR" sz="2800" dirty="0" err="1" smtClean="0"/>
              <a:t>Datalog</a:t>
            </a:r>
            <a:r>
              <a:rPr lang="tr-TR" sz="2800" dirty="0" smtClean="0"/>
              <a:t>:</a:t>
            </a:r>
          </a:p>
          <a:p>
            <a:r>
              <a:rPr lang="tr-TR" sz="2800" dirty="0" err="1" smtClean="0"/>
              <a:t>says</a:t>
            </a:r>
            <a:r>
              <a:rPr lang="tr-TR" sz="2800" dirty="0" smtClean="0"/>
              <a:t> (</a:t>
            </a:r>
            <a:r>
              <a:rPr lang="tr-TR" sz="2800" dirty="0" err="1" smtClean="0"/>
              <a:t>dmv</a:t>
            </a:r>
            <a:r>
              <a:rPr lang="tr-TR" sz="2800" dirty="0" smtClean="0"/>
              <a:t>, </a:t>
            </a:r>
            <a:r>
              <a:rPr lang="tr-TR" sz="2800" dirty="0" err="1" smtClean="0"/>
              <a:t>dob</a:t>
            </a:r>
            <a:r>
              <a:rPr lang="tr-TR" sz="2800" dirty="0" smtClean="0"/>
              <a:t>, ‘K12-34-5678’, 1993, 10, 27).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3993" y="5246734"/>
            <a:ext cx="72166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</a:p>
          <a:p>
            <a:r>
              <a:rPr lang="tr-TR" sz="2800" dirty="0" err="1" smtClean="0"/>
              <a:t>says</a:t>
            </a:r>
            <a:r>
              <a:rPr lang="tr-TR" sz="2800" dirty="0" smtClean="0"/>
              <a:t> (</a:t>
            </a:r>
            <a:r>
              <a:rPr lang="tr-TR" sz="2800" dirty="0" err="1" smtClean="0"/>
              <a:t>dmv</a:t>
            </a:r>
            <a:r>
              <a:rPr lang="tr-TR" sz="2800" dirty="0" smtClean="0"/>
              <a:t>, </a:t>
            </a:r>
            <a:r>
              <a:rPr lang="tr-TR" sz="2800" dirty="0" err="1" smtClean="0"/>
              <a:t>dob</a:t>
            </a:r>
            <a:r>
              <a:rPr lang="tr-TR" sz="2800" dirty="0" smtClean="0"/>
              <a:t>(‘K12-34-5678’, 1993, 10, 27)).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96141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2564" y="1289912"/>
            <a:ext cx="7488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Library’s authorization policy:</a:t>
            </a:r>
          </a:p>
          <a:p>
            <a:endParaRPr lang="en-US" sz="2400" dirty="0" smtClean="0"/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library_member</a:t>
            </a:r>
            <a:r>
              <a:rPr lang="en-US" sz="2400" dirty="0" smtClean="0"/>
              <a:t>(X,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 :-</a:t>
            </a:r>
          </a:p>
          <a:p>
            <a:r>
              <a:rPr lang="en-US" sz="2400" dirty="0" smtClean="0"/>
              <a:t>                  employee(X,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library_member</a:t>
            </a:r>
            <a:r>
              <a:rPr lang="en-US" sz="2400" dirty="0" smtClean="0"/>
              <a:t>(X,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 :-</a:t>
            </a:r>
          </a:p>
          <a:p>
            <a:r>
              <a:rPr lang="en-US" sz="2400" dirty="0" smtClean="0"/>
              <a:t>                   student(X,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smtClean="0"/>
              <a:t>      can(X, borrow, book) :-</a:t>
            </a:r>
          </a:p>
          <a:p>
            <a:r>
              <a:rPr lang="en-US" sz="2400" dirty="0" smtClean="0"/>
              <a:t>                   </a:t>
            </a:r>
            <a:r>
              <a:rPr lang="en-US" sz="2400" dirty="0" err="1" smtClean="0"/>
              <a:t>library_member</a:t>
            </a:r>
            <a:r>
              <a:rPr lang="en-US" sz="2400" dirty="0" smtClean="0"/>
              <a:t>(X,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02563" y="5254835"/>
            <a:ext cx="5572369" cy="147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Input facts:</a:t>
            </a:r>
          </a:p>
          <a:p>
            <a:r>
              <a:rPr lang="en-US" sz="2400" dirty="0" smtClean="0"/>
              <a:t>      employee(</a:t>
            </a:r>
            <a:r>
              <a:rPr lang="en-US" sz="2400" dirty="0" err="1" smtClean="0"/>
              <a:t>john_smith</a:t>
            </a:r>
            <a:r>
              <a:rPr lang="en-US" sz="2400" dirty="0" smtClean="0"/>
              <a:t>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     student(</a:t>
            </a:r>
            <a:r>
              <a:rPr lang="en-US" sz="2400" dirty="0" err="1" smtClean="0"/>
              <a:t>mary_doe</a:t>
            </a:r>
            <a:r>
              <a:rPr lang="en-US" sz="2400" dirty="0" smtClean="0"/>
              <a:t>, </a:t>
            </a:r>
            <a:r>
              <a:rPr lang="en-US" sz="2400" dirty="0" err="1" smtClean="0"/>
              <a:t>kstate</a:t>
            </a:r>
            <a:r>
              <a:rPr lang="en-US" sz="2400" dirty="0" smtClean="0"/>
              <a:t>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98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750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Binder Security Language</vt:lpstr>
      <vt:lpstr>Security Language for Loosely Coupled Distributed Environment</vt:lpstr>
      <vt:lpstr>What is Binder</vt:lpstr>
      <vt:lpstr>Basic ACL</vt:lpstr>
      <vt:lpstr>Using Groups in Policies</vt:lpstr>
      <vt:lpstr>More Complex Policies</vt:lpstr>
      <vt:lpstr>Modeling Beliefs</vt:lpstr>
      <vt:lpstr>The “X says” operator</vt:lpstr>
      <vt:lpstr>An Example</vt:lpstr>
      <vt:lpstr>Modeling Trust and Delegation</vt:lpstr>
      <vt:lpstr>Modeling Trust and Delegation</vt:lpstr>
      <vt:lpstr>Modeling Trust and Delegation</vt:lpstr>
      <vt:lpstr>Converting an Exported Binder Statement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Binder Security Language</dc:title>
  <dc:creator>Xinming Ou</dc:creator>
  <cp:lastModifiedBy>Xinming Ou</cp:lastModifiedBy>
  <cp:revision>30</cp:revision>
  <dcterms:created xsi:type="dcterms:W3CDTF">2013-11-05T19:31:26Z</dcterms:created>
  <dcterms:modified xsi:type="dcterms:W3CDTF">2013-11-05T21:09:09Z</dcterms:modified>
</cp:coreProperties>
</file>